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59" r:id="rId4"/>
    <p:sldId id="260" r:id="rId5"/>
    <p:sldId id="297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98" r:id="rId23"/>
    <p:sldId id="299" r:id="rId24"/>
    <p:sldId id="300" r:id="rId25"/>
    <p:sldId id="301" r:id="rId26"/>
    <p:sldId id="302" r:id="rId27"/>
    <p:sldId id="303" r:id="rId28"/>
    <p:sldId id="304" r:id="rId29"/>
    <p:sldId id="281" r:id="rId30"/>
    <p:sldId id="282" r:id="rId31"/>
  </p:sldIdLst>
  <p:sldSz cx="9144000" cy="6858000" type="screen4x3"/>
  <p:notesSz cx="6858000" cy="9144000"/>
  <p:defaultTextStyle>
    <a:defPPr>
      <a:defRPr lang="ar-IQ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000099"/>
    <a:srgbClr val="0000FF"/>
    <a:srgbClr val="9900CC"/>
    <a:srgbClr val="3399FF"/>
    <a:srgbClr val="008000"/>
    <a:srgbClr val="3366CC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265" autoAdjust="0"/>
    <p:restoredTop sz="94660"/>
  </p:normalViewPr>
  <p:slideViewPr>
    <p:cSldViewPr>
      <p:cViewPr varScale="1">
        <p:scale>
          <a:sx n="92" d="100"/>
          <a:sy n="92" d="100"/>
        </p:scale>
        <p:origin x="2148" y="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رأس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578CFE2E-4310-480E-9459-8446F1DA4CD1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4" name="عنصر نائب لصورة الشريحة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IQ"/>
          </a:p>
        </p:txBody>
      </p:sp>
      <p:sp>
        <p:nvSpPr>
          <p:cNvPr id="5" name="عنصر نائب للملاحظا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093010D9-66BE-4EAD-93D0-88679D2103C5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978902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010D9-66BE-4EAD-93D0-88679D2103C5}" type="slidenum">
              <a:rPr lang="ar-IQ" smtClean="0"/>
              <a:t>14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045296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010D9-66BE-4EAD-93D0-88679D2103C5}" type="slidenum">
              <a:rPr lang="ar-IQ" smtClean="0"/>
              <a:t>16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489371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010D9-66BE-4EAD-93D0-88679D2103C5}" type="slidenum">
              <a:rPr lang="ar-IQ" smtClean="0"/>
              <a:t>18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6380497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صورة الشريحة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عنصر نائب للملاحظا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ar-IQ" dirty="0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3010D9-66BE-4EAD-93D0-88679D2103C5}" type="slidenum">
              <a:rPr lang="ar-IQ" smtClean="0"/>
              <a:t>21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139469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161651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7696772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931721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592097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1864183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3498195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00938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4074596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815664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44949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IQ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IQ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23859509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IQ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IQ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F7051A-9343-4396-BDC3-DFF2813460C3}" type="datetimeFigureOut">
              <a:rPr lang="ar-IQ" smtClean="0"/>
              <a:t>17/04/1447</a:t>
            </a:fld>
            <a:endParaRPr lang="ar-IQ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IQ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9DB71-81FD-4A2B-943F-5A5B88A236EC}" type="slidenum">
              <a:rPr lang="ar-IQ" smtClean="0"/>
              <a:t>‹#›</a:t>
            </a:fld>
            <a:endParaRPr lang="ar-IQ"/>
          </a:p>
        </p:txBody>
      </p:sp>
    </p:spTree>
    <p:extLst>
      <p:ext uri="{BB962C8B-B14F-4D97-AF65-F5344CB8AC3E}">
        <p14:creationId xmlns:p14="http://schemas.microsoft.com/office/powerpoint/2010/main" val="607324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IQ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467544" y="2634481"/>
            <a:ext cx="7128792" cy="938535"/>
          </a:xfrm>
        </p:spPr>
        <p:txBody>
          <a:bodyPr>
            <a:normAutofit/>
          </a:bodyPr>
          <a:lstStyle/>
          <a:p>
            <a:pPr algn="l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Functions </a:t>
            </a:r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and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Procedures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</p:txBody>
      </p:sp>
      <p:sp>
        <p:nvSpPr>
          <p:cNvPr id="5" name="عنوان فرعي 4"/>
          <p:cNvSpPr>
            <a:spLocks noGrp="1"/>
          </p:cNvSpPr>
          <p:nvPr>
            <p:ph type="subTitle" idx="1"/>
          </p:nvPr>
        </p:nvSpPr>
        <p:spPr>
          <a:xfrm>
            <a:off x="755576" y="3933056"/>
            <a:ext cx="5112568" cy="1080120"/>
          </a:xfrm>
        </p:spPr>
        <p:txBody>
          <a:bodyPr>
            <a:normAutofit/>
          </a:bodyPr>
          <a:lstStyle/>
          <a:p>
            <a:pPr algn="l"/>
            <a:r>
              <a:rPr lang="en-US" sz="2800" b="1" dirty="0">
                <a:solidFill>
                  <a:srgbClr val="3366CC"/>
                </a:solidFill>
              </a:rPr>
              <a:t>Advanced Digital Electronics </a:t>
            </a:r>
            <a:endParaRPr lang="ar-IQ" sz="2800" b="1" dirty="0">
              <a:solidFill>
                <a:srgbClr val="3366CC"/>
              </a:solidFill>
            </a:endParaRPr>
          </a:p>
          <a:p>
            <a:pPr algn="l"/>
            <a:r>
              <a:rPr lang="en-US" sz="2400" dirty="0">
                <a:solidFill>
                  <a:srgbClr val="3366CC"/>
                </a:solidFill>
              </a:rPr>
              <a:t>Lecture </a:t>
            </a:r>
            <a:r>
              <a:rPr lang="en-US" sz="2400" dirty="0" smtClean="0">
                <a:solidFill>
                  <a:srgbClr val="3366CC"/>
                </a:solidFill>
              </a:rPr>
              <a:t>9</a:t>
            </a:r>
            <a:endParaRPr lang="ar-IQ" sz="2400" dirty="0">
              <a:solidFill>
                <a:srgbClr val="3366CC"/>
              </a:solidFill>
            </a:endParaRPr>
          </a:p>
        </p:txBody>
      </p:sp>
      <p:sp>
        <p:nvSpPr>
          <p:cNvPr id="4" name="Rectangle: Rounded Corners 2">
            <a:extLst>
              <a:ext uri="{FF2B5EF4-FFF2-40B4-BE49-F238E27FC236}">
                <a16:creationId xmlns:a16="http://schemas.microsoft.com/office/drawing/2014/main" id="{4E0D073B-75F4-F8D2-DF10-695B77DE401D}"/>
              </a:ext>
            </a:extLst>
          </p:cNvPr>
          <p:cNvSpPr/>
          <p:nvPr/>
        </p:nvSpPr>
        <p:spPr>
          <a:xfrm>
            <a:off x="323528" y="44624"/>
            <a:ext cx="5256584" cy="936104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>
            <a:defPPr>
              <a:defRPr lang="ar-IQ"/>
            </a:defPPr>
            <a:lvl1pPr marL="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r" defTabSz="914400" rtl="1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chemeClr val="bg1"/>
                </a:solidFill>
              </a:rPr>
              <a:t>ALMAARIF UNIVERSITY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</a:rPr>
              <a:t>CET</a:t>
            </a:r>
            <a:r>
              <a:rPr lang="ar-IQ" dirty="0" smtClean="0">
                <a:solidFill>
                  <a:schemeClr val="bg1"/>
                </a:solidFill>
              </a:rPr>
              <a:t>/</a:t>
            </a:r>
            <a:endParaRPr lang="ar-IQ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0208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52128" y="1268760"/>
            <a:ext cx="8484368" cy="24006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The </a:t>
            </a:r>
            <a:r>
              <a:rPr lang="en-US" sz="2500" dirty="0"/>
              <a:t>typical locations of a FUNCTION (or PROCEDURE) are </a:t>
            </a:r>
            <a:r>
              <a:rPr lang="en-US" sz="2500" dirty="0" smtClean="0"/>
              <a:t>shown in figure below. </a:t>
            </a:r>
            <a:r>
              <a:rPr lang="en-US" sz="2500" dirty="0"/>
              <a:t>Though a FUNCTION is usually placed in a PACKAGE </a:t>
            </a:r>
            <a:r>
              <a:rPr lang="en-US" sz="2500" dirty="0" smtClean="0"/>
              <a:t>or </a:t>
            </a:r>
            <a:r>
              <a:rPr lang="en-US" sz="2500" dirty="0"/>
              <a:t>in the main </a:t>
            </a:r>
            <a:r>
              <a:rPr lang="en-US" sz="2500" dirty="0" smtClean="0"/>
              <a:t>code. When </a:t>
            </a:r>
            <a:r>
              <a:rPr lang="en-US" sz="2500" dirty="0"/>
              <a:t>placed in a PACKAGE, then a PACKAGE BODY is necessary, </a:t>
            </a:r>
            <a:r>
              <a:rPr lang="en-US" sz="2500" dirty="0" smtClean="0"/>
              <a:t>which must </a:t>
            </a:r>
            <a:r>
              <a:rPr lang="en-US" sz="2500" dirty="0"/>
              <a:t>contain the body of each FUNCTION (or PROCEDURE) declared in the </a:t>
            </a:r>
            <a:r>
              <a:rPr lang="en-US" sz="2500" dirty="0" smtClean="0"/>
              <a:t>declarative part </a:t>
            </a:r>
            <a:r>
              <a:rPr lang="en-US" sz="2500" dirty="0"/>
              <a:t>of the </a:t>
            </a:r>
            <a:r>
              <a:rPr lang="en-US" sz="2500" dirty="0" smtClean="0"/>
              <a:t>PACKAGE.</a:t>
            </a:r>
            <a:endParaRPr lang="ar-IQ" sz="2500" dirty="0"/>
          </a:p>
        </p:txBody>
      </p:sp>
      <p:sp>
        <p:nvSpPr>
          <p:cNvPr id="7" name="مستطيل 6"/>
          <p:cNvSpPr/>
          <p:nvPr/>
        </p:nvSpPr>
        <p:spPr>
          <a:xfrm>
            <a:off x="552128" y="622429"/>
            <a:ext cx="4955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FUNCTION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 Location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920" y="3678408"/>
            <a:ext cx="8268568" cy="2558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0731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493734" y="1196752"/>
            <a:ext cx="8650266" cy="9566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78000"/>
              </a:lnSpc>
            </a:pPr>
            <a:r>
              <a:rPr lang="en-US" sz="2400" dirty="0" smtClean="0"/>
              <a:t>Function in example1, if installed </a:t>
            </a:r>
            <a:r>
              <a:rPr lang="en-US" sz="2400" dirty="0"/>
              <a:t>in </a:t>
            </a:r>
            <a:r>
              <a:rPr lang="en-US" sz="2400" dirty="0" smtClean="0"/>
              <a:t>main code, </a:t>
            </a:r>
            <a:r>
              <a:rPr lang="en-US" sz="2400" dirty="0"/>
              <a:t>can be located either in </a:t>
            </a:r>
            <a:r>
              <a:rPr lang="en-US" sz="2400" dirty="0" smtClean="0"/>
              <a:t>the ENTITY </a:t>
            </a:r>
            <a:r>
              <a:rPr lang="en-US" sz="2400" dirty="0"/>
              <a:t>or </a:t>
            </a:r>
            <a:r>
              <a:rPr lang="en-US" sz="2400" dirty="0" smtClean="0"/>
              <a:t> </a:t>
            </a:r>
            <a:r>
              <a:rPr lang="en-US" sz="2400" dirty="0"/>
              <a:t>the declarative part of the ARCHITECTURE. </a:t>
            </a:r>
            <a:r>
              <a:rPr lang="en-US" sz="2400" dirty="0" smtClean="0"/>
              <a:t>here, the </a:t>
            </a:r>
            <a:r>
              <a:rPr lang="en-US" sz="2400" dirty="0"/>
              <a:t>function appears in the latter, </a:t>
            </a:r>
            <a:r>
              <a:rPr lang="en-US" sz="2400" dirty="0" smtClean="0"/>
              <a:t>and used </a:t>
            </a:r>
            <a:r>
              <a:rPr lang="en-US" sz="2400" dirty="0"/>
              <a:t>to construct a DFF</a:t>
            </a:r>
            <a:r>
              <a:rPr lang="en-US" sz="2400" dirty="0" smtClean="0"/>
              <a:t>.</a:t>
            </a:r>
            <a:endParaRPr lang="ar-IQ" sz="2400" dirty="0"/>
          </a:p>
        </p:txBody>
      </p:sp>
      <p:sp>
        <p:nvSpPr>
          <p:cNvPr id="6" name="مستطيل 5"/>
          <p:cNvSpPr/>
          <p:nvPr/>
        </p:nvSpPr>
        <p:spPr>
          <a:xfrm>
            <a:off x="504056" y="476672"/>
            <a:ext cx="87484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Example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3: </a:t>
            </a:r>
            <a:r>
              <a:rPr lang="en-US" sz="30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Function </a:t>
            </a:r>
            <a:r>
              <a:rPr lang="en-US" sz="30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located in Main code</a:t>
            </a:r>
            <a:endParaRPr lang="en-US" sz="30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11226"/>
            <a:ext cx="8280920" cy="4702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782092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04056" y="1234489"/>
            <a:ext cx="8388424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rtl="0">
              <a:buFont typeface="Wingdings" pitchFamily="2" charset="2"/>
              <a:buChar char="Ø"/>
            </a:pPr>
            <a:r>
              <a:rPr lang="en-US" sz="2500" dirty="0" smtClean="0"/>
              <a:t>This </a:t>
            </a:r>
            <a:r>
              <a:rPr lang="en-US" sz="2500" dirty="0"/>
              <a:t>example is similar to example </a:t>
            </a:r>
            <a:r>
              <a:rPr lang="en-US" sz="2500" dirty="0" smtClean="0"/>
              <a:t>3</a:t>
            </a:r>
            <a:r>
              <a:rPr lang="en-US" sz="2500" dirty="0"/>
              <a:t>, with the only </a:t>
            </a:r>
            <a:r>
              <a:rPr lang="en-US" sz="2500" dirty="0" smtClean="0"/>
              <a:t>difference </a:t>
            </a:r>
            <a:r>
              <a:rPr lang="en-US" sz="2500" dirty="0"/>
              <a:t>being that </a:t>
            </a:r>
            <a:r>
              <a:rPr lang="en-US" sz="2500" dirty="0" smtClean="0"/>
              <a:t>the FUNCTION </a:t>
            </a:r>
            <a:r>
              <a:rPr lang="en-US" sz="2500" dirty="0"/>
              <a:t>located in a PACKAGE can now be reused and shared by other projects.</a:t>
            </a:r>
          </a:p>
          <a:p>
            <a:pPr marL="342900" indent="-342900" algn="just" rtl="0">
              <a:buFont typeface="Wingdings" pitchFamily="2" charset="2"/>
              <a:buChar char="Ø"/>
            </a:pPr>
            <a:r>
              <a:rPr lang="en-US" sz="2500" dirty="0"/>
              <a:t>Notice that, when placed in a PACKAGE, the function is indeed declared in </a:t>
            </a:r>
            <a:r>
              <a:rPr lang="en-US" sz="2500" dirty="0" smtClean="0"/>
              <a:t>the PACKAGE</a:t>
            </a:r>
            <a:r>
              <a:rPr lang="en-US" sz="2500" dirty="0"/>
              <a:t>, but described in the PACKAGE BODY.</a:t>
            </a:r>
          </a:p>
          <a:p>
            <a:pPr marL="342900" indent="-342900" algn="just" rtl="0">
              <a:buFont typeface="Wingdings" pitchFamily="2" charset="2"/>
              <a:buChar char="Ø"/>
            </a:pPr>
            <a:r>
              <a:rPr lang="en-US" sz="2500" dirty="0"/>
              <a:t>Below two VHDL codes are presented, being one relative to the construction </a:t>
            </a:r>
            <a:r>
              <a:rPr lang="en-US" sz="2500" dirty="0" smtClean="0"/>
              <a:t>of the </a:t>
            </a:r>
            <a:r>
              <a:rPr lang="en-US" sz="2500" dirty="0"/>
              <a:t>FUNCTION / PACKAGE, while the other is an example where a call to </a:t>
            </a:r>
            <a:r>
              <a:rPr lang="en-US" sz="2500" dirty="0" smtClean="0"/>
              <a:t>the FUNCTION </a:t>
            </a:r>
            <a:r>
              <a:rPr lang="en-US" sz="2500" dirty="0"/>
              <a:t>is made</a:t>
            </a:r>
            <a:r>
              <a:rPr lang="en-US" sz="2500" dirty="0" smtClean="0"/>
              <a:t>.</a:t>
            </a:r>
          </a:p>
          <a:p>
            <a:pPr marL="342900" indent="-342900" algn="just" rtl="0">
              <a:buFont typeface="Wingdings" pitchFamily="2" charset="2"/>
              <a:buChar char="Ø"/>
            </a:pPr>
            <a:r>
              <a:rPr lang="en-US" sz="2500" dirty="0" smtClean="0"/>
              <a:t>The </a:t>
            </a:r>
            <a:r>
              <a:rPr lang="en-US" sz="2500" dirty="0"/>
              <a:t>two codes can be compiled as two separate files, or can </a:t>
            </a:r>
            <a:r>
              <a:rPr lang="en-US" sz="2500" dirty="0" smtClean="0"/>
              <a:t>be compiled </a:t>
            </a:r>
            <a:r>
              <a:rPr lang="en-US" sz="2500" dirty="0"/>
              <a:t>as a single file (saved as </a:t>
            </a:r>
            <a:r>
              <a:rPr lang="en-US" sz="2500" dirty="0" smtClean="0"/>
              <a:t>dff.vhd</a:t>
            </a:r>
            <a:r>
              <a:rPr lang="en-US" sz="2500" dirty="0"/>
              <a:t>, which is the ENTITY’s name). Notice </a:t>
            </a:r>
            <a:r>
              <a:rPr lang="en-US" sz="2500" dirty="0" smtClean="0"/>
              <a:t>the inclusion </a:t>
            </a:r>
            <a:r>
              <a:rPr lang="en-US" sz="2500" dirty="0"/>
              <a:t>of ‘‘USE work.my_package.all;’’ in the main </a:t>
            </a:r>
            <a:r>
              <a:rPr lang="en-US" sz="2500" dirty="0" smtClean="0"/>
              <a:t>code.</a:t>
            </a:r>
            <a:endParaRPr lang="ar-IQ" sz="2500" dirty="0"/>
          </a:p>
        </p:txBody>
      </p:sp>
      <p:sp>
        <p:nvSpPr>
          <p:cNvPr id="7" name="مستطيل 6"/>
          <p:cNvSpPr/>
          <p:nvPr/>
        </p:nvSpPr>
        <p:spPr>
          <a:xfrm>
            <a:off x="504056" y="476672"/>
            <a:ext cx="83884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Example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4: </a:t>
            </a:r>
            <a:r>
              <a:rPr lang="en-US" sz="30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Function </a:t>
            </a:r>
            <a:r>
              <a:rPr lang="en-US" sz="30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located a Package </a:t>
            </a:r>
            <a:endParaRPr lang="en-US" sz="30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340946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7" y="72008"/>
            <a:ext cx="8280921" cy="66693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6756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100">
        <p14:switch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467544" y="332656"/>
            <a:ext cx="83884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Example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5: </a:t>
            </a:r>
            <a:r>
              <a:rPr lang="en-US" sz="30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Function </a:t>
            </a:r>
            <a:r>
              <a:rPr lang="en-US" sz="3000" dirty="0" err="1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conv_integer</a:t>
            </a:r>
            <a:r>
              <a:rPr lang="en-US" sz="30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() </a:t>
            </a:r>
            <a:endParaRPr lang="en-US" sz="30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908720"/>
            <a:ext cx="7827863" cy="58772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29483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flip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1312307"/>
            <a:ext cx="849694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	The </a:t>
            </a:r>
            <a:r>
              <a:rPr lang="en-US" sz="2500" dirty="0"/>
              <a:t>function shown below, called </a:t>
            </a:r>
            <a:r>
              <a:rPr lang="en-US" sz="2500" dirty="0" smtClean="0"/>
              <a:t>‘‘+‏</a:t>
            </a:r>
            <a:r>
              <a:rPr lang="en-US" sz="2500" dirty="0"/>
              <a:t>’’, overloads the pre-defined ‘‘</a:t>
            </a:r>
            <a:r>
              <a:rPr lang="en-US" sz="2500" dirty="0" smtClean="0"/>
              <a:t>‏+’’ </a:t>
            </a:r>
            <a:r>
              <a:rPr lang="en-US" sz="2500" dirty="0"/>
              <a:t>(addition</a:t>
            </a:r>
            <a:r>
              <a:rPr lang="en-US" sz="2500" dirty="0" smtClean="0"/>
              <a:t>) operator. Recall </a:t>
            </a:r>
            <a:r>
              <a:rPr lang="en-US" sz="2500" dirty="0"/>
              <a:t>that the latter accepts only INTEGER</a:t>
            </a:r>
            <a:r>
              <a:rPr lang="en-US" sz="2500" dirty="0" smtClean="0"/>
              <a:t>, SIGNED</a:t>
            </a:r>
            <a:r>
              <a:rPr lang="en-US" sz="2500" dirty="0"/>
              <a:t>, or UNSIGNED values. However, we are interested in writing a </a:t>
            </a:r>
            <a:r>
              <a:rPr lang="en-US" sz="2500" dirty="0" smtClean="0"/>
              <a:t>function which </a:t>
            </a:r>
            <a:r>
              <a:rPr lang="en-US" sz="2500" dirty="0"/>
              <a:t>should allow the sum of STD_LOGIC_VECTOR values as well (thus </a:t>
            </a:r>
            <a:r>
              <a:rPr lang="en-US" sz="2500" dirty="0" smtClean="0"/>
              <a:t>overloading the ‘‘+‏</a:t>
            </a:r>
            <a:r>
              <a:rPr lang="en-US" sz="2500" dirty="0"/>
              <a:t>’’ operator</a:t>
            </a:r>
            <a:r>
              <a:rPr lang="en-US" sz="2500" dirty="0" smtClean="0"/>
              <a:t>). The </a:t>
            </a:r>
            <a:r>
              <a:rPr lang="en-US" sz="2500" dirty="0"/>
              <a:t>function shown below was placed in a PACKAGE (plus PACKAGE BODY).</a:t>
            </a:r>
          </a:p>
          <a:p>
            <a:pPr algn="just" rtl="0"/>
            <a:r>
              <a:rPr lang="en-US" sz="2500" dirty="0" smtClean="0"/>
              <a:t>	An </a:t>
            </a:r>
            <a:r>
              <a:rPr lang="en-US" sz="2500" dirty="0"/>
              <a:t>example utilizing this function is also presented in the main code that follows </a:t>
            </a:r>
            <a:r>
              <a:rPr lang="en-US" sz="2500" dirty="0" smtClean="0"/>
              <a:t>the function </a:t>
            </a:r>
            <a:r>
              <a:rPr lang="en-US" sz="2500" dirty="0"/>
              <a:t>implementation. Notice that the two parameters passed to the function, </a:t>
            </a:r>
            <a:r>
              <a:rPr lang="en-US" sz="2500" dirty="0" smtClean="0"/>
              <a:t>as well </a:t>
            </a:r>
            <a:r>
              <a:rPr lang="en-US" sz="2500" dirty="0"/>
              <a:t>as the return value, are all of type STD_LOGIC_VECTOR. We assume </a:t>
            </a:r>
            <a:r>
              <a:rPr lang="en-US" sz="2500" dirty="0" smtClean="0"/>
              <a:t>that they </a:t>
            </a:r>
            <a:r>
              <a:rPr lang="en-US" sz="2500" dirty="0"/>
              <a:t>all have the same number of </a:t>
            </a:r>
            <a:r>
              <a:rPr lang="en-US" sz="2500" dirty="0" smtClean="0"/>
              <a:t>bits.</a:t>
            </a:r>
            <a:endParaRPr lang="ar-IQ" sz="2500" dirty="0"/>
          </a:p>
        </p:txBody>
      </p:sp>
      <p:sp>
        <p:nvSpPr>
          <p:cNvPr id="8" name="مستطيل 7"/>
          <p:cNvSpPr/>
          <p:nvPr/>
        </p:nvSpPr>
        <p:spPr>
          <a:xfrm>
            <a:off x="467544" y="548680"/>
            <a:ext cx="83884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Example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6: </a:t>
            </a:r>
            <a:r>
              <a:rPr lang="en-US" sz="30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Function </a:t>
            </a:r>
            <a:r>
              <a:rPr lang="en-US" sz="30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“+” Operator </a:t>
            </a:r>
            <a:endParaRPr lang="en-US" sz="30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6667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55" y="22458"/>
            <a:ext cx="9108505" cy="6805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067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14:prism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1196752"/>
            <a:ext cx="8136904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Here, </a:t>
            </a:r>
            <a:r>
              <a:rPr lang="en-US" sz="2500" dirty="0"/>
              <a:t>a function called </a:t>
            </a:r>
            <a:r>
              <a:rPr lang="en-US" sz="2500" dirty="0" err="1"/>
              <a:t>mult</a:t>
            </a:r>
            <a:r>
              <a:rPr lang="en-US" sz="2500" dirty="0"/>
              <a:t>( ) is presented. It multiplies two </a:t>
            </a:r>
            <a:r>
              <a:rPr lang="en-US" sz="2500" dirty="0" smtClean="0"/>
              <a:t>UNSIGNED values</a:t>
            </a:r>
            <a:r>
              <a:rPr lang="en-US" sz="2500" dirty="0"/>
              <a:t>, returning their UNSIGNED product. The parameters passed to the </a:t>
            </a:r>
            <a:r>
              <a:rPr lang="en-US" sz="2500" dirty="0" smtClean="0"/>
              <a:t>function do </a:t>
            </a:r>
            <a:r>
              <a:rPr lang="en-US" sz="2500" dirty="0"/>
              <a:t>not need to have the same number of bits, and their order (TO/DOWNTO) </a:t>
            </a:r>
            <a:r>
              <a:rPr lang="en-US" sz="2500" dirty="0" smtClean="0"/>
              <a:t>can be </a:t>
            </a:r>
            <a:r>
              <a:rPr lang="en-US" sz="2500" dirty="0"/>
              <a:t>any. The function was installed in a package called pack. An application </a:t>
            </a:r>
            <a:r>
              <a:rPr lang="en-US" sz="2500" dirty="0" smtClean="0"/>
              <a:t>example (</a:t>
            </a:r>
            <a:r>
              <a:rPr lang="en-US" sz="2500" dirty="0"/>
              <a:t>main code) is also presented. Simulation results are </a:t>
            </a:r>
            <a:r>
              <a:rPr lang="en-US" sz="2500" dirty="0" smtClean="0"/>
              <a:t>:</a:t>
            </a:r>
            <a:endParaRPr lang="ar-IQ" sz="2500" dirty="0"/>
          </a:p>
        </p:txBody>
      </p:sp>
      <p:sp>
        <p:nvSpPr>
          <p:cNvPr id="10" name="مستطيل 9"/>
          <p:cNvSpPr/>
          <p:nvPr/>
        </p:nvSpPr>
        <p:spPr>
          <a:xfrm>
            <a:off x="467544" y="548680"/>
            <a:ext cx="83884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Example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7: </a:t>
            </a:r>
            <a:r>
              <a:rPr lang="en-US" sz="30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Multiplier</a:t>
            </a:r>
            <a:endParaRPr lang="en-US" sz="30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293096"/>
            <a:ext cx="8409696" cy="1805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81393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doors dir="vert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96752"/>
            <a:ext cx="7667551" cy="5184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مستطيل 6"/>
          <p:cNvSpPr/>
          <p:nvPr/>
        </p:nvSpPr>
        <p:spPr>
          <a:xfrm>
            <a:off x="467544" y="548680"/>
            <a:ext cx="83884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Example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7: </a:t>
            </a:r>
            <a:r>
              <a:rPr lang="en-US" sz="30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Multiplier</a:t>
            </a:r>
            <a:endParaRPr lang="en-US" sz="30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1330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r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مستطيل 4"/>
          <p:cNvSpPr/>
          <p:nvPr/>
        </p:nvSpPr>
        <p:spPr>
          <a:xfrm>
            <a:off x="467544" y="548680"/>
            <a:ext cx="83884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Example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7: </a:t>
            </a:r>
            <a:r>
              <a:rPr lang="en-US" sz="30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Multiplier</a:t>
            </a:r>
            <a:endParaRPr lang="en-US" sz="30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95011"/>
            <a:ext cx="7431401" cy="40341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184830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3103885" y="519346"/>
            <a:ext cx="218819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indent="-457200"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Outlines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611560" y="980728"/>
            <a:ext cx="820891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l" rtl="0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400" dirty="0" smtClean="0"/>
              <a:t>Introduction</a:t>
            </a:r>
            <a:endParaRPr lang="en-US" sz="2500" dirty="0" smtClean="0"/>
          </a:p>
          <a:p>
            <a:pPr marL="342900" indent="-342900" algn="l" rtl="0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400" dirty="0"/>
              <a:t>FUNCTION </a:t>
            </a:r>
            <a:endParaRPr lang="en-US" sz="2400" dirty="0" smtClean="0"/>
          </a:p>
          <a:p>
            <a:pPr marL="342900" indent="-342900" algn="l" rtl="0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400" dirty="0"/>
              <a:t>Function </a:t>
            </a:r>
            <a:r>
              <a:rPr lang="en-US" sz="2400" dirty="0" smtClean="0"/>
              <a:t>Location</a:t>
            </a:r>
          </a:p>
          <a:p>
            <a:pPr marL="342900" indent="-342900" algn="l" rtl="0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400" dirty="0" smtClean="0"/>
              <a:t> PROCEDURE</a:t>
            </a:r>
          </a:p>
          <a:p>
            <a:pPr marL="342900" indent="-342900" algn="l" rtl="0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400" dirty="0"/>
              <a:t>Procedure </a:t>
            </a:r>
            <a:r>
              <a:rPr lang="en-US" sz="2400" dirty="0" smtClean="0"/>
              <a:t>Location</a:t>
            </a:r>
          </a:p>
          <a:p>
            <a:pPr marL="342900" indent="-342900" algn="l" rtl="0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400" dirty="0"/>
              <a:t>FUNCTION versus PROCEDURE </a:t>
            </a:r>
            <a:r>
              <a:rPr lang="en-US" sz="2400" dirty="0" smtClean="0"/>
              <a:t>Summary</a:t>
            </a:r>
          </a:p>
          <a:p>
            <a:pPr marL="342900" indent="-342900" algn="l" rtl="0">
              <a:lnSpc>
                <a:spcPct val="200000"/>
              </a:lnSpc>
              <a:buFont typeface="Wingdings" pitchFamily="2" charset="2"/>
              <a:buChar char="Ø"/>
            </a:pPr>
            <a:r>
              <a:rPr lang="en-US" sz="2400" dirty="0"/>
              <a:t>ASSERT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2397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467544" y="1124745"/>
            <a:ext cx="8676456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/>
              <a:t> </a:t>
            </a:r>
            <a:r>
              <a:rPr lang="en-US" sz="2500" dirty="0" smtClean="0"/>
              <a:t> A </a:t>
            </a:r>
            <a:r>
              <a:rPr lang="en-US" sz="2500" dirty="0"/>
              <a:t>PROCEDURE is very similar to a FUNCTION </a:t>
            </a:r>
            <a:r>
              <a:rPr lang="en-US" sz="2500" dirty="0" smtClean="0"/>
              <a:t>But </a:t>
            </a:r>
            <a:r>
              <a:rPr lang="en-US" sz="2500" dirty="0"/>
              <a:t>a procedure can return more than one value</a:t>
            </a:r>
            <a:r>
              <a:rPr lang="en-US" sz="2500" dirty="0" smtClean="0"/>
              <a:t>. Also, </a:t>
            </a:r>
            <a:r>
              <a:rPr lang="en-US" sz="2500" dirty="0"/>
              <a:t>two parts are necessary to construct and use a PROCEDURE</a:t>
            </a:r>
            <a:r>
              <a:rPr lang="en-US" sz="2500" dirty="0" smtClean="0"/>
              <a:t>: the </a:t>
            </a:r>
            <a:r>
              <a:rPr lang="en-US" sz="2500" dirty="0"/>
              <a:t>procedure itself (procedure body) and a procedure call</a:t>
            </a:r>
            <a:r>
              <a:rPr lang="en-US" sz="2500" dirty="0" smtClean="0"/>
              <a:t>. </a:t>
            </a:r>
            <a:r>
              <a:rPr lang="en-US" sz="2500" dirty="0"/>
              <a:t>the Procedure </a:t>
            </a:r>
            <a:r>
              <a:rPr lang="en-US" sz="2500" dirty="0" smtClean="0"/>
              <a:t>Body :</a:t>
            </a:r>
            <a:endParaRPr lang="ar-IQ" sz="2500" dirty="0"/>
          </a:p>
          <a:p>
            <a:pPr algn="just" rtl="0"/>
            <a:endParaRPr lang="en-US" sz="2500" dirty="0"/>
          </a:p>
        </p:txBody>
      </p:sp>
      <p:sp>
        <p:nvSpPr>
          <p:cNvPr id="6" name="عنوان 1"/>
          <p:cNvSpPr txBox="1">
            <a:spLocks/>
          </p:cNvSpPr>
          <p:nvPr/>
        </p:nvSpPr>
        <p:spPr>
          <a:xfrm>
            <a:off x="467544" y="404665"/>
            <a:ext cx="8496944" cy="720080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n-ea"/>
                <a:cs typeface="Arial" pitchFamily="34" charset="0"/>
              </a:rPr>
              <a:t>Procedures </a:t>
            </a:r>
            <a:r>
              <a:rPr lang="en-US" sz="3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n-ea"/>
                <a:cs typeface="Arial" pitchFamily="34" charset="0"/>
              </a:rPr>
              <a:t>/ Procedure </a:t>
            </a:r>
            <a:r>
              <a:rPr lang="en-US" sz="3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n-ea"/>
                <a:cs typeface="Arial" pitchFamily="34" charset="0"/>
              </a:rPr>
              <a:t>Body</a:t>
            </a:r>
            <a:endParaRPr lang="ar-IQ" sz="38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n-ea"/>
              <a:cs typeface="Arial" pitchFamily="34" charset="0"/>
            </a:endParaRPr>
          </a:p>
          <a:p>
            <a:pPr algn="l"/>
            <a:r>
              <a:rPr lang="en-US" sz="3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n-ea"/>
                <a:cs typeface="Arial" pitchFamily="34" charset="0"/>
              </a:rPr>
              <a:t> </a:t>
            </a:r>
            <a:endParaRPr lang="ar-IQ" sz="38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n-ea"/>
              <a:cs typeface="Arial" pitchFamily="34" charset="0"/>
            </a:endParaRPr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852936"/>
            <a:ext cx="7056784" cy="1635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مستطيل 2"/>
          <p:cNvSpPr/>
          <p:nvPr/>
        </p:nvSpPr>
        <p:spPr>
          <a:xfrm>
            <a:off x="539552" y="4509120"/>
            <a:ext cx="842493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/>
              <a:t>In the syntax above, &lt;parameter list&gt; specifies the procedure’s </a:t>
            </a:r>
            <a:r>
              <a:rPr lang="en-US" sz="2500" dirty="0">
                <a:solidFill>
                  <a:srgbClr val="0033CC"/>
                </a:solidFill>
              </a:rPr>
              <a:t>input</a:t>
            </a:r>
            <a:r>
              <a:rPr lang="en-US" sz="2500" dirty="0"/>
              <a:t> and </a:t>
            </a:r>
            <a:r>
              <a:rPr lang="en-US" sz="2500" dirty="0">
                <a:solidFill>
                  <a:srgbClr val="0033CC"/>
                </a:solidFill>
              </a:rPr>
              <a:t>output</a:t>
            </a:r>
            <a:r>
              <a:rPr lang="en-US" sz="2500" dirty="0" smtClean="0"/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:</a:t>
            </a:r>
          </a:p>
          <a:p>
            <a:pPr algn="just" rtl="0"/>
            <a:r>
              <a:rPr lang="en-US" sz="2500" dirty="0"/>
              <a:t>&lt;</a:t>
            </a:r>
            <a:r>
              <a:rPr lang="fr-FR" sz="2500" dirty="0" err="1"/>
              <a:t>parameter</a:t>
            </a:r>
            <a:r>
              <a:rPr lang="fr-FR" sz="2500" dirty="0"/>
              <a:t> </a:t>
            </a:r>
            <a:r>
              <a:rPr lang="fr-FR" sz="2500" dirty="0" err="1"/>
              <a:t>list</a:t>
            </a:r>
            <a:r>
              <a:rPr lang="fr-FR" sz="2500" dirty="0"/>
              <a:t>&gt; = [CONSTANT] </a:t>
            </a:r>
            <a:r>
              <a:rPr lang="fr-FR" sz="2500" dirty="0" err="1"/>
              <a:t>constant_name</a:t>
            </a:r>
            <a:r>
              <a:rPr lang="fr-FR" sz="2500" dirty="0"/>
              <a:t>: mode type;</a:t>
            </a:r>
          </a:p>
          <a:p>
            <a:pPr algn="just" rtl="0"/>
            <a:r>
              <a:rPr lang="en-US" sz="2500" dirty="0"/>
              <a:t>&lt;</a:t>
            </a:r>
            <a:r>
              <a:rPr lang="en-US" sz="2500" dirty="0" smtClean="0"/>
              <a:t>parameter list&gt; = </a:t>
            </a:r>
            <a:r>
              <a:rPr lang="en-US" sz="2500" dirty="0"/>
              <a:t>SIGNAL signal_name: mode type; or</a:t>
            </a:r>
          </a:p>
          <a:p>
            <a:pPr algn="just" rtl="0"/>
            <a:r>
              <a:rPr lang="en-US" sz="2500" dirty="0" smtClean="0"/>
              <a:t>&lt;parameter list&gt; = </a:t>
            </a:r>
            <a:r>
              <a:rPr lang="en-US" sz="2500" dirty="0"/>
              <a:t>VARIABLE </a:t>
            </a:r>
            <a:r>
              <a:rPr lang="en-US" sz="2500" dirty="0" err="1"/>
              <a:t>variable_name</a:t>
            </a:r>
            <a:r>
              <a:rPr lang="en-US" sz="2500" dirty="0"/>
              <a:t>: mode type;</a:t>
            </a:r>
            <a:endParaRPr lang="ar-IQ" sz="2500" dirty="0"/>
          </a:p>
        </p:txBody>
      </p:sp>
    </p:spTree>
    <p:extLst>
      <p:ext uri="{BB962C8B-B14F-4D97-AF65-F5344CB8AC3E}">
        <p14:creationId xmlns:p14="http://schemas.microsoft.com/office/powerpoint/2010/main" val="658319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300">
        <p14:pan dir="u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عنوان 1"/>
          <p:cNvSpPr txBox="1">
            <a:spLocks/>
          </p:cNvSpPr>
          <p:nvPr/>
        </p:nvSpPr>
        <p:spPr>
          <a:xfrm>
            <a:off x="467544" y="404665"/>
            <a:ext cx="3564396" cy="72008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n-ea"/>
                <a:cs typeface="Arial" pitchFamily="34" charset="0"/>
              </a:rPr>
              <a:t>Procedures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n-ea"/>
              <a:cs typeface="Arial" pitchFamily="34" charset="0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467544" y="1124744"/>
            <a:ext cx="856895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500" dirty="0"/>
              <a:t>A PROCEDURE can have any number of </a:t>
            </a:r>
            <a:r>
              <a:rPr lang="en-US" sz="2500" dirty="0" smtClean="0">
                <a:solidFill>
                  <a:srgbClr val="0033CC"/>
                </a:solidFill>
              </a:rPr>
              <a:t>in, out</a:t>
            </a:r>
            <a:r>
              <a:rPr lang="en-US" sz="2500" dirty="0" smtClean="0"/>
              <a:t>, </a:t>
            </a:r>
            <a:r>
              <a:rPr lang="en-US" sz="2500" dirty="0"/>
              <a:t>or </a:t>
            </a:r>
            <a:r>
              <a:rPr lang="en-US" sz="2500" dirty="0" smtClean="0">
                <a:solidFill>
                  <a:srgbClr val="0033CC"/>
                </a:solidFill>
              </a:rPr>
              <a:t>inout</a:t>
            </a:r>
            <a:r>
              <a:rPr lang="en-US" sz="2500" dirty="0" smtClean="0"/>
              <a:t> parameters, which </a:t>
            </a:r>
            <a:r>
              <a:rPr lang="en-US" sz="2500" dirty="0"/>
              <a:t>can be SIGNALS, VARIABLES, or CONSTANTS. </a:t>
            </a:r>
            <a:endParaRPr lang="en-US" sz="2500" dirty="0" smtClean="0"/>
          </a:p>
          <a:p>
            <a:pPr marL="342900" indent="-342900" algn="just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500" dirty="0" smtClean="0">
                <a:solidFill>
                  <a:srgbClr val="0033CC"/>
                </a:solidFill>
              </a:rPr>
              <a:t>Inpu</a:t>
            </a:r>
            <a:r>
              <a:rPr lang="en-US" sz="2500" dirty="0">
                <a:solidFill>
                  <a:srgbClr val="0033CC"/>
                </a:solidFill>
              </a:rPr>
              <a:t>ts </a:t>
            </a:r>
            <a:r>
              <a:rPr lang="en-US" sz="2500" dirty="0" smtClean="0"/>
              <a:t>default </a:t>
            </a:r>
            <a:r>
              <a:rPr lang="en-US" sz="2500" dirty="0"/>
              <a:t>is CONSTANT, </a:t>
            </a:r>
            <a:r>
              <a:rPr lang="en-US" sz="2500" dirty="0" smtClean="0">
                <a:solidFill>
                  <a:srgbClr val="0033CC"/>
                </a:solidFill>
              </a:rPr>
              <a:t>outputs</a:t>
            </a:r>
            <a:r>
              <a:rPr lang="en-US" sz="2500" dirty="0" smtClean="0"/>
              <a:t> default </a:t>
            </a:r>
            <a:r>
              <a:rPr lang="en-US" sz="2500" dirty="0"/>
              <a:t>is VARIABLE.</a:t>
            </a:r>
          </a:p>
          <a:p>
            <a:pPr marL="342900" indent="-342900" algn="just" rtl="0">
              <a:lnSpc>
                <a:spcPct val="80000"/>
              </a:lnSpc>
              <a:buFont typeface="Wingdings" pitchFamily="2" charset="2"/>
              <a:buChar char="Ø"/>
            </a:pPr>
            <a:r>
              <a:rPr lang="en-US" sz="2500" dirty="0" smtClean="0"/>
              <a:t>WAIT</a:t>
            </a:r>
            <a:r>
              <a:rPr lang="en-US" sz="2500" dirty="0"/>
              <a:t>, SIGNAL declarations, and COMPONENTS are not </a:t>
            </a:r>
            <a:r>
              <a:rPr lang="en-US" sz="2500" dirty="0" smtClean="0"/>
              <a:t>synthesizable when </a:t>
            </a:r>
            <a:r>
              <a:rPr lang="en-US" sz="2500" dirty="0"/>
              <a:t>used in a </a:t>
            </a:r>
            <a:r>
              <a:rPr lang="en-US" sz="2500" dirty="0" smtClean="0"/>
              <a:t>FUNCTION or a PROCEDURE.</a:t>
            </a:r>
          </a:p>
          <a:p>
            <a:pPr algn="just" rtl="0">
              <a:lnSpc>
                <a:spcPct val="80000"/>
              </a:lnSpc>
            </a:pPr>
            <a:r>
              <a:rPr lang="en-US" sz="2500" u="sng" dirty="0" smtClean="0">
                <a:solidFill>
                  <a:srgbClr val="0033CC"/>
                </a:solidFill>
              </a:rPr>
              <a:t>Example</a:t>
            </a:r>
            <a:r>
              <a:rPr lang="en-US" sz="2500" u="sng" dirty="0">
                <a:solidFill>
                  <a:srgbClr val="0033CC"/>
                </a:solidFill>
              </a:rPr>
              <a:t>: </a:t>
            </a:r>
            <a:r>
              <a:rPr lang="en-US" sz="2500" dirty="0"/>
              <a:t>The PROCEDURE </a:t>
            </a:r>
            <a:r>
              <a:rPr lang="en-US" sz="2500" dirty="0" smtClean="0"/>
              <a:t>next </a:t>
            </a:r>
            <a:r>
              <a:rPr lang="en-US" sz="2500" dirty="0"/>
              <a:t>has three inputs, a, b, and </a:t>
            </a:r>
            <a:r>
              <a:rPr lang="en-US" sz="2500" dirty="0" smtClean="0"/>
              <a:t>c. </a:t>
            </a:r>
          </a:p>
          <a:p>
            <a:pPr algn="just" rtl="0">
              <a:lnSpc>
                <a:spcPct val="80000"/>
              </a:lnSpc>
            </a:pPr>
            <a:r>
              <a:rPr lang="en-US" sz="2500" dirty="0" smtClean="0"/>
              <a:t>A CONSTANT </a:t>
            </a:r>
            <a:r>
              <a:rPr lang="en-US" sz="2500" dirty="0"/>
              <a:t>of type BIT, while b and c are SIGNALS, also of type BIT. </a:t>
            </a:r>
            <a:r>
              <a:rPr lang="en-US" sz="2500" dirty="0" smtClean="0"/>
              <a:t>Notice that </a:t>
            </a:r>
            <a:r>
              <a:rPr lang="en-US" sz="2500" dirty="0"/>
              <a:t>the word CONSTANT can be omitted for input parameters, for it is the </a:t>
            </a:r>
            <a:r>
              <a:rPr lang="en-US" sz="2500" dirty="0" smtClean="0"/>
              <a:t>default object (for </a:t>
            </a:r>
            <a:r>
              <a:rPr lang="en-US" sz="2500" dirty="0"/>
              <a:t>outputs the default object is VARIABLE). There </a:t>
            </a:r>
            <a:r>
              <a:rPr lang="en-US" sz="2500" dirty="0" smtClean="0"/>
              <a:t>are also </a:t>
            </a:r>
            <a:r>
              <a:rPr lang="en-US" sz="2500" dirty="0"/>
              <a:t>two return signals, x </a:t>
            </a:r>
            <a:r>
              <a:rPr lang="en-US" sz="2500" dirty="0" smtClean="0"/>
              <a:t>and </a:t>
            </a:r>
            <a:r>
              <a:rPr lang="en-US" sz="2500" dirty="0"/>
              <a:t>y </a:t>
            </a:r>
            <a:r>
              <a:rPr lang="en-US" sz="2500" dirty="0" smtClean="0"/>
              <a:t>type INTEGER.</a:t>
            </a:r>
            <a:endParaRPr lang="ar-IQ" sz="2500" dirty="0"/>
          </a:p>
        </p:txBody>
      </p:sp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4869161"/>
            <a:ext cx="8489661" cy="18218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36891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ferris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0" y="1340768"/>
            <a:ext cx="8352928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Contrary </a:t>
            </a:r>
            <a:r>
              <a:rPr lang="en-US" sz="2500" dirty="0"/>
              <a:t>to a FUNCTION, which is called as part of an expression, a </a:t>
            </a:r>
            <a:r>
              <a:rPr lang="en-US" sz="2500" dirty="0" smtClean="0"/>
              <a:t>PROCEDURE call </a:t>
            </a:r>
            <a:r>
              <a:rPr lang="en-US" sz="2500" dirty="0"/>
              <a:t>is a statement on its own. It can appear by itself or associated to </a:t>
            </a:r>
            <a:r>
              <a:rPr lang="en-US" sz="2500" dirty="0" smtClean="0"/>
              <a:t>a statement </a:t>
            </a:r>
            <a:r>
              <a:rPr lang="en-US" sz="2500" dirty="0"/>
              <a:t>(either concurrent or sequential).</a:t>
            </a:r>
          </a:p>
          <a:p>
            <a:pPr algn="just" rtl="0"/>
            <a:r>
              <a:rPr lang="en-US" sz="2500" u="sng" dirty="0">
                <a:solidFill>
                  <a:srgbClr val="0033CC"/>
                </a:solidFill>
              </a:rPr>
              <a:t>Examples of procedure calls:</a:t>
            </a:r>
            <a:endParaRPr lang="ar-IQ" sz="2500" u="sng" dirty="0">
              <a:solidFill>
                <a:srgbClr val="0033CC"/>
              </a:solidFill>
            </a:endParaRPr>
          </a:p>
        </p:txBody>
      </p:sp>
      <p:sp>
        <p:nvSpPr>
          <p:cNvPr id="5" name="عنوان 1"/>
          <p:cNvSpPr txBox="1">
            <a:spLocks/>
          </p:cNvSpPr>
          <p:nvPr/>
        </p:nvSpPr>
        <p:spPr>
          <a:xfrm>
            <a:off x="467544" y="404664"/>
            <a:ext cx="4824536" cy="792087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n-ea"/>
                <a:cs typeface="Arial" pitchFamily="34" charset="0"/>
              </a:rPr>
              <a:t>Procedures Call</a:t>
            </a:r>
            <a:endParaRPr lang="ar-IQ" sz="38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n-ea"/>
              <a:cs typeface="Arial" pitchFamily="34" charset="0"/>
            </a:endParaRPr>
          </a:p>
        </p:txBody>
      </p:sp>
      <p:pic>
        <p:nvPicPr>
          <p:cNvPr id="1638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602455"/>
            <a:ext cx="8424936" cy="140148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927577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1221104"/>
            <a:ext cx="8496944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  The </a:t>
            </a:r>
            <a:r>
              <a:rPr lang="en-US" sz="2500" dirty="0"/>
              <a:t>typical locations of a PROCEDURE are the same as </a:t>
            </a:r>
            <a:r>
              <a:rPr lang="en-US" sz="2500" dirty="0" smtClean="0"/>
              <a:t>those  </a:t>
            </a:r>
            <a:r>
              <a:rPr lang="en-US" sz="2500" dirty="0"/>
              <a:t>of a </a:t>
            </a:r>
            <a:r>
              <a:rPr lang="en-US" sz="2500" dirty="0" smtClean="0"/>
              <a:t>FUNCTION. </a:t>
            </a:r>
            <a:r>
              <a:rPr lang="en-US" sz="2500" dirty="0"/>
              <a:t>Again, though it is usually placed in a </a:t>
            </a:r>
            <a:r>
              <a:rPr lang="en-US" sz="2500" dirty="0" smtClean="0"/>
              <a:t>PACKAGE, it </a:t>
            </a:r>
            <a:r>
              <a:rPr lang="en-US" sz="2500" dirty="0"/>
              <a:t>can also be located in the </a:t>
            </a:r>
            <a:r>
              <a:rPr lang="en-US" sz="2500" dirty="0" smtClean="0"/>
              <a:t>main code </a:t>
            </a:r>
            <a:r>
              <a:rPr lang="en-US" sz="2500" dirty="0"/>
              <a:t>(either in the ENTITY or in the declarative part of the ARCHITECTURE</a:t>
            </a:r>
            <a:r>
              <a:rPr lang="en-US" sz="2500" dirty="0" smtClean="0"/>
              <a:t>). When </a:t>
            </a:r>
            <a:r>
              <a:rPr lang="en-US" sz="2500" dirty="0"/>
              <a:t>placed in a PACKAGE, a PACKAGE BODY is then necessary, which </a:t>
            </a:r>
            <a:r>
              <a:rPr lang="en-US" sz="2500" dirty="0" smtClean="0"/>
              <a:t>must contain </a:t>
            </a:r>
            <a:r>
              <a:rPr lang="en-US" sz="2500" dirty="0"/>
              <a:t>the body of each PROCEDURE declared in the declarative part of </a:t>
            </a:r>
            <a:r>
              <a:rPr lang="en-US" sz="2500" dirty="0" smtClean="0"/>
              <a:t>the PACKAGE</a:t>
            </a:r>
            <a:r>
              <a:rPr lang="en-US" sz="2500" dirty="0"/>
              <a:t>. </a:t>
            </a:r>
            <a:endParaRPr lang="ar-IQ" sz="2500" dirty="0"/>
          </a:p>
        </p:txBody>
      </p:sp>
      <p:sp>
        <p:nvSpPr>
          <p:cNvPr id="3" name="عنوان 1"/>
          <p:cNvSpPr txBox="1">
            <a:spLocks/>
          </p:cNvSpPr>
          <p:nvPr/>
        </p:nvSpPr>
        <p:spPr>
          <a:xfrm>
            <a:off x="467544" y="404664"/>
            <a:ext cx="6048672" cy="792087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914400" rtl="1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3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n-ea"/>
                <a:cs typeface="Arial" pitchFamily="34" charset="0"/>
              </a:rPr>
              <a:t>Procedures Location</a:t>
            </a:r>
            <a:endParaRPr lang="ar-IQ" sz="38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n-ea"/>
              <a:cs typeface="Arial" pitchFamily="34" charset="0"/>
            </a:endParaRPr>
          </a:p>
        </p:txBody>
      </p:sp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1" y="4051962"/>
            <a:ext cx="7632848" cy="2343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89793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0" y="1204784"/>
            <a:ext cx="5904656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The </a:t>
            </a:r>
            <a:r>
              <a:rPr lang="en-US" sz="2500" dirty="0" err="1"/>
              <a:t>min_max</a:t>
            </a:r>
            <a:r>
              <a:rPr lang="en-US" sz="2500" dirty="0"/>
              <a:t> code </a:t>
            </a:r>
            <a:r>
              <a:rPr lang="en-US" sz="2500" dirty="0" smtClean="0"/>
              <a:t>below </a:t>
            </a:r>
            <a:r>
              <a:rPr lang="en-US" sz="2500" dirty="0"/>
              <a:t>takes </a:t>
            </a:r>
            <a:r>
              <a:rPr lang="en-US" sz="2500" dirty="0" smtClean="0"/>
              <a:t>two 8-bit </a:t>
            </a:r>
            <a:r>
              <a:rPr lang="en-US" sz="2500" dirty="0"/>
              <a:t>unsigned integers </a:t>
            </a:r>
            <a:r>
              <a:rPr lang="en-US" sz="2500" dirty="0" smtClean="0"/>
              <a:t>inputs </a:t>
            </a:r>
            <a:r>
              <a:rPr lang="en-US" sz="2500" dirty="0"/>
              <a:t>(inp1, inp2), sorts them, then outputs the </a:t>
            </a:r>
            <a:r>
              <a:rPr lang="en-US" sz="2500" dirty="0" smtClean="0"/>
              <a:t>smaller value </a:t>
            </a:r>
            <a:r>
              <a:rPr lang="en-US" sz="2500" dirty="0"/>
              <a:t>at </a:t>
            </a:r>
            <a:r>
              <a:rPr lang="en-US" sz="2500" dirty="0" err="1"/>
              <a:t>min_out</a:t>
            </a:r>
            <a:r>
              <a:rPr lang="en-US" sz="2500" dirty="0"/>
              <a:t> and the higher value at </a:t>
            </a:r>
            <a:r>
              <a:rPr lang="en-US" sz="2500" dirty="0" err="1" smtClean="0"/>
              <a:t>max_out</a:t>
            </a:r>
            <a:r>
              <a:rPr lang="en-US" sz="2500" dirty="0" smtClean="0"/>
              <a:t>. </a:t>
            </a:r>
            <a:r>
              <a:rPr lang="en-US" sz="2500" dirty="0"/>
              <a:t>The </a:t>
            </a:r>
            <a:r>
              <a:rPr lang="en-US" sz="2500" dirty="0" smtClean="0"/>
              <a:t>PROCEDURE sort is </a:t>
            </a:r>
            <a:r>
              <a:rPr lang="en-US" sz="2500" dirty="0"/>
              <a:t>located in the declarative part of the ARCHITECTURE (main code). </a:t>
            </a:r>
            <a:r>
              <a:rPr lang="en-US" sz="2500" dirty="0" smtClean="0"/>
              <a:t>Simulation </a:t>
            </a:r>
            <a:r>
              <a:rPr lang="en-US" sz="2500" dirty="0"/>
              <a:t>results are shown in </a:t>
            </a:r>
            <a:r>
              <a:rPr lang="en-US" sz="2500" dirty="0" smtClean="0"/>
              <a:t>figure:</a:t>
            </a:r>
            <a:endParaRPr lang="ar-IQ" sz="2500" dirty="0"/>
          </a:p>
        </p:txBody>
      </p:sp>
      <p:sp>
        <p:nvSpPr>
          <p:cNvPr id="3" name="مستطيل 2"/>
          <p:cNvSpPr/>
          <p:nvPr/>
        </p:nvSpPr>
        <p:spPr>
          <a:xfrm>
            <a:off x="395536" y="404664"/>
            <a:ext cx="8928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Example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8:</a:t>
            </a:r>
            <a:r>
              <a:rPr lang="en-US" sz="32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PROCEDURE Located in </a:t>
            </a:r>
            <a:r>
              <a:rPr lang="en-US" sz="2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Main </a:t>
            </a:r>
            <a:r>
              <a:rPr lang="en-US" sz="2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Code</a:t>
            </a:r>
          </a:p>
        </p:txBody>
      </p:sp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16216" y="1628800"/>
            <a:ext cx="2339752" cy="194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945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4374884"/>
            <a:ext cx="7620996" cy="2074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378204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1173153"/>
            <a:ext cx="6839987" cy="5684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مستطيل 2"/>
          <p:cNvSpPr/>
          <p:nvPr/>
        </p:nvSpPr>
        <p:spPr>
          <a:xfrm>
            <a:off x="395536" y="404664"/>
            <a:ext cx="89289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Example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8:</a:t>
            </a:r>
            <a:r>
              <a:rPr lang="en-US" sz="32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 </a:t>
            </a:r>
            <a:r>
              <a:rPr lang="en-US" sz="2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PROCEDURE Located in </a:t>
            </a:r>
            <a:r>
              <a:rPr lang="en-US" sz="28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Main </a:t>
            </a:r>
            <a:r>
              <a:rPr lang="en-US" sz="28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Code</a:t>
            </a:r>
          </a:p>
        </p:txBody>
      </p:sp>
    </p:spTree>
    <p:extLst>
      <p:ext uri="{BB962C8B-B14F-4D97-AF65-F5344CB8AC3E}">
        <p14:creationId xmlns:p14="http://schemas.microsoft.com/office/powerpoint/2010/main" val="7674517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1988840"/>
            <a:ext cx="7560840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This </a:t>
            </a:r>
            <a:r>
              <a:rPr lang="en-US" sz="2500" dirty="0"/>
              <a:t>example is similar to example </a:t>
            </a:r>
            <a:r>
              <a:rPr lang="en-US" sz="2500" dirty="0" smtClean="0"/>
              <a:t>8, </a:t>
            </a:r>
            <a:r>
              <a:rPr lang="en-US" sz="2500" dirty="0"/>
              <a:t>with the only </a:t>
            </a:r>
            <a:r>
              <a:rPr lang="en-US" sz="2500" dirty="0" smtClean="0"/>
              <a:t>difference </a:t>
            </a:r>
            <a:r>
              <a:rPr lang="en-US" sz="2500" dirty="0"/>
              <a:t>being that now </a:t>
            </a:r>
            <a:r>
              <a:rPr lang="en-US" sz="2500" dirty="0" smtClean="0"/>
              <a:t>the PROCEDURE </a:t>
            </a:r>
            <a:r>
              <a:rPr lang="en-US" sz="2500" dirty="0"/>
              <a:t>(called sort) is placed in a PACKAGE (called </a:t>
            </a:r>
            <a:r>
              <a:rPr lang="en-US" sz="2500" dirty="0" err="1"/>
              <a:t>my_package</a:t>
            </a:r>
            <a:r>
              <a:rPr lang="en-US" sz="2500" dirty="0"/>
              <a:t>). </a:t>
            </a:r>
            <a:r>
              <a:rPr lang="en-US" sz="2500" dirty="0" smtClean="0"/>
              <a:t>Thus the </a:t>
            </a:r>
            <a:r>
              <a:rPr lang="en-US" sz="2500" dirty="0"/>
              <a:t>PROCEDURE can now be reused and shared with other designs. The </a:t>
            </a:r>
            <a:r>
              <a:rPr lang="en-US" sz="2500" dirty="0" smtClean="0"/>
              <a:t>code below </a:t>
            </a:r>
            <a:r>
              <a:rPr lang="en-US" sz="2500" dirty="0"/>
              <a:t>can be compiled as two separate files, or can be compiled as a single file (</a:t>
            </a:r>
            <a:r>
              <a:rPr lang="en-US" sz="2500" dirty="0" smtClean="0"/>
              <a:t>called </a:t>
            </a:r>
            <a:r>
              <a:rPr lang="en-US" sz="2500" dirty="0" err="1" smtClean="0"/>
              <a:t>min_max.vhd</a:t>
            </a:r>
            <a:r>
              <a:rPr lang="en-US" sz="2500" dirty="0"/>
              <a:t>, which is the ENTITY’s name).</a:t>
            </a:r>
            <a:endParaRPr lang="ar-IQ" sz="2500" dirty="0"/>
          </a:p>
        </p:txBody>
      </p:sp>
      <p:sp>
        <p:nvSpPr>
          <p:cNvPr id="3" name="مستطيل 2"/>
          <p:cNvSpPr/>
          <p:nvPr/>
        </p:nvSpPr>
        <p:spPr>
          <a:xfrm>
            <a:off x="395536" y="404664"/>
            <a:ext cx="8928992" cy="1676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>
              <a:lnSpc>
                <a:spcPct val="150000"/>
              </a:lnSpc>
            </a:pPr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Example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9: </a:t>
            </a:r>
          </a:p>
          <a:p>
            <a:pPr algn="l" rtl="0">
              <a:lnSpc>
                <a:spcPct val="150000"/>
              </a:lnSpc>
            </a:pP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PROCEDURE </a:t>
            </a:r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Located in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a Package</a:t>
            </a:r>
            <a:endParaRPr lang="en-US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6502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98" y="44624"/>
            <a:ext cx="7397022" cy="35283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3498569"/>
            <a:ext cx="6976392" cy="33327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026943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321720" y="572487"/>
            <a:ext cx="8972328" cy="61555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4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FUNCTION versus PROCEDURE </a:t>
            </a:r>
            <a:r>
              <a:rPr lang="en-US" sz="32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Summary</a:t>
            </a:r>
            <a:endParaRPr lang="ar-IQ" sz="32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cs typeface="Arial" pitchFamily="34" charset="0"/>
            </a:endParaRPr>
          </a:p>
        </p:txBody>
      </p:sp>
      <p:sp>
        <p:nvSpPr>
          <p:cNvPr id="3" name="مستطيل 2"/>
          <p:cNvSpPr/>
          <p:nvPr/>
        </p:nvSpPr>
        <p:spPr>
          <a:xfrm>
            <a:off x="179512" y="1196752"/>
            <a:ext cx="8822280" cy="54295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 rtl="0">
              <a:lnSpc>
                <a:spcPct val="85000"/>
              </a:lnSpc>
              <a:buFont typeface="Wingdings" pitchFamily="2" charset="2"/>
              <a:buChar char="Ø"/>
            </a:pPr>
            <a:r>
              <a:rPr lang="en-US" sz="2400" dirty="0"/>
              <a:t> A </a:t>
            </a:r>
            <a:r>
              <a:rPr lang="en-US" sz="2400" b="1" i="1" u="sng" dirty="0">
                <a:solidFill>
                  <a:srgbClr val="0033CC"/>
                </a:solidFill>
              </a:rPr>
              <a:t>FUNCTION</a:t>
            </a:r>
            <a:r>
              <a:rPr lang="en-US" sz="2400" dirty="0"/>
              <a:t> has zero or more input parameters and a single return value. </a:t>
            </a:r>
            <a:r>
              <a:rPr lang="en-US" sz="2400" dirty="0" smtClean="0"/>
              <a:t>The input </a:t>
            </a:r>
            <a:r>
              <a:rPr lang="en-US" sz="2400" dirty="0"/>
              <a:t>parameters can only be CONSTANTS (default) or SIGNALS (</a:t>
            </a:r>
            <a:r>
              <a:rPr lang="en-US" sz="2400" dirty="0" smtClean="0"/>
              <a:t>VARIABLES are </a:t>
            </a:r>
            <a:r>
              <a:rPr lang="en-US" sz="2400" dirty="0"/>
              <a:t>not allowed).</a:t>
            </a:r>
          </a:p>
          <a:p>
            <a:pPr marL="342900" indent="-342900" algn="just" rtl="0">
              <a:lnSpc>
                <a:spcPct val="85000"/>
              </a:lnSpc>
              <a:buFont typeface="Wingdings" pitchFamily="2" charset="2"/>
              <a:buChar char="Ø"/>
            </a:pPr>
            <a:r>
              <a:rPr lang="en-US" sz="2400" dirty="0"/>
              <a:t> A </a:t>
            </a:r>
            <a:r>
              <a:rPr lang="en-US" sz="2400" b="1" i="1" u="sng" dirty="0">
                <a:solidFill>
                  <a:srgbClr val="0033CC"/>
                </a:solidFill>
              </a:rPr>
              <a:t>PROCEDURE</a:t>
            </a:r>
            <a:r>
              <a:rPr lang="en-US" sz="2400" dirty="0"/>
              <a:t> can have any number of IN, OUT, and INOUT parameters</a:t>
            </a:r>
            <a:r>
              <a:rPr lang="en-US" sz="2400" dirty="0" smtClean="0"/>
              <a:t>, which </a:t>
            </a:r>
            <a:r>
              <a:rPr lang="en-US" sz="2400" dirty="0"/>
              <a:t>can be SIGNALS, VARIABLES, or CONSTANTS. For input </a:t>
            </a:r>
            <a:r>
              <a:rPr lang="en-US" sz="2400" dirty="0" smtClean="0"/>
              <a:t>parameters (</a:t>
            </a:r>
            <a:r>
              <a:rPr lang="en-US" sz="2400" dirty="0"/>
              <a:t>mode IN) the default is CONSTANT, whereas for output parameters (mode </a:t>
            </a:r>
            <a:r>
              <a:rPr lang="en-US" sz="2400" dirty="0" smtClean="0"/>
              <a:t>OUT or </a:t>
            </a:r>
            <a:r>
              <a:rPr lang="en-US" sz="2400" dirty="0"/>
              <a:t>INOUT) the default is VARIABLE.</a:t>
            </a:r>
          </a:p>
          <a:p>
            <a:pPr marL="342900" indent="-342900" algn="just" rtl="0">
              <a:lnSpc>
                <a:spcPct val="85000"/>
              </a:lnSpc>
              <a:buFont typeface="Wingdings" pitchFamily="2" charset="2"/>
              <a:buChar char="Ø"/>
            </a:pPr>
            <a:r>
              <a:rPr lang="en-US" sz="2400" dirty="0"/>
              <a:t> A </a:t>
            </a:r>
            <a:r>
              <a:rPr lang="en-US" sz="2400" b="1" i="1" u="sng" dirty="0">
                <a:solidFill>
                  <a:srgbClr val="0033CC"/>
                </a:solidFill>
              </a:rPr>
              <a:t>FUNCTION</a:t>
            </a:r>
            <a:r>
              <a:rPr lang="en-US" sz="2400" dirty="0"/>
              <a:t> is called as part of an expression, while a </a:t>
            </a:r>
            <a:r>
              <a:rPr lang="en-US" sz="2400" b="1" i="1" u="sng" dirty="0">
                <a:solidFill>
                  <a:srgbClr val="0033CC"/>
                </a:solidFill>
              </a:rPr>
              <a:t>PROCEDURE</a:t>
            </a:r>
            <a:r>
              <a:rPr lang="en-US" sz="2400" dirty="0"/>
              <a:t> is </a:t>
            </a:r>
            <a:r>
              <a:rPr lang="en-US" sz="2400" dirty="0" smtClean="0"/>
              <a:t>a statement </a:t>
            </a:r>
            <a:r>
              <a:rPr lang="en-US" sz="2400" dirty="0"/>
              <a:t>on its own.</a:t>
            </a:r>
          </a:p>
          <a:p>
            <a:pPr marL="342900" indent="-342900" algn="just" rtl="0">
              <a:lnSpc>
                <a:spcPct val="85000"/>
              </a:lnSpc>
              <a:buFont typeface="Wingdings" pitchFamily="2" charset="2"/>
              <a:buChar char="Ø"/>
            </a:pPr>
            <a:r>
              <a:rPr lang="en-US" sz="2400" dirty="0"/>
              <a:t> In both, WAIT and COMPONENTS are not synthesizable.</a:t>
            </a:r>
          </a:p>
          <a:p>
            <a:pPr marL="342900" indent="-342900" algn="just" rtl="0">
              <a:lnSpc>
                <a:spcPct val="85000"/>
              </a:lnSpc>
              <a:buFont typeface="Wingdings" pitchFamily="2" charset="2"/>
              <a:buChar char="Ø"/>
            </a:pPr>
            <a:r>
              <a:rPr lang="en-US" sz="2400" dirty="0"/>
              <a:t> The possible locations of FUNCTIONS and PROCEDURES are the </a:t>
            </a:r>
            <a:r>
              <a:rPr lang="en-US" sz="2400" dirty="0" smtClean="0"/>
              <a:t>same. They </a:t>
            </a:r>
            <a:r>
              <a:rPr lang="en-US" sz="2400" dirty="0"/>
              <a:t>are usually placed in PACKAGES (for code partitioning, </a:t>
            </a:r>
            <a:r>
              <a:rPr lang="en-US" sz="2400" dirty="0" smtClean="0"/>
              <a:t>sharing</a:t>
            </a:r>
            <a:r>
              <a:rPr lang="en-US" sz="2400" dirty="0"/>
              <a:t>, and </a:t>
            </a:r>
            <a:r>
              <a:rPr lang="en-US" sz="2400" dirty="0" smtClean="0"/>
              <a:t>reuse </a:t>
            </a:r>
            <a:r>
              <a:rPr lang="en-US" sz="2400" dirty="0"/>
              <a:t>purposes), they can also be located in the main code (</a:t>
            </a:r>
            <a:r>
              <a:rPr lang="en-US" sz="2400" dirty="0" smtClean="0"/>
              <a:t>either inside </a:t>
            </a:r>
            <a:r>
              <a:rPr lang="en-US" sz="2400" dirty="0"/>
              <a:t>the ARCHITECTURE or inside the ENTITY). When placed in a PACKAGE</a:t>
            </a:r>
            <a:r>
              <a:rPr lang="en-US" sz="2400" dirty="0" smtClean="0"/>
              <a:t>, then </a:t>
            </a:r>
            <a:r>
              <a:rPr lang="en-US" sz="2400" dirty="0"/>
              <a:t>a PACKAGE BODY is necessary, which should contain the body </a:t>
            </a:r>
            <a:r>
              <a:rPr lang="en-US" sz="2400" dirty="0" smtClean="0"/>
              <a:t>of each </a:t>
            </a:r>
            <a:r>
              <a:rPr lang="en-US" sz="2400" dirty="0"/>
              <a:t>FUNCTION and/or PROCEDURE declared in the PACKAGE.</a:t>
            </a:r>
            <a:endParaRPr lang="ar-IQ" sz="2400" dirty="0"/>
          </a:p>
        </p:txBody>
      </p:sp>
    </p:spTree>
    <p:extLst>
      <p:ext uri="{BB962C8B-B14F-4D97-AF65-F5344CB8AC3E}">
        <p14:creationId xmlns:p14="http://schemas.microsoft.com/office/powerpoint/2010/main" val="41041086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539552" y="476672"/>
            <a:ext cx="58326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Home work: </a:t>
            </a:r>
            <a:endParaRPr lang="ar-IQ" sz="2800" dirty="0">
              <a:solidFill>
                <a:srgbClr val="0000FF"/>
              </a:solidFill>
              <a:effectLst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564704" y="1272600"/>
            <a:ext cx="8471792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i="1" u="sng" dirty="0">
                <a:solidFill>
                  <a:srgbClr val="0033CC"/>
                </a:solidFill>
              </a:rPr>
              <a:t>Arithmetic Shift Function</a:t>
            </a:r>
          </a:p>
          <a:p>
            <a:pPr algn="just" rtl="0"/>
            <a:r>
              <a:rPr lang="en-US" sz="2500" dirty="0" smtClean="0"/>
              <a:t>	Write a </a:t>
            </a:r>
            <a:r>
              <a:rPr lang="en-US" sz="2500" dirty="0"/>
              <a:t>function </a:t>
            </a:r>
            <a:r>
              <a:rPr lang="en-US" sz="2500" dirty="0" smtClean="0"/>
              <a:t>which arithmetically </a:t>
            </a:r>
            <a:r>
              <a:rPr lang="en-US" sz="2500" dirty="0"/>
              <a:t>shifts a STD_LOGIC_VECTOR value </a:t>
            </a:r>
            <a:r>
              <a:rPr lang="en-US" sz="2500" dirty="0" smtClean="0"/>
              <a:t>to the </a:t>
            </a:r>
            <a:r>
              <a:rPr lang="en-US" sz="2500" dirty="0"/>
              <a:t>left. Two arguments </a:t>
            </a:r>
            <a:r>
              <a:rPr lang="en-US" sz="2500" dirty="0" smtClean="0"/>
              <a:t>should be </a:t>
            </a:r>
            <a:r>
              <a:rPr lang="en-US" sz="2500" dirty="0"/>
              <a:t>passed to the function: arg1 and arg2. The first is </a:t>
            </a:r>
            <a:r>
              <a:rPr lang="en-US" sz="2500" dirty="0" smtClean="0"/>
              <a:t>the vector </a:t>
            </a:r>
            <a:r>
              <a:rPr lang="en-US" sz="2500" dirty="0"/>
              <a:t>to be shifted, while the second specifies the amount of shift. </a:t>
            </a:r>
            <a:r>
              <a:rPr lang="en-US" sz="2500" dirty="0" smtClean="0"/>
              <a:t>Make your function totally </a:t>
            </a:r>
            <a:r>
              <a:rPr lang="en-US" sz="2500" dirty="0"/>
              <a:t>generic; that is, it works for any size (number of bits</a:t>
            </a:r>
            <a:r>
              <a:rPr lang="en-US" sz="2500" dirty="0" smtClean="0"/>
              <a:t>) or </a:t>
            </a:r>
            <a:r>
              <a:rPr lang="en-US" sz="2500" dirty="0"/>
              <a:t>order (TO/DOWNTO) of the input vector. </a:t>
            </a:r>
            <a:r>
              <a:rPr lang="en-US" sz="2500" dirty="0" smtClean="0"/>
              <a:t>the </a:t>
            </a:r>
            <a:r>
              <a:rPr lang="en-US" sz="2500" dirty="0"/>
              <a:t>function </a:t>
            </a:r>
            <a:r>
              <a:rPr lang="en-US" sz="2500" dirty="0" smtClean="0"/>
              <a:t>should located </a:t>
            </a:r>
            <a:r>
              <a:rPr lang="en-US" sz="2500" dirty="0"/>
              <a:t>in the main code instead of in a package.</a:t>
            </a:r>
            <a:endParaRPr lang="ar-IQ" sz="2500" dirty="0"/>
          </a:p>
        </p:txBody>
      </p:sp>
    </p:spTree>
    <p:extLst>
      <p:ext uri="{BB962C8B-B14F-4D97-AF65-F5344CB8AC3E}">
        <p14:creationId xmlns:p14="http://schemas.microsoft.com/office/powerpoint/2010/main" val="21021299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مستطيل 2"/>
          <p:cNvSpPr/>
          <p:nvPr/>
        </p:nvSpPr>
        <p:spPr>
          <a:xfrm>
            <a:off x="552128" y="622429"/>
            <a:ext cx="3731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Introduction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552128" y="1222593"/>
            <a:ext cx="848436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	FUNCTIONS </a:t>
            </a:r>
            <a:r>
              <a:rPr lang="en-US" sz="2500" dirty="0"/>
              <a:t>and PROCEDURES are </a:t>
            </a:r>
            <a:r>
              <a:rPr lang="en-US" sz="2500" dirty="0" smtClean="0"/>
              <a:t>subprograms</a:t>
            </a:r>
            <a:r>
              <a:rPr lang="en-US" sz="2500" dirty="0"/>
              <a:t>. </a:t>
            </a:r>
            <a:r>
              <a:rPr lang="en-US" sz="2500" dirty="0" smtClean="0"/>
              <a:t>They are </a:t>
            </a:r>
            <a:r>
              <a:rPr lang="en-US" sz="2500" dirty="0"/>
              <a:t>very similar to a </a:t>
            </a:r>
            <a:r>
              <a:rPr lang="en-US" sz="2500" dirty="0" smtClean="0"/>
              <a:t>PROCESS, </a:t>
            </a:r>
            <a:r>
              <a:rPr lang="en-US" sz="2500" dirty="0"/>
              <a:t>for they are the only pieces of sequential VHDL code, and thus employ the </a:t>
            </a:r>
            <a:r>
              <a:rPr lang="en-US" sz="2500" dirty="0" smtClean="0"/>
              <a:t>same sequential </a:t>
            </a:r>
            <a:r>
              <a:rPr lang="en-US" sz="2500" dirty="0"/>
              <a:t>statements seen there (IF, CASE, and LOOP; WAIT is not allowed).</a:t>
            </a:r>
          </a:p>
          <a:p>
            <a:pPr algn="just" rtl="0"/>
            <a:r>
              <a:rPr lang="en-US" sz="2500" dirty="0" smtClean="0"/>
              <a:t>	There is </a:t>
            </a:r>
            <a:r>
              <a:rPr lang="en-US" sz="2500" dirty="0"/>
              <a:t>a fundamental </a:t>
            </a:r>
            <a:r>
              <a:rPr lang="en-US" sz="2500" dirty="0" smtClean="0"/>
              <a:t>difference between a </a:t>
            </a:r>
            <a:r>
              <a:rPr lang="en-US" sz="2500" dirty="0"/>
              <a:t>PROCESS and a FUNCTION or PROCEDURE. While the first is </a:t>
            </a:r>
            <a:r>
              <a:rPr lang="en-US" sz="2500" dirty="0" smtClean="0"/>
              <a:t>intended for </a:t>
            </a:r>
            <a:r>
              <a:rPr lang="en-US" sz="2500" dirty="0"/>
              <a:t>immediate use in the main code, the others are intended mainly for </a:t>
            </a:r>
            <a:r>
              <a:rPr lang="en-US" sz="2500" dirty="0" smtClean="0"/>
              <a:t>LIBRARY allocation</a:t>
            </a:r>
            <a:r>
              <a:rPr lang="en-US" sz="2500" dirty="0"/>
              <a:t>, that is, their purpose is to store commonly used pieces of code, so </a:t>
            </a:r>
            <a:r>
              <a:rPr lang="en-US" sz="2500" dirty="0" smtClean="0"/>
              <a:t>they can </a:t>
            </a:r>
            <a:r>
              <a:rPr lang="en-US" sz="2500" dirty="0"/>
              <a:t>be reused or shared by other projects. Nevertheless, if desired, a FUNCTION or</a:t>
            </a:r>
          </a:p>
          <a:p>
            <a:pPr algn="just" rtl="0"/>
            <a:r>
              <a:rPr lang="en-US" sz="2500" dirty="0"/>
              <a:t>PROCEDURE can also be installed in the main code itself.</a:t>
            </a:r>
            <a:endParaRPr lang="ar-IQ" sz="2500" dirty="0"/>
          </a:p>
        </p:txBody>
      </p:sp>
    </p:spTree>
    <p:extLst>
      <p:ext uri="{BB962C8B-B14F-4D97-AF65-F5344CB8AC3E}">
        <p14:creationId xmlns:p14="http://schemas.microsoft.com/office/powerpoint/2010/main" val="1684381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 txBox="1">
            <a:spLocks noChangeArrowheads="1"/>
          </p:cNvSpPr>
          <p:nvPr/>
        </p:nvSpPr>
        <p:spPr>
          <a:xfrm>
            <a:off x="539552" y="404664"/>
            <a:ext cx="8496944" cy="792088"/>
          </a:xfrm>
          <a:prstGeom prst="rect">
            <a:avLst/>
          </a:prstGeom>
        </p:spPr>
        <p:txBody>
          <a:bodyPr/>
          <a:lstStyle>
            <a:lvl1pPr algn="l" defTabSz="914400" rtl="1" eaLnBrk="1" latinLnBrk="0" hangingPunct="1">
              <a:spcBef>
                <a:spcPct val="0"/>
              </a:spcBef>
              <a:buNone/>
              <a:defRPr sz="2800" kern="1200" cap="all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n-ea"/>
                <a:cs typeface="Arial" pitchFamily="34" charset="0"/>
              </a:rPr>
              <a:t>Questions?</a:t>
            </a:r>
            <a:endParaRPr lang="en-US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n-ea"/>
              <a:cs typeface="Arial" pitchFamily="34" charset="0"/>
            </a:endParaRPr>
          </a:p>
        </p:txBody>
      </p:sp>
      <p:pic>
        <p:nvPicPr>
          <p:cNvPr id="3" name="Picture 13" descr="quest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5816" y="1693863"/>
            <a:ext cx="3733800" cy="449580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87455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611560" y="1433676"/>
            <a:ext cx="8208912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	A </a:t>
            </a:r>
            <a:r>
              <a:rPr lang="en-US" sz="2500" dirty="0"/>
              <a:t>FUNCTION is a section of sequential code. Its purpose is </a:t>
            </a:r>
            <a:r>
              <a:rPr lang="en-US" sz="2500" dirty="0" smtClean="0"/>
              <a:t>to create </a:t>
            </a:r>
            <a:r>
              <a:rPr lang="en-US" sz="2500" dirty="0"/>
              <a:t>new </a:t>
            </a:r>
            <a:r>
              <a:rPr lang="en-US" sz="2500" dirty="0" smtClean="0"/>
              <a:t>functions to </a:t>
            </a:r>
            <a:r>
              <a:rPr lang="en-US" sz="2500" dirty="0"/>
              <a:t>deal with commonly encountered problems, like data type conversions, </a:t>
            </a:r>
            <a:r>
              <a:rPr lang="en-US" sz="2500" dirty="0" smtClean="0"/>
              <a:t>logical operations</a:t>
            </a:r>
            <a:r>
              <a:rPr lang="en-US" sz="2500" dirty="0"/>
              <a:t>, arithmetic computations, and new operators and attributes. By </a:t>
            </a:r>
            <a:r>
              <a:rPr lang="en-US" sz="2500" dirty="0" smtClean="0"/>
              <a:t>writing such </a:t>
            </a:r>
            <a:r>
              <a:rPr lang="en-US" sz="2500" dirty="0"/>
              <a:t>code as a FUNCTION, it can be shared and reused, also propitiating the </a:t>
            </a:r>
            <a:r>
              <a:rPr lang="en-US" sz="2500" dirty="0" smtClean="0"/>
              <a:t>main code </a:t>
            </a:r>
            <a:r>
              <a:rPr lang="en-US" sz="2500" dirty="0"/>
              <a:t>to be shorter and easier to understand.</a:t>
            </a:r>
          </a:p>
          <a:p>
            <a:pPr algn="just" rtl="0"/>
            <a:r>
              <a:rPr lang="en-US" sz="2500" dirty="0" smtClean="0"/>
              <a:t>	To </a:t>
            </a:r>
            <a:r>
              <a:rPr lang="en-US" sz="2500" dirty="0"/>
              <a:t>construct and use a function, two parts are necessary: the function itself (</a:t>
            </a:r>
            <a:r>
              <a:rPr lang="en-US" sz="2500" dirty="0" smtClean="0"/>
              <a:t>function body</a:t>
            </a:r>
            <a:r>
              <a:rPr lang="en-US" sz="2500" dirty="0"/>
              <a:t>) and a call to the function. Their syntaxes are shown </a:t>
            </a:r>
            <a:r>
              <a:rPr lang="en-US" sz="2500" dirty="0" smtClean="0"/>
              <a:t>next.</a:t>
            </a:r>
            <a:endParaRPr lang="ar-IQ" sz="2500" dirty="0"/>
          </a:p>
        </p:txBody>
      </p:sp>
      <p:sp>
        <p:nvSpPr>
          <p:cNvPr id="7" name="مستطيل 6"/>
          <p:cNvSpPr/>
          <p:nvPr/>
        </p:nvSpPr>
        <p:spPr>
          <a:xfrm>
            <a:off x="552128" y="622429"/>
            <a:ext cx="3731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FUNCTION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273363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/>
      </p:transition>
    </mc:Choice>
    <mc:Fallback xmlns="">
      <p:transition spd="slow">
        <p:checker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ستطيل 3"/>
          <p:cNvSpPr/>
          <p:nvPr/>
        </p:nvSpPr>
        <p:spPr>
          <a:xfrm>
            <a:off x="552128" y="622429"/>
            <a:ext cx="4955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FUNCTION Body 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7200" y="1484784"/>
            <a:ext cx="7995240" cy="15391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مستطيل 2"/>
          <p:cNvSpPr/>
          <p:nvPr/>
        </p:nvSpPr>
        <p:spPr>
          <a:xfrm>
            <a:off x="587262" y="3167970"/>
            <a:ext cx="852124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parameter list </a:t>
            </a:r>
            <a:r>
              <a:rPr lang="en-US" sz="2500" dirty="0"/>
              <a:t>specifies the function’s </a:t>
            </a:r>
            <a:r>
              <a:rPr lang="en-US" sz="2500" i="1" dirty="0">
                <a:solidFill>
                  <a:srgbClr val="0000FF"/>
                </a:solidFill>
              </a:rPr>
              <a:t>input </a:t>
            </a:r>
            <a:r>
              <a:rPr lang="en-US" sz="2500" dirty="0" smtClean="0"/>
              <a:t>parameters:</a:t>
            </a:r>
            <a:endParaRPr lang="en-US" sz="2500" dirty="0"/>
          </a:p>
          <a:p>
            <a:pPr algn="just" rtl="0"/>
            <a:r>
              <a:rPr lang="en-US" sz="2500" dirty="0" smtClean="0"/>
              <a:t>&lt;parameter list&gt;:[</a:t>
            </a:r>
            <a:r>
              <a:rPr lang="en-US" sz="2500" dirty="0"/>
              <a:t>CONSTANT] constant_name: constant_type; or</a:t>
            </a:r>
          </a:p>
          <a:p>
            <a:pPr algn="just" rtl="0"/>
            <a:r>
              <a:rPr lang="en-US" sz="2500" dirty="0" smtClean="0"/>
              <a:t>&lt;parameter list&gt;: SIGNAL </a:t>
            </a:r>
            <a:r>
              <a:rPr lang="en-US" sz="2500" dirty="0"/>
              <a:t>signal_name: signal_type</a:t>
            </a:r>
            <a:r>
              <a:rPr lang="en-US" sz="2500" dirty="0" smtClean="0"/>
              <a:t>;</a:t>
            </a:r>
          </a:p>
          <a:p>
            <a:pPr algn="just" rtl="0"/>
            <a:endParaRPr lang="en-US" sz="2500" dirty="0" smtClean="0"/>
          </a:p>
          <a:p>
            <a:pPr algn="just" rtl="0"/>
            <a:r>
              <a:rPr lang="en-US" sz="2500" dirty="0" smtClean="0"/>
              <a:t>	There </a:t>
            </a:r>
            <a:r>
              <a:rPr lang="en-US" sz="2500" dirty="0"/>
              <a:t>can be any number of such parameters (even zero), which, </a:t>
            </a:r>
            <a:r>
              <a:rPr lang="en-US" sz="2500" dirty="0" smtClean="0"/>
              <a:t>can </a:t>
            </a:r>
            <a:r>
              <a:rPr lang="en-US" sz="2500" dirty="0"/>
              <a:t>only be CONSTANT (default) or SIGNAL (VARIABLES are not allowed).</a:t>
            </a:r>
          </a:p>
          <a:p>
            <a:pPr algn="just" rtl="0"/>
            <a:r>
              <a:rPr lang="en-US" sz="2500" dirty="0"/>
              <a:t>Their types can be any of the synthesizable data types</a:t>
            </a:r>
            <a:endParaRPr lang="ar-IQ" sz="2500" dirty="0"/>
          </a:p>
        </p:txBody>
      </p:sp>
    </p:spTree>
    <p:extLst>
      <p:ext uri="{BB962C8B-B14F-4D97-AF65-F5344CB8AC3E}">
        <p14:creationId xmlns:p14="http://schemas.microsoft.com/office/powerpoint/2010/main" val="728978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مستطيل 6"/>
          <p:cNvSpPr/>
          <p:nvPr/>
        </p:nvSpPr>
        <p:spPr>
          <a:xfrm>
            <a:off x="552128" y="622429"/>
            <a:ext cx="4955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FUNCTION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552128" y="1268760"/>
            <a:ext cx="8484368" cy="35548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i="1" u="sng" dirty="0">
                <a:solidFill>
                  <a:srgbClr val="0000FF"/>
                </a:solidFill>
              </a:rPr>
              <a:t>Example: </a:t>
            </a:r>
            <a:r>
              <a:rPr lang="en-US" sz="2500" dirty="0"/>
              <a:t>The function below, named f1, receives three parameters (a, b, </a:t>
            </a:r>
            <a:r>
              <a:rPr lang="en-US" sz="2500" dirty="0" smtClean="0"/>
              <a:t>and c</a:t>
            </a:r>
            <a:r>
              <a:rPr lang="en-US" sz="2500" dirty="0"/>
              <a:t>). </a:t>
            </a:r>
            <a:endParaRPr lang="en-US" sz="2500" dirty="0" smtClean="0"/>
          </a:p>
          <a:p>
            <a:pPr marL="342900" indent="-342900" algn="just" rtl="0">
              <a:buFont typeface="Wingdings" pitchFamily="2" charset="2"/>
              <a:buChar char="Ø"/>
            </a:pPr>
            <a:r>
              <a:rPr lang="en-US" sz="2500" dirty="0" smtClean="0">
                <a:solidFill>
                  <a:srgbClr val="0000FF"/>
                </a:solidFill>
              </a:rPr>
              <a:t>a </a:t>
            </a:r>
            <a:r>
              <a:rPr lang="en-US" sz="2500" dirty="0"/>
              <a:t>and </a:t>
            </a:r>
            <a:r>
              <a:rPr lang="en-US" sz="2500" dirty="0">
                <a:solidFill>
                  <a:srgbClr val="0000FF"/>
                </a:solidFill>
              </a:rPr>
              <a:t>b</a:t>
            </a:r>
            <a:r>
              <a:rPr lang="en-US" sz="2500" dirty="0"/>
              <a:t> are CONSTANTS (notice that the word CONSTANT can be omitted</a:t>
            </a:r>
            <a:r>
              <a:rPr lang="en-US" sz="2500" dirty="0" smtClean="0"/>
              <a:t>, for </a:t>
            </a:r>
            <a:r>
              <a:rPr lang="en-US" sz="2500" dirty="0"/>
              <a:t>it is the default object), while </a:t>
            </a:r>
            <a:r>
              <a:rPr lang="en-US" sz="2500" dirty="0">
                <a:solidFill>
                  <a:srgbClr val="0000FF"/>
                </a:solidFill>
              </a:rPr>
              <a:t>c</a:t>
            </a:r>
            <a:r>
              <a:rPr lang="en-US" sz="2500" dirty="0"/>
              <a:t> is a SIGNAL. </a:t>
            </a:r>
            <a:endParaRPr lang="en-US" sz="2500" dirty="0" smtClean="0"/>
          </a:p>
          <a:p>
            <a:pPr marL="342900" indent="-342900" algn="just" rtl="0">
              <a:buFont typeface="Wingdings" pitchFamily="2" charset="2"/>
              <a:buChar char="Ø"/>
            </a:pPr>
            <a:r>
              <a:rPr lang="en-US" sz="2500" dirty="0" smtClean="0">
                <a:solidFill>
                  <a:srgbClr val="0000FF"/>
                </a:solidFill>
              </a:rPr>
              <a:t>a</a:t>
            </a:r>
            <a:r>
              <a:rPr lang="en-US" sz="2500" dirty="0" smtClean="0"/>
              <a:t> </a:t>
            </a:r>
            <a:r>
              <a:rPr lang="en-US" sz="2500" dirty="0"/>
              <a:t>and </a:t>
            </a:r>
            <a:r>
              <a:rPr lang="en-US" sz="2500" dirty="0">
                <a:solidFill>
                  <a:srgbClr val="0000FF"/>
                </a:solidFill>
              </a:rPr>
              <a:t>b</a:t>
            </a:r>
            <a:r>
              <a:rPr lang="en-US" sz="2500" dirty="0"/>
              <a:t> are of type INTEGER</a:t>
            </a:r>
            <a:r>
              <a:rPr lang="en-US" sz="2500" dirty="0" smtClean="0"/>
              <a:t>, while </a:t>
            </a:r>
            <a:r>
              <a:rPr lang="en-US" sz="2500" dirty="0">
                <a:solidFill>
                  <a:srgbClr val="0000FF"/>
                </a:solidFill>
              </a:rPr>
              <a:t>c</a:t>
            </a:r>
            <a:r>
              <a:rPr lang="en-US" sz="2500" dirty="0"/>
              <a:t> is of type STD_LOGIC_VECTOR. Notice that neither RANGE </a:t>
            </a:r>
            <a:r>
              <a:rPr lang="en-US" sz="2500" dirty="0" smtClean="0"/>
              <a:t>nor DOWNTO </a:t>
            </a:r>
            <a:r>
              <a:rPr lang="en-US" sz="2500" dirty="0"/>
              <a:t>was specified. </a:t>
            </a:r>
            <a:endParaRPr lang="en-US" sz="2500" dirty="0" smtClean="0"/>
          </a:p>
          <a:p>
            <a:pPr marL="342900" indent="-342900" algn="just" rtl="0">
              <a:buFont typeface="Wingdings" pitchFamily="2" charset="2"/>
              <a:buChar char="Ø"/>
            </a:pPr>
            <a:r>
              <a:rPr lang="en-US" sz="2500" dirty="0" smtClean="0"/>
              <a:t>The </a:t>
            </a:r>
            <a:r>
              <a:rPr lang="en-US" sz="2500" dirty="0"/>
              <a:t>output parameter (there can be only one) is of </a:t>
            </a:r>
            <a:r>
              <a:rPr lang="en-US" sz="2500" dirty="0" smtClean="0"/>
              <a:t>type BOOLEAN.</a:t>
            </a:r>
            <a:endParaRPr lang="en-US" sz="25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128" y="4889118"/>
            <a:ext cx="8556376" cy="16362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3415520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52128" y="1190686"/>
            <a:ext cx="8412360" cy="20159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A </a:t>
            </a:r>
            <a:r>
              <a:rPr lang="en-US" sz="2500" dirty="0"/>
              <a:t>function is called as part of an expression. The expression can obviously appear </a:t>
            </a:r>
            <a:r>
              <a:rPr lang="en-US" sz="2500" dirty="0" smtClean="0"/>
              <a:t>by itself </a:t>
            </a:r>
            <a:r>
              <a:rPr lang="en-US" sz="2500" dirty="0"/>
              <a:t>or associated to a statement (either concurrent or sequential</a:t>
            </a:r>
            <a:r>
              <a:rPr lang="en-US" sz="2500" dirty="0" smtClean="0"/>
              <a:t>).</a:t>
            </a:r>
          </a:p>
          <a:p>
            <a:pPr algn="just" rtl="0"/>
            <a:endParaRPr lang="en-US" sz="2500" dirty="0"/>
          </a:p>
          <a:p>
            <a:pPr algn="just" rtl="0"/>
            <a:r>
              <a:rPr lang="en-US" sz="2500" i="1" u="sng" dirty="0">
                <a:solidFill>
                  <a:srgbClr val="0000FF"/>
                </a:solidFill>
              </a:rPr>
              <a:t>Examples of function calls</a:t>
            </a:r>
            <a:r>
              <a:rPr lang="en-US" sz="2500" i="1" u="sng" dirty="0" smtClean="0">
                <a:solidFill>
                  <a:srgbClr val="0000FF"/>
                </a:solidFill>
              </a:rPr>
              <a:t>:</a:t>
            </a:r>
            <a:endParaRPr lang="en-US" sz="2500" i="1" u="sng" dirty="0">
              <a:solidFill>
                <a:srgbClr val="0000FF"/>
              </a:solidFill>
            </a:endParaRPr>
          </a:p>
        </p:txBody>
      </p:sp>
      <p:sp>
        <p:nvSpPr>
          <p:cNvPr id="7" name="مستطيل 6"/>
          <p:cNvSpPr/>
          <p:nvPr/>
        </p:nvSpPr>
        <p:spPr>
          <a:xfrm>
            <a:off x="552128" y="622429"/>
            <a:ext cx="49559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ea typeface="+mj-ea"/>
                <a:cs typeface="Arial" pitchFamily="34" charset="0"/>
              </a:rPr>
              <a:t>FUNCTION Call</a:t>
            </a:r>
            <a:endParaRPr lang="ar-IQ" sz="3600" dirty="0">
              <a:solidFill>
                <a:srgbClr val="0000FF"/>
              </a:solidFill>
              <a:effectLst>
                <a:innerShdw blurRad="114300">
                  <a:prstClr val="black">
                    <a:alpha val="75000"/>
                  </a:prstClr>
                </a:innerShdw>
                <a:reflection blurRad="6350" stA="55000" endA="300" endPos="45500" dir="5400000" sy="-100000" algn="bl" rotWithShape="0"/>
              </a:effectLst>
              <a:latin typeface="Jokerman" pitchFamily="82" charset="0"/>
              <a:ea typeface="+mj-ea"/>
              <a:cs typeface="Arial" pitchFamily="34" charset="0"/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1601" y="3789040"/>
            <a:ext cx="8416903" cy="19442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071058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58200" y="1340768"/>
            <a:ext cx="840628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/>
            <a:r>
              <a:rPr lang="en-US" sz="2500" dirty="0" smtClean="0"/>
              <a:t>The </a:t>
            </a:r>
            <a:r>
              <a:rPr lang="en-US" sz="2500" dirty="0"/>
              <a:t>FUNCTION below detects a positive (rising) clock edge. It is similar to </a:t>
            </a:r>
            <a:r>
              <a:rPr lang="en-US" sz="2500" dirty="0" smtClean="0"/>
              <a:t>the </a:t>
            </a:r>
            <a:r>
              <a:rPr lang="en-US" sz="2200" dirty="0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IF(</a:t>
            </a:r>
            <a:r>
              <a:rPr lang="en-US" sz="2200" dirty="0" err="1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clk’EVENT</a:t>
            </a:r>
            <a:r>
              <a:rPr lang="en-US" sz="2200" dirty="0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and </a:t>
            </a:r>
            <a:r>
              <a:rPr lang="en-US" sz="2200" dirty="0" err="1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clk</a:t>
            </a:r>
            <a:r>
              <a:rPr lang="en-US" sz="2200" dirty="0" smtClean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= </a:t>
            </a:r>
            <a:r>
              <a:rPr lang="en-US" sz="2200" dirty="0">
                <a:solidFill>
                  <a:srgbClr val="0033CC"/>
                </a:solidFill>
                <a:latin typeface="Courier New" pitchFamily="49" charset="0"/>
                <a:cs typeface="Courier New" pitchFamily="49" charset="0"/>
              </a:rPr>
              <a:t>‘1’) </a:t>
            </a:r>
            <a:r>
              <a:rPr lang="en-US" sz="2500" dirty="0"/>
              <a:t>statement. This function could be used, for example, </a:t>
            </a:r>
            <a:r>
              <a:rPr lang="en-US" sz="2500" dirty="0" smtClean="0"/>
              <a:t>in the </a:t>
            </a:r>
            <a:r>
              <a:rPr lang="en-US" sz="2500" dirty="0"/>
              <a:t>implementation of a DFF.</a:t>
            </a:r>
            <a:endParaRPr lang="ar-IQ" sz="2500" dirty="0"/>
          </a:p>
        </p:txBody>
      </p:sp>
      <p:sp>
        <p:nvSpPr>
          <p:cNvPr id="3" name="مستطيل 2"/>
          <p:cNvSpPr/>
          <p:nvPr/>
        </p:nvSpPr>
        <p:spPr>
          <a:xfrm>
            <a:off x="539552" y="548680"/>
            <a:ext cx="86044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Example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1</a:t>
            </a:r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: Function </a:t>
            </a:r>
            <a:r>
              <a:rPr lang="en-US" sz="3600" dirty="0" err="1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positive_edge</a:t>
            </a:r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( )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7" y="2971984"/>
            <a:ext cx="8368549" cy="26172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72229832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مستطيل 1"/>
          <p:cNvSpPr/>
          <p:nvPr/>
        </p:nvSpPr>
        <p:spPr>
          <a:xfrm>
            <a:off x="539552" y="1195011"/>
            <a:ext cx="860444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rtl="0">
              <a:lnSpc>
                <a:spcPct val="90000"/>
              </a:lnSpc>
            </a:pPr>
            <a:r>
              <a:rPr lang="en-US" sz="2500" dirty="0" smtClean="0"/>
              <a:t>The </a:t>
            </a:r>
            <a:r>
              <a:rPr lang="en-US" sz="2500" dirty="0"/>
              <a:t>FUNCTION presented next converts a parameter of type </a:t>
            </a:r>
            <a:r>
              <a:rPr lang="en-US" sz="2500" dirty="0" smtClean="0"/>
              <a:t>STD_LOGIC_VECTOR </a:t>
            </a:r>
            <a:r>
              <a:rPr lang="en-US" sz="2500" dirty="0"/>
              <a:t>into an INTEGER. Notice that the code is generic, that is, it works </a:t>
            </a:r>
            <a:r>
              <a:rPr lang="en-US" sz="2500" dirty="0" smtClean="0"/>
              <a:t>for any </a:t>
            </a:r>
            <a:r>
              <a:rPr lang="en-US" sz="2500" dirty="0"/>
              <a:t>range or order (TO/DOWNTO) of the input STD_LOGIC_VECTOR parameter</a:t>
            </a:r>
            <a:r>
              <a:rPr lang="en-US" sz="2500" dirty="0" smtClean="0"/>
              <a:t>. </a:t>
            </a:r>
            <a:endParaRPr lang="en-US" sz="2500" dirty="0"/>
          </a:p>
        </p:txBody>
      </p:sp>
      <p:sp>
        <p:nvSpPr>
          <p:cNvPr id="7" name="مستطيل 6"/>
          <p:cNvSpPr/>
          <p:nvPr/>
        </p:nvSpPr>
        <p:spPr>
          <a:xfrm>
            <a:off x="539552" y="548680"/>
            <a:ext cx="86044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 rtl="0"/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Example 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2: </a:t>
            </a:r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Function </a:t>
            </a:r>
            <a:r>
              <a:rPr lang="en-US" sz="3600" dirty="0" err="1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conv_integer</a:t>
            </a:r>
            <a:r>
              <a:rPr lang="en-US" sz="3600" dirty="0" smtClean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 ( </a:t>
            </a:r>
            <a:r>
              <a:rPr lang="en-US" sz="3600" dirty="0">
                <a:solidFill>
                  <a:srgbClr val="0000FF"/>
                </a:solidFill>
                <a:effectLst>
                  <a:innerShdw blurRad="114300">
                    <a:prstClr val="black">
                      <a:alpha val="75000"/>
                    </a:prstClr>
                  </a:innerShdw>
                  <a:reflection blurRad="6350" stA="55000" endA="300" endPos="45500" dir="5400000" sy="-100000" algn="bl" rotWithShape="0"/>
                </a:effectLst>
                <a:latin typeface="Jokerman" pitchFamily="82" charset="0"/>
                <a:cs typeface="Arial" pitchFamily="34" charset="0"/>
              </a:rPr>
              <a:t>)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4677" y="2636912"/>
            <a:ext cx="6365595" cy="42168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7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26189</TotalTime>
  <Words>1354</Words>
  <Application>Microsoft Office PowerPoint</Application>
  <PresentationFormat>On-screen Show (4:3)</PresentationFormat>
  <Paragraphs>95</Paragraphs>
  <Slides>30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7" baseType="lpstr">
      <vt:lpstr>Arial</vt:lpstr>
      <vt:lpstr>Calibri</vt:lpstr>
      <vt:lpstr>Courier New</vt:lpstr>
      <vt:lpstr>Jokerman</vt:lpstr>
      <vt:lpstr>Times New Roman</vt:lpstr>
      <vt:lpstr>Wingdings</vt:lpstr>
      <vt:lpstr>نسق Office</vt:lpstr>
      <vt:lpstr>Functions and Procedures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MEMI</dc:creator>
  <cp:lastModifiedBy>Dell</cp:lastModifiedBy>
  <cp:revision>194</cp:revision>
  <dcterms:created xsi:type="dcterms:W3CDTF">2017-09-28T06:29:27Z</dcterms:created>
  <dcterms:modified xsi:type="dcterms:W3CDTF">2025-10-09T10:23:40Z</dcterms:modified>
</cp:coreProperties>
</file>