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60" r:id="rId5"/>
    <p:sldId id="29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1" r:id="rId23"/>
    <p:sldId id="282" r:id="rId2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033CC"/>
    <a:srgbClr val="3366C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265" autoAdjust="0"/>
    <p:restoredTop sz="94660"/>
  </p:normalViewPr>
  <p:slideViewPr>
    <p:cSldViewPr>
      <p:cViewPr varScale="1">
        <p:scale>
          <a:sx n="92" d="100"/>
          <a:sy n="92" d="100"/>
        </p:scale>
        <p:origin x="21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78CFE2E-4310-480E-9459-8446F1DA4CD1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3010D9-66BE-4EAD-93D0-88679D2103C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7890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14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45296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16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8937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18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38049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21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13946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6165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967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3172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209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64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9819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093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45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1566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494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8595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0732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67544" y="2634481"/>
            <a:ext cx="7128792" cy="938535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</a:b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Packages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&amp;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Components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755576" y="3933056"/>
            <a:ext cx="5112568" cy="108012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3366CC"/>
                </a:solidFill>
              </a:rPr>
              <a:t>Advanced Digital Electronics </a:t>
            </a:r>
            <a:endParaRPr lang="ar-IQ" sz="2800" b="1" dirty="0">
              <a:solidFill>
                <a:srgbClr val="3366CC"/>
              </a:solidFill>
            </a:endParaRPr>
          </a:p>
          <a:p>
            <a:pPr algn="l"/>
            <a:r>
              <a:rPr lang="en-US" sz="2400" dirty="0">
                <a:solidFill>
                  <a:srgbClr val="3366CC"/>
                </a:solidFill>
              </a:rPr>
              <a:t>Lecture </a:t>
            </a:r>
            <a:r>
              <a:rPr lang="en-US" sz="2400" dirty="0" smtClean="0">
                <a:solidFill>
                  <a:srgbClr val="3366CC"/>
                </a:solidFill>
              </a:rPr>
              <a:t>8</a:t>
            </a:r>
            <a:endParaRPr lang="ar-IQ" sz="2400" dirty="0">
              <a:solidFill>
                <a:srgbClr val="3366CC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16632"/>
            <a:ext cx="5285690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02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52128" y="476672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COMPONENT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57104" y="1149524"/>
            <a:ext cx="847939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   Consider an </a:t>
            </a:r>
            <a:r>
              <a:rPr lang="en-US" sz="2500" dirty="0"/>
              <a:t>inverter, which has been previously </a:t>
            </a:r>
            <a:r>
              <a:rPr lang="en-US" sz="2500" dirty="0" smtClean="0"/>
              <a:t>designed (</a:t>
            </a:r>
            <a:r>
              <a:rPr lang="en-US" sz="2500" dirty="0"/>
              <a:t>inverter.vhd) and compiled into the work library. We can make use of it by </a:t>
            </a:r>
            <a:r>
              <a:rPr lang="en-US" sz="2500" dirty="0" smtClean="0"/>
              <a:t>means of </a:t>
            </a:r>
            <a:r>
              <a:rPr lang="en-US" sz="2500" dirty="0"/>
              <a:t>the code shown below. The label chosen for this component was U1. The names </a:t>
            </a:r>
            <a:r>
              <a:rPr lang="en-US" sz="2500" dirty="0" smtClean="0"/>
              <a:t>of the </a:t>
            </a:r>
            <a:r>
              <a:rPr lang="en-US" sz="2500" dirty="0"/>
              <a:t>ports in the actual circuit are x and y, which are being assigned to a and b, respectively</a:t>
            </a:r>
            <a:r>
              <a:rPr lang="en-US" sz="2500" dirty="0" smtClean="0"/>
              <a:t>, of </a:t>
            </a:r>
            <a:r>
              <a:rPr lang="en-US" sz="2500" dirty="0"/>
              <a:t>the pre-designed inverter (this is called positional mapping, for the </a:t>
            </a:r>
            <a:r>
              <a:rPr lang="en-US" sz="2500" dirty="0" smtClean="0"/>
              <a:t>first signal </a:t>
            </a:r>
            <a:r>
              <a:rPr lang="en-US" sz="2500" dirty="0"/>
              <a:t>in one corresponds to the first signal in the other, the second in one to </a:t>
            </a:r>
            <a:r>
              <a:rPr lang="en-US" sz="2500" dirty="0" smtClean="0"/>
              <a:t>the second </a:t>
            </a:r>
            <a:r>
              <a:rPr lang="en-US" sz="2500" dirty="0"/>
              <a:t>in the other, and so on).</a:t>
            </a:r>
            <a:endParaRPr lang="ar-IQ" sz="25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01" y="4643383"/>
            <a:ext cx="6182799" cy="1809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73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52128" y="476672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COMPONENT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67544" y="1177037"/>
            <a:ext cx="8676456" cy="1636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80000"/>
              </a:lnSpc>
            </a:pPr>
            <a:r>
              <a:rPr lang="en-US" sz="2500" dirty="0"/>
              <a:t>There are two basic ways to declare a </a:t>
            </a:r>
            <a:r>
              <a:rPr lang="en-US" sz="2500" dirty="0" smtClean="0"/>
              <a:t>COMPONENT. Once </a:t>
            </a:r>
            <a:r>
              <a:rPr lang="en-US" sz="2500" dirty="0"/>
              <a:t>we </a:t>
            </a:r>
            <a:r>
              <a:rPr lang="en-US" sz="2500" dirty="0" smtClean="0"/>
              <a:t>have designed </a:t>
            </a:r>
            <a:r>
              <a:rPr lang="en-US" sz="2500" dirty="0"/>
              <a:t>it and placed it in the destination LIBRARY, </a:t>
            </a:r>
            <a:r>
              <a:rPr lang="en-US" sz="2500" dirty="0" smtClean="0"/>
              <a:t>then declare </a:t>
            </a:r>
            <a:r>
              <a:rPr lang="en-US" sz="2500" dirty="0"/>
              <a:t>it in </a:t>
            </a:r>
            <a:r>
              <a:rPr lang="en-US" sz="2500" dirty="0" smtClean="0"/>
              <a:t>the </a:t>
            </a:r>
            <a:r>
              <a:rPr lang="en-US" sz="2500" dirty="0"/>
              <a:t>main code itself, </a:t>
            </a:r>
            <a:r>
              <a:rPr lang="en-US" sz="2500" dirty="0" smtClean="0"/>
              <a:t>figure (</a:t>
            </a:r>
            <a:r>
              <a:rPr lang="en-US" sz="2500" dirty="0"/>
              <a:t>a), or we can declare it using a </a:t>
            </a:r>
            <a:r>
              <a:rPr lang="en-US" sz="2500" dirty="0" smtClean="0"/>
              <a:t>PACKAGE, figure (b), which avoids </a:t>
            </a:r>
            <a:r>
              <a:rPr lang="en-US" sz="2500" dirty="0"/>
              <a:t>the repetition of the declaration every </a:t>
            </a:r>
            <a:r>
              <a:rPr lang="en-US" sz="2500" dirty="0" smtClean="0"/>
              <a:t>time the </a:t>
            </a:r>
            <a:r>
              <a:rPr lang="en-US" sz="2500" dirty="0"/>
              <a:t>COMPONENT is instantiated. </a:t>
            </a:r>
            <a:endParaRPr lang="ar-IQ" sz="25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32" y="2798167"/>
            <a:ext cx="8906912" cy="400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20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52128" y="476672"/>
            <a:ext cx="90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3: </a:t>
            </a:r>
            <a:r>
              <a:rPr lang="en-US" sz="24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Components Declared </a:t>
            </a:r>
            <a:r>
              <a:rPr lang="en-US" sz="24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 the Main Code</a:t>
            </a:r>
            <a:endParaRPr lang="en-US" sz="2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476612"/>
            <a:ext cx="2715155" cy="1920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552128" y="1268760"/>
            <a:ext cx="841236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To </a:t>
            </a:r>
            <a:r>
              <a:rPr lang="en-US" sz="2500" dirty="0"/>
              <a:t>implement the circuit of figure </a:t>
            </a:r>
            <a:r>
              <a:rPr lang="en-US" sz="2500" dirty="0" smtClean="0"/>
              <a:t>below using COMPONENTS (</a:t>
            </a:r>
            <a:r>
              <a:rPr lang="en-US" sz="2500" dirty="0"/>
              <a:t>inverter, nand_2, and nand_3), but without creating a specific PACKAGE to </a:t>
            </a:r>
            <a:r>
              <a:rPr lang="en-US" sz="2500" dirty="0" smtClean="0"/>
              <a:t>declare them. </a:t>
            </a:r>
            <a:r>
              <a:rPr lang="en-US" sz="2500" dirty="0"/>
              <a:t>Then four pieces of VHDL code are needed: </a:t>
            </a:r>
            <a:r>
              <a:rPr lang="en-US" sz="2500" dirty="0" smtClean="0"/>
              <a:t>one for </a:t>
            </a:r>
            <a:r>
              <a:rPr lang="en-US" sz="2500" dirty="0"/>
              <a:t>each component, plus one for the project (main code). All four files are </a:t>
            </a:r>
            <a:r>
              <a:rPr lang="en-US" sz="2500" dirty="0" smtClean="0"/>
              <a:t>shown below:</a:t>
            </a:r>
            <a:endParaRPr lang="ar-IQ" sz="2500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84696"/>
            <a:ext cx="5188578" cy="2952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09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552128" y="476672"/>
            <a:ext cx="9060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3: </a:t>
            </a:r>
            <a:r>
              <a:rPr lang="en-US" sz="24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Components Declared </a:t>
            </a:r>
            <a:r>
              <a:rPr lang="en-US" sz="24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 the Main Code</a:t>
            </a:r>
            <a:endParaRPr lang="en-US" sz="2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27" y="1268760"/>
            <a:ext cx="3875857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04" y="3933056"/>
            <a:ext cx="389948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رابط مستقيم 6"/>
          <p:cNvCxnSpPr/>
          <p:nvPr/>
        </p:nvCxnSpPr>
        <p:spPr>
          <a:xfrm>
            <a:off x="4499992" y="1268760"/>
            <a:ext cx="0" cy="518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123551"/>
            <a:ext cx="4572000" cy="5401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675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67544" y="548680"/>
            <a:ext cx="9289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4: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Components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Declared in a Package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40060" y="1225688"/>
            <a:ext cx="84244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  To implement </a:t>
            </a:r>
            <a:r>
              <a:rPr lang="en-US" sz="2500" dirty="0"/>
              <a:t>the same project of the previous </a:t>
            </a:r>
            <a:r>
              <a:rPr lang="en-US" sz="2500" dirty="0" smtClean="0"/>
              <a:t>example a PACKAGE for </a:t>
            </a:r>
            <a:r>
              <a:rPr lang="en-US" sz="2500" dirty="0"/>
              <a:t>all </a:t>
            </a:r>
            <a:r>
              <a:rPr lang="en-US" sz="2500" dirty="0" smtClean="0"/>
              <a:t>COMPONENTS </a:t>
            </a:r>
            <a:r>
              <a:rPr lang="en-US" sz="2500" dirty="0"/>
              <a:t>(inverter</a:t>
            </a:r>
            <a:r>
              <a:rPr lang="en-US" sz="2500" dirty="0" smtClean="0"/>
              <a:t>, nand_2</a:t>
            </a:r>
            <a:r>
              <a:rPr lang="en-US" sz="2500" dirty="0"/>
              <a:t>, and nand_3) will be </a:t>
            </a:r>
            <a:r>
              <a:rPr lang="en-US" sz="2500" dirty="0" smtClean="0"/>
              <a:t>declared. Thus </a:t>
            </a:r>
            <a:r>
              <a:rPr lang="en-US" sz="2500" dirty="0"/>
              <a:t>now five </a:t>
            </a:r>
            <a:r>
              <a:rPr lang="en-US" sz="2500" dirty="0" smtClean="0"/>
              <a:t>pieces of </a:t>
            </a:r>
            <a:r>
              <a:rPr lang="en-US" sz="2500" dirty="0"/>
              <a:t>VHDL code are needed: one for each component, one for the PACKAGE, </a:t>
            </a:r>
            <a:r>
              <a:rPr lang="en-US" sz="2500" dirty="0" smtClean="0"/>
              <a:t>and finally </a:t>
            </a:r>
            <a:r>
              <a:rPr lang="en-US" sz="2500" dirty="0"/>
              <a:t>one for the project. Despite having an extra file (PACKAGE), such extra </a:t>
            </a:r>
            <a:r>
              <a:rPr lang="en-US" sz="2500" dirty="0" smtClean="0"/>
              <a:t>file needs </a:t>
            </a:r>
            <a:r>
              <a:rPr lang="en-US" sz="2500" dirty="0"/>
              <a:t>to be created only once, thus avoiding the need to declare the components </a:t>
            </a:r>
            <a:r>
              <a:rPr lang="en-US" sz="2500" dirty="0" smtClean="0"/>
              <a:t>in the </a:t>
            </a:r>
            <a:r>
              <a:rPr lang="en-US" sz="2500" dirty="0"/>
              <a:t>main code every time they are </a:t>
            </a:r>
            <a:r>
              <a:rPr lang="en-US" sz="2500" dirty="0" smtClean="0"/>
              <a:t>instantiated.</a:t>
            </a:r>
            <a:endParaRPr lang="ar-IQ" sz="25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3" y="3955599"/>
            <a:ext cx="3384376" cy="2394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مستطيل 5"/>
          <p:cNvSpPr/>
          <p:nvPr/>
        </p:nvSpPr>
        <p:spPr>
          <a:xfrm>
            <a:off x="644134" y="4325569"/>
            <a:ext cx="4752528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extra USE clause </a:t>
            </a:r>
            <a:endParaRPr lang="en-US" sz="2500" dirty="0" smtClean="0"/>
          </a:p>
          <a:p>
            <a:pPr algn="just" rtl="0"/>
            <a:r>
              <a:rPr lang="en-US" sz="2500" dirty="0" smtClean="0"/>
              <a:t>(</a:t>
            </a:r>
            <a:r>
              <a:rPr lang="en-US" sz="2500" dirty="0"/>
              <a:t>USE </a:t>
            </a:r>
            <a:r>
              <a:rPr lang="en-US" sz="2500" dirty="0" err="1"/>
              <a:t>work.my_components.all</a:t>
            </a:r>
            <a:r>
              <a:rPr lang="en-US" sz="2500" dirty="0"/>
              <a:t>) is now necessary, in order to make the PACKAGE </a:t>
            </a:r>
            <a:r>
              <a:rPr lang="en-US" sz="2500" dirty="0" err="1"/>
              <a:t>my_components</a:t>
            </a:r>
            <a:r>
              <a:rPr lang="en-US" sz="2500" dirty="0"/>
              <a:t> visible to the design.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272948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4144456" cy="4381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47" y="4365104"/>
            <a:ext cx="4190921" cy="2410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1216"/>
            <a:ext cx="4320480" cy="3543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429000"/>
            <a:ext cx="4062957" cy="335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66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196752"/>
            <a:ext cx="860444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There </a:t>
            </a:r>
            <a:r>
              <a:rPr lang="en-US" sz="2500" dirty="0"/>
              <a:t>are two ways to map the PORTS of a COMPONENT during its instantiation</a:t>
            </a:r>
            <a:r>
              <a:rPr lang="en-US" sz="2500" dirty="0" smtClean="0"/>
              <a:t>: </a:t>
            </a:r>
            <a:r>
              <a:rPr lang="en-US" sz="2500" i="1" u="sng" dirty="0" smtClean="0">
                <a:solidFill>
                  <a:srgbClr val="0000FF"/>
                </a:solidFill>
              </a:rPr>
              <a:t>positional</a:t>
            </a:r>
            <a:r>
              <a:rPr lang="en-US" sz="2500" dirty="0" smtClean="0"/>
              <a:t> </a:t>
            </a:r>
            <a:r>
              <a:rPr lang="en-US" sz="2500" dirty="0"/>
              <a:t>mapping and </a:t>
            </a:r>
            <a:r>
              <a:rPr lang="en-US" sz="2500" i="1" u="sng" dirty="0">
                <a:solidFill>
                  <a:srgbClr val="0000FF"/>
                </a:solidFill>
              </a:rPr>
              <a:t>nominal</a:t>
            </a:r>
            <a:r>
              <a:rPr lang="en-US" sz="2500" dirty="0"/>
              <a:t> mapping. </a:t>
            </a:r>
            <a:r>
              <a:rPr lang="en-US" sz="2500" dirty="0" smtClean="0"/>
              <a:t>example</a:t>
            </a:r>
            <a:r>
              <a:rPr lang="en-US" sz="2500" dirty="0"/>
              <a:t>:</a:t>
            </a:r>
          </a:p>
          <a:p>
            <a:pPr algn="just" rtl="0"/>
            <a:endParaRPr lang="en-US" sz="2500" dirty="0" smtClean="0"/>
          </a:p>
          <a:p>
            <a:pPr algn="just" rtl="0"/>
            <a:endParaRPr lang="en-US" sz="2500" dirty="0"/>
          </a:p>
          <a:p>
            <a:pPr algn="just" rtl="0"/>
            <a:endParaRPr lang="en-US" sz="2500" dirty="0" smtClean="0"/>
          </a:p>
          <a:p>
            <a:pPr algn="just" rtl="0"/>
            <a:r>
              <a:rPr lang="en-US" sz="2500" dirty="0" smtClean="0"/>
              <a:t>here, </a:t>
            </a:r>
            <a:r>
              <a:rPr lang="en-US" sz="2500" dirty="0"/>
              <a:t>the mapping is positional; that is, PORTS x and y correspond to a and b</a:t>
            </a:r>
            <a:r>
              <a:rPr lang="en-US" sz="2500" dirty="0" smtClean="0"/>
              <a:t>, respectively</a:t>
            </a:r>
            <a:r>
              <a:rPr lang="en-US" sz="2500" dirty="0"/>
              <a:t>. On the other hand, a nominal mapping would be the following</a:t>
            </a:r>
            <a:r>
              <a:rPr lang="en-US" sz="2500" dirty="0" smtClean="0"/>
              <a:t>:</a:t>
            </a:r>
          </a:p>
          <a:p>
            <a:pPr algn="just" rtl="0"/>
            <a:endParaRPr lang="en-US" sz="2500" dirty="0"/>
          </a:p>
          <a:p>
            <a:pPr algn="just" rtl="0"/>
            <a:r>
              <a:rPr lang="en-US" sz="2500" dirty="0" smtClean="0"/>
              <a:t>Positional </a:t>
            </a:r>
            <a:r>
              <a:rPr lang="en-US" sz="2500" dirty="0"/>
              <a:t>mapping is easier to write, but nominal mapping is less </a:t>
            </a:r>
            <a:r>
              <a:rPr lang="en-US" sz="2500" dirty="0" smtClean="0"/>
              <a:t>error. Ports </a:t>
            </a:r>
            <a:r>
              <a:rPr lang="en-US" sz="2500" dirty="0"/>
              <a:t>can also be left unconnected (using the keyword OPEN). For example</a:t>
            </a:r>
            <a:r>
              <a:rPr lang="en-US" sz="2500" dirty="0" smtClean="0"/>
              <a:t>:</a:t>
            </a:r>
          </a:p>
          <a:p>
            <a:pPr algn="just" rtl="0"/>
            <a:endParaRPr lang="en-US" sz="2500" dirty="0"/>
          </a:p>
        </p:txBody>
      </p:sp>
      <p:sp>
        <p:nvSpPr>
          <p:cNvPr id="6" name="مستطيل 5"/>
          <p:cNvSpPr/>
          <p:nvPr/>
        </p:nvSpPr>
        <p:spPr>
          <a:xfrm>
            <a:off x="467544" y="548680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PORT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MAP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82405"/>
            <a:ext cx="5834608" cy="119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741538"/>
            <a:ext cx="5402560" cy="27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37312"/>
            <a:ext cx="747443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067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479728" y="1200428"/>
            <a:ext cx="8052713" cy="1652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   GENERIC can be </a:t>
            </a:r>
            <a:r>
              <a:rPr lang="en-US" sz="2500" dirty="0"/>
              <a:t>instantiated. In that case, </a:t>
            </a:r>
            <a:r>
              <a:rPr lang="en-US" sz="2500" dirty="0" smtClean="0"/>
              <a:t>a GENERIC </a:t>
            </a:r>
            <a:r>
              <a:rPr lang="en-US" sz="2500" dirty="0"/>
              <a:t>MAP must be used in the COMPONENT instantiation to pass </a:t>
            </a:r>
            <a:r>
              <a:rPr lang="en-US" sz="2500" dirty="0" smtClean="0"/>
              <a:t>information to </a:t>
            </a:r>
            <a:r>
              <a:rPr lang="en-US" sz="2500" dirty="0"/>
              <a:t>the GENERIC parameters. The new syntax is shown below</a:t>
            </a:r>
            <a:r>
              <a:rPr lang="en-US" sz="2500" dirty="0" smtClean="0"/>
              <a:t>.</a:t>
            </a:r>
            <a:endParaRPr lang="ar-IQ" sz="2500" dirty="0"/>
          </a:p>
        </p:txBody>
      </p:sp>
      <p:sp>
        <p:nvSpPr>
          <p:cNvPr id="8" name="مستطيل 7"/>
          <p:cNvSpPr/>
          <p:nvPr/>
        </p:nvSpPr>
        <p:spPr>
          <a:xfrm>
            <a:off x="467544" y="548680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GENERIC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MAP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52936"/>
            <a:ext cx="7992889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مستطيل 8"/>
          <p:cNvSpPr/>
          <p:nvPr/>
        </p:nvSpPr>
        <p:spPr>
          <a:xfrm>
            <a:off x="567720" y="3573016"/>
            <a:ext cx="7964721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   The only differences </a:t>
            </a:r>
            <a:r>
              <a:rPr lang="en-US" sz="2500" dirty="0"/>
              <a:t>from the syntax already presented are </a:t>
            </a:r>
            <a:r>
              <a:rPr lang="en-US" sz="2500" dirty="0" smtClean="0"/>
              <a:t>the inclusion </a:t>
            </a:r>
            <a:r>
              <a:rPr lang="en-US" sz="2500" dirty="0"/>
              <a:t>of the word GENERIC and of a parameter list. The purpose is to </a:t>
            </a:r>
            <a:r>
              <a:rPr lang="en-US" sz="2500" dirty="0" smtClean="0"/>
              <a:t>inform that </a:t>
            </a:r>
            <a:r>
              <a:rPr lang="en-US" sz="2500" dirty="0"/>
              <a:t>those parameters are to be considered as generic. The usage of GENERIC </a:t>
            </a:r>
            <a:r>
              <a:rPr lang="en-US" sz="2500" dirty="0" smtClean="0"/>
              <a:t>MAP is </a:t>
            </a:r>
            <a:r>
              <a:rPr lang="en-US" sz="2500" dirty="0"/>
              <a:t>illustrated in the </a:t>
            </a:r>
            <a:r>
              <a:rPr lang="en-US" sz="2500" dirty="0" smtClean="0"/>
              <a:t>next example.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328813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39552" y="1268760"/>
            <a:ext cx="8424936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 </a:t>
            </a:r>
            <a:r>
              <a:rPr lang="en-US" sz="2500" dirty="0" smtClean="0"/>
              <a:t>  Consider the </a:t>
            </a:r>
            <a:r>
              <a:rPr lang="en-US" sz="2500" dirty="0"/>
              <a:t>generic parity generator of </a:t>
            </a:r>
            <a:r>
              <a:rPr lang="en-US" sz="2500" dirty="0" smtClean="0"/>
              <a:t>example which </a:t>
            </a:r>
            <a:r>
              <a:rPr lang="en-US" sz="2500" dirty="0"/>
              <a:t>adds one bit to the input vector (on its left-hand side). Such bit must be a ‘0’ </a:t>
            </a:r>
            <a:r>
              <a:rPr lang="en-US" sz="2500" dirty="0" smtClean="0"/>
              <a:t>if the </a:t>
            </a:r>
            <a:r>
              <a:rPr lang="en-US" sz="2500" dirty="0"/>
              <a:t>number of ‘1’s in the input vector is even, or a ‘1’ if it is odd, such that </a:t>
            </a:r>
            <a:r>
              <a:rPr lang="en-US" sz="2500" dirty="0" smtClean="0"/>
              <a:t>the resulting </a:t>
            </a:r>
            <a:r>
              <a:rPr lang="en-US" sz="2500" dirty="0"/>
              <a:t>vector will always contain an even number of ‘1’s</a:t>
            </a:r>
            <a:r>
              <a:rPr lang="en-US" sz="2500" dirty="0" smtClean="0"/>
              <a:t>. The </a:t>
            </a:r>
            <a:r>
              <a:rPr lang="en-US" sz="2500" dirty="0"/>
              <a:t>code presented </a:t>
            </a:r>
            <a:r>
              <a:rPr lang="en-US" sz="2500" dirty="0" smtClean="0"/>
              <a:t>next slide </a:t>
            </a:r>
            <a:r>
              <a:rPr lang="en-US" sz="2500" dirty="0"/>
              <a:t>is generic (that is, works for any positive integer n). </a:t>
            </a:r>
            <a:r>
              <a:rPr lang="en-US" sz="2500" dirty="0" smtClean="0"/>
              <a:t>Two files </a:t>
            </a:r>
            <a:r>
              <a:rPr lang="en-US" sz="2500" dirty="0"/>
              <a:t>are shown: </a:t>
            </a:r>
            <a:r>
              <a:rPr lang="en-US" sz="2500" dirty="0">
                <a:solidFill>
                  <a:srgbClr val="0000FF"/>
                </a:solidFill>
              </a:rPr>
              <a:t>one</a:t>
            </a:r>
            <a:r>
              <a:rPr lang="en-US" sz="2500" dirty="0"/>
              <a:t> relative to the COMPONENT (</a:t>
            </a:r>
            <a:r>
              <a:rPr lang="en-US" sz="2500" dirty="0" err="1"/>
              <a:t>par_generator</a:t>
            </a:r>
            <a:r>
              <a:rPr lang="en-US" sz="2500" dirty="0"/>
              <a:t>, which, indeed,</a:t>
            </a:r>
          </a:p>
          <a:p>
            <a:pPr algn="just" rtl="0"/>
            <a:r>
              <a:rPr lang="en-US" sz="2500" dirty="0"/>
              <a:t>we can assume as previously designed and available in the work library), and </a:t>
            </a:r>
            <a:r>
              <a:rPr lang="en-US" sz="2500" dirty="0" smtClean="0">
                <a:solidFill>
                  <a:srgbClr val="0000FF"/>
                </a:solidFill>
              </a:rPr>
              <a:t>one</a:t>
            </a:r>
            <a:r>
              <a:rPr lang="en-US" sz="2500" dirty="0" smtClean="0"/>
              <a:t> relative </a:t>
            </a:r>
            <a:r>
              <a:rPr lang="en-US" sz="2500" dirty="0"/>
              <a:t>to the project itself (main code), where the component </a:t>
            </a:r>
            <a:r>
              <a:rPr lang="en-US" sz="2500" dirty="0" err="1"/>
              <a:t>par_generator</a:t>
            </a:r>
            <a:r>
              <a:rPr lang="en-US" sz="2500" dirty="0"/>
              <a:t> </a:t>
            </a:r>
            <a:r>
              <a:rPr lang="en-US" sz="2500" dirty="0" smtClean="0"/>
              <a:t>is instantiated. </a:t>
            </a:r>
            <a:endParaRPr lang="ar-IQ" sz="2500" dirty="0"/>
          </a:p>
        </p:txBody>
      </p:sp>
      <p:sp>
        <p:nvSpPr>
          <p:cNvPr id="4" name="مستطيل 3"/>
          <p:cNvSpPr/>
          <p:nvPr/>
        </p:nvSpPr>
        <p:spPr>
          <a:xfrm>
            <a:off x="539552" y="548680"/>
            <a:ext cx="9145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5: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Instantiating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a Generic Component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208300"/>
            <a:ext cx="5134990" cy="1173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33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مستطيل 31"/>
          <p:cNvSpPr/>
          <p:nvPr/>
        </p:nvSpPr>
        <p:spPr>
          <a:xfrm>
            <a:off x="539552" y="548680"/>
            <a:ext cx="9145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5: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Instantiating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a Generic Component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45" y="1195011"/>
            <a:ext cx="4317806" cy="5186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272" y="1170464"/>
            <a:ext cx="4788328" cy="456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848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103885" y="519346"/>
            <a:ext cx="21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Outlines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11560" y="1340768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 smtClean="0"/>
              <a:t>Introduction</a:t>
            </a:r>
            <a:endParaRPr lang="en-US" sz="2500" dirty="0" smtClean="0"/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PACKAGE </a:t>
            </a:r>
            <a:endParaRPr lang="en-US" sz="2400" dirty="0" smtClean="0"/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COMPONENT </a:t>
            </a:r>
            <a:endParaRPr lang="en-US" sz="2400" dirty="0" smtClean="0"/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PORT </a:t>
            </a:r>
            <a:r>
              <a:rPr lang="en-US" sz="2400" dirty="0" smtClean="0"/>
              <a:t>MAP</a:t>
            </a:r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GENERIC MAP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42397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مستطيل 104"/>
          <p:cNvSpPr/>
          <p:nvPr/>
        </p:nvSpPr>
        <p:spPr>
          <a:xfrm>
            <a:off x="539552" y="1268760"/>
            <a:ext cx="84249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An </a:t>
            </a:r>
            <a:r>
              <a:rPr lang="en-US" sz="2500" dirty="0"/>
              <a:t>ALU (Arithmetic Logic Unit) </a:t>
            </a:r>
            <a:r>
              <a:rPr lang="en-US" sz="2500" dirty="0" smtClean="0"/>
              <a:t>in figure. Can be design with component assume </a:t>
            </a:r>
            <a:r>
              <a:rPr lang="en-US" sz="2500" dirty="0"/>
              <a:t>that our library contains the three </a:t>
            </a:r>
            <a:r>
              <a:rPr lang="en-US" sz="2500" dirty="0" smtClean="0"/>
              <a:t>components (</a:t>
            </a:r>
            <a:r>
              <a:rPr lang="en-US" sz="2500" dirty="0" err="1"/>
              <a:t>logic_unit</a:t>
            </a:r>
            <a:r>
              <a:rPr lang="en-US" sz="2500" dirty="0"/>
              <a:t>, </a:t>
            </a:r>
            <a:r>
              <a:rPr lang="en-US" sz="2500" dirty="0" err="1"/>
              <a:t>arith_unit</a:t>
            </a:r>
            <a:r>
              <a:rPr lang="en-US" sz="2500" dirty="0"/>
              <a:t>, and mux) with which the ALU can be constructed</a:t>
            </a:r>
            <a:r>
              <a:rPr lang="en-US" sz="2500" dirty="0" smtClean="0"/>
              <a:t>. </a:t>
            </a:r>
            <a:endParaRPr lang="ar-IQ" sz="2500" dirty="0"/>
          </a:p>
        </p:txBody>
      </p:sp>
      <p:sp>
        <p:nvSpPr>
          <p:cNvPr id="106" name="مستطيل 105"/>
          <p:cNvSpPr/>
          <p:nvPr/>
        </p:nvSpPr>
        <p:spPr>
          <a:xfrm>
            <a:off x="539552" y="548680"/>
            <a:ext cx="9145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6: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ALU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made of Component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140968"/>
            <a:ext cx="9106545" cy="357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831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4714875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32" y="2132856"/>
            <a:ext cx="4395976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4797152"/>
            <a:ext cx="4751387" cy="2060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0"/>
            <a:ext cx="44291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689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39552" y="476672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Home work: </a:t>
            </a:r>
            <a:endParaRPr lang="ar-IQ" sz="2800" dirty="0">
              <a:solidFill>
                <a:srgbClr val="0000FF"/>
              </a:solidFill>
              <a:effectLst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899592" y="1628800"/>
            <a:ext cx="6825128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i="1" u="sng" dirty="0">
                <a:solidFill>
                  <a:srgbClr val="0000FF"/>
                </a:solidFill>
              </a:rPr>
              <a:t>ALU with Components Declared in a Package</a:t>
            </a:r>
          </a:p>
          <a:p>
            <a:pPr algn="just" rtl="0"/>
            <a:r>
              <a:rPr lang="en-US" sz="2500" dirty="0"/>
              <a:t>Redo example </a:t>
            </a:r>
            <a:r>
              <a:rPr lang="en-US" sz="2500" dirty="0" smtClean="0"/>
              <a:t>6</a:t>
            </a:r>
            <a:r>
              <a:rPr lang="en-US" sz="2500" dirty="0"/>
              <a:t>. This time, create a PACKAGE containing all </a:t>
            </a:r>
            <a:r>
              <a:rPr lang="en-US" sz="2500" dirty="0" smtClean="0"/>
              <a:t>COMPONENT declarations</a:t>
            </a:r>
            <a:r>
              <a:rPr lang="en-US" sz="2500" dirty="0"/>
              <a:t>. Then make the changes needed in the main code and recompile it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10212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539552" y="404664"/>
            <a:ext cx="8496944" cy="792088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Questions?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3" name="Picture 13" descr="ques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93863"/>
            <a:ext cx="3733800" cy="449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745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52128" y="622429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Introduction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52128" y="1268760"/>
            <a:ext cx="8591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sz="2500" dirty="0" smtClean="0"/>
              <a:t>	In this lecture and the next one a </a:t>
            </a:r>
            <a:r>
              <a:rPr lang="en-US" sz="2500" dirty="0"/>
              <a:t>new building </a:t>
            </a:r>
            <a:r>
              <a:rPr lang="en-US" sz="2500" dirty="0" smtClean="0"/>
              <a:t>blocks will added </a:t>
            </a:r>
            <a:r>
              <a:rPr lang="en-US" sz="2500" dirty="0"/>
              <a:t>to the </a:t>
            </a:r>
            <a:r>
              <a:rPr lang="en-US" sz="2500" dirty="0" smtClean="0"/>
              <a:t>material already </a:t>
            </a:r>
            <a:r>
              <a:rPr lang="en-US" sz="2500" dirty="0"/>
              <a:t>presented</a:t>
            </a:r>
            <a:r>
              <a:rPr lang="en-US" sz="2500" dirty="0" smtClean="0"/>
              <a:t>. These </a:t>
            </a:r>
            <a:r>
              <a:rPr lang="en-US" sz="2500" dirty="0"/>
              <a:t>new building blocks are intended mainly for library allocation, </a:t>
            </a:r>
            <a:r>
              <a:rPr lang="en-US" sz="2500" dirty="0" smtClean="0"/>
              <a:t>as shown in figure: </a:t>
            </a:r>
            <a:r>
              <a:rPr lang="en-US" sz="2500" i="1" u="sng" dirty="0" smtClean="0">
                <a:solidFill>
                  <a:srgbClr val="0000FF"/>
                </a:solidFill>
              </a:rPr>
              <a:t>Packages</a:t>
            </a:r>
            <a:r>
              <a:rPr lang="en-US" sz="2500" dirty="0" smtClean="0"/>
              <a:t>, </a:t>
            </a:r>
            <a:r>
              <a:rPr lang="en-US" sz="2500" i="1" u="sng" dirty="0">
                <a:solidFill>
                  <a:srgbClr val="0000FF"/>
                </a:solidFill>
              </a:rPr>
              <a:t>Components</a:t>
            </a:r>
            <a:r>
              <a:rPr lang="en-US" sz="2500" dirty="0" smtClean="0"/>
              <a:t>, </a:t>
            </a:r>
            <a:r>
              <a:rPr lang="en-US" sz="2500" i="1" u="sng" dirty="0">
                <a:solidFill>
                  <a:srgbClr val="0000FF"/>
                </a:solidFill>
              </a:rPr>
              <a:t>Functions</a:t>
            </a:r>
            <a:r>
              <a:rPr lang="en-US" sz="2500" dirty="0" smtClean="0"/>
              <a:t>, and </a:t>
            </a:r>
            <a:r>
              <a:rPr lang="en-US" sz="2500" i="1" u="sng" dirty="0" smtClean="0">
                <a:solidFill>
                  <a:srgbClr val="0000FF"/>
                </a:solidFill>
              </a:rPr>
              <a:t>Procedures</a:t>
            </a:r>
            <a:r>
              <a:rPr lang="en-US" sz="2500" dirty="0" smtClean="0"/>
              <a:t>. </a:t>
            </a:r>
            <a:endParaRPr lang="ar-IQ" sz="25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222" y="2746088"/>
            <a:ext cx="5876282" cy="3779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ستطيل 6"/>
          <p:cNvSpPr/>
          <p:nvPr/>
        </p:nvSpPr>
        <p:spPr>
          <a:xfrm>
            <a:off x="539552" y="2665650"/>
            <a:ext cx="2692670" cy="390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sz="2500" dirty="0"/>
              <a:t>These new units can be located in the main code itself, but it is more usual to place them in a LIBRARY. This also leads to code partitioning, which is helpful when dealing with long codes. </a:t>
            </a:r>
          </a:p>
        </p:txBody>
      </p:sp>
    </p:spTree>
    <p:extLst>
      <p:ext uri="{BB962C8B-B14F-4D97-AF65-F5344CB8AC3E}">
        <p14:creationId xmlns:p14="http://schemas.microsoft.com/office/powerpoint/2010/main" val="168438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52128" y="622429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PACKAGE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52128" y="1124744"/>
            <a:ext cx="826834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A frequently </a:t>
            </a:r>
            <a:r>
              <a:rPr lang="en-US" sz="2500" dirty="0"/>
              <a:t>used pieces of VHDL code are usually written in </a:t>
            </a:r>
            <a:r>
              <a:rPr lang="en-US" sz="2500" dirty="0" smtClean="0"/>
              <a:t>the form </a:t>
            </a:r>
            <a:r>
              <a:rPr lang="en-US" sz="2500" dirty="0"/>
              <a:t>of COMPONENTS, FUNCTIONS, or PROCEDURES. Such codes are </a:t>
            </a:r>
            <a:r>
              <a:rPr lang="en-US" sz="2500" dirty="0" smtClean="0"/>
              <a:t>then placed </a:t>
            </a:r>
            <a:r>
              <a:rPr lang="en-US" sz="2500" dirty="0"/>
              <a:t>inside a </a:t>
            </a:r>
            <a:r>
              <a:rPr lang="en-US" sz="2500" i="1" u="sng" dirty="0">
                <a:solidFill>
                  <a:srgbClr val="0000FF"/>
                </a:solidFill>
              </a:rPr>
              <a:t>PACKAGE</a:t>
            </a:r>
            <a:r>
              <a:rPr lang="en-US" sz="2500" dirty="0"/>
              <a:t> and compiled into the destination LIBRARY. The </a:t>
            </a:r>
            <a:r>
              <a:rPr lang="en-US" sz="2500" dirty="0" smtClean="0"/>
              <a:t>importance of </a:t>
            </a:r>
            <a:r>
              <a:rPr lang="en-US" sz="2500" dirty="0"/>
              <a:t>this technique is that it allows code partitioning, code sharing, and </a:t>
            </a:r>
            <a:r>
              <a:rPr lang="en-US" sz="2500" dirty="0" smtClean="0"/>
              <a:t>reuse. </a:t>
            </a:r>
            <a:r>
              <a:rPr lang="en-US" sz="2500" dirty="0"/>
              <a:t>Its syntax </a:t>
            </a:r>
            <a:r>
              <a:rPr lang="en-US" sz="2500" dirty="0" smtClean="0"/>
              <a:t>is:	</a:t>
            </a:r>
            <a:endParaRPr lang="ar-IQ" sz="25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7033"/>
            <a:ext cx="6665635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733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552128" y="622429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PACKAGE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52128" y="1330464"/>
            <a:ext cx="8412360" cy="3747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5000"/>
              </a:lnSpc>
            </a:pPr>
            <a:r>
              <a:rPr lang="en-US" sz="2500" dirty="0"/>
              <a:t>	</a:t>
            </a:r>
            <a:r>
              <a:rPr lang="en-US" sz="2500" dirty="0" smtClean="0"/>
              <a:t>The syntax </a:t>
            </a:r>
            <a:r>
              <a:rPr lang="en-US" sz="2500" dirty="0"/>
              <a:t>is composed of two parts: PACKAGE and </a:t>
            </a:r>
            <a:r>
              <a:rPr lang="en-US" sz="2500" dirty="0" smtClean="0"/>
              <a:t>PACKAGE BODY</a:t>
            </a:r>
            <a:r>
              <a:rPr lang="en-US" sz="2500" dirty="0"/>
              <a:t>. </a:t>
            </a:r>
            <a:r>
              <a:rPr lang="en-US" sz="2500" dirty="0" smtClean="0"/>
              <a:t> </a:t>
            </a:r>
          </a:p>
          <a:p>
            <a:pPr algn="just" rtl="0">
              <a:lnSpc>
                <a:spcPct val="95000"/>
              </a:lnSpc>
            </a:pPr>
            <a:r>
              <a:rPr lang="en-US" sz="2500" dirty="0"/>
              <a:t>	</a:t>
            </a:r>
            <a:r>
              <a:rPr lang="en-US" sz="2500" dirty="0" smtClean="0"/>
              <a:t>The </a:t>
            </a:r>
            <a:r>
              <a:rPr lang="en-US" sz="2500" i="1" dirty="0">
                <a:solidFill>
                  <a:srgbClr val="0000FF"/>
                </a:solidFill>
              </a:rPr>
              <a:t>first</a:t>
            </a:r>
            <a:r>
              <a:rPr lang="en-US" sz="2500" dirty="0"/>
              <a:t> part </a:t>
            </a:r>
            <a:r>
              <a:rPr lang="en-US" sz="2500" dirty="0" smtClean="0"/>
              <a:t>contains </a:t>
            </a:r>
            <a:r>
              <a:rPr lang="en-US" sz="2500" dirty="0"/>
              <a:t>all declarations, while the </a:t>
            </a:r>
            <a:r>
              <a:rPr lang="en-US" sz="2500" i="1" dirty="0" smtClean="0">
                <a:solidFill>
                  <a:srgbClr val="0000FF"/>
                </a:solidFill>
              </a:rPr>
              <a:t>second </a:t>
            </a:r>
            <a:r>
              <a:rPr lang="en-US" sz="2500" dirty="0" smtClean="0"/>
              <a:t>part </a:t>
            </a:r>
            <a:r>
              <a:rPr lang="en-US" sz="2500" dirty="0"/>
              <a:t>is necessary only when one or more subprograms (FUNCTION or PROCEDURE</a:t>
            </a:r>
            <a:r>
              <a:rPr lang="en-US" sz="2500" dirty="0" smtClean="0"/>
              <a:t>) are </a:t>
            </a:r>
            <a:r>
              <a:rPr lang="en-US" sz="2500" dirty="0"/>
              <a:t>declared in the upper part, in which case it must contain the </a:t>
            </a:r>
            <a:r>
              <a:rPr lang="en-US" sz="2500" dirty="0" smtClean="0"/>
              <a:t>descriptions (</a:t>
            </a:r>
            <a:r>
              <a:rPr lang="en-US" sz="2500" dirty="0"/>
              <a:t>bodies) of the subprograms</a:t>
            </a:r>
            <a:r>
              <a:rPr lang="en-US" sz="2500" dirty="0" smtClean="0"/>
              <a:t>. PACKAGE </a:t>
            </a:r>
            <a:r>
              <a:rPr lang="en-US" sz="2500" dirty="0"/>
              <a:t>and PACKAGE BODY must have </a:t>
            </a:r>
            <a:r>
              <a:rPr lang="en-US" sz="2500" dirty="0" smtClean="0"/>
              <a:t>the same </a:t>
            </a:r>
            <a:r>
              <a:rPr lang="en-US" sz="2500" dirty="0"/>
              <a:t>name.</a:t>
            </a:r>
          </a:p>
          <a:p>
            <a:pPr algn="just" rtl="0">
              <a:lnSpc>
                <a:spcPct val="95000"/>
              </a:lnSpc>
            </a:pPr>
            <a:r>
              <a:rPr lang="en-US" sz="2500" dirty="0" smtClean="0"/>
              <a:t>	The </a:t>
            </a:r>
            <a:r>
              <a:rPr lang="en-US" sz="2500" dirty="0"/>
              <a:t>declarations list can contain the following: COMPONENT, FUNCTION</a:t>
            </a:r>
            <a:r>
              <a:rPr lang="en-US" sz="2500" dirty="0" smtClean="0"/>
              <a:t>, PROCEDURE</a:t>
            </a:r>
            <a:r>
              <a:rPr lang="en-US" sz="2500" dirty="0"/>
              <a:t>, TYPE, CONSTANT, etc.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7289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81472" y="1268760"/>
            <a:ext cx="820699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>
                <a:cs typeface="Courier New" pitchFamily="49" charset="0"/>
              </a:rPr>
              <a:t>The </a:t>
            </a:r>
            <a:r>
              <a:rPr lang="en-US" sz="2500" dirty="0">
                <a:cs typeface="Courier New" pitchFamily="49" charset="0"/>
              </a:rPr>
              <a:t>example below shows a PACKAGE called </a:t>
            </a:r>
            <a:r>
              <a:rPr lang="en-US" sz="2500" dirty="0" err="1">
                <a:cs typeface="Courier New" pitchFamily="49" charset="0"/>
              </a:rPr>
              <a:t>my_package</a:t>
            </a:r>
            <a:r>
              <a:rPr lang="en-US" sz="2500" dirty="0">
                <a:cs typeface="Courier New" pitchFamily="49" charset="0"/>
              </a:rPr>
              <a:t>. It contains only </a:t>
            </a:r>
            <a:r>
              <a:rPr lang="en-US" sz="2500" dirty="0" smtClean="0">
                <a:cs typeface="Courier New" pitchFamily="49" charset="0"/>
              </a:rPr>
              <a:t>TYPE and </a:t>
            </a:r>
            <a:r>
              <a:rPr lang="en-US" sz="2500" dirty="0">
                <a:cs typeface="Courier New" pitchFamily="49" charset="0"/>
              </a:rPr>
              <a:t>CONSTANT declarations, so a PACKAGE BODY is not necessary</a:t>
            </a:r>
            <a:r>
              <a:rPr lang="en-US" sz="2500" dirty="0" smtClean="0">
                <a:cs typeface="Courier New" pitchFamily="49" charset="0"/>
              </a:rPr>
              <a:t>.</a:t>
            </a:r>
            <a:endParaRPr lang="ar-IQ" sz="2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81472" y="520512"/>
            <a:ext cx="7620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1: 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Simple Package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72" y="2515254"/>
            <a:ext cx="8471813" cy="2857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1552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39552" y="1124744"/>
            <a:ext cx="8424936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sz="2500" dirty="0" smtClean="0"/>
              <a:t>This </a:t>
            </a:r>
            <a:r>
              <a:rPr lang="en-US" sz="2500" dirty="0"/>
              <a:t>example contains, </a:t>
            </a:r>
            <a:r>
              <a:rPr lang="en-US" sz="2500" dirty="0" smtClean="0"/>
              <a:t>TYPE </a:t>
            </a:r>
            <a:r>
              <a:rPr lang="en-US" sz="2500" dirty="0"/>
              <a:t>and CONSTANT declarations, </a:t>
            </a:r>
            <a:r>
              <a:rPr lang="en-US" sz="2500" dirty="0" smtClean="0"/>
              <a:t>and </a:t>
            </a:r>
            <a:r>
              <a:rPr lang="en-US" sz="2500" dirty="0"/>
              <a:t>FUNCTION</a:t>
            </a:r>
            <a:r>
              <a:rPr lang="en-US" sz="2500" dirty="0" smtClean="0"/>
              <a:t>. Therefore</a:t>
            </a:r>
            <a:r>
              <a:rPr lang="en-US" sz="2500" dirty="0"/>
              <a:t>, a PACKAGE BODY is now </a:t>
            </a:r>
            <a:r>
              <a:rPr lang="en-US" sz="2500" dirty="0" smtClean="0"/>
              <a:t>needed. </a:t>
            </a:r>
            <a:r>
              <a:rPr lang="en-US" sz="2500" dirty="0"/>
              <a:t>This function returns TRUE when a </a:t>
            </a:r>
            <a:r>
              <a:rPr lang="en-US" sz="2500" dirty="0" smtClean="0"/>
              <a:t>positive edge </a:t>
            </a:r>
            <a:r>
              <a:rPr lang="en-US" sz="2500" dirty="0"/>
              <a:t>occurs on clk.</a:t>
            </a:r>
            <a:endParaRPr lang="ar-IQ" sz="2500" dirty="0"/>
          </a:p>
        </p:txBody>
      </p:sp>
      <p:sp>
        <p:nvSpPr>
          <p:cNvPr id="6" name="مستطيل 5"/>
          <p:cNvSpPr/>
          <p:nvPr/>
        </p:nvSpPr>
        <p:spPr>
          <a:xfrm>
            <a:off x="581472" y="520512"/>
            <a:ext cx="8166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2: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Package with a Function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04864"/>
            <a:ext cx="8214475" cy="4653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710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552128" y="1289418"/>
            <a:ext cx="834035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Any of the PACKAGES above (example </a:t>
            </a:r>
            <a:r>
              <a:rPr lang="en-US" sz="2500" dirty="0" smtClean="0"/>
              <a:t>1 </a:t>
            </a:r>
            <a:r>
              <a:rPr lang="en-US" sz="2500" dirty="0"/>
              <a:t>or example </a:t>
            </a:r>
            <a:r>
              <a:rPr lang="en-US" sz="2500" dirty="0" smtClean="0"/>
              <a:t>2</a:t>
            </a:r>
            <a:r>
              <a:rPr lang="en-US" sz="2500" dirty="0"/>
              <a:t>) can now </a:t>
            </a:r>
            <a:r>
              <a:rPr lang="en-US" sz="2500" dirty="0" smtClean="0"/>
              <a:t>be compiled</a:t>
            </a:r>
            <a:r>
              <a:rPr lang="en-US" sz="2500" dirty="0"/>
              <a:t>, becoming then part of our work LIBRARY (or any other). To make </a:t>
            </a:r>
            <a:r>
              <a:rPr lang="en-US" sz="2500" dirty="0" smtClean="0"/>
              <a:t>use of </a:t>
            </a:r>
            <a:r>
              <a:rPr lang="en-US" sz="2500" dirty="0"/>
              <a:t>it in a VHDL code, we have to add a new USE clause to the main code (</a:t>
            </a:r>
            <a:r>
              <a:rPr lang="en-US" sz="2500" dirty="0" smtClean="0"/>
              <a:t>USE </a:t>
            </a:r>
            <a:r>
              <a:rPr lang="en-US" sz="2500" dirty="0" err="1" smtClean="0"/>
              <a:t>work.my_package.all</a:t>
            </a:r>
            <a:r>
              <a:rPr lang="en-US" sz="2500" dirty="0"/>
              <a:t>), as shown below.</a:t>
            </a:r>
            <a:endParaRPr lang="ar-IQ" sz="2500" dirty="0"/>
          </a:p>
        </p:txBody>
      </p:sp>
      <p:sp>
        <p:nvSpPr>
          <p:cNvPr id="8" name="مستطيل 7"/>
          <p:cNvSpPr/>
          <p:nvPr/>
        </p:nvSpPr>
        <p:spPr>
          <a:xfrm>
            <a:off x="552128" y="622429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PACKAGE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35" y="3305354"/>
            <a:ext cx="5329655" cy="271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22298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467544" y="1124744"/>
            <a:ext cx="8676456" cy="4997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85000"/>
              </a:lnSpc>
            </a:pPr>
            <a:r>
              <a:rPr lang="en-US" sz="2500" dirty="0" smtClean="0"/>
              <a:t>   A </a:t>
            </a:r>
            <a:r>
              <a:rPr lang="en-US" sz="2500" i="1" u="sng" dirty="0">
                <a:solidFill>
                  <a:srgbClr val="0000FF"/>
                </a:solidFill>
              </a:rPr>
              <a:t>COMPONENT</a:t>
            </a:r>
            <a:r>
              <a:rPr lang="en-US" sz="2500" dirty="0"/>
              <a:t> is simply a piece of </a:t>
            </a:r>
            <a:r>
              <a:rPr lang="en-US" sz="2500" dirty="0" smtClean="0"/>
              <a:t>code, by declaring </a:t>
            </a:r>
            <a:r>
              <a:rPr lang="en-US" sz="2500" dirty="0"/>
              <a:t>such code as </a:t>
            </a:r>
            <a:r>
              <a:rPr lang="en-US" sz="2500" dirty="0" smtClean="0"/>
              <a:t>a </a:t>
            </a:r>
            <a:r>
              <a:rPr lang="en-US" sz="2500" dirty="0"/>
              <a:t>COMPONENT, it can then be used within </a:t>
            </a:r>
            <a:r>
              <a:rPr lang="en-US" sz="2500" dirty="0" smtClean="0"/>
              <a:t>another circuit for hierarchical </a:t>
            </a:r>
            <a:r>
              <a:rPr lang="en-US" sz="2500" dirty="0"/>
              <a:t>designs</a:t>
            </a:r>
            <a:r>
              <a:rPr lang="en-US" sz="2500" dirty="0" smtClean="0"/>
              <a:t>. A </a:t>
            </a:r>
            <a:r>
              <a:rPr lang="en-US" sz="2500" dirty="0"/>
              <a:t>COMPONENT is also another way of partitioning a code and providing </a:t>
            </a:r>
            <a:r>
              <a:rPr lang="en-US" sz="2500" dirty="0" smtClean="0"/>
              <a:t>code sharing </a:t>
            </a:r>
            <a:r>
              <a:rPr lang="en-US" sz="2500" dirty="0"/>
              <a:t>and code reuse. </a:t>
            </a:r>
            <a:r>
              <a:rPr lang="en-US" sz="2500" dirty="0" smtClean="0"/>
              <a:t>Commonly used </a:t>
            </a:r>
            <a:r>
              <a:rPr lang="en-US" sz="2500" dirty="0"/>
              <a:t>circuits, like flip-flops, multiplexers</a:t>
            </a:r>
            <a:r>
              <a:rPr lang="en-US" sz="2500" dirty="0" smtClean="0"/>
              <a:t>, adders</a:t>
            </a:r>
            <a:r>
              <a:rPr lang="en-US" sz="2500" dirty="0"/>
              <a:t>, basic gates, etc., can be placed in a LIBRARY, so any project </a:t>
            </a:r>
            <a:r>
              <a:rPr lang="en-US" sz="2500" dirty="0" smtClean="0"/>
              <a:t>can make </a:t>
            </a:r>
            <a:r>
              <a:rPr lang="en-US" sz="2500" dirty="0"/>
              <a:t>use of them without </a:t>
            </a:r>
            <a:r>
              <a:rPr lang="en-US" sz="2500" dirty="0" smtClean="0"/>
              <a:t>rewrite </a:t>
            </a:r>
            <a:r>
              <a:rPr lang="en-US" sz="2500" dirty="0"/>
              <a:t>such codes</a:t>
            </a:r>
            <a:r>
              <a:rPr lang="en-US" sz="2500" dirty="0" smtClean="0"/>
              <a:t>. its syntaxes:  </a:t>
            </a:r>
            <a:r>
              <a:rPr lang="en-US" sz="2500" i="1" u="sng" dirty="0" smtClean="0"/>
              <a:t>COMPONENT</a:t>
            </a:r>
            <a:r>
              <a:rPr lang="en-US" sz="2500" i="1" u="sng" dirty="0" smtClean="0">
                <a:solidFill>
                  <a:srgbClr val="0000FF"/>
                </a:solidFill>
              </a:rPr>
              <a:t> </a:t>
            </a:r>
            <a:r>
              <a:rPr lang="en-US" sz="2500" i="1" u="sng" dirty="0">
                <a:solidFill>
                  <a:srgbClr val="0000FF"/>
                </a:solidFill>
              </a:rPr>
              <a:t>declaration</a:t>
            </a:r>
            <a:r>
              <a:rPr lang="en-US" sz="2500" i="1" u="sng" dirty="0" smtClean="0">
                <a:solidFill>
                  <a:srgbClr val="0000FF"/>
                </a:solidFill>
              </a:rPr>
              <a:t>:</a:t>
            </a:r>
          </a:p>
          <a:p>
            <a:pPr algn="just" rtl="0">
              <a:lnSpc>
                <a:spcPct val="85000"/>
              </a:lnSpc>
            </a:pPr>
            <a:endParaRPr lang="en-US" sz="2500" i="1" u="sng" dirty="0" smtClean="0">
              <a:solidFill>
                <a:srgbClr val="0000FF"/>
              </a:solidFill>
            </a:endParaRPr>
          </a:p>
          <a:p>
            <a:pPr algn="just" rtl="0">
              <a:lnSpc>
                <a:spcPct val="85000"/>
              </a:lnSpc>
            </a:pPr>
            <a:endParaRPr lang="en-US" sz="2500" i="1" u="sng" dirty="0">
              <a:solidFill>
                <a:srgbClr val="0000FF"/>
              </a:solidFill>
            </a:endParaRPr>
          </a:p>
          <a:p>
            <a:pPr algn="just" rtl="0">
              <a:lnSpc>
                <a:spcPct val="85000"/>
              </a:lnSpc>
            </a:pPr>
            <a:endParaRPr lang="en-US" sz="2500" i="1" u="sng" dirty="0" smtClean="0">
              <a:solidFill>
                <a:srgbClr val="0000FF"/>
              </a:solidFill>
            </a:endParaRPr>
          </a:p>
          <a:p>
            <a:pPr algn="just" rtl="0">
              <a:lnSpc>
                <a:spcPct val="85000"/>
              </a:lnSpc>
            </a:pPr>
            <a:endParaRPr lang="en-US" sz="2500" i="1" u="sng" dirty="0">
              <a:solidFill>
                <a:srgbClr val="0000FF"/>
              </a:solidFill>
            </a:endParaRPr>
          </a:p>
          <a:p>
            <a:pPr algn="just" rtl="0">
              <a:lnSpc>
                <a:spcPct val="85000"/>
              </a:lnSpc>
            </a:pPr>
            <a:endParaRPr lang="en-US" sz="2500" i="1" u="sng" dirty="0" smtClean="0">
              <a:solidFill>
                <a:srgbClr val="0000FF"/>
              </a:solidFill>
            </a:endParaRPr>
          </a:p>
          <a:p>
            <a:pPr algn="just" rtl="0">
              <a:lnSpc>
                <a:spcPct val="85000"/>
              </a:lnSpc>
            </a:pPr>
            <a:endParaRPr lang="en-US" sz="2500" i="1" u="sng" dirty="0" smtClean="0">
              <a:solidFill>
                <a:srgbClr val="0000FF"/>
              </a:solidFill>
            </a:endParaRPr>
          </a:p>
          <a:p>
            <a:pPr algn="just" rtl="0">
              <a:lnSpc>
                <a:spcPct val="85000"/>
              </a:lnSpc>
            </a:pPr>
            <a:r>
              <a:rPr lang="en-US" sz="2500" i="1" u="sng" dirty="0"/>
              <a:t>COMPONENT</a:t>
            </a:r>
            <a:r>
              <a:rPr lang="en-US" sz="2500" i="1" u="sng" dirty="0" smtClean="0">
                <a:solidFill>
                  <a:srgbClr val="0000FF"/>
                </a:solidFill>
              </a:rPr>
              <a:t> </a:t>
            </a:r>
            <a:r>
              <a:rPr lang="en-US" sz="2500" i="1" u="sng" dirty="0">
                <a:solidFill>
                  <a:srgbClr val="0000FF"/>
                </a:solidFill>
              </a:rPr>
              <a:t>instantiation:</a:t>
            </a:r>
            <a:endParaRPr lang="ar-IQ" sz="2500" i="1" u="sng" dirty="0">
              <a:solidFill>
                <a:srgbClr val="0000FF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52128" y="476672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COMPONENT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29" y="3758560"/>
            <a:ext cx="5270987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29" y="5991808"/>
            <a:ext cx="6756175" cy="369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19629</TotalTime>
  <Words>1057</Words>
  <Application>Microsoft Office PowerPoint</Application>
  <PresentationFormat>On-screen Show (4:3)</PresentationFormat>
  <Paragraphs>69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Courier New</vt:lpstr>
      <vt:lpstr>Jokerman</vt:lpstr>
      <vt:lpstr>Times New Roman</vt:lpstr>
      <vt:lpstr>Wingdings</vt:lpstr>
      <vt:lpstr>نسق Office</vt:lpstr>
      <vt:lpstr> Packages &amp; Components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MEMI</dc:creator>
  <cp:lastModifiedBy>Dell</cp:lastModifiedBy>
  <cp:revision>159</cp:revision>
  <dcterms:created xsi:type="dcterms:W3CDTF">2017-09-28T06:29:27Z</dcterms:created>
  <dcterms:modified xsi:type="dcterms:W3CDTF">2025-10-09T10:23:18Z</dcterms:modified>
</cp:coreProperties>
</file>