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9" r:id="rId4"/>
    <p:sldId id="260" r:id="rId5"/>
    <p:sldId id="29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98" r:id="rId24"/>
    <p:sldId id="278" r:id="rId25"/>
    <p:sldId id="299" r:id="rId26"/>
    <p:sldId id="281" r:id="rId27"/>
    <p:sldId id="282" r:id="rId28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0033CC"/>
    <a:srgbClr val="3366CC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265" autoAdjust="0"/>
    <p:restoredTop sz="94660"/>
  </p:normalViewPr>
  <p:slideViewPr>
    <p:cSldViewPr>
      <p:cViewPr varScale="1">
        <p:scale>
          <a:sx n="92" d="100"/>
          <a:sy n="92" d="100"/>
        </p:scale>
        <p:origin x="214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78CFE2E-4310-480E-9459-8446F1DA4CD1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93010D9-66BE-4EAD-93D0-88679D2103C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78902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010D9-66BE-4EAD-93D0-88679D2103C5}" type="slidenum">
              <a:rPr lang="ar-IQ" smtClean="0"/>
              <a:t>16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48937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010D9-66BE-4EAD-93D0-88679D2103C5}" type="slidenum">
              <a:rPr lang="ar-IQ" smtClean="0"/>
              <a:t>18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38049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61651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6967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3172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9209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6418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98195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00938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7459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15664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44949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85950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607324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4462264" cy="938535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State Machines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  <p:sp>
        <p:nvSpPr>
          <p:cNvPr id="5" name="عنوان فرعي 4"/>
          <p:cNvSpPr>
            <a:spLocks noGrp="1"/>
          </p:cNvSpPr>
          <p:nvPr>
            <p:ph type="subTitle" idx="1"/>
          </p:nvPr>
        </p:nvSpPr>
        <p:spPr>
          <a:xfrm>
            <a:off x="755576" y="3933056"/>
            <a:ext cx="5112568" cy="108012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3366CC"/>
                </a:solidFill>
              </a:rPr>
              <a:t>Advanced Digital Electronics </a:t>
            </a:r>
            <a:endParaRPr lang="ar-IQ" sz="2800" b="1" dirty="0">
              <a:solidFill>
                <a:srgbClr val="3366CC"/>
              </a:solidFill>
            </a:endParaRPr>
          </a:p>
          <a:p>
            <a:pPr algn="l"/>
            <a:r>
              <a:rPr lang="en-US" sz="2400" dirty="0">
                <a:solidFill>
                  <a:srgbClr val="3366CC"/>
                </a:solidFill>
              </a:rPr>
              <a:t>Lecture 7</a:t>
            </a:r>
            <a:endParaRPr lang="ar-IQ" sz="2400" dirty="0">
              <a:solidFill>
                <a:srgbClr val="3366CC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16632"/>
            <a:ext cx="5285690" cy="79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020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467544" y="548680"/>
            <a:ext cx="8676456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1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State Machine </a:t>
            </a:r>
            <a:r>
              <a:rPr lang="en-US" sz="31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Template for </a:t>
            </a:r>
            <a:r>
              <a:rPr lang="en-US" sz="31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Design Style #1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467544" y="1124744"/>
            <a:ext cx="849694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7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LIBRARY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ieee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7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USE ieee.std_logic_1164.all;</a:t>
            </a:r>
          </a:p>
          <a:p>
            <a:pPr algn="l" rtl="0">
              <a:lnSpc>
                <a:spcPct val="50000"/>
              </a:lnSpc>
            </a:pPr>
            <a:r>
              <a:rPr lang="ar-IQ" sz="16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-----------------------------------------------------</a:t>
            </a:r>
            <a:endParaRPr lang="ar-IQ" sz="1600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70000"/>
              </a:lnSpc>
            </a:pP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ENTITY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entity_name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&gt; IS</a:t>
            </a:r>
          </a:p>
          <a:p>
            <a:pPr algn="l" rtl="0">
              <a:lnSpc>
                <a:spcPct val="7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PORT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input       :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data_type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&gt;;</a:t>
            </a:r>
          </a:p>
          <a:p>
            <a:pPr algn="l" rtl="0">
              <a:lnSpc>
                <a:spcPct val="7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reset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clock: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STD_LOGIC;</a:t>
            </a:r>
          </a:p>
          <a:p>
            <a:pPr algn="l" rtl="0">
              <a:lnSpc>
                <a:spcPct val="7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output      :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OUT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data_type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&gt;);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600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entity_name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50000"/>
              </a:lnSpc>
            </a:pPr>
            <a:r>
              <a:rPr lang="ar-IQ" sz="16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-----------------------------------------------------</a:t>
            </a:r>
          </a:p>
          <a:p>
            <a:pPr algn="l" rtl="0">
              <a:lnSpc>
                <a:spcPct val="70000"/>
              </a:lnSpc>
            </a:pP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ARCHITECTURE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arch_name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&gt; OF &lt;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entity_name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&gt; IS</a:t>
            </a:r>
          </a:p>
          <a:p>
            <a:pPr algn="l" rtl="0">
              <a:lnSpc>
                <a:spcPct val="7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TYPE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state IS (state0, state1, state2, state3, ...);</a:t>
            </a:r>
          </a:p>
          <a:p>
            <a:pPr algn="l" rtl="0">
              <a:lnSpc>
                <a:spcPct val="7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SIGNAL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: state;</a:t>
            </a:r>
          </a:p>
          <a:p>
            <a:pPr algn="l" rtl="0">
              <a:lnSpc>
                <a:spcPct val="7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l" rtl="0">
              <a:lnSpc>
                <a:spcPct val="50000"/>
              </a:lnSpc>
            </a:pPr>
            <a:r>
              <a:rPr lang="en-US" sz="16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---------- Lower section: ------------------------</a:t>
            </a:r>
          </a:p>
          <a:p>
            <a:pPr algn="l" rtl="0">
              <a:lnSpc>
                <a:spcPct val="70000"/>
              </a:lnSpc>
            </a:pP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PROCESS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(reset, clock)</a:t>
            </a:r>
          </a:p>
          <a:p>
            <a:pPr algn="l" rtl="0">
              <a:lnSpc>
                <a:spcPct val="7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BEGIN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7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IF    (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reset='1')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THEN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&lt;= state0;</a:t>
            </a:r>
          </a:p>
          <a:p>
            <a:pPr algn="l" rtl="0">
              <a:lnSpc>
                <a:spcPct val="7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ELSIF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clock'EVENT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AND clock='1')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THEN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 algn="l" rtl="0">
              <a:lnSpc>
                <a:spcPct val="7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END IF;			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PROCESS;</a:t>
            </a:r>
          </a:p>
          <a:p>
            <a:pPr algn="l" rtl="0">
              <a:lnSpc>
                <a:spcPct val="50000"/>
              </a:lnSpc>
            </a:pPr>
            <a:r>
              <a:rPr lang="en-US" sz="16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---------- </a:t>
            </a:r>
            <a:r>
              <a:rPr lang="en-US" sz="16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Upper section: ------------------------</a:t>
            </a:r>
          </a:p>
          <a:p>
            <a:pPr algn="l" rtl="0">
              <a:lnSpc>
                <a:spcPct val="70000"/>
              </a:lnSpc>
            </a:pP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PROCESS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(input,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 rtl="0">
              <a:lnSpc>
                <a:spcPct val="7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BEGIN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7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CASE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IS </a:t>
            </a:r>
          </a:p>
          <a:p>
            <a:pPr algn="l" rtl="0">
              <a:lnSpc>
                <a:spcPct val="7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WHEN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state0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=&gt;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(input = ...) THEN output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&lt;= &lt;value&gt;;</a:t>
            </a:r>
          </a:p>
          <a:p>
            <a:pPr algn="l" rtl="0">
              <a:lnSpc>
                <a:spcPct val="7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                    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&lt;= state1;</a:t>
            </a:r>
          </a:p>
          <a:p>
            <a:pPr algn="l" rtl="0">
              <a:lnSpc>
                <a:spcPct val="7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	       ELSE ...               	      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>
              <a:lnSpc>
                <a:spcPct val="7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WHEN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state1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=&gt;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(input = ...)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THEN output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&lt;= &lt;value&gt;;</a:t>
            </a:r>
          </a:p>
          <a:p>
            <a:pPr algn="l" rtl="0">
              <a:lnSpc>
                <a:spcPct val="7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				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&lt;= state2;</a:t>
            </a:r>
          </a:p>
          <a:p>
            <a:pPr algn="l" rtl="0">
              <a:lnSpc>
                <a:spcPct val="7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	ELSE ...			      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>
              <a:lnSpc>
                <a:spcPct val="7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WHEN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state2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=&gt;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(input = ...)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THEN output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&lt;= &lt;value&gt;;</a:t>
            </a:r>
          </a:p>
          <a:p>
            <a:pPr algn="l" rtl="0">
              <a:lnSpc>
                <a:spcPct val="7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				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&lt;= state3;</a:t>
            </a:r>
          </a:p>
          <a:p>
            <a:pPr algn="l" rtl="0">
              <a:lnSpc>
                <a:spcPct val="7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	ELSE ...  			      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; </a:t>
            </a:r>
          </a:p>
          <a:p>
            <a:pPr lvl="6" algn="l" rtl="0">
              <a:lnSpc>
                <a:spcPct val="70000"/>
              </a:lnSpc>
            </a:pPr>
            <a:r>
              <a:rPr lang="ar-IQ" sz="1600" dirty="0" smtClean="0">
                <a:latin typeface="Courier New" pitchFamily="49" charset="0"/>
                <a:cs typeface="Courier New" pitchFamily="49" charset="0"/>
              </a:rPr>
              <a:t>...					</a:t>
            </a:r>
          </a:p>
          <a:p>
            <a:pPr algn="l" rtl="0">
              <a:lnSpc>
                <a:spcPct val="7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END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 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PROCESS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; END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600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arch_name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&gt;;</a:t>
            </a:r>
            <a:endParaRPr lang="ar-IQ" sz="1600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3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0" y="3356992"/>
            <a:ext cx="6674476" cy="3425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مستطيل 1"/>
          <p:cNvSpPr/>
          <p:nvPr/>
        </p:nvSpPr>
        <p:spPr>
          <a:xfrm>
            <a:off x="611560" y="1268760"/>
            <a:ext cx="835292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A </a:t>
            </a:r>
            <a:r>
              <a:rPr lang="en-US" sz="2500" dirty="0"/>
              <a:t>counter is an example of Moore machine, for the output depends only on </a:t>
            </a:r>
            <a:r>
              <a:rPr lang="en-US" sz="2500" dirty="0" smtClean="0"/>
              <a:t>the stored </a:t>
            </a:r>
            <a:r>
              <a:rPr lang="en-US" sz="2500" dirty="0"/>
              <a:t>(present) state. </a:t>
            </a:r>
            <a:r>
              <a:rPr lang="en-US" sz="2500" dirty="0" smtClean="0"/>
              <a:t>It can be easily </a:t>
            </a:r>
            <a:r>
              <a:rPr lang="en-US" sz="2500" dirty="0"/>
              <a:t>implemented </a:t>
            </a:r>
            <a:r>
              <a:rPr lang="en-US" sz="2500" dirty="0" smtClean="0"/>
              <a:t>using conventional or </a:t>
            </a:r>
            <a:r>
              <a:rPr lang="en-US" sz="2500" dirty="0"/>
              <a:t>FSM type. </a:t>
            </a:r>
            <a:r>
              <a:rPr lang="en-US" sz="2500" dirty="0" smtClean="0"/>
              <a:t>The </a:t>
            </a:r>
            <a:r>
              <a:rPr lang="en-US" sz="2500" dirty="0"/>
              <a:t>state diagram of a 0-to-9 circular counter is shown in </a:t>
            </a:r>
            <a:r>
              <a:rPr lang="en-US" sz="2500" dirty="0" smtClean="0"/>
              <a:t>figure below. </a:t>
            </a:r>
            <a:r>
              <a:rPr lang="en-US" sz="2500" dirty="0"/>
              <a:t>The </a:t>
            </a:r>
            <a:r>
              <a:rPr lang="en-US" sz="2500" dirty="0" smtClean="0"/>
              <a:t>states  were </a:t>
            </a:r>
            <a:r>
              <a:rPr lang="en-US" sz="2500" dirty="0"/>
              <a:t>called zero, one, . . . , nine, each name corresponding to the decimal value of </a:t>
            </a:r>
            <a:r>
              <a:rPr lang="en-US" sz="2500" dirty="0" smtClean="0"/>
              <a:t>the output.</a:t>
            </a:r>
            <a:endParaRPr lang="en-US" sz="2500" dirty="0"/>
          </a:p>
        </p:txBody>
      </p:sp>
      <p:sp>
        <p:nvSpPr>
          <p:cNvPr id="3" name="مستطيل 2"/>
          <p:cNvSpPr/>
          <p:nvPr/>
        </p:nvSpPr>
        <p:spPr>
          <a:xfrm>
            <a:off x="611561" y="699373"/>
            <a:ext cx="5276594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1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1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1</a:t>
            </a:r>
            <a:r>
              <a:rPr lang="en-US" sz="31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: BCD Counter</a:t>
            </a:r>
          </a:p>
        </p:txBody>
      </p:sp>
    </p:spTree>
    <p:extLst>
      <p:ext uri="{BB962C8B-B14F-4D97-AF65-F5344CB8AC3E}">
        <p14:creationId xmlns:p14="http://schemas.microsoft.com/office/powerpoint/2010/main" val="2378209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67544" y="42872"/>
            <a:ext cx="860444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LIBRARY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ieee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USE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ieee.std_logic_1164.all;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ENTITY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counter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IS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PORT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rst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: IN STD_LOGIC;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  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count: OUT STD_LOGIC_VECTOR (3 DOWNTO 0));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counter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80000"/>
              </a:lnSpc>
            </a:pP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ARCHITECTURE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state_machine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OF counter IS</a:t>
            </a:r>
            <a:endParaRPr lang="ar-IQ" sz="1600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TYPE state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IS (zero, one, two, three, four, five, six,              		  seven, eight, nine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SIGNAL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: state;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------------- Lower section: -----------------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PROCESS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rst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BEGIN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IF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rst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='1')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THEN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zero;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ELSIF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clk'EVENT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AND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='1')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THEN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END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					 </a:t>
            </a:r>
          </a:p>
          <a:p>
            <a:pPr algn="l" rtl="0">
              <a:lnSpc>
                <a:spcPct val="80000"/>
              </a:lnSpc>
            </a:pP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PROCESS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-------------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Upper section: -----------------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PROCESS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BEGIN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CASE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IS</a:t>
            </a:r>
          </a:p>
          <a:p>
            <a:pPr algn="l" rtl="0">
              <a:lnSpc>
                <a:spcPct val="8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WHEN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zero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=&gt; 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count &lt;= "0000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";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one;</a:t>
            </a:r>
          </a:p>
          <a:p>
            <a:pPr algn="l" rtl="0">
              <a:lnSpc>
                <a:spcPct val="8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WHEN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one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=&gt;  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count &lt;= "0001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";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two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8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WHEN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two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=&gt;  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count &lt;= "0010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";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three;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WHEN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three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=&gt;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count &lt;= "0011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";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four;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WHEN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four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=&gt;  count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&lt;= "0100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";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five;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WHEN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five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=&gt; 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count &lt;= "0101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";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six;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WHEN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six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=&gt;  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count &lt;= "0110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";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seven;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WHEN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seven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=&gt;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count &lt;= "0111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";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eight;</a:t>
            </a:r>
          </a:p>
          <a:p>
            <a:pPr algn="l" rtl="0">
              <a:lnSpc>
                <a:spcPct val="8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WHEN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eight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=&gt;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count &lt;= "1000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";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nine;</a:t>
            </a:r>
          </a:p>
          <a:p>
            <a:pPr algn="l" rtl="0">
              <a:lnSpc>
                <a:spcPct val="8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WHEN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nine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=&gt; 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count &lt;= "1001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";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zero;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END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CASE;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PROCESS;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1600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state_machine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  <a:endParaRPr lang="ar-IQ" sz="16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094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616536"/>
            <a:ext cx="5202065" cy="5693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1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1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2: </a:t>
            </a:r>
            <a:r>
              <a:rPr lang="en-US" sz="31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Simple FSM #1</a:t>
            </a:r>
            <a:endParaRPr lang="ar-IQ" sz="31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611560" y="1219142"/>
            <a:ext cx="8532440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Figure </a:t>
            </a:r>
            <a:r>
              <a:rPr lang="en-US" sz="2500" dirty="0" smtClean="0"/>
              <a:t>below </a:t>
            </a:r>
            <a:r>
              <a:rPr lang="en-US" sz="2500" dirty="0"/>
              <a:t>shows the states diagram of a very simple FSM. The system has two </a:t>
            </a:r>
            <a:r>
              <a:rPr lang="en-US" sz="2500" dirty="0" smtClean="0"/>
              <a:t>states (</a:t>
            </a:r>
            <a:r>
              <a:rPr lang="en-US" sz="2500" dirty="0" err="1"/>
              <a:t>stateA</a:t>
            </a:r>
            <a:r>
              <a:rPr lang="en-US" sz="2500" dirty="0"/>
              <a:t> and </a:t>
            </a:r>
            <a:r>
              <a:rPr lang="en-US" sz="2500" dirty="0" err="1"/>
              <a:t>stateB</a:t>
            </a:r>
            <a:r>
              <a:rPr lang="en-US" sz="2500" dirty="0"/>
              <a:t>), and must change from one to the other every time d </a:t>
            </a:r>
            <a:r>
              <a:rPr lang="en-US" sz="2500" dirty="0" smtClean="0"/>
              <a:t>= </a:t>
            </a:r>
            <a:r>
              <a:rPr lang="en-US" sz="2500" dirty="0"/>
              <a:t>‘1’ </a:t>
            </a:r>
            <a:r>
              <a:rPr lang="en-US" sz="2500" dirty="0" smtClean="0"/>
              <a:t>is received</a:t>
            </a:r>
            <a:r>
              <a:rPr lang="en-US" sz="2500" dirty="0"/>
              <a:t>. The desired output is x </a:t>
            </a:r>
            <a:r>
              <a:rPr lang="en-US" sz="2500" dirty="0" smtClean="0"/>
              <a:t>= </a:t>
            </a:r>
            <a:r>
              <a:rPr lang="en-US" sz="2500" dirty="0"/>
              <a:t>a when the machine is in </a:t>
            </a:r>
            <a:r>
              <a:rPr lang="en-US" sz="2500" dirty="0" err="1"/>
              <a:t>stateA</a:t>
            </a:r>
            <a:r>
              <a:rPr lang="en-US" sz="2500" dirty="0"/>
              <a:t>, or x </a:t>
            </a:r>
            <a:r>
              <a:rPr lang="en-US" sz="2500" dirty="0" smtClean="0"/>
              <a:t>= </a:t>
            </a:r>
            <a:r>
              <a:rPr lang="en-US" sz="2500" dirty="0"/>
              <a:t>b when </a:t>
            </a:r>
            <a:r>
              <a:rPr lang="en-US" sz="2500" dirty="0" smtClean="0"/>
              <a:t>in </a:t>
            </a:r>
            <a:r>
              <a:rPr lang="en-US" sz="2500" dirty="0" err="1" smtClean="0"/>
              <a:t>stateB</a:t>
            </a:r>
            <a:r>
              <a:rPr lang="en-US" sz="2500" dirty="0"/>
              <a:t>. The initial (reset) state is </a:t>
            </a:r>
            <a:r>
              <a:rPr lang="en-US" sz="2500" dirty="0" err="1"/>
              <a:t>stateA</a:t>
            </a:r>
            <a:r>
              <a:rPr lang="en-US" sz="2500" dirty="0" smtClean="0"/>
              <a:t>. </a:t>
            </a:r>
            <a:endParaRPr lang="en-US" sz="25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429000"/>
            <a:ext cx="8296371" cy="2175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467542" y="5590763"/>
            <a:ext cx="8512395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500" dirty="0"/>
              <a:t>A VHDL code for this circuit, employing design style #1, </a:t>
            </a:r>
            <a:r>
              <a:rPr lang="en-US" sz="2500" dirty="0" smtClean="0"/>
              <a:t>next: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49675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438104"/>
            <a:ext cx="8604448" cy="630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90000"/>
              </a:lnSpc>
            </a:pP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ENTITY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simple_fsm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IS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PORT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 a, b, d,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rst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: IN BIT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 algn="l" rtl="0">
              <a:lnSpc>
                <a:spcPct val="9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   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: OUT BIT);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simple_fsm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ARCHITECTURE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simple_fsm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OF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simple_fsm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IS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TYPE state IS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stateA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stateB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SIGNAL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: state;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----- Lower section: ----------------------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PROCESS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rst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rst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='1')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THEN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stateA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ELSIF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clk'EVENT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AND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='1')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THEN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END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PROCESS;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---------- Upper section: -----------------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PROCESS (a, b, d,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BEGIN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CASE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IS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WHEN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stateA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=&gt; 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x &lt;= a;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  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(d='1') THEN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stateB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   ELSE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stateA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           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IF;</a:t>
            </a:r>
            <a:endParaRPr lang="en-US" sz="1600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WHEN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stateB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=&gt; 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x &lt;= 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  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='1') THEN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stateA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   ELSE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stateB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           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END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CASE;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END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PROCESS;</a:t>
            </a:r>
          </a:p>
          <a:p>
            <a:pPr algn="l" rtl="0">
              <a:lnSpc>
                <a:spcPct val="9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simple_fsm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  <a:endParaRPr lang="ar-IQ" sz="16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483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59274" y="620688"/>
            <a:ext cx="6495689" cy="5693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Design Style #2 (Stored Output)</a:t>
            </a:r>
            <a:endParaRPr lang="ar-IQ" sz="31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39552" y="1124744"/>
            <a:ext cx="8496944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In design </a:t>
            </a:r>
            <a:r>
              <a:rPr lang="en-US" sz="2500" dirty="0"/>
              <a:t>style #1 only </a:t>
            </a:r>
            <a:r>
              <a:rPr lang="en-US" sz="2500" dirty="0" err="1"/>
              <a:t>pr_state</a:t>
            </a:r>
            <a:r>
              <a:rPr lang="en-US" sz="2500" dirty="0"/>
              <a:t> is </a:t>
            </a:r>
            <a:r>
              <a:rPr lang="en-US" sz="2500" dirty="0" smtClean="0"/>
              <a:t>stored as </a:t>
            </a:r>
            <a:r>
              <a:rPr lang="en-US" sz="2500" dirty="0"/>
              <a:t>in </a:t>
            </a:r>
            <a:r>
              <a:rPr lang="en-US" sz="2500" dirty="0" smtClean="0"/>
              <a:t>figure(a</a:t>
            </a:r>
            <a:r>
              <a:rPr lang="en-US" sz="2500" dirty="0"/>
              <a:t>). </a:t>
            </a:r>
            <a:r>
              <a:rPr lang="en-US" sz="2500" dirty="0" smtClean="0"/>
              <a:t>If it </a:t>
            </a:r>
            <a:r>
              <a:rPr lang="en-US" sz="2500" dirty="0"/>
              <a:t>is a </a:t>
            </a:r>
            <a:r>
              <a:rPr lang="en-US" sz="2500" dirty="0" smtClean="0">
                <a:solidFill>
                  <a:srgbClr val="0000FF"/>
                </a:solidFill>
              </a:rPr>
              <a:t>Mealy</a:t>
            </a:r>
            <a:r>
              <a:rPr lang="en-US" sz="2500" dirty="0" smtClean="0"/>
              <a:t> machine </a:t>
            </a:r>
            <a:r>
              <a:rPr lang="en-US" sz="2500" dirty="0"/>
              <a:t>(one whose output is dependent on the current input), the output </a:t>
            </a:r>
            <a:r>
              <a:rPr lang="en-US" sz="2500" dirty="0" smtClean="0"/>
              <a:t>might change </a:t>
            </a:r>
            <a:r>
              <a:rPr lang="en-US" sz="2500" dirty="0"/>
              <a:t>when the input changes (asynchronous output</a:t>
            </a:r>
            <a:r>
              <a:rPr lang="en-US" sz="2500" dirty="0" smtClean="0"/>
              <a:t>), To </a:t>
            </a:r>
            <a:r>
              <a:rPr lang="en-US" sz="2500" dirty="0"/>
              <a:t>make </a:t>
            </a:r>
            <a:r>
              <a:rPr lang="en-US" sz="2500" dirty="0" smtClean="0"/>
              <a:t>Mealy machines </a:t>
            </a:r>
            <a:r>
              <a:rPr lang="en-US" sz="2500" dirty="0"/>
              <a:t>synchronous, the output must be stored as well, as shown in figure </a:t>
            </a:r>
            <a:r>
              <a:rPr lang="en-US" sz="2500" dirty="0" smtClean="0"/>
              <a:t>(</a:t>
            </a:r>
            <a:r>
              <a:rPr lang="en-US" sz="2500" dirty="0"/>
              <a:t>b</a:t>
            </a:r>
            <a:r>
              <a:rPr lang="en-US" sz="2500" dirty="0" smtClean="0"/>
              <a:t>). </a:t>
            </a:r>
            <a:r>
              <a:rPr lang="en-US" sz="2500" dirty="0"/>
              <a:t>To implement this new structure, very few modifications are needed. </a:t>
            </a:r>
            <a:r>
              <a:rPr lang="en-US" sz="2500" dirty="0" smtClean="0"/>
              <a:t>These modifications are shown in template next: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241" y="3910123"/>
            <a:ext cx="7753199" cy="2543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6667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504056" y="399951"/>
            <a:ext cx="8604448" cy="6269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6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LIBRARY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ieee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6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USE ieee.std_logic_1164.all;</a:t>
            </a:r>
          </a:p>
          <a:p>
            <a:pPr algn="l" rtl="0">
              <a:lnSpc>
                <a:spcPct val="60000"/>
              </a:lnSpc>
            </a:pPr>
            <a:r>
              <a:rPr lang="ar-IQ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-------------------------------------------------------</a:t>
            </a:r>
          </a:p>
          <a:p>
            <a:pPr algn="l" rtl="0">
              <a:lnSpc>
                <a:spcPct val="60000"/>
              </a:lnSpc>
            </a:pP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ENTITY &lt;</a:t>
            </a:r>
            <a:r>
              <a:rPr lang="en-US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ent_name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 IS</a:t>
            </a: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PORT (       input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 IN &lt;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data_type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&gt;;</a:t>
            </a: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      reset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clock: IN STD_LOGIC;</a:t>
            </a: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output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 OUT &lt;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data_type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&gt;); 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ent_name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&gt;;</a:t>
            </a:r>
          </a:p>
          <a:p>
            <a:pPr algn="l" rtl="0">
              <a:lnSpc>
                <a:spcPct val="60000"/>
              </a:lnSpc>
            </a:pPr>
            <a:r>
              <a:rPr lang="ar-IQ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-------------------------------------------------------</a:t>
            </a:r>
          </a:p>
          <a:p>
            <a:pPr algn="l" rtl="0">
              <a:lnSpc>
                <a:spcPct val="60000"/>
              </a:lnSpc>
            </a:pP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ARCHITECTURE &lt;</a:t>
            </a:r>
            <a:r>
              <a:rPr lang="en-US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arch_name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OF &lt;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ent_name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IS</a:t>
            </a:r>
          </a:p>
          <a:p>
            <a:pPr algn="l" rtl="0">
              <a:lnSpc>
                <a:spcPct val="6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TYPE states IS (state0, state1, state2, state3, ...);</a:t>
            </a: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SIGNAL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 states;</a:t>
            </a: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SIGNAL </a:t>
            </a:r>
            <a:r>
              <a:rPr lang="en-US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temp: &lt;</a:t>
            </a:r>
            <a:r>
              <a:rPr lang="en-US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data_type</a:t>
            </a:r>
            <a:r>
              <a:rPr lang="en-US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&gt;;</a:t>
            </a: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BEGIN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60000"/>
              </a:lnSpc>
            </a:pPr>
            <a:r>
              <a:rPr lang="en-US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---------- 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Lower section: --------------------------</a:t>
            </a: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PROCESS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(reset, clock)</a:t>
            </a: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BEGIN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(reset='1')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THEN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&lt;= state0;</a:t>
            </a: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ELSIF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clock'EVENT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AND clock='1')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THEN </a:t>
            </a:r>
          </a:p>
          <a:p>
            <a:pPr algn="l" rtl="0">
              <a:lnSpc>
                <a:spcPct val="6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output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&lt;=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temp;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PROCESS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ar-IQ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60000"/>
              </a:lnSpc>
            </a:pPr>
            <a:r>
              <a:rPr lang="en-US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---------- 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Upper section: --------------------------</a:t>
            </a: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PROCESS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BEGIN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IS</a:t>
            </a: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WHEN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state0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=&gt; temp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&lt;= &lt;value&gt;;</a:t>
            </a: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IF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(condition) THEN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&lt;= state1;</a:t>
            </a:r>
          </a:p>
          <a:p>
            <a:pPr algn="l" rtl="0">
              <a:lnSpc>
                <a:spcPct val="60000"/>
              </a:lnSpc>
            </a:pPr>
            <a:r>
              <a:rPr lang="ar-IQ" dirty="0" smtClean="0">
                <a:latin typeface="Courier New" pitchFamily="49" charset="0"/>
                <a:cs typeface="Courier New" pitchFamily="49" charset="0"/>
              </a:rPr>
              <a:t>...             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			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IF;</a:t>
            </a:r>
          </a:p>
          <a:p>
            <a:pPr algn="l" rtl="0">
              <a:lnSpc>
                <a:spcPct val="60000"/>
              </a:lnSpc>
            </a:pPr>
            <a:r>
              <a:rPr lang="ar-IQ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   WHEN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state1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=&gt; temp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&lt;= &lt;value&gt;;</a:t>
            </a: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IF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(condition) THEN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&lt;= state2;</a:t>
            </a:r>
          </a:p>
          <a:p>
            <a:pPr algn="l" rtl="0">
              <a:lnSpc>
                <a:spcPct val="60000"/>
              </a:lnSpc>
            </a:pPr>
            <a:r>
              <a:rPr lang="ar-IQ" dirty="0" smtClean="0">
                <a:latin typeface="Courier New" pitchFamily="49" charset="0"/>
                <a:cs typeface="Courier New" pitchFamily="49" charset="0"/>
              </a:rPr>
              <a:t>...             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			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>
              <a:lnSpc>
                <a:spcPct val="60000"/>
              </a:lnSpc>
            </a:pP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	 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WHEN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state2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=&gt; temp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&lt;= &lt;value&gt;;</a:t>
            </a: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IF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(condition) THEN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&lt;= state3;</a:t>
            </a: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</a:t>
            </a:r>
            <a:r>
              <a:rPr lang="ar-IQ" dirty="0" smtClean="0">
                <a:latin typeface="Courier New" pitchFamily="49" charset="0"/>
                <a:cs typeface="Courier New" pitchFamily="49" charset="0"/>
              </a:rPr>
              <a:t>...				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IF;</a:t>
            </a:r>
          </a:p>
          <a:p>
            <a:pPr lvl="3" algn="l" rtl="0">
              <a:lnSpc>
                <a:spcPct val="60000"/>
              </a:lnSpc>
            </a:pPr>
            <a:r>
              <a:rPr lang="ar-IQ" dirty="0" smtClean="0">
                <a:latin typeface="Courier New" pitchFamily="49" charset="0"/>
                <a:cs typeface="Courier New" pitchFamily="49" charset="0"/>
              </a:rPr>
              <a:t>...		</a:t>
            </a:r>
            <a:endParaRPr lang="ar-IQ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CASE;</a:t>
            </a:r>
          </a:p>
          <a:p>
            <a:pPr algn="l" rtl="0">
              <a:lnSpc>
                <a:spcPct val="6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PROCESS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60000"/>
              </a:lnSpc>
            </a:pP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&lt;</a:t>
            </a:r>
            <a:r>
              <a:rPr lang="en-US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arch_name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&gt;;</a:t>
            </a:r>
            <a:endParaRPr lang="ar-IQ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67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467544" y="1196752"/>
            <a:ext cx="856824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Consider the </a:t>
            </a:r>
            <a:r>
              <a:rPr lang="en-US" sz="2500" dirty="0"/>
              <a:t>design of example </a:t>
            </a:r>
            <a:r>
              <a:rPr lang="en-US" sz="2500" dirty="0" smtClean="0"/>
              <a:t>2 </a:t>
            </a:r>
            <a:r>
              <a:rPr lang="en-US" sz="2500" dirty="0"/>
              <a:t>once </a:t>
            </a:r>
            <a:r>
              <a:rPr lang="en-US" sz="2500" dirty="0" smtClean="0"/>
              <a:t>again, now we </a:t>
            </a:r>
            <a:r>
              <a:rPr lang="en-US" sz="2500" dirty="0"/>
              <a:t>want the output to be synchronous </a:t>
            </a:r>
            <a:r>
              <a:rPr lang="en-US" sz="2500" dirty="0" smtClean="0"/>
              <a:t>Since </a:t>
            </a:r>
            <a:r>
              <a:rPr lang="en-US" sz="2500" dirty="0"/>
              <a:t>this </a:t>
            </a:r>
            <a:r>
              <a:rPr lang="en-US" sz="2500" dirty="0" smtClean="0"/>
              <a:t>is a </a:t>
            </a:r>
            <a:r>
              <a:rPr lang="en-US" sz="2500" dirty="0">
                <a:solidFill>
                  <a:srgbClr val="0000FF"/>
                </a:solidFill>
              </a:rPr>
              <a:t>Mealy</a:t>
            </a:r>
            <a:r>
              <a:rPr lang="en-US" sz="2500" dirty="0"/>
              <a:t> machine, design style #2 is required</a:t>
            </a:r>
            <a:r>
              <a:rPr lang="en-US" sz="2500" dirty="0" smtClean="0"/>
              <a:t>.</a:t>
            </a:r>
            <a:endParaRPr lang="ar-IQ" sz="2500" dirty="0"/>
          </a:p>
        </p:txBody>
      </p:sp>
      <p:sp>
        <p:nvSpPr>
          <p:cNvPr id="4" name="مستطيل 3"/>
          <p:cNvSpPr/>
          <p:nvPr/>
        </p:nvSpPr>
        <p:spPr>
          <a:xfrm>
            <a:off x="611560" y="616536"/>
            <a:ext cx="5202065" cy="5693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1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1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3: </a:t>
            </a:r>
            <a:r>
              <a:rPr lang="en-US" sz="31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Simple FSM </a:t>
            </a:r>
            <a:r>
              <a:rPr lang="en-US" sz="31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#2</a:t>
            </a:r>
            <a:endParaRPr lang="ar-IQ" sz="31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429000"/>
            <a:ext cx="8296371" cy="2175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8139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404664"/>
            <a:ext cx="8604448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75000"/>
              </a:lnSpc>
            </a:pP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ENTITY </a:t>
            </a:r>
            <a:r>
              <a:rPr lang="en-US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simple_fsm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IS</a:t>
            </a:r>
          </a:p>
          <a:p>
            <a:pPr algn="l" rtl="0">
              <a:lnSpc>
                <a:spcPct val="75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PORT ( a, b, d,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rst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: IN BIT;</a:t>
            </a:r>
          </a:p>
          <a:p>
            <a:pPr algn="l" rtl="0">
              <a:lnSpc>
                <a:spcPct val="75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                           x : OUT BIT);</a:t>
            </a:r>
          </a:p>
          <a:p>
            <a:pPr algn="l" rtl="0">
              <a:lnSpc>
                <a:spcPct val="50000"/>
              </a:lnSpc>
            </a:pP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simple_fsm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50000"/>
              </a:lnSpc>
            </a:pPr>
            <a:r>
              <a:rPr lang="en-US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------------------------------------------------------------</a:t>
            </a:r>
          </a:p>
          <a:p>
            <a:pPr algn="l" rtl="0">
              <a:lnSpc>
                <a:spcPct val="50000"/>
              </a:lnSpc>
            </a:pP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ARCHITECTURE </a:t>
            </a:r>
            <a:r>
              <a:rPr lang="en-US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simple_fsm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OF </a:t>
            </a:r>
            <a:r>
              <a:rPr lang="en-US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simple_fsm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IS</a:t>
            </a:r>
          </a:p>
          <a:p>
            <a:pPr algn="l" rtl="0">
              <a:lnSpc>
                <a:spcPct val="75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TYPE state IS 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stateA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stateB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algn="l" rtl="0">
              <a:lnSpc>
                <a:spcPct val="75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SIGNAL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 state;</a:t>
            </a:r>
          </a:p>
          <a:p>
            <a:pPr algn="l" rtl="0">
              <a:lnSpc>
                <a:spcPct val="75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SIGNAL temp: BIT;</a:t>
            </a:r>
            <a:endParaRPr lang="ar-IQ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5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BEGIN</a:t>
            </a:r>
          </a:p>
          <a:p>
            <a:pPr algn="l" rtl="0">
              <a:lnSpc>
                <a:spcPct val="50000"/>
              </a:lnSpc>
            </a:pPr>
            <a:r>
              <a:rPr lang="en-US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------------- Lower section: -------------------------------</a:t>
            </a:r>
          </a:p>
          <a:p>
            <a:pPr algn="l" rtl="0">
              <a:lnSpc>
                <a:spcPct val="5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PROCESS 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rst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 rtl="0">
              <a:lnSpc>
                <a:spcPct val="75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BEGIN</a:t>
            </a:r>
          </a:p>
          <a:p>
            <a:pPr algn="l" rtl="0">
              <a:lnSpc>
                <a:spcPct val="75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IF 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rst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='1') THEN 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stateA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75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ELSIF 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clk'EVENT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AND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='1') THEN  x &lt;= temp;</a:t>
            </a:r>
          </a:p>
          <a:p>
            <a:pPr algn="l" rtl="0">
              <a:lnSpc>
                <a:spcPct val="75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                                   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75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END IF;</a:t>
            </a:r>
          </a:p>
          <a:p>
            <a:pPr algn="l" rtl="0">
              <a:lnSpc>
                <a:spcPct val="5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END PROCESS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50000"/>
              </a:lnSpc>
            </a:pPr>
            <a:r>
              <a:rPr lang="en-US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------------- 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Upper section: </a:t>
            </a:r>
            <a:r>
              <a:rPr lang="en-US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--------------------------------</a:t>
            </a:r>
            <a:endParaRPr lang="en-US" dirty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50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PROCESS (a, b, d,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 rtl="0">
              <a:lnSpc>
                <a:spcPct val="75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BEGIN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75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CASE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IS</a:t>
            </a:r>
          </a:p>
          <a:p>
            <a:pPr algn="l" rtl="0">
              <a:lnSpc>
                <a:spcPct val="75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WHEN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stateA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=&gt; 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temp &lt;= a;</a:t>
            </a:r>
          </a:p>
          <a:p>
            <a:pPr algn="l" rtl="0">
              <a:lnSpc>
                <a:spcPct val="75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     IF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(d='1') THEN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stateB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75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     ELSE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stateA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75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     END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>
              <a:lnSpc>
                <a:spcPct val="75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WHEN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stateB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=&gt;  temp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&lt;= b;</a:t>
            </a:r>
          </a:p>
          <a:p>
            <a:pPr algn="l" rtl="0">
              <a:lnSpc>
                <a:spcPct val="75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     IF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(d='1') THEN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stateA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75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     ELSE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stateB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75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    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END IF;</a:t>
            </a:r>
          </a:p>
          <a:p>
            <a:pPr algn="l" rtl="0">
              <a:lnSpc>
                <a:spcPct val="75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END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CASE;</a:t>
            </a:r>
          </a:p>
          <a:p>
            <a:pPr algn="l" rtl="0">
              <a:lnSpc>
                <a:spcPct val="75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END PROCESS;</a:t>
            </a:r>
          </a:p>
          <a:p>
            <a:pPr algn="l" rtl="0">
              <a:lnSpc>
                <a:spcPct val="75000"/>
              </a:lnSpc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simple_fsm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501330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1"/>
          <p:cNvSpPr txBox="1">
            <a:spLocks/>
          </p:cNvSpPr>
          <p:nvPr/>
        </p:nvSpPr>
        <p:spPr>
          <a:xfrm>
            <a:off x="271490" y="500042"/>
            <a:ext cx="8515352" cy="500066"/>
          </a:xfrm>
          <a:prstGeom prst="rect">
            <a:avLst/>
          </a:prstGeom>
        </p:spPr>
        <p:txBody>
          <a:bodyPr vert="horz" anchor="b">
            <a:normAutofit fontScale="85000" lnSpcReduction="20000"/>
          </a:bodyPr>
          <a:lstStyle/>
          <a:p>
            <a:pPr lvl="0" algn="l" rtl="0">
              <a:spcBef>
                <a:spcPct val="0"/>
              </a:spcBef>
            </a:pPr>
            <a:r>
              <a:rPr kumimoji="0" lang="ar-IQ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en-US" sz="34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Moore FSM Diagram</a:t>
            </a:r>
            <a:endParaRPr lang="ar-SA" sz="34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3803" y="44624"/>
            <a:ext cx="4914702" cy="3384376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61" y="3501008"/>
            <a:ext cx="5123919" cy="3218656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عنوان 1"/>
          <p:cNvSpPr txBox="1">
            <a:spLocks/>
          </p:cNvSpPr>
          <p:nvPr/>
        </p:nvSpPr>
        <p:spPr>
          <a:xfrm>
            <a:off x="5220072" y="5877272"/>
            <a:ext cx="4293171" cy="500066"/>
          </a:xfrm>
          <a:prstGeom prst="rect">
            <a:avLst/>
          </a:prstGeom>
        </p:spPr>
        <p:txBody>
          <a:bodyPr vert="horz" anchor="b">
            <a:normAutofit fontScale="85000" lnSpcReduction="20000"/>
          </a:bodyPr>
          <a:lstStyle/>
          <a:p>
            <a:pPr lvl="0" algn="l" rtl="0">
              <a:spcBef>
                <a:spcPct val="0"/>
              </a:spcBef>
            </a:pPr>
            <a:r>
              <a:rPr kumimoji="0" lang="ar-IQ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en-US" sz="34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Mealy </a:t>
            </a:r>
            <a:r>
              <a:rPr lang="en-US" sz="34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FSM Diagram</a:t>
            </a:r>
            <a:endParaRPr lang="ar-SA" sz="34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26" name="سهم منحني إلى الأعلى 25"/>
          <p:cNvSpPr/>
          <p:nvPr/>
        </p:nvSpPr>
        <p:spPr>
          <a:xfrm rot="5400000">
            <a:off x="3347864" y="908720"/>
            <a:ext cx="648072" cy="936104"/>
          </a:xfrm>
          <a:prstGeom prst="bentUpArrow">
            <a:avLst>
              <a:gd name="adj1" fmla="val 25000"/>
              <a:gd name="adj2" fmla="val 32055"/>
              <a:gd name="adj3" fmla="val 50000"/>
            </a:avLst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0" name="سهم منحني إلى الأعلى 29"/>
          <p:cNvSpPr/>
          <p:nvPr/>
        </p:nvSpPr>
        <p:spPr>
          <a:xfrm rot="16200000">
            <a:off x="5436096" y="5157192"/>
            <a:ext cx="648072" cy="936104"/>
          </a:xfrm>
          <a:prstGeom prst="bentUpArrow">
            <a:avLst>
              <a:gd name="adj1" fmla="val 25000"/>
              <a:gd name="adj2" fmla="val 32055"/>
              <a:gd name="adj3" fmla="val 50000"/>
            </a:avLst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1848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3103885" y="519346"/>
            <a:ext cx="21881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Outlines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611560" y="1340768"/>
            <a:ext cx="820891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rtl="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500" dirty="0" smtClean="0"/>
              <a:t>Introduction </a:t>
            </a:r>
          </a:p>
          <a:p>
            <a:pPr marL="342900" indent="-342900" algn="l" rtl="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500" dirty="0" smtClean="0"/>
              <a:t>Design </a:t>
            </a:r>
            <a:r>
              <a:rPr lang="en-US" sz="2500" dirty="0"/>
              <a:t>Style #1 </a:t>
            </a:r>
            <a:endParaRPr lang="en-US" sz="2500" dirty="0" smtClean="0"/>
          </a:p>
          <a:p>
            <a:pPr marL="342900" indent="-342900" algn="l" rtl="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500" dirty="0" smtClean="0"/>
              <a:t>Design </a:t>
            </a:r>
            <a:r>
              <a:rPr lang="en-US" sz="2500" dirty="0"/>
              <a:t>Style #2 (Stored Output) </a:t>
            </a:r>
            <a:endParaRPr lang="en-US" sz="2500" dirty="0" smtClean="0"/>
          </a:p>
          <a:p>
            <a:pPr marL="342900" indent="-342900" algn="l" rtl="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500" dirty="0" smtClean="0"/>
              <a:t>Moore and Mealy machines</a:t>
            </a:r>
          </a:p>
          <a:p>
            <a:pPr marL="342900" indent="-342900" algn="l" rtl="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500" dirty="0"/>
              <a:t>Encoding Style: From Binary to OneHot</a:t>
            </a:r>
            <a:endParaRPr lang="ar-IQ" sz="2500" dirty="0"/>
          </a:p>
        </p:txBody>
      </p:sp>
    </p:spTree>
    <p:extLst>
      <p:ext uri="{BB962C8B-B14F-4D97-AF65-F5344CB8AC3E}">
        <p14:creationId xmlns:p14="http://schemas.microsoft.com/office/powerpoint/2010/main" val="42397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83599" y="440366"/>
            <a:ext cx="8660614" cy="684378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algn="l" rtl="0">
              <a:spcBef>
                <a:spcPct val="0"/>
              </a:spcBef>
            </a:pPr>
            <a:r>
              <a:rPr lang="en-US" sz="30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Moore FSM – Example </a:t>
            </a:r>
            <a:r>
              <a:rPr lang="en-US" sz="30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: State </a:t>
            </a:r>
            <a:r>
              <a:rPr lang="en-US" sz="30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diagram &amp; table</a:t>
            </a:r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4139952" y="1628800"/>
            <a:ext cx="4775200" cy="4241800"/>
            <a:chOff x="1392" y="722"/>
            <a:chExt cx="3008" cy="2672"/>
          </a:xfrm>
        </p:grpSpPr>
        <p:sp>
          <p:nvSpPr>
            <p:cNvPr id="4" name="Freeform 4"/>
            <p:cNvSpPr>
              <a:spLocks/>
            </p:cNvSpPr>
            <p:nvPr/>
          </p:nvSpPr>
          <p:spPr bwMode="auto">
            <a:xfrm>
              <a:off x="2108" y="1525"/>
              <a:ext cx="72" cy="72"/>
            </a:xfrm>
            <a:custGeom>
              <a:avLst/>
              <a:gdLst/>
              <a:ahLst/>
              <a:cxnLst>
                <a:cxn ang="0">
                  <a:pos x="58" y="144"/>
                </a:cxn>
                <a:cxn ang="0">
                  <a:pos x="145" y="0"/>
                </a:cxn>
                <a:cxn ang="0">
                  <a:pos x="0" y="86"/>
                </a:cxn>
                <a:cxn ang="0">
                  <a:pos x="29" y="115"/>
                </a:cxn>
                <a:cxn ang="0">
                  <a:pos x="58" y="144"/>
                </a:cxn>
              </a:cxnLst>
              <a:rect l="0" t="0" r="r" b="b"/>
              <a:pathLst>
                <a:path w="145" h="144">
                  <a:moveTo>
                    <a:pt x="58" y="144"/>
                  </a:moveTo>
                  <a:lnTo>
                    <a:pt x="145" y="0"/>
                  </a:lnTo>
                  <a:lnTo>
                    <a:pt x="0" y="86"/>
                  </a:lnTo>
                  <a:lnTo>
                    <a:pt x="29" y="115"/>
                  </a:lnTo>
                  <a:lnTo>
                    <a:pt x="58" y="144"/>
                  </a:lnTo>
                  <a:close/>
                </a:path>
              </a:pathLst>
            </a:custGeom>
            <a:solidFill>
              <a:schemeClr val="tx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1799" y="1209"/>
              <a:ext cx="418" cy="404"/>
            </a:xfrm>
            <a:custGeom>
              <a:avLst/>
              <a:gdLst/>
              <a:ahLst/>
              <a:cxnLst>
                <a:cxn ang="0">
                  <a:pos x="2" y="389"/>
                </a:cxn>
                <a:cxn ang="0">
                  <a:pos x="9" y="328"/>
                </a:cxn>
                <a:cxn ang="0">
                  <a:pos x="26" y="269"/>
                </a:cxn>
                <a:cxn ang="0">
                  <a:pos x="51" y="215"/>
                </a:cxn>
                <a:cxn ang="0">
                  <a:pos x="82" y="165"/>
                </a:cxn>
                <a:cxn ang="0">
                  <a:pos x="120" y="120"/>
                </a:cxn>
                <a:cxn ang="0">
                  <a:pos x="165" y="83"/>
                </a:cxn>
                <a:cxn ang="0">
                  <a:pos x="215" y="49"/>
                </a:cxn>
                <a:cxn ang="0">
                  <a:pos x="269" y="25"/>
                </a:cxn>
                <a:cxn ang="0">
                  <a:pos x="328" y="9"/>
                </a:cxn>
                <a:cxn ang="0">
                  <a:pos x="389" y="2"/>
                </a:cxn>
                <a:cxn ang="0">
                  <a:pos x="429" y="0"/>
                </a:cxn>
                <a:cxn ang="0">
                  <a:pos x="491" y="5"/>
                </a:cxn>
                <a:cxn ang="0">
                  <a:pos x="550" y="19"/>
                </a:cxn>
                <a:cxn ang="0">
                  <a:pos x="606" y="41"/>
                </a:cxn>
                <a:cxn ang="0">
                  <a:pos x="658" y="71"/>
                </a:cxn>
                <a:cxn ang="0">
                  <a:pos x="705" y="107"/>
                </a:cxn>
                <a:cxn ang="0">
                  <a:pos x="745" y="149"/>
                </a:cxn>
                <a:cxn ang="0">
                  <a:pos x="778" y="198"/>
                </a:cxn>
                <a:cxn ang="0">
                  <a:pos x="806" y="250"/>
                </a:cxn>
                <a:cxn ang="0">
                  <a:pos x="826" y="308"/>
                </a:cxn>
                <a:cxn ang="0">
                  <a:pos x="836" y="368"/>
                </a:cxn>
                <a:cxn ang="0">
                  <a:pos x="837" y="410"/>
                </a:cxn>
                <a:cxn ang="0">
                  <a:pos x="836" y="442"/>
                </a:cxn>
                <a:cxn ang="0">
                  <a:pos x="826" y="503"/>
                </a:cxn>
                <a:cxn ang="0">
                  <a:pos x="806" y="559"/>
                </a:cxn>
                <a:cxn ang="0">
                  <a:pos x="778" y="612"/>
                </a:cxn>
                <a:cxn ang="0">
                  <a:pos x="745" y="660"/>
                </a:cxn>
                <a:cxn ang="0">
                  <a:pos x="705" y="703"/>
                </a:cxn>
                <a:cxn ang="0">
                  <a:pos x="658" y="740"/>
                </a:cxn>
                <a:cxn ang="0">
                  <a:pos x="606" y="768"/>
                </a:cxn>
                <a:cxn ang="0">
                  <a:pos x="550" y="790"/>
                </a:cxn>
                <a:cxn ang="0">
                  <a:pos x="491" y="805"/>
                </a:cxn>
                <a:cxn ang="0">
                  <a:pos x="429" y="809"/>
                </a:cxn>
                <a:cxn ang="0">
                  <a:pos x="429" y="809"/>
                </a:cxn>
                <a:cxn ang="0">
                  <a:pos x="429" y="809"/>
                </a:cxn>
                <a:cxn ang="0">
                  <a:pos x="429" y="809"/>
                </a:cxn>
                <a:cxn ang="0">
                  <a:pos x="429" y="809"/>
                </a:cxn>
                <a:cxn ang="0">
                  <a:pos x="429" y="809"/>
                </a:cxn>
                <a:cxn ang="0">
                  <a:pos x="429" y="809"/>
                </a:cxn>
                <a:cxn ang="0">
                  <a:pos x="429" y="809"/>
                </a:cxn>
                <a:cxn ang="0">
                  <a:pos x="429" y="809"/>
                </a:cxn>
                <a:cxn ang="0">
                  <a:pos x="429" y="809"/>
                </a:cxn>
                <a:cxn ang="0">
                  <a:pos x="429" y="809"/>
                </a:cxn>
                <a:cxn ang="0">
                  <a:pos x="429" y="809"/>
                </a:cxn>
                <a:cxn ang="0">
                  <a:pos x="389" y="809"/>
                </a:cxn>
                <a:cxn ang="0">
                  <a:pos x="328" y="800"/>
                </a:cxn>
                <a:cxn ang="0">
                  <a:pos x="269" y="784"/>
                </a:cxn>
                <a:cxn ang="0">
                  <a:pos x="215" y="760"/>
                </a:cxn>
                <a:cxn ang="0">
                  <a:pos x="165" y="728"/>
                </a:cxn>
                <a:cxn ang="0">
                  <a:pos x="120" y="689"/>
                </a:cxn>
                <a:cxn ang="0">
                  <a:pos x="82" y="644"/>
                </a:cxn>
                <a:cxn ang="0">
                  <a:pos x="51" y="595"/>
                </a:cxn>
                <a:cxn ang="0">
                  <a:pos x="26" y="540"/>
                </a:cxn>
                <a:cxn ang="0">
                  <a:pos x="9" y="483"/>
                </a:cxn>
                <a:cxn ang="0">
                  <a:pos x="2" y="420"/>
                </a:cxn>
              </a:cxnLst>
              <a:rect l="0" t="0" r="r" b="b"/>
              <a:pathLst>
                <a:path w="837" h="809">
                  <a:moveTo>
                    <a:pt x="0" y="400"/>
                  </a:moveTo>
                  <a:lnTo>
                    <a:pt x="0" y="410"/>
                  </a:lnTo>
                  <a:lnTo>
                    <a:pt x="2" y="389"/>
                  </a:lnTo>
                  <a:lnTo>
                    <a:pt x="3" y="368"/>
                  </a:lnTo>
                  <a:lnTo>
                    <a:pt x="6" y="347"/>
                  </a:lnTo>
                  <a:lnTo>
                    <a:pt x="9" y="328"/>
                  </a:lnTo>
                  <a:lnTo>
                    <a:pt x="13" y="308"/>
                  </a:lnTo>
                  <a:lnTo>
                    <a:pt x="19" y="288"/>
                  </a:lnTo>
                  <a:lnTo>
                    <a:pt x="26" y="269"/>
                  </a:lnTo>
                  <a:lnTo>
                    <a:pt x="33" y="250"/>
                  </a:lnTo>
                  <a:lnTo>
                    <a:pt x="41" y="233"/>
                  </a:lnTo>
                  <a:lnTo>
                    <a:pt x="51" y="215"/>
                  </a:lnTo>
                  <a:lnTo>
                    <a:pt x="61" y="198"/>
                  </a:lnTo>
                  <a:lnTo>
                    <a:pt x="71" y="181"/>
                  </a:lnTo>
                  <a:lnTo>
                    <a:pt x="82" y="165"/>
                  </a:lnTo>
                  <a:lnTo>
                    <a:pt x="94" y="149"/>
                  </a:lnTo>
                  <a:lnTo>
                    <a:pt x="107" y="135"/>
                  </a:lnTo>
                  <a:lnTo>
                    <a:pt x="120" y="120"/>
                  </a:lnTo>
                  <a:lnTo>
                    <a:pt x="134" y="107"/>
                  </a:lnTo>
                  <a:lnTo>
                    <a:pt x="150" y="94"/>
                  </a:lnTo>
                  <a:lnTo>
                    <a:pt x="165" y="83"/>
                  </a:lnTo>
                  <a:lnTo>
                    <a:pt x="181" y="71"/>
                  </a:lnTo>
                  <a:lnTo>
                    <a:pt x="198" y="59"/>
                  </a:lnTo>
                  <a:lnTo>
                    <a:pt x="215" y="49"/>
                  </a:lnTo>
                  <a:lnTo>
                    <a:pt x="233" y="41"/>
                  </a:lnTo>
                  <a:lnTo>
                    <a:pt x="251" y="32"/>
                  </a:lnTo>
                  <a:lnTo>
                    <a:pt x="269" y="25"/>
                  </a:lnTo>
                  <a:lnTo>
                    <a:pt x="289" y="19"/>
                  </a:lnTo>
                  <a:lnTo>
                    <a:pt x="308" y="13"/>
                  </a:lnTo>
                  <a:lnTo>
                    <a:pt x="328" y="9"/>
                  </a:lnTo>
                  <a:lnTo>
                    <a:pt x="348" y="5"/>
                  </a:lnTo>
                  <a:lnTo>
                    <a:pt x="368" y="3"/>
                  </a:lnTo>
                  <a:lnTo>
                    <a:pt x="389" y="2"/>
                  </a:lnTo>
                  <a:lnTo>
                    <a:pt x="410" y="0"/>
                  </a:lnTo>
                  <a:lnTo>
                    <a:pt x="410" y="0"/>
                  </a:lnTo>
                  <a:lnTo>
                    <a:pt x="429" y="0"/>
                  </a:lnTo>
                  <a:lnTo>
                    <a:pt x="451" y="2"/>
                  </a:lnTo>
                  <a:lnTo>
                    <a:pt x="471" y="3"/>
                  </a:lnTo>
                  <a:lnTo>
                    <a:pt x="491" y="5"/>
                  </a:lnTo>
                  <a:lnTo>
                    <a:pt x="511" y="9"/>
                  </a:lnTo>
                  <a:lnTo>
                    <a:pt x="531" y="13"/>
                  </a:lnTo>
                  <a:lnTo>
                    <a:pt x="550" y="19"/>
                  </a:lnTo>
                  <a:lnTo>
                    <a:pt x="570" y="25"/>
                  </a:lnTo>
                  <a:lnTo>
                    <a:pt x="588" y="32"/>
                  </a:lnTo>
                  <a:lnTo>
                    <a:pt x="606" y="41"/>
                  </a:lnTo>
                  <a:lnTo>
                    <a:pt x="624" y="49"/>
                  </a:lnTo>
                  <a:lnTo>
                    <a:pt x="641" y="59"/>
                  </a:lnTo>
                  <a:lnTo>
                    <a:pt x="658" y="71"/>
                  </a:lnTo>
                  <a:lnTo>
                    <a:pt x="674" y="83"/>
                  </a:lnTo>
                  <a:lnTo>
                    <a:pt x="689" y="94"/>
                  </a:lnTo>
                  <a:lnTo>
                    <a:pt x="705" y="107"/>
                  </a:lnTo>
                  <a:lnTo>
                    <a:pt x="718" y="120"/>
                  </a:lnTo>
                  <a:lnTo>
                    <a:pt x="732" y="135"/>
                  </a:lnTo>
                  <a:lnTo>
                    <a:pt x="745" y="149"/>
                  </a:lnTo>
                  <a:lnTo>
                    <a:pt x="757" y="165"/>
                  </a:lnTo>
                  <a:lnTo>
                    <a:pt x="768" y="181"/>
                  </a:lnTo>
                  <a:lnTo>
                    <a:pt x="778" y="198"/>
                  </a:lnTo>
                  <a:lnTo>
                    <a:pt x="788" y="215"/>
                  </a:lnTo>
                  <a:lnTo>
                    <a:pt x="798" y="233"/>
                  </a:lnTo>
                  <a:lnTo>
                    <a:pt x="806" y="250"/>
                  </a:lnTo>
                  <a:lnTo>
                    <a:pt x="813" y="269"/>
                  </a:lnTo>
                  <a:lnTo>
                    <a:pt x="820" y="288"/>
                  </a:lnTo>
                  <a:lnTo>
                    <a:pt x="826" y="308"/>
                  </a:lnTo>
                  <a:lnTo>
                    <a:pt x="830" y="328"/>
                  </a:lnTo>
                  <a:lnTo>
                    <a:pt x="833" y="347"/>
                  </a:lnTo>
                  <a:lnTo>
                    <a:pt x="836" y="368"/>
                  </a:lnTo>
                  <a:lnTo>
                    <a:pt x="837" y="389"/>
                  </a:lnTo>
                  <a:lnTo>
                    <a:pt x="837" y="410"/>
                  </a:lnTo>
                  <a:lnTo>
                    <a:pt x="837" y="410"/>
                  </a:lnTo>
                  <a:lnTo>
                    <a:pt x="837" y="400"/>
                  </a:lnTo>
                  <a:lnTo>
                    <a:pt x="837" y="420"/>
                  </a:lnTo>
                  <a:lnTo>
                    <a:pt x="836" y="442"/>
                  </a:lnTo>
                  <a:lnTo>
                    <a:pt x="833" y="462"/>
                  </a:lnTo>
                  <a:lnTo>
                    <a:pt x="830" y="483"/>
                  </a:lnTo>
                  <a:lnTo>
                    <a:pt x="826" y="503"/>
                  </a:lnTo>
                  <a:lnTo>
                    <a:pt x="820" y="521"/>
                  </a:lnTo>
                  <a:lnTo>
                    <a:pt x="813" y="540"/>
                  </a:lnTo>
                  <a:lnTo>
                    <a:pt x="806" y="559"/>
                  </a:lnTo>
                  <a:lnTo>
                    <a:pt x="798" y="578"/>
                  </a:lnTo>
                  <a:lnTo>
                    <a:pt x="788" y="595"/>
                  </a:lnTo>
                  <a:lnTo>
                    <a:pt x="778" y="612"/>
                  </a:lnTo>
                  <a:lnTo>
                    <a:pt x="768" y="628"/>
                  </a:lnTo>
                  <a:lnTo>
                    <a:pt x="757" y="644"/>
                  </a:lnTo>
                  <a:lnTo>
                    <a:pt x="745" y="660"/>
                  </a:lnTo>
                  <a:lnTo>
                    <a:pt x="732" y="675"/>
                  </a:lnTo>
                  <a:lnTo>
                    <a:pt x="718" y="689"/>
                  </a:lnTo>
                  <a:lnTo>
                    <a:pt x="705" y="703"/>
                  </a:lnTo>
                  <a:lnTo>
                    <a:pt x="689" y="716"/>
                  </a:lnTo>
                  <a:lnTo>
                    <a:pt x="674" y="728"/>
                  </a:lnTo>
                  <a:lnTo>
                    <a:pt x="658" y="740"/>
                  </a:lnTo>
                  <a:lnTo>
                    <a:pt x="641" y="750"/>
                  </a:lnTo>
                  <a:lnTo>
                    <a:pt x="624" y="760"/>
                  </a:lnTo>
                  <a:lnTo>
                    <a:pt x="606" y="768"/>
                  </a:lnTo>
                  <a:lnTo>
                    <a:pt x="588" y="777"/>
                  </a:lnTo>
                  <a:lnTo>
                    <a:pt x="570" y="784"/>
                  </a:lnTo>
                  <a:lnTo>
                    <a:pt x="550" y="790"/>
                  </a:lnTo>
                  <a:lnTo>
                    <a:pt x="531" y="796"/>
                  </a:lnTo>
                  <a:lnTo>
                    <a:pt x="511" y="800"/>
                  </a:lnTo>
                  <a:lnTo>
                    <a:pt x="491" y="805"/>
                  </a:lnTo>
                  <a:lnTo>
                    <a:pt x="471" y="807"/>
                  </a:lnTo>
                  <a:lnTo>
                    <a:pt x="451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29" y="809"/>
                  </a:lnTo>
                  <a:lnTo>
                    <a:pt x="410" y="809"/>
                  </a:lnTo>
                  <a:lnTo>
                    <a:pt x="389" y="809"/>
                  </a:lnTo>
                  <a:lnTo>
                    <a:pt x="368" y="807"/>
                  </a:lnTo>
                  <a:lnTo>
                    <a:pt x="348" y="805"/>
                  </a:lnTo>
                  <a:lnTo>
                    <a:pt x="328" y="800"/>
                  </a:lnTo>
                  <a:lnTo>
                    <a:pt x="308" y="796"/>
                  </a:lnTo>
                  <a:lnTo>
                    <a:pt x="289" y="790"/>
                  </a:lnTo>
                  <a:lnTo>
                    <a:pt x="269" y="784"/>
                  </a:lnTo>
                  <a:lnTo>
                    <a:pt x="251" y="777"/>
                  </a:lnTo>
                  <a:lnTo>
                    <a:pt x="233" y="768"/>
                  </a:lnTo>
                  <a:lnTo>
                    <a:pt x="215" y="760"/>
                  </a:lnTo>
                  <a:lnTo>
                    <a:pt x="198" y="750"/>
                  </a:lnTo>
                  <a:lnTo>
                    <a:pt x="181" y="740"/>
                  </a:lnTo>
                  <a:lnTo>
                    <a:pt x="165" y="728"/>
                  </a:lnTo>
                  <a:lnTo>
                    <a:pt x="150" y="716"/>
                  </a:lnTo>
                  <a:lnTo>
                    <a:pt x="134" y="703"/>
                  </a:lnTo>
                  <a:lnTo>
                    <a:pt x="120" y="689"/>
                  </a:lnTo>
                  <a:lnTo>
                    <a:pt x="107" y="675"/>
                  </a:lnTo>
                  <a:lnTo>
                    <a:pt x="94" y="660"/>
                  </a:lnTo>
                  <a:lnTo>
                    <a:pt x="82" y="644"/>
                  </a:lnTo>
                  <a:lnTo>
                    <a:pt x="71" y="628"/>
                  </a:lnTo>
                  <a:lnTo>
                    <a:pt x="61" y="612"/>
                  </a:lnTo>
                  <a:lnTo>
                    <a:pt x="51" y="595"/>
                  </a:lnTo>
                  <a:lnTo>
                    <a:pt x="41" y="578"/>
                  </a:lnTo>
                  <a:lnTo>
                    <a:pt x="33" y="559"/>
                  </a:lnTo>
                  <a:lnTo>
                    <a:pt x="26" y="540"/>
                  </a:lnTo>
                  <a:lnTo>
                    <a:pt x="19" y="521"/>
                  </a:lnTo>
                  <a:lnTo>
                    <a:pt x="13" y="503"/>
                  </a:lnTo>
                  <a:lnTo>
                    <a:pt x="9" y="483"/>
                  </a:lnTo>
                  <a:lnTo>
                    <a:pt x="6" y="462"/>
                  </a:lnTo>
                  <a:lnTo>
                    <a:pt x="3" y="442"/>
                  </a:lnTo>
                  <a:lnTo>
                    <a:pt x="2" y="420"/>
                  </a:lnTo>
                  <a:lnTo>
                    <a:pt x="0" y="400"/>
                  </a:lnTo>
                  <a:lnTo>
                    <a:pt x="0" y="400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3085" y="2848"/>
              <a:ext cx="72" cy="72"/>
            </a:xfrm>
            <a:custGeom>
              <a:avLst/>
              <a:gdLst/>
              <a:ahLst/>
              <a:cxnLst>
                <a:cxn ang="0">
                  <a:pos x="57" y="144"/>
                </a:cxn>
                <a:cxn ang="0">
                  <a:pos x="144" y="0"/>
                </a:cxn>
                <a:cxn ang="0">
                  <a:pos x="0" y="86"/>
                </a:cxn>
                <a:cxn ang="0">
                  <a:pos x="29" y="115"/>
                </a:cxn>
                <a:cxn ang="0">
                  <a:pos x="57" y="144"/>
                </a:cxn>
              </a:cxnLst>
              <a:rect l="0" t="0" r="r" b="b"/>
              <a:pathLst>
                <a:path w="144" h="144">
                  <a:moveTo>
                    <a:pt x="57" y="144"/>
                  </a:moveTo>
                  <a:lnTo>
                    <a:pt x="144" y="0"/>
                  </a:lnTo>
                  <a:lnTo>
                    <a:pt x="0" y="86"/>
                  </a:lnTo>
                  <a:lnTo>
                    <a:pt x="29" y="115"/>
                  </a:lnTo>
                  <a:lnTo>
                    <a:pt x="57" y="144"/>
                  </a:lnTo>
                  <a:close/>
                </a:path>
              </a:pathLst>
            </a:custGeom>
            <a:solidFill>
              <a:srgbClr val="000000"/>
            </a:solidFill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069" y="2811"/>
              <a:ext cx="404" cy="405"/>
            </a:xfrm>
            <a:custGeom>
              <a:avLst/>
              <a:gdLst/>
              <a:ahLst/>
              <a:cxnLst>
                <a:cxn ang="0">
                  <a:pos x="1" y="388"/>
                </a:cxn>
                <a:cxn ang="0">
                  <a:pos x="8" y="328"/>
                </a:cxn>
                <a:cxn ang="0">
                  <a:pos x="26" y="268"/>
                </a:cxn>
                <a:cxn ang="0">
                  <a:pos x="50" y="215"/>
                </a:cxn>
                <a:cxn ang="0">
                  <a:pos x="82" y="164"/>
                </a:cxn>
                <a:cxn ang="0">
                  <a:pos x="120" y="120"/>
                </a:cxn>
                <a:cxn ang="0">
                  <a:pos x="164" y="82"/>
                </a:cxn>
                <a:cxn ang="0">
                  <a:pos x="215" y="49"/>
                </a:cxn>
                <a:cxn ang="0">
                  <a:pos x="268" y="24"/>
                </a:cxn>
                <a:cxn ang="0">
                  <a:pos x="327" y="8"/>
                </a:cxn>
                <a:cxn ang="0">
                  <a:pos x="388" y="1"/>
                </a:cxn>
                <a:cxn ang="0">
                  <a:pos x="400" y="0"/>
                </a:cxn>
                <a:cxn ang="0">
                  <a:pos x="462" y="4"/>
                </a:cxn>
                <a:cxn ang="0">
                  <a:pos x="521" y="19"/>
                </a:cxn>
                <a:cxn ang="0">
                  <a:pos x="577" y="40"/>
                </a:cxn>
                <a:cxn ang="0">
                  <a:pos x="629" y="71"/>
                </a:cxn>
                <a:cxn ang="0">
                  <a:pos x="675" y="107"/>
                </a:cxn>
                <a:cxn ang="0">
                  <a:pos x="716" y="149"/>
                </a:cxn>
                <a:cxn ang="0">
                  <a:pos x="749" y="198"/>
                </a:cxn>
                <a:cxn ang="0">
                  <a:pos x="776" y="250"/>
                </a:cxn>
                <a:cxn ang="0">
                  <a:pos x="797" y="307"/>
                </a:cxn>
                <a:cxn ang="0">
                  <a:pos x="807" y="368"/>
                </a:cxn>
                <a:cxn ang="0">
                  <a:pos x="808" y="410"/>
                </a:cxn>
                <a:cxn ang="0">
                  <a:pos x="807" y="442"/>
                </a:cxn>
                <a:cxn ang="0">
                  <a:pos x="797" y="502"/>
                </a:cxn>
                <a:cxn ang="0">
                  <a:pos x="776" y="559"/>
                </a:cxn>
                <a:cxn ang="0">
                  <a:pos x="749" y="612"/>
                </a:cxn>
                <a:cxn ang="0">
                  <a:pos x="716" y="660"/>
                </a:cxn>
                <a:cxn ang="0">
                  <a:pos x="675" y="703"/>
                </a:cxn>
                <a:cxn ang="0">
                  <a:pos x="629" y="739"/>
                </a:cxn>
                <a:cxn ang="0">
                  <a:pos x="577" y="768"/>
                </a:cxn>
                <a:cxn ang="0">
                  <a:pos x="521" y="790"/>
                </a:cxn>
                <a:cxn ang="0">
                  <a:pos x="462" y="804"/>
                </a:cxn>
                <a:cxn ang="0">
                  <a:pos x="400" y="808"/>
                </a:cxn>
                <a:cxn ang="0">
                  <a:pos x="400" y="808"/>
                </a:cxn>
                <a:cxn ang="0">
                  <a:pos x="400" y="808"/>
                </a:cxn>
                <a:cxn ang="0">
                  <a:pos x="400" y="808"/>
                </a:cxn>
                <a:cxn ang="0">
                  <a:pos x="400" y="808"/>
                </a:cxn>
                <a:cxn ang="0">
                  <a:pos x="400" y="808"/>
                </a:cxn>
                <a:cxn ang="0">
                  <a:pos x="400" y="808"/>
                </a:cxn>
                <a:cxn ang="0">
                  <a:pos x="400" y="808"/>
                </a:cxn>
                <a:cxn ang="0">
                  <a:pos x="400" y="808"/>
                </a:cxn>
                <a:cxn ang="0">
                  <a:pos x="400" y="808"/>
                </a:cxn>
                <a:cxn ang="0">
                  <a:pos x="400" y="808"/>
                </a:cxn>
                <a:cxn ang="0">
                  <a:pos x="400" y="808"/>
                </a:cxn>
                <a:cxn ang="0">
                  <a:pos x="388" y="808"/>
                </a:cxn>
                <a:cxn ang="0">
                  <a:pos x="327" y="800"/>
                </a:cxn>
                <a:cxn ang="0">
                  <a:pos x="268" y="784"/>
                </a:cxn>
                <a:cxn ang="0">
                  <a:pos x="215" y="759"/>
                </a:cxn>
                <a:cxn ang="0">
                  <a:pos x="164" y="728"/>
                </a:cxn>
                <a:cxn ang="0">
                  <a:pos x="120" y="689"/>
                </a:cxn>
                <a:cxn ang="0">
                  <a:pos x="82" y="644"/>
                </a:cxn>
                <a:cxn ang="0">
                  <a:pos x="50" y="595"/>
                </a:cxn>
                <a:cxn ang="0">
                  <a:pos x="26" y="540"/>
                </a:cxn>
                <a:cxn ang="0">
                  <a:pos x="8" y="482"/>
                </a:cxn>
                <a:cxn ang="0">
                  <a:pos x="1" y="420"/>
                </a:cxn>
              </a:cxnLst>
              <a:rect l="0" t="0" r="r" b="b"/>
              <a:pathLst>
                <a:path w="808" h="808">
                  <a:moveTo>
                    <a:pt x="0" y="400"/>
                  </a:moveTo>
                  <a:lnTo>
                    <a:pt x="0" y="410"/>
                  </a:lnTo>
                  <a:lnTo>
                    <a:pt x="1" y="388"/>
                  </a:lnTo>
                  <a:lnTo>
                    <a:pt x="3" y="368"/>
                  </a:lnTo>
                  <a:lnTo>
                    <a:pt x="6" y="346"/>
                  </a:lnTo>
                  <a:lnTo>
                    <a:pt x="8" y="328"/>
                  </a:lnTo>
                  <a:lnTo>
                    <a:pt x="13" y="307"/>
                  </a:lnTo>
                  <a:lnTo>
                    <a:pt x="19" y="287"/>
                  </a:lnTo>
                  <a:lnTo>
                    <a:pt x="26" y="268"/>
                  </a:lnTo>
                  <a:lnTo>
                    <a:pt x="33" y="250"/>
                  </a:lnTo>
                  <a:lnTo>
                    <a:pt x="40" y="232"/>
                  </a:lnTo>
                  <a:lnTo>
                    <a:pt x="50" y="215"/>
                  </a:lnTo>
                  <a:lnTo>
                    <a:pt x="60" y="198"/>
                  </a:lnTo>
                  <a:lnTo>
                    <a:pt x="70" y="180"/>
                  </a:lnTo>
                  <a:lnTo>
                    <a:pt x="82" y="164"/>
                  </a:lnTo>
                  <a:lnTo>
                    <a:pt x="94" y="149"/>
                  </a:lnTo>
                  <a:lnTo>
                    <a:pt x="107" y="134"/>
                  </a:lnTo>
                  <a:lnTo>
                    <a:pt x="120" y="120"/>
                  </a:lnTo>
                  <a:lnTo>
                    <a:pt x="134" y="107"/>
                  </a:lnTo>
                  <a:lnTo>
                    <a:pt x="150" y="94"/>
                  </a:lnTo>
                  <a:lnTo>
                    <a:pt x="164" y="82"/>
                  </a:lnTo>
                  <a:lnTo>
                    <a:pt x="180" y="71"/>
                  </a:lnTo>
                  <a:lnTo>
                    <a:pt x="198" y="59"/>
                  </a:lnTo>
                  <a:lnTo>
                    <a:pt x="215" y="49"/>
                  </a:lnTo>
                  <a:lnTo>
                    <a:pt x="232" y="40"/>
                  </a:lnTo>
                  <a:lnTo>
                    <a:pt x="251" y="32"/>
                  </a:lnTo>
                  <a:lnTo>
                    <a:pt x="268" y="24"/>
                  </a:lnTo>
                  <a:lnTo>
                    <a:pt x="288" y="19"/>
                  </a:lnTo>
                  <a:lnTo>
                    <a:pt x="307" y="13"/>
                  </a:lnTo>
                  <a:lnTo>
                    <a:pt x="327" y="8"/>
                  </a:lnTo>
                  <a:lnTo>
                    <a:pt x="348" y="4"/>
                  </a:lnTo>
                  <a:lnTo>
                    <a:pt x="368" y="3"/>
                  </a:lnTo>
                  <a:lnTo>
                    <a:pt x="388" y="1"/>
                  </a:lnTo>
                  <a:lnTo>
                    <a:pt x="410" y="0"/>
                  </a:lnTo>
                  <a:lnTo>
                    <a:pt x="410" y="0"/>
                  </a:lnTo>
                  <a:lnTo>
                    <a:pt x="400" y="0"/>
                  </a:lnTo>
                  <a:lnTo>
                    <a:pt x="421" y="1"/>
                  </a:lnTo>
                  <a:lnTo>
                    <a:pt x="441" y="3"/>
                  </a:lnTo>
                  <a:lnTo>
                    <a:pt x="462" y="4"/>
                  </a:lnTo>
                  <a:lnTo>
                    <a:pt x="482" y="8"/>
                  </a:lnTo>
                  <a:lnTo>
                    <a:pt x="502" y="13"/>
                  </a:lnTo>
                  <a:lnTo>
                    <a:pt x="521" y="19"/>
                  </a:lnTo>
                  <a:lnTo>
                    <a:pt x="541" y="24"/>
                  </a:lnTo>
                  <a:lnTo>
                    <a:pt x="558" y="32"/>
                  </a:lnTo>
                  <a:lnTo>
                    <a:pt x="577" y="40"/>
                  </a:lnTo>
                  <a:lnTo>
                    <a:pt x="594" y="49"/>
                  </a:lnTo>
                  <a:lnTo>
                    <a:pt x="612" y="59"/>
                  </a:lnTo>
                  <a:lnTo>
                    <a:pt x="629" y="71"/>
                  </a:lnTo>
                  <a:lnTo>
                    <a:pt x="645" y="82"/>
                  </a:lnTo>
                  <a:lnTo>
                    <a:pt x="659" y="94"/>
                  </a:lnTo>
                  <a:lnTo>
                    <a:pt x="675" y="107"/>
                  </a:lnTo>
                  <a:lnTo>
                    <a:pt x="688" y="120"/>
                  </a:lnTo>
                  <a:lnTo>
                    <a:pt x="703" y="134"/>
                  </a:lnTo>
                  <a:lnTo>
                    <a:pt x="716" y="149"/>
                  </a:lnTo>
                  <a:lnTo>
                    <a:pt x="727" y="164"/>
                  </a:lnTo>
                  <a:lnTo>
                    <a:pt x="739" y="180"/>
                  </a:lnTo>
                  <a:lnTo>
                    <a:pt x="749" y="198"/>
                  </a:lnTo>
                  <a:lnTo>
                    <a:pt x="759" y="215"/>
                  </a:lnTo>
                  <a:lnTo>
                    <a:pt x="769" y="232"/>
                  </a:lnTo>
                  <a:lnTo>
                    <a:pt x="776" y="250"/>
                  </a:lnTo>
                  <a:lnTo>
                    <a:pt x="784" y="268"/>
                  </a:lnTo>
                  <a:lnTo>
                    <a:pt x="791" y="287"/>
                  </a:lnTo>
                  <a:lnTo>
                    <a:pt x="797" y="307"/>
                  </a:lnTo>
                  <a:lnTo>
                    <a:pt x="801" y="328"/>
                  </a:lnTo>
                  <a:lnTo>
                    <a:pt x="804" y="346"/>
                  </a:lnTo>
                  <a:lnTo>
                    <a:pt x="807" y="368"/>
                  </a:lnTo>
                  <a:lnTo>
                    <a:pt x="808" y="388"/>
                  </a:lnTo>
                  <a:lnTo>
                    <a:pt x="808" y="410"/>
                  </a:lnTo>
                  <a:lnTo>
                    <a:pt x="808" y="410"/>
                  </a:lnTo>
                  <a:lnTo>
                    <a:pt x="808" y="400"/>
                  </a:lnTo>
                  <a:lnTo>
                    <a:pt x="808" y="420"/>
                  </a:lnTo>
                  <a:lnTo>
                    <a:pt x="807" y="442"/>
                  </a:lnTo>
                  <a:lnTo>
                    <a:pt x="804" y="462"/>
                  </a:lnTo>
                  <a:lnTo>
                    <a:pt x="801" y="482"/>
                  </a:lnTo>
                  <a:lnTo>
                    <a:pt x="797" y="502"/>
                  </a:lnTo>
                  <a:lnTo>
                    <a:pt x="791" y="521"/>
                  </a:lnTo>
                  <a:lnTo>
                    <a:pt x="784" y="540"/>
                  </a:lnTo>
                  <a:lnTo>
                    <a:pt x="776" y="559"/>
                  </a:lnTo>
                  <a:lnTo>
                    <a:pt x="769" y="577"/>
                  </a:lnTo>
                  <a:lnTo>
                    <a:pt x="759" y="595"/>
                  </a:lnTo>
                  <a:lnTo>
                    <a:pt x="749" y="612"/>
                  </a:lnTo>
                  <a:lnTo>
                    <a:pt x="739" y="628"/>
                  </a:lnTo>
                  <a:lnTo>
                    <a:pt x="727" y="644"/>
                  </a:lnTo>
                  <a:lnTo>
                    <a:pt x="716" y="660"/>
                  </a:lnTo>
                  <a:lnTo>
                    <a:pt x="703" y="674"/>
                  </a:lnTo>
                  <a:lnTo>
                    <a:pt x="688" y="689"/>
                  </a:lnTo>
                  <a:lnTo>
                    <a:pt x="675" y="703"/>
                  </a:lnTo>
                  <a:lnTo>
                    <a:pt x="659" y="715"/>
                  </a:lnTo>
                  <a:lnTo>
                    <a:pt x="645" y="728"/>
                  </a:lnTo>
                  <a:lnTo>
                    <a:pt x="629" y="739"/>
                  </a:lnTo>
                  <a:lnTo>
                    <a:pt x="612" y="749"/>
                  </a:lnTo>
                  <a:lnTo>
                    <a:pt x="594" y="759"/>
                  </a:lnTo>
                  <a:lnTo>
                    <a:pt x="577" y="768"/>
                  </a:lnTo>
                  <a:lnTo>
                    <a:pt x="558" y="777"/>
                  </a:lnTo>
                  <a:lnTo>
                    <a:pt x="541" y="784"/>
                  </a:lnTo>
                  <a:lnTo>
                    <a:pt x="521" y="790"/>
                  </a:lnTo>
                  <a:lnTo>
                    <a:pt x="502" y="795"/>
                  </a:lnTo>
                  <a:lnTo>
                    <a:pt x="482" y="800"/>
                  </a:lnTo>
                  <a:lnTo>
                    <a:pt x="462" y="804"/>
                  </a:lnTo>
                  <a:lnTo>
                    <a:pt x="441" y="807"/>
                  </a:lnTo>
                  <a:lnTo>
                    <a:pt x="421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00" y="808"/>
                  </a:lnTo>
                  <a:lnTo>
                    <a:pt x="410" y="808"/>
                  </a:lnTo>
                  <a:lnTo>
                    <a:pt x="388" y="808"/>
                  </a:lnTo>
                  <a:lnTo>
                    <a:pt x="368" y="807"/>
                  </a:lnTo>
                  <a:lnTo>
                    <a:pt x="348" y="804"/>
                  </a:lnTo>
                  <a:lnTo>
                    <a:pt x="327" y="800"/>
                  </a:lnTo>
                  <a:lnTo>
                    <a:pt x="307" y="795"/>
                  </a:lnTo>
                  <a:lnTo>
                    <a:pt x="288" y="790"/>
                  </a:lnTo>
                  <a:lnTo>
                    <a:pt x="268" y="784"/>
                  </a:lnTo>
                  <a:lnTo>
                    <a:pt x="251" y="777"/>
                  </a:lnTo>
                  <a:lnTo>
                    <a:pt x="232" y="768"/>
                  </a:lnTo>
                  <a:lnTo>
                    <a:pt x="215" y="759"/>
                  </a:lnTo>
                  <a:lnTo>
                    <a:pt x="198" y="749"/>
                  </a:lnTo>
                  <a:lnTo>
                    <a:pt x="180" y="739"/>
                  </a:lnTo>
                  <a:lnTo>
                    <a:pt x="164" y="728"/>
                  </a:lnTo>
                  <a:lnTo>
                    <a:pt x="150" y="715"/>
                  </a:lnTo>
                  <a:lnTo>
                    <a:pt x="134" y="703"/>
                  </a:lnTo>
                  <a:lnTo>
                    <a:pt x="120" y="689"/>
                  </a:lnTo>
                  <a:lnTo>
                    <a:pt x="107" y="674"/>
                  </a:lnTo>
                  <a:lnTo>
                    <a:pt x="94" y="660"/>
                  </a:lnTo>
                  <a:lnTo>
                    <a:pt x="82" y="644"/>
                  </a:lnTo>
                  <a:lnTo>
                    <a:pt x="70" y="628"/>
                  </a:lnTo>
                  <a:lnTo>
                    <a:pt x="60" y="612"/>
                  </a:lnTo>
                  <a:lnTo>
                    <a:pt x="50" y="595"/>
                  </a:lnTo>
                  <a:lnTo>
                    <a:pt x="40" y="577"/>
                  </a:lnTo>
                  <a:lnTo>
                    <a:pt x="33" y="559"/>
                  </a:lnTo>
                  <a:lnTo>
                    <a:pt x="26" y="540"/>
                  </a:lnTo>
                  <a:lnTo>
                    <a:pt x="19" y="521"/>
                  </a:lnTo>
                  <a:lnTo>
                    <a:pt x="13" y="502"/>
                  </a:lnTo>
                  <a:lnTo>
                    <a:pt x="8" y="482"/>
                  </a:lnTo>
                  <a:lnTo>
                    <a:pt x="6" y="462"/>
                  </a:lnTo>
                  <a:lnTo>
                    <a:pt x="3" y="442"/>
                  </a:lnTo>
                  <a:lnTo>
                    <a:pt x="1" y="420"/>
                  </a:lnTo>
                  <a:lnTo>
                    <a:pt x="0" y="400"/>
                  </a:lnTo>
                  <a:lnTo>
                    <a:pt x="0" y="400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2904" y="2435"/>
              <a:ext cx="716" cy="409"/>
            </a:xfrm>
            <a:custGeom>
              <a:avLst/>
              <a:gdLst/>
              <a:ahLst/>
              <a:cxnLst>
                <a:cxn ang="0">
                  <a:pos x="643" y="1"/>
                </a:cxn>
                <a:cxn ang="0">
                  <a:pos x="538" y="11"/>
                </a:cxn>
                <a:cxn ang="0">
                  <a:pos x="437" y="31"/>
                </a:cxn>
                <a:cxn ang="0">
                  <a:pos x="345" y="59"/>
                </a:cxn>
                <a:cxn ang="0">
                  <a:pos x="261" y="92"/>
                </a:cxn>
                <a:cxn ang="0">
                  <a:pos x="186" y="132"/>
                </a:cxn>
                <a:cxn ang="0">
                  <a:pos x="122" y="179"/>
                </a:cxn>
                <a:cxn ang="0">
                  <a:pos x="70" y="231"/>
                </a:cxn>
                <a:cxn ang="0">
                  <a:pos x="33" y="287"/>
                </a:cxn>
                <a:cxn ang="0">
                  <a:pos x="8" y="346"/>
                </a:cxn>
                <a:cxn ang="0">
                  <a:pos x="0" y="408"/>
                </a:cxn>
                <a:cxn ang="0">
                  <a:pos x="4" y="450"/>
                </a:cxn>
                <a:cxn ang="0">
                  <a:pos x="23" y="511"/>
                </a:cxn>
                <a:cxn ang="0">
                  <a:pos x="56" y="567"/>
                </a:cxn>
                <a:cxn ang="0">
                  <a:pos x="104" y="620"/>
                </a:cxn>
                <a:cxn ang="0">
                  <a:pos x="164" y="668"/>
                </a:cxn>
                <a:cxn ang="0">
                  <a:pos x="235" y="711"/>
                </a:cxn>
                <a:cxn ang="0">
                  <a:pos x="316" y="747"/>
                </a:cxn>
                <a:cxn ang="0">
                  <a:pos x="405" y="776"/>
                </a:cxn>
                <a:cxn ang="0">
                  <a:pos x="503" y="799"/>
                </a:cxn>
                <a:cxn ang="0">
                  <a:pos x="607" y="812"/>
                </a:cxn>
                <a:cxn ang="0">
                  <a:pos x="716" y="817"/>
                </a:cxn>
                <a:cxn ang="0">
                  <a:pos x="789" y="815"/>
                </a:cxn>
                <a:cxn ang="0">
                  <a:pos x="895" y="804"/>
                </a:cxn>
                <a:cxn ang="0">
                  <a:pos x="996" y="785"/>
                </a:cxn>
                <a:cxn ang="0">
                  <a:pos x="1088" y="758"/>
                </a:cxn>
                <a:cxn ang="0">
                  <a:pos x="1172" y="724"/>
                </a:cxn>
                <a:cxn ang="0">
                  <a:pos x="1247" y="683"/>
                </a:cxn>
                <a:cxn ang="0">
                  <a:pos x="1310" y="636"/>
                </a:cxn>
                <a:cxn ang="0">
                  <a:pos x="1362" y="586"/>
                </a:cxn>
                <a:cxn ang="0">
                  <a:pos x="1400" y="529"/>
                </a:cxn>
                <a:cxn ang="0">
                  <a:pos x="1424" y="470"/>
                </a:cxn>
                <a:cxn ang="0">
                  <a:pos x="1432" y="408"/>
                </a:cxn>
                <a:cxn ang="0">
                  <a:pos x="1429" y="366"/>
                </a:cxn>
                <a:cxn ang="0">
                  <a:pos x="1410" y="306"/>
                </a:cxn>
                <a:cxn ang="0">
                  <a:pos x="1377" y="249"/>
                </a:cxn>
                <a:cxn ang="0">
                  <a:pos x="1329" y="196"/>
                </a:cxn>
                <a:cxn ang="0">
                  <a:pos x="1268" y="148"/>
                </a:cxn>
                <a:cxn ang="0">
                  <a:pos x="1198" y="105"/>
                </a:cxn>
                <a:cxn ang="0">
                  <a:pos x="1117" y="69"/>
                </a:cxn>
                <a:cxn ang="0">
                  <a:pos x="1027" y="39"/>
                </a:cxn>
                <a:cxn ang="0">
                  <a:pos x="929" y="17"/>
                </a:cxn>
                <a:cxn ang="0">
                  <a:pos x="825" y="4"/>
                </a:cxn>
                <a:cxn ang="0">
                  <a:pos x="716" y="0"/>
                </a:cxn>
              </a:cxnLst>
              <a:rect l="0" t="0" r="r" b="b"/>
              <a:pathLst>
                <a:path w="1432" h="817">
                  <a:moveTo>
                    <a:pt x="716" y="0"/>
                  </a:moveTo>
                  <a:lnTo>
                    <a:pt x="680" y="0"/>
                  </a:lnTo>
                  <a:lnTo>
                    <a:pt x="643" y="1"/>
                  </a:lnTo>
                  <a:lnTo>
                    <a:pt x="607" y="4"/>
                  </a:lnTo>
                  <a:lnTo>
                    <a:pt x="573" y="7"/>
                  </a:lnTo>
                  <a:lnTo>
                    <a:pt x="538" y="11"/>
                  </a:lnTo>
                  <a:lnTo>
                    <a:pt x="503" y="17"/>
                  </a:lnTo>
                  <a:lnTo>
                    <a:pt x="470" y="24"/>
                  </a:lnTo>
                  <a:lnTo>
                    <a:pt x="437" y="31"/>
                  </a:lnTo>
                  <a:lnTo>
                    <a:pt x="405" y="39"/>
                  </a:lnTo>
                  <a:lnTo>
                    <a:pt x="375" y="49"/>
                  </a:lnTo>
                  <a:lnTo>
                    <a:pt x="345" y="59"/>
                  </a:lnTo>
                  <a:lnTo>
                    <a:pt x="316" y="69"/>
                  </a:lnTo>
                  <a:lnTo>
                    <a:pt x="288" y="80"/>
                  </a:lnTo>
                  <a:lnTo>
                    <a:pt x="261" y="92"/>
                  </a:lnTo>
                  <a:lnTo>
                    <a:pt x="235" y="105"/>
                  </a:lnTo>
                  <a:lnTo>
                    <a:pt x="210" y="119"/>
                  </a:lnTo>
                  <a:lnTo>
                    <a:pt x="186" y="132"/>
                  </a:lnTo>
                  <a:lnTo>
                    <a:pt x="164" y="148"/>
                  </a:lnTo>
                  <a:lnTo>
                    <a:pt x="143" y="163"/>
                  </a:lnTo>
                  <a:lnTo>
                    <a:pt x="122" y="179"/>
                  </a:lnTo>
                  <a:lnTo>
                    <a:pt x="104" y="196"/>
                  </a:lnTo>
                  <a:lnTo>
                    <a:pt x="86" y="213"/>
                  </a:lnTo>
                  <a:lnTo>
                    <a:pt x="70" y="231"/>
                  </a:lnTo>
                  <a:lnTo>
                    <a:pt x="56" y="249"/>
                  </a:lnTo>
                  <a:lnTo>
                    <a:pt x="44" y="267"/>
                  </a:lnTo>
                  <a:lnTo>
                    <a:pt x="33" y="287"/>
                  </a:lnTo>
                  <a:lnTo>
                    <a:pt x="23" y="306"/>
                  </a:lnTo>
                  <a:lnTo>
                    <a:pt x="16" y="326"/>
                  </a:lnTo>
                  <a:lnTo>
                    <a:pt x="8" y="346"/>
                  </a:lnTo>
                  <a:lnTo>
                    <a:pt x="4" y="366"/>
                  </a:lnTo>
                  <a:lnTo>
                    <a:pt x="1" y="386"/>
                  </a:lnTo>
                  <a:lnTo>
                    <a:pt x="0" y="408"/>
                  </a:lnTo>
                  <a:lnTo>
                    <a:pt x="0" y="408"/>
                  </a:lnTo>
                  <a:lnTo>
                    <a:pt x="1" y="428"/>
                  </a:lnTo>
                  <a:lnTo>
                    <a:pt x="4" y="450"/>
                  </a:lnTo>
                  <a:lnTo>
                    <a:pt x="8" y="470"/>
                  </a:lnTo>
                  <a:lnTo>
                    <a:pt x="16" y="490"/>
                  </a:lnTo>
                  <a:lnTo>
                    <a:pt x="23" y="511"/>
                  </a:lnTo>
                  <a:lnTo>
                    <a:pt x="33" y="529"/>
                  </a:lnTo>
                  <a:lnTo>
                    <a:pt x="44" y="548"/>
                  </a:lnTo>
                  <a:lnTo>
                    <a:pt x="56" y="567"/>
                  </a:lnTo>
                  <a:lnTo>
                    <a:pt x="70" y="586"/>
                  </a:lnTo>
                  <a:lnTo>
                    <a:pt x="86" y="603"/>
                  </a:lnTo>
                  <a:lnTo>
                    <a:pt x="104" y="620"/>
                  </a:lnTo>
                  <a:lnTo>
                    <a:pt x="122" y="636"/>
                  </a:lnTo>
                  <a:lnTo>
                    <a:pt x="143" y="652"/>
                  </a:lnTo>
                  <a:lnTo>
                    <a:pt x="164" y="668"/>
                  </a:lnTo>
                  <a:lnTo>
                    <a:pt x="186" y="683"/>
                  </a:lnTo>
                  <a:lnTo>
                    <a:pt x="210" y="697"/>
                  </a:lnTo>
                  <a:lnTo>
                    <a:pt x="235" y="711"/>
                  </a:lnTo>
                  <a:lnTo>
                    <a:pt x="261" y="724"/>
                  </a:lnTo>
                  <a:lnTo>
                    <a:pt x="288" y="736"/>
                  </a:lnTo>
                  <a:lnTo>
                    <a:pt x="316" y="747"/>
                  </a:lnTo>
                  <a:lnTo>
                    <a:pt x="345" y="758"/>
                  </a:lnTo>
                  <a:lnTo>
                    <a:pt x="375" y="768"/>
                  </a:lnTo>
                  <a:lnTo>
                    <a:pt x="405" y="776"/>
                  </a:lnTo>
                  <a:lnTo>
                    <a:pt x="437" y="785"/>
                  </a:lnTo>
                  <a:lnTo>
                    <a:pt x="470" y="792"/>
                  </a:lnTo>
                  <a:lnTo>
                    <a:pt x="503" y="799"/>
                  </a:lnTo>
                  <a:lnTo>
                    <a:pt x="538" y="804"/>
                  </a:lnTo>
                  <a:lnTo>
                    <a:pt x="573" y="810"/>
                  </a:lnTo>
                  <a:lnTo>
                    <a:pt x="607" y="812"/>
                  </a:lnTo>
                  <a:lnTo>
                    <a:pt x="643" y="815"/>
                  </a:lnTo>
                  <a:lnTo>
                    <a:pt x="680" y="817"/>
                  </a:lnTo>
                  <a:lnTo>
                    <a:pt x="716" y="817"/>
                  </a:lnTo>
                  <a:lnTo>
                    <a:pt x="716" y="817"/>
                  </a:lnTo>
                  <a:lnTo>
                    <a:pt x="753" y="817"/>
                  </a:lnTo>
                  <a:lnTo>
                    <a:pt x="789" y="815"/>
                  </a:lnTo>
                  <a:lnTo>
                    <a:pt x="825" y="812"/>
                  </a:lnTo>
                  <a:lnTo>
                    <a:pt x="860" y="810"/>
                  </a:lnTo>
                  <a:lnTo>
                    <a:pt x="895" y="804"/>
                  </a:lnTo>
                  <a:lnTo>
                    <a:pt x="929" y="799"/>
                  </a:lnTo>
                  <a:lnTo>
                    <a:pt x="962" y="792"/>
                  </a:lnTo>
                  <a:lnTo>
                    <a:pt x="996" y="785"/>
                  </a:lnTo>
                  <a:lnTo>
                    <a:pt x="1027" y="776"/>
                  </a:lnTo>
                  <a:lnTo>
                    <a:pt x="1058" y="768"/>
                  </a:lnTo>
                  <a:lnTo>
                    <a:pt x="1088" y="758"/>
                  </a:lnTo>
                  <a:lnTo>
                    <a:pt x="1117" y="747"/>
                  </a:lnTo>
                  <a:lnTo>
                    <a:pt x="1144" y="736"/>
                  </a:lnTo>
                  <a:lnTo>
                    <a:pt x="1172" y="724"/>
                  </a:lnTo>
                  <a:lnTo>
                    <a:pt x="1198" y="711"/>
                  </a:lnTo>
                  <a:lnTo>
                    <a:pt x="1222" y="697"/>
                  </a:lnTo>
                  <a:lnTo>
                    <a:pt x="1247" y="683"/>
                  </a:lnTo>
                  <a:lnTo>
                    <a:pt x="1268" y="668"/>
                  </a:lnTo>
                  <a:lnTo>
                    <a:pt x="1290" y="652"/>
                  </a:lnTo>
                  <a:lnTo>
                    <a:pt x="1310" y="636"/>
                  </a:lnTo>
                  <a:lnTo>
                    <a:pt x="1329" y="620"/>
                  </a:lnTo>
                  <a:lnTo>
                    <a:pt x="1346" y="603"/>
                  </a:lnTo>
                  <a:lnTo>
                    <a:pt x="1362" y="586"/>
                  </a:lnTo>
                  <a:lnTo>
                    <a:pt x="1377" y="567"/>
                  </a:lnTo>
                  <a:lnTo>
                    <a:pt x="1388" y="548"/>
                  </a:lnTo>
                  <a:lnTo>
                    <a:pt x="1400" y="529"/>
                  </a:lnTo>
                  <a:lnTo>
                    <a:pt x="1410" y="511"/>
                  </a:lnTo>
                  <a:lnTo>
                    <a:pt x="1417" y="490"/>
                  </a:lnTo>
                  <a:lnTo>
                    <a:pt x="1424" y="470"/>
                  </a:lnTo>
                  <a:lnTo>
                    <a:pt x="1429" y="450"/>
                  </a:lnTo>
                  <a:lnTo>
                    <a:pt x="1432" y="428"/>
                  </a:lnTo>
                  <a:lnTo>
                    <a:pt x="1432" y="408"/>
                  </a:lnTo>
                  <a:lnTo>
                    <a:pt x="1432" y="408"/>
                  </a:lnTo>
                  <a:lnTo>
                    <a:pt x="1432" y="386"/>
                  </a:lnTo>
                  <a:lnTo>
                    <a:pt x="1429" y="366"/>
                  </a:lnTo>
                  <a:lnTo>
                    <a:pt x="1424" y="346"/>
                  </a:lnTo>
                  <a:lnTo>
                    <a:pt x="1417" y="326"/>
                  </a:lnTo>
                  <a:lnTo>
                    <a:pt x="1410" y="306"/>
                  </a:lnTo>
                  <a:lnTo>
                    <a:pt x="1400" y="287"/>
                  </a:lnTo>
                  <a:lnTo>
                    <a:pt x="1388" y="267"/>
                  </a:lnTo>
                  <a:lnTo>
                    <a:pt x="1377" y="249"/>
                  </a:lnTo>
                  <a:lnTo>
                    <a:pt x="1362" y="231"/>
                  </a:lnTo>
                  <a:lnTo>
                    <a:pt x="1346" y="213"/>
                  </a:lnTo>
                  <a:lnTo>
                    <a:pt x="1329" y="196"/>
                  </a:lnTo>
                  <a:lnTo>
                    <a:pt x="1310" y="179"/>
                  </a:lnTo>
                  <a:lnTo>
                    <a:pt x="1290" y="163"/>
                  </a:lnTo>
                  <a:lnTo>
                    <a:pt x="1268" y="148"/>
                  </a:lnTo>
                  <a:lnTo>
                    <a:pt x="1247" y="132"/>
                  </a:lnTo>
                  <a:lnTo>
                    <a:pt x="1222" y="119"/>
                  </a:lnTo>
                  <a:lnTo>
                    <a:pt x="1198" y="105"/>
                  </a:lnTo>
                  <a:lnTo>
                    <a:pt x="1172" y="92"/>
                  </a:lnTo>
                  <a:lnTo>
                    <a:pt x="1144" y="80"/>
                  </a:lnTo>
                  <a:lnTo>
                    <a:pt x="1117" y="69"/>
                  </a:lnTo>
                  <a:lnTo>
                    <a:pt x="1088" y="59"/>
                  </a:lnTo>
                  <a:lnTo>
                    <a:pt x="1058" y="49"/>
                  </a:lnTo>
                  <a:lnTo>
                    <a:pt x="1027" y="39"/>
                  </a:lnTo>
                  <a:lnTo>
                    <a:pt x="996" y="31"/>
                  </a:lnTo>
                  <a:lnTo>
                    <a:pt x="962" y="24"/>
                  </a:lnTo>
                  <a:lnTo>
                    <a:pt x="929" y="17"/>
                  </a:lnTo>
                  <a:lnTo>
                    <a:pt x="895" y="11"/>
                  </a:lnTo>
                  <a:lnTo>
                    <a:pt x="860" y="7"/>
                  </a:lnTo>
                  <a:lnTo>
                    <a:pt x="825" y="4"/>
                  </a:lnTo>
                  <a:lnTo>
                    <a:pt x="789" y="1"/>
                  </a:lnTo>
                  <a:lnTo>
                    <a:pt x="753" y="0"/>
                  </a:lnTo>
                  <a:lnTo>
                    <a:pt x="716" y="0"/>
                  </a:lnTo>
                </a:path>
              </a:pathLst>
            </a:custGeom>
            <a:solidFill>
              <a:schemeClr val="bg1"/>
            </a:solidFill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031" y="2560"/>
              <a:ext cx="11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dirty="0">
                  <a:solidFill>
                    <a:srgbClr val="000000"/>
                  </a:solidFill>
                  <a:latin typeface="Times-Roman"/>
                </a:rPr>
                <a:t>C </a:t>
              </a:r>
              <a:endParaRPr lang="en-US" dirty="0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205" y="2560"/>
              <a:ext cx="89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z </a:t>
              </a:r>
              <a:endParaRPr lang="en-US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422" y="2560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1 </a:t>
              </a:r>
              <a:endParaRPr lang="en-US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3306" y="2560"/>
              <a:ext cx="10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= </a:t>
              </a:r>
              <a:endParaRPr lang="en-US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3150" y="2556"/>
              <a:ext cx="57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Symbol" pitchFamily="18" charset="2"/>
                </a:rPr>
                <a:t>¤ </a:t>
              </a:r>
              <a:endParaRPr lang="en-US"/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3684" y="1208"/>
              <a:ext cx="716" cy="409"/>
            </a:xfrm>
            <a:custGeom>
              <a:avLst/>
              <a:gdLst/>
              <a:ahLst/>
              <a:cxnLst>
                <a:cxn ang="0">
                  <a:pos x="643" y="1"/>
                </a:cxn>
                <a:cxn ang="0">
                  <a:pos x="538" y="11"/>
                </a:cxn>
                <a:cxn ang="0">
                  <a:pos x="437" y="32"/>
                </a:cxn>
                <a:cxn ang="0">
                  <a:pos x="345" y="59"/>
                </a:cxn>
                <a:cxn ang="0">
                  <a:pos x="261" y="92"/>
                </a:cxn>
                <a:cxn ang="0">
                  <a:pos x="186" y="133"/>
                </a:cxn>
                <a:cxn ang="0">
                  <a:pos x="122" y="179"/>
                </a:cxn>
                <a:cxn ang="0">
                  <a:pos x="70" y="231"/>
                </a:cxn>
                <a:cxn ang="0">
                  <a:pos x="33" y="287"/>
                </a:cxn>
                <a:cxn ang="0">
                  <a:pos x="8" y="346"/>
                </a:cxn>
                <a:cxn ang="0">
                  <a:pos x="0" y="408"/>
                </a:cxn>
                <a:cxn ang="0">
                  <a:pos x="4" y="450"/>
                </a:cxn>
                <a:cxn ang="0">
                  <a:pos x="23" y="511"/>
                </a:cxn>
                <a:cxn ang="0">
                  <a:pos x="56" y="567"/>
                </a:cxn>
                <a:cxn ang="0">
                  <a:pos x="104" y="621"/>
                </a:cxn>
                <a:cxn ang="0">
                  <a:pos x="164" y="668"/>
                </a:cxn>
                <a:cxn ang="0">
                  <a:pos x="235" y="712"/>
                </a:cxn>
                <a:cxn ang="0">
                  <a:pos x="316" y="748"/>
                </a:cxn>
                <a:cxn ang="0">
                  <a:pos x="405" y="777"/>
                </a:cxn>
                <a:cxn ang="0">
                  <a:pos x="503" y="800"/>
                </a:cxn>
                <a:cxn ang="0">
                  <a:pos x="607" y="813"/>
                </a:cxn>
                <a:cxn ang="0">
                  <a:pos x="716" y="817"/>
                </a:cxn>
                <a:cxn ang="0">
                  <a:pos x="789" y="816"/>
                </a:cxn>
                <a:cxn ang="0">
                  <a:pos x="895" y="804"/>
                </a:cxn>
                <a:cxn ang="0">
                  <a:pos x="996" y="785"/>
                </a:cxn>
                <a:cxn ang="0">
                  <a:pos x="1088" y="758"/>
                </a:cxn>
                <a:cxn ang="0">
                  <a:pos x="1172" y="725"/>
                </a:cxn>
                <a:cxn ang="0">
                  <a:pos x="1247" y="683"/>
                </a:cxn>
                <a:cxn ang="0">
                  <a:pos x="1310" y="637"/>
                </a:cxn>
                <a:cxn ang="0">
                  <a:pos x="1362" y="586"/>
                </a:cxn>
                <a:cxn ang="0">
                  <a:pos x="1400" y="530"/>
                </a:cxn>
                <a:cxn ang="0">
                  <a:pos x="1424" y="471"/>
                </a:cxn>
                <a:cxn ang="0">
                  <a:pos x="1432" y="408"/>
                </a:cxn>
                <a:cxn ang="0">
                  <a:pos x="1429" y="367"/>
                </a:cxn>
                <a:cxn ang="0">
                  <a:pos x="1410" y="306"/>
                </a:cxn>
                <a:cxn ang="0">
                  <a:pos x="1377" y="250"/>
                </a:cxn>
                <a:cxn ang="0">
                  <a:pos x="1329" y="196"/>
                </a:cxn>
                <a:cxn ang="0">
                  <a:pos x="1268" y="149"/>
                </a:cxn>
                <a:cxn ang="0">
                  <a:pos x="1198" y="105"/>
                </a:cxn>
                <a:cxn ang="0">
                  <a:pos x="1117" y="69"/>
                </a:cxn>
                <a:cxn ang="0">
                  <a:pos x="1027" y="39"/>
                </a:cxn>
                <a:cxn ang="0">
                  <a:pos x="929" y="17"/>
                </a:cxn>
                <a:cxn ang="0">
                  <a:pos x="825" y="4"/>
                </a:cxn>
                <a:cxn ang="0">
                  <a:pos x="716" y="0"/>
                </a:cxn>
              </a:cxnLst>
              <a:rect l="0" t="0" r="r" b="b"/>
              <a:pathLst>
                <a:path w="1432" h="817">
                  <a:moveTo>
                    <a:pt x="716" y="0"/>
                  </a:moveTo>
                  <a:lnTo>
                    <a:pt x="680" y="0"/>
                  </a:lnTo>
                  <a:lnTo>
                    <a:pt x="643" y="1"/>
                  </a:lnTo>
                  <a:lnTo>
                    <a:pt x="607" y="4"/>
                  </a:lnTo>
                  <a:lnTo>
                    <a:pt x="573" y="7"/>
                  </a:lnTo>
                  <a:lnTo>
                    <a:pt x="538" y="11"/>
                  </a:lnTo>
                  <a:lnTo>
                    <a:pt x="503" y="17"/>
                  </a:lnTo>
                  <a:lnTo>
                    <a:pt x="470" y="24"/>
                  </a:lnTo>
                  <a:lnTo>
                    <a:pt x="437" y="32"/>
                  </a:lnTo>
                  <a:lnTo>
                    <a:pt x="405" y="39"/>
                  </a:lnTo>
                  <a:lnTo>
                    <a:pt x="375" y="49"/>
                  </a:lnTo>
                  <a:lnTo>
                    <a:pt x="345" y="59"/>
                  </a:lnTo>
                  <a:lnTo>
                    <a:pt x="316" y="69"/>
                  </a:lnTo>
                  <a:lnTo>
                    <a:pt x="288" y="81"/>
                  </a:lnTo>
                  <a:lnTo>
                    <a:pt x="261" y="92"/>
                  </a:lnTo>
                  <a:lnTo>
                    <a:pt x="235" y="105"/>
                  </a:lnTo>
                  <a:lnTo>
                    <a:pt x="210" y="120"/>
                  </a:lnTo>
                  <a:lnTo>
                    <a:pt x="186" y="133"/>
                  </a:lnTo>
                  <a:lnTo>
                    <a:pt x="164" y="149"/>
                  </a:lnTo>
                  <a:lnTo>
                    <a:pt x="143" y="163"/>
                  </a:lnTo>
                  <a:lnTo>
                    <a:pt x="122" y="179"/>
                  </a:lnTo>
                  <a:lnTo>
                    <a:pt x="104" y="196"/>
                  </a:lnTo>
                  <a:lnTo>
                    <a:pt x="86" y="213"/>
                  </a:lnTo>
                  <a:lnTo>
                    <a:pt x="70" y="231"/>
                  </a:lnTo>
                  <a:lnTo>
                    <a:pt x="56" y="250"/>
                  </a:lnTo>
                  <a:lnTo>
                    <a:pt x="44" y="267"/>
                  </a:lnTo>
                  <a:lnTo>
                    <a:pt x="33" y="287"/>
                  </a:lnTo>
                  <a:lnTo>
                    <a:pt x="23" y="306"/>
                  </a:lnTo>
                  <a:lnTo>
                    <a:pt x="15" y="326"/>
                  </a:lnTo>
                  <a:lnTo>
                    <a:pt x="8" y="346"/>
                  </a:lnTo>
                  <a:lnTo>
                    <a:pt x="4" y="367"/>
                  </a:lnTo>
                  <a:lnTo>
                    <a:pt x="1" y="387"/>
                  </a:lnTo>
                  <a:lnTo>
                    <a:pt x="0" y="408"/>
                  </a:lnTo>
                  <a:lnTo>
                    <a:pt x="0" y="408"/>
                  </a:lnTo>
                  <a:lnTo>
                    <a:pt x="1" y="430"/>
                  </a:lnTo>
                  <a:lnTo>
                    <a:pt x="4" y="450"/>
                  </a:lnTo>
                  <a:lnTo>
                    <a:pt x="8" y="471"/>
                  </a:lnTo>
                  <a:lnTo>
                    <a:pt x="15" y="491"/>
                  </a:lnTo>
                  <a:lnTo>
                    <a:pt x="23" y="511"/>
                  </a:lnTo>
                  <a:lnTo>
                    <a:pt x="33" y="530"/>
                  </a:lnTo>
                  <a:lnTo>
                    <a:pt x="44" y="548"/>
                  </a:lnTo>
                  <a:lnTo>
                    <a:pt x="56" y="567"/>
                  </a:lnTo>
                  <a:lnTo>
                    <a:pt x="70" y="586"/>
                  </a:lnTo>
                  <a:lnTo>
                    <a:pt x="86" y="603"/>
                  </a:lnTo>
                  <a:lnTo>
                    <a:pt x="104" y="621"/>
                  </a:lnTo>
                  <a:lnTo>
                    <a:pt x="122" y="637"/>
                  </a:lnTo>
                  <a:lnTo>
                    <a:pt x="143" y="652"/>
                  </a:lnTo>
                  <a:lnTo>
                    <a:pt x="164" y="668"/>
                  </a:lnTo>
                  <a:lnTo>
                    <a:pt x="186" y="683"/>
                  </a:lnTo>
                  <a:lnTo>
                    <a:pt x="210" y="697"/>
                  </a:lnTo>
                  <a:lnTo>
                    <a:pt x="235" y="712"/>
                  </a:lnTo>
                  <a:lnTo>
                    <a:pt x="261" y="725"/>
                  </a:lnTo>
                  <a:lnTo>
                    <a:pt x="288" y="736"/>
                  </a:lnTo>
                  <a:lnTo>
                    <a:pt x="316" y="748"/>
                  </a:lnTo>
                  <a:lnTo>
                    <a:pt x="345" y="758"/>
                  </a:lnTo>
                  <a:lnTo>
                    <a:pt x="375" y="768"/>
                  </a:lnTo>
                  <a:lnTo>
                    <a:pt x="405" y="777"/>
                  </a:lnTo>
                  <a:lnTo>
                    <a:pt x="437" y="785"/>
                  </a:lnTo>
                  <a:lnTo>
                    <a:pt x="470" y="793"/>
                  </a:lnTo>
                  <a:lnTo>
                    <a:pt x="503" y="800"/>
                  </a:lnTo>
                  <a:lnTo>
                    <a:pt x="538" y="804"/>
                  </a:lnTo>
                  <a:lnTo>
                    <a:pt x="573" y="810"/>
                  </a:lnTo>
                  <a:lnTo>
                    <a:pt x="607" y="813"/>
                  </a:lnTo>
                  <a:lnTo>
                    <a:pt x="643" y="816"/>
                  </a:lnTo>
                  <a:lnTo>
                    <a:pt x="680" y="817"/>
                  </a:lnTo>
                  <a:lnTo>
                    <a:pt x="716" y="817"/>
                  </a:lnTo>
                  <a:lnTo>
                    <a:pt x="716" y="817"/>
                  </a:lnTo>
                  <a:lnTo>
                    <a:pt x="753" y="817"/>
                  </a:lnTo>
                  <a:lnTo>
                    <a:pt x="789" y="816"/>
                  </a:lnTo>
                  <a:lnTo>
                    <a:pt x="825" y="813"/>
                  </a:lnTo>
                  <a:lnTo>
                    <a:pt x="860" y="810"/>
                  </a:lnTo>
                  <a:lnTo>
                    <a:pt x="895" y="804"/>
                  </a:lnTo>
                  <a:lnTo>
                    <a:pt x="929" y="800"/>
                  </a:lnTo>
                  <a:lnTo>
                    <a:pt x="962" y="793"/>
                  </a:lnTo>
                  <a:lnTo>
                    <a:pt x="996" y="785"/>
                  </a:lnTo>
                  <a:lnTo>
                    <a:pt x="1027" y="777"/>
                  </a:lnTo>
                  <a:lnTo>
                    <a:pt x="1058" y="768"/>
                  </a:lnTo>
                  <a:lnTo>
                    <a:pt x="1088" y="758"/>
                  </a:lnTo>
                  <a:lnTo>
                    <a:pt x="1117" y="748"/>
                  </a:lnTo>
                  <a:lnTo>
                    <a:pt x="1144" y="736"/>
                  </a:lnTo>
                  <a:lnTo>
                    <a:pt x="1172" y="725"/>
                  </a:lnTo>
                  <a:lnTo>
                    <a:pt x="1198" y="712"/>
                  </a:lnTo>
                  <a:lnTo>
                    <a:pt x="1222" y="697"/>
                  </a:lnTo>
                  <a:lnTo>
                    <a:pt x="1247" y="683"/>
                  </a:lnTo>
                  <a:lnTo>
                    <a:pt x="1268" y="668"/>
                  </a:lnTo>
                  <a:lnTo>
                    <a:pt x="1290" y="652"/>
                  </a:lnTo>
                  <a:lnTo>
                    <a:pt x="1310" y="637"/>
                  </a:lnTo>
                  <a:lnTo>
                    <a:pt x="1329" y="621"/>
                  </a:lnTo>
                  <a:lnTo>
                    <a:pt x="1346" y="603"/>
                  </a:lnTo>
                  <a:lnTo>
                    <a:pt x="1362" y="586"/>
                  </a:lnTo>
                  <a:lnTo>
                    <a:pt x="1377" y="567"/>
                  </a:lnTo>
                  <a:lnTo>
                    <a:pt x="1388" y="548"/>
                  </a:lnTo>
                  <a:lnTo>
                    <a:pt x="1400" y="530"/>
                  </a:lnTo>
                  <a:lnTo>
                    <a:pt x="1410" y="511"/>
                  </a:lnTo>
                  <a:lnTo>
                    <a:pt x="1417" y="491"/>
                  </a:lnTo>
                  <a:lnTo>
                    <a:pt x="1424" y="471"/>
                  </a:lnTo>
                  <a:lnTo>
                    <a:pt x="1429" y="450"/>
                  </a:lnTo>
                  <a:lnTo>
                    <a:pt x="1432" y="430"/>
                  </a:lnTo>
                  <a:lnTo>
                    <a:pt x="1432" y="408"/>
                  </a:lnTo>
                  <a:lnTo>
                    <a:pt x="1432" y="408"/>
                  </a:lnTo>
                  <a:lnTo>
                    <a:pt x="1432" y="387"/>
                  </a:lnTo>
                  <a:lnTo>
                    <a:pt x="1429" y="367"/>
                  </a:lnTo>
                  <a:lnTo>
                    <a:pt x="1424" y="346"/>
                  </a:lnTo>
                  <a:lnTo>
                    <a:pt x="1417" y="326"/>
                  </a:lnTo>
                  <a:lnTo>
                    <a:pt x="1410" y="306"/>
                  </a:lnTo>
                  <a:lnTo>
                    <a:pt x="1400" y="287"/>
                  </a:lnTo>
                  <a:lnTo>
                    <a:pt x="1388" y="267"/>
                  </a:lnTo>
                  <a:lnTo>
                    <a:pt x="1377" y="250"/>
                  </a:lnTo>
                  <a:lnTo>
                    <a:pt x="1362" y="231"/>
                  </a:lnTo>
                  <a:lnTo>
                    <a:pt x="1346" y="213"/>
                  </a:lnTo>
                  <a:lnTo>
                    <a:pt x="1329" y="196"/>
                  </a:lnTo>
                  <a:lnTo>
                    <a:pt x="1310" y="179"/>
                  </a:lnTo>
                  <a:lnTo>
                    <a:pt x="1290" y="163"/>
                  </a:lnTo>
                  <a:lnTo>
                    <a:pt x="1268" y="149"/>
                  </a:lnTo>
                  <a:lnTo>
                    <a:pt x="1247" y="133"/>
                  </a:lnTo>
                  <a:lnTo>
                    <a:pt x="1222" y="120"/>
                  </a:lnTo>
                  <a:lnTo>
                    <a:pt x="1198" y="105"/>
                  </a:lnTo>
                  <a:lnTo>
                    <a:pt x="1172" y="92"/>
                  </a:lnTo>
                  <a:lnTo>
                    <a:pt x="1144" y="81"/>
                  </a:lnTo>
                  <a:lnTo>
                    <a:pt x="1117" y="69"/>
                  </a:lnTo>
                  <a:lnTo>
                    <a:pt x="1088" y="59"/>
                  </a:lnTo>
                  <a:lnTo>
                    <a:pt x="1058" y="49"/>
                  </a:lnTo>
                  <a:lnTo>
                    <a:pt x="1027" y="39"/>
                  </a:lnTo>
                  <a:lnTo>
                    <a:pt x="996" y="32"/>
                  </a:lnTo>
                  <a:lnTo>
                    <a:pt x="962" y="24"/>
                  </a:lnTo>
                  <a:lnTo>
                    <a:pt x="929" y="17"/>
                  </a:lnTo>
                  <a:lnTo>
                    <a:pt x="895" y="11"/>
                  </a:lnTo>
                  <a:lnTo>
                    <a:pt x="860" y="7"/>
                  </a:lnTo>
                  <a:lnTo>
                    <a:pt x="825" y="4"/>
                  </a:lnTo>
                  <a:lnTo>
                    <a:pt x="789" y="1"/>
                  </a:lnTo>
                  <a:lnTo>
                    <a:pt x="753" y="0"/>
                  </a:lnTo>
                  <a:lnTo>
                    <a:pt x="716" y="0"/>
                  </a:lnTo>
                </a:path>
              </a:pathLst>
            </a:cu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2285" y="722"/>
              <a:ext cx="27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dirty="0" smtClean="0">
                  <a:solidFill>
                    <a:srgbClr val="000000"/>
                  </a:solidFill>
                  <a:latin typeface="Times-Roman"/>
                </a:rPr>
                <a:t>reset</a:t>
              </a:r>
              <a:endParaRPr lang="en-US" dirty="0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3799" y="1333"/>
              <a:ext cx="11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B </a:t>
              </a:r>
              <a:endParaRPr lang="en-US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3972" y="1333"/>
              <a:ext cx="89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z </a:t>
              </a:r>
              <a:endParaRPr lang="en-US"/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4189" y="1333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0 </a:t>
              </a:r>
              <a:endParaRPr lang="en-US"/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4073" y="1333"/>
              <a:ext cx="10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= </a:t>
              </a:r>
              <a:endParaRPr lang="en-US"/>
            </a:p>
          </p:txBody>
        </p:sp>
        <p:sp>
          <p:nvSpPr>
            <p:cNvPr id="20" name="Freeform 20"/>
            <p:cNvSpPr>
              <a:spLocks/>
            </p:cNvSpPr>
            <p:nvPr/>
          </p:nvSpPr>
          <p:spPr bwMode="auto">
            <a:xfrm>
              <a:off x="2139" y="1208"/>
              <a:ext cx="716" cy="409"/>
            </a:xfrm>
            <a:custGeom>
              <a:avLst/>
              <a:gdLst/>
              <a:ahLst/>
              <a:cxnLst>
                <a:cxn ang="0">
                  <a:pos x="643" y="1"/>
                </a:cxn>
                <a:cxn ang="0">
                  <a:pos x="538" y="11"/>
                </a:cxn>
                <a:cxn ang="0">
                  <a:pos x="437" y="32"/>
                </a:cxn>
                <a:cxn ang="0">
                  <a:pos x="345" y="59"/>
                </a:cxn>
                <a:cxn ang="0">
                  <a:pos x="261" y="92"/>
                </a:cxn>
                <a:cxn ang="0">
                  <a:pos x="186" y="133"/>
                </a:cxn>
                <a:cxn ang="0">
                  <a:pos x="122" y="179"/>
                </a:cxn>
                <a:cxn ang="0">
                  <a:pos x="70" y="231"/>
                </a:cxn>
                <a:cxn ang="0">
                  <a:pos x="33" y="287"/>
                </a:cxn>
                <a:cxn ang="0">
                  <a:pos x="8" y="346"/>
                </a:cxn>
                <a:cxn ang="0">
                  <a:pos x="0" y="408"/>
                </a:cxn>
                <a:cxn ang="0">
                  <a:pos x="4" y="450"/>
                </a:cxn>
                <a:cxn ang="0">
                  <a:pos x="23" y="511"/>
                </a:cxn>
                <a:cxn ang="0">
                  <a:pos x="56" y="567"/>
                </a:cxn>
                <a:cxn ang="0">
                  <a:pos x="103" y="621"/>
                </a:cxn>
                <a:cxn ang="0">
                  <a:pos x="164" y="668"/>
                </a:cxn>
                <a:cxn ang="0">
                  <a:pos x="235" y="712"/>
                </a:cxn>
                <a:cxn ang="0">
                  <a:pos x="316" y="748"/>
                </a:cxn>
                <a:cxn ang="0">
                  <a:pos x="405" y="777"/>
                </a:cxn>
                <a:cxn ang="0">
                  <a:pos x="503" y="800"/>
                </a:cxn>
                <a:cxn ang="0">
                  <a:pos x="607" y="813"/>
                </a:cxn>
                <a:cxn ang="0">
                  <a:pos x="716" y="817"/>
                </a:cxn>
                <a:cxn ang="0">
                  <a:pos x="789" y="816"/>
                </a:cxn>
                <a:cxn ang="0">
                  <a:pos x="895" y="804"/>
                </a:cxn>
                <a:cxn ang="0">
                  <a:pos x="996" y="785"/>
                </a:cxn>
                <a:cxn ang="0">
                  <a:pos x="1088" y="758"/>
                </a:cxn>
                <a:cxn ang="0">
                  <a:pos x="1172" y="725"/>
                </a:cxn>
                <a:cxn ang="0">
                  <a:pos x="1247" y="683"/>
                </a:cxn>
                <a:cxn ang="0">
                  <a:pos x="1310" y="637"/>
                </a:cxn>
                <a:cxn ang="0">
                  <a:pos x="1362" y="586"/>
                </a:cxn>
                <a:cxn ang="0">
                  <a:pos x="1400" y="530"/>
                </a:cxn>
                <a:cxn ang="0">
                  <a:pos x="1424" y="471"/>
                </a:cxn>
                <a:cxn ang="0">
                  <a:pos x="1431" y="408"/>
                </a:cxn>
                <a:cxn ang="0">
                  <a:pos x="1429" y="367"/>
                </a:cxn>
                <a:cxn ang="0">
                  <a:pos x="1410" y="306"/>
                </a:cxn>
                <a:cxn ang="0">
                  <a:pos x="1377" y="250"/>
                </a:cxn>
                <a:cxn ang="0">
                  <a:pos x="1329" y="196"/>
                </a:cxn>
                <a:cxn ang="0">
                  <a:pos x="1268" y="149"/>
                </a:cxn>
                <a:cxn ang="0">
                  <a:pos x="1198" y="105"/>
                </a:cxn>
                <a:cxn ang="0">
                  <a:pos x="1117" y="69"/>
                </a:cxn>
                <a:cxn ang="0">
                  <a:pos x="1027" y="39"/>
                </a:cxn>
                <a:cxn ang="0">
                  <a:pos x="929" y="17"/>
                </a:cxn>
                <a:cxn ang="0">
                  <a:pos x="825" y="4"/>
                </a:cxn>
                <a:cxn ang="0">
                  <a:pos x="716" y="0"/>
                </a:cxn>
              </a:cxnLst>
              <a:rect l="0" t="0" r="r" b="b"/>
              <a:pathLst>
                <a:path w="1431" h="817">
                  <a:moveTo>
                    <a:pt x="716" y="0"/>
                  </a:moveTo>
                  <a:lnTo>
                    <a:pt x="679" y="0"/>
                  </a:lnTo>
                  <a:lnTo>
                    <a:pt x="643" y="1"/>
                  </a:lnTo>
                  <a:lnTo>
                    <a:pt x="607" y="4"/>
                  </a:lnTo>
                  <a:lnTo>
                    <a:pt x="573" y="7"/>
                  </a:lnTo>
                  <a:lnTo>
                    <a:pt x="538" y="11"/>
                  </a:lnTo>
                  <a:lnTo>
                    <a:pt x="503" y="17"/>
                  </a:lnTo>
                  <a:lnTo>
                    <a:pt x="470" y="24"/>
                  </a:lnTo>
                  <a:lnTo>
                    <a:pt x="437" y="32"/>
                  </a:lnTo>
                  <a:lnTo>
                    <a:pt x="405" y="39"/>
                  </a:lnTo>
                  <a:lnTo>
                    <a:pt x="375" y="49"/>
                  </a:lnTo>
                  <a:lnTo>
                    <a:pt x="345" y="59"/>
                  </a:lnTo>
                  <a:lnTo>
                    <a:pt x="316" y="69"/>
                  </a:lnTo>
                  <a:lnTo>
                    <a:pt x="288" y="81"/>
                  </a:lnTo>
                  <a:lnTo>
                    <a:pt x="261" y="92"/>
                  </a:lnTo>
                  <a:lnTo>
                    <a:pt x="235" y="105"/>
                  </a:lnTo>
                  <a:lnTo>
                    <a:pt x="210" y="120"/>
                  </a:lnTo>
                  <a:lnTo>
                    <a:pt x="186" y="133"/>
                  </a:lnTo>
                  <a:lnTo>
                    <a:pt x="164" y="149"/>
                  </a:lnTo>
                  <a:lnTo>
                    <a:pt x="142" y="163"/>
                  </a:lnTo>
                  <a:lnTo>
                    <a:pt x="122" y="179"/>
                  </a:lnTo>
                  <a:lnTo>
                    <a:pt x="103" y="196"/>
                  </a:lnTo>
                  <a:lnTo>
                    <a:pt x="86" y="213"/>
                  </a:lnTo>
                  <a:lnTo>
                    <a:pt x="70" y="231"/>
                  </a:lnTo>
                  <a:lnTo>
                    <a:pt x="56" y="250"/>
                  </a:lnTo>
                  <a:lnTo>
                    <a:pt x="44" y="267"/>
                  </a:lnTo>
                  <a:lnTo>
                    <a:pt x="33" y="287"/>
                  </a:lnTo>
                  <a:lnTo>
                    <a:pt x="23" y="306"/>
                  </a:lnTo>
                  <a:lnTo>
                    <a:pt x="15" y="326"/>
                  </a:lnTo>
                  <a:lnTo>
                    <a:pt x="8" y="346"/>
                  </a:lnTo>
                  <a:lnTo>
                    <a:pt x="4" y="367"/>
                  </a:lnTo>
                  <a:lnTo>
                    <a:pt x="1" y="387"/>
                  </a:lnTo>
                  <a:lnTo>
                    <a:pt x="0" y="408"/>
                  </a:lnTo>
                  <a:lnTo>
                    <a:pt x="0" y="408"/>
                  </a:lnTo>
                  <a:lnTo>
                    <a:pt x="1" y="430"/>
                  </a:lnTo>
                  <a:lnTo>
                    <a:pt x="4" y="450"/>
                  </a:lnTo>
                  <a:lnTo>
                    <a:pt x="8" y="471"/>
                  </a:lnTo>
                  <a:lnTo>
                    <a:pt x="15" y="491"/>
                  </a:lnTo>
                  <a:lnTo>
                    <a:pt x="23" y="511"/>
                  </a:lnTo>
                  <a:lnTo>
                    <a:pt x="33" y="530"/>
                  </a:lnTo>
                  <a:lnTo>
                    <a:pt x="44" y="548"/>
                  </a:lnTo>
                  <a:lnTo>
                    <a:pt x="56" y="567"/>
                  </a:lnTo>
                  <a:lnTo>
                    <a:pt x="70" y="586"/>
                  </a:lnTo>
                  <a:lnTo>
                    <a:pt x="86" y="603"/>
                  </a:lnTo>
                  <a:lnTo>
                    <a:pt x="103" y="621"/>
                  </a:lnTo>
                  <a:lnTo>
                    <a:pt x="122" y="637"/>
                  </a:lnTo>
                  <a:lnTo>
                    <a:pt x="142" y="652"/>
                  </a:lnTo>
                  <a:lnTo>
                    <a:pt x="164" y="668"/>
                  </a:lnTo>
                  <a:lnTo>
                    <a:pt x="186" y="683"/>
                  </a:lnTo>
                  <a:lnTo>
                    <a:pt x="210" y="697"/>
                  </a:lnTo>
                  <a:lnTo>
                    <a:pt x="235" y="712"/>
                  </a:lnTo>
                  <a:lnTo>
                    <a:pt x="261" y="725"/>
                  </a:lnTo>
                  <a:lnTo>
                    <a:pt x="288" y="736"/>
                  </a:lnTo>
                  <a:lnTo>
                    <a:pt x="316" y="748"/>
                  </a:lnTo>
                  <a:lnTo>
                    <a:pt x="345" y="758"/>
                  </a:lnTo>
                  <a:lnTo>
                    <a:pt x="375" y="768"/>
                  </a:lnTo>
                  <a:lnTo>
                    <a:pt x="405" y="777"/>
                  </a:lnTo>
                  <a:lnTo>
                    <a:pt x="437" y="785"/>
                  </a:lnTo>
                  <a:lnTo>
                    <a:pt x="470" y="793"/>
                  </a:lnTo>
                  <a:lnTo>
                    <a:pt x="503" y="800"/>
                  </a:lnTo>
                  <a:lnTo>
                    <a:pt x="538" y="804"/>
                  </a:lnTo>
                  <a:lnTo>
                    <a:pt x="573" y="810"/>
                  </a:lnTo>
                  <a:lnTo>
                    <a:pt x="607" y="813"/>
                  </a:lnTo>
                  <a:lnTo>
                    <a:pt x="643" y="816"/>
                  </a:lnTo>
                  <a:lnTo>
                    <a:pt x="679" y="817"/>
                  </a:lnTo>
                  <a:lnTo>
                    <a:pt x="716" y="817"/>
                  </a:lnTo>
                  <a:lnTo>
                    <a:pt x="716" y="817"/>
                  </a:lnTo>
                  <a:lnTo>
                    <a:pt x="753" y="817"/>
                  </a:lnTo>
                  <a:lnTo>
                    <a:pt x="789" y="816"/>
                  </a:lnTo>
                  <a:lnTo>
                    <a:pt x="825" y="813"/>
                  </a:lnTo>
                  <a:lnTo>
                    <a:pt x="860" y="810"/>
                  </a:lnTo>
                  <a:lnTo>
                    <a:pt x="895" y="804"/>
                  </a:lnTo>
                  <a:lnTo>
                    <a:pt x="929" y="800"/>
                  </a:lnTo>
                  <a:lnTo>
                    <a:pt x="962" y="793"/>
                  </a:lnTo>
                  <a:lnTo>
                    <a:pt x="996" y="785"/>
                  </a:lnTo>
                  <a:lnTo>
                    <a:pt x="1027" y="777"/>
                  </a:lnTo>
                  <a:lnTo>
                    <a:pt x="1058" y="768"/>
                  </a:lnTo>
                  <a:lnTo>
                    <a:pt x="1088" y="758"/>
                  </a:lnTo>
                  <a:lnTo>
                    <a:pt x="1117" y="748"/>
                  </a:lnTo>
                  <a:lnTo>
                    <a:pt x="1144" y="736"/>
                  </a:lnTo>
                  <a:lnTo>
                    <a:pt x="1172" y="725"/>
                  </a:lnTo>
                  <a:lnTo>
                    <a:pt x="1198" y="712"/>
                  </a:lnTo>
                  <a:lnTo>
                    <a:pt x="1222" y="697"/>
                  </a:lnTo>
                  <a:lnTo>
                    <a:pt x="1247" y="683"/>
                  </a:lnTo>
                  <a:lnTo>
                    <a:pt x="1268" y="668"/>
                  </a:lnTo>
                  <a:lnTo>
                    <a:pt x="1290" y="652"/>
                  </a:lnTo>
                  <a:lnTo>
                    <a:pt x="1310" y="637"/>
                  </a:lnTo>
                  <a:lnTo>
                    <a:pt x="1329" y="621"/>
                  </a:lnTo>
                  <a:lnTo>
                    <a:pt x="1346" y="603"/>
                  </a:lnTo>
                  <a:lnTo>
                    <a:pt x="1362" y="586"/>
                  </a:lnTo>
                  <a:lnTo>
                    <a:pt x="1377" y="567"/>
                  </a:lnTo>
                  <a:lnTo>
                    <a:pt x="1388" y="548"/>
                  </a:lnTo>
                  <a:lnTo>
                    <a:pt x="1400" y="530"/>
                  </a:lnTo>
                  <a:lnTo>
                    <a:pt x="1410" y="511"/>
                  </a:lnTo>
                  <a:lnTo>
                    <a:pt x="1417" y="491"/>
                  </a:lnTo>
                  <a:lnTo>
                    <a:pt x="1424" y="471"/>
                  </a:lnTo>
                  <a:lnTo>
                    <a:pt x="1429" y="450"/>
                  </a:lnTo>
                  <a:lnTo>
                    <a:pt x="1431" y="430"/>
                  </a:lnTo>
                  <a:lnTo>
                    <a:pt x="1431" y="408"/>
                  </a:lnTo>
                  <a:lnTo>
                    <a:pt x="1431" y="408"/>
                  </a:lnTo>
                  <a:lnTo>
                    <a:pt x="1431" y="387"/>
                  </a:lnTo>
                  <a:lnTo>
                    <a:pt x="1429" y="367"/>
                  </a:lnTo>
                  <a:lnTo>
                    <a:pt x="1424" y="346"/>
                  </a:lnTo>
                  <a:lnTo>
                    <a:pt x="1417" y="326"/>
                  </a:lnTo>
                  <a:lnTo>
                    <a:pt x="1410" y="306"/>
                  </a:lnTo>
                  <a:lnTo>
                    <a:pt x="1400" y="287"/>
                  </a:lnTo>
                  <a:lnTo>
                    <a:pt x="1388" y="267"/>
                  </a:lnTo>
                  <a:lnTo>
                    <a:pt x="1377" y="250"/>
                  </a:lnTo>
                  <a:lnTo>
                    <a:pt x="1362" y="231"/>
                  </a:lnTo>
                  <a:lnTo>
                    <a:pt x="1346" y="213"/>
                  </a:lnTo>
                  <a:lnTo>
                    <a:pt x="1329" y="196"/>
                  </a:lnTo>
                  <a:lnTo>
                    <a:pt x="1310" y="179"/>
                  </a:lnTo>
                  <a:lnTo>
                    <a:pt x="1290" y="163"/>
                  </a:lnTo>
                  <a:lnTo>
                    <a:pt x="1268" y="149"/>
                  </a:lnTo>
                  <a:lnTo>
                    <a:pt x="1247" y="133"/>
                  </a:lnTo>
                  <a:lnTo>
                    <a:pt x="1222" y="120"/>
                  </a:lnTo>
                  <a:lnTo>
                    <a:pt x="1198" y="105"/>
                  </a:lnTo>
                  <a:lnTo>
                    <a:pt x="1172" y="92"/>
                  </a:lnTo>
                  <a:lnTo>
                    <a:pt x="1144" y="81"/>
                  </a:lnTo>
                  <a:lnTo>
                    <a:pt x="1117" y="69"/>
                  </a:lnTo>
                  <a:lnTo>
                    <a:pt x="1088" y="59"/>
                  </a:lnTo>
                  <a:lnTo>
                    <a:pt x="1058" y="49"/>
                  </a:lnTo>
                  <a:lnTo>
                    <a:pt x="1027" y="39"/>
                  </a:lnTo>
                  <a:lnTo>
                    <a:pt x="996" y="32"/>
                  </a:lnTo>
                  <a:lnTo>
                    <a:pt x="962" y="24"/>
                  </a:lnTo>
                  <a:lnTo>
                    <a:pt x="929" y="17"/>
                  </a:lnTo>
                  <a:lnTo>
                    <a:pt x="895" y="11"/>
                  </a:lnTo>
                  <a:lnTo>
                    <a:pt x="860" y="7"/>
                  </a:lnTo>
                  <a:lnTo>
                    <a:pt x="825" y="4"/>
                  </a:lnTo>
                  <a:lnTo>
                    <a:pt x="789" y="1"/>
                  </a:lnTo>
                  <a:lnTo>
                    <a:pt x="753" y="0"/>
                  </a:lnTo>
                  <a:lnTo>
                    <a:pt x="716" y="0"/>
                  </a:lnTo>
                </a:path>
              </a:pathLst>
            </a:custGeom>
            <a:solidFill>
              <a:schemeClr val="bg1"/>
            </a:solidFill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3918" y="1329"/>
              <a:ext cx="57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Symbol" pitchFamily="18" charset="2"/>
                </a:rPr>
                <a:t>¤ </a:t>
              </a:r>
              <a:endParaRPr lang="en-US"/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2277" y="1333"/>
              <a:ext cx="12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A </a:t>
              </a:r>
              <a:endParaRPr lang="en-US"/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2458" y="1333"/>
              <a:ext cx="89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z </a:t>
              </a:r>
              <a:endParaRPr lang="en-US"/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2675" y="1333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0 </a:t>
              </a:r>
              <a:endParaRPr lang="en-US"/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2559" y="1333"/>
              <a:ext cx="10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= </a:t>
              </a:r>
              <a:endParaRPr lang="en-US"/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2867" y="1469"/>
              <a:ext cx="86" cy="43"/>
            </a:xfrm>
            <a:custGeom>
              <a:avLst/>
              <a:gdLst/>
              <a:ahLst/>
              <a:cxnLst>
                <a:cxn ang="0">
                  <a:pos x="173" y="29"/>
                </a:cxn>
                <a:cxn ang="0">
                  <a:pos x="0" y="0"/>
                </a:cxn>
                <a:cxn ang="0">
                  <a:pos x="144" y="87"/>
                </a:cxn>
                <a:cxn ang="0">
                  <a:pos x="144" y="58"/>
                </a:cxn>
                <a:cxn ang="0">
                  <a:pos x="173" y="29"/>
                </a:cxn>
              </a:cxnLst>
              <a:rect l="0" t="0" r="r" b="b"/>
              <a:pathLst>
                <a:path w="173" h="87">
                  <a:moveTo>
                    <a:pt x="173" y="29"/>
                  </a:moveTo>
                  <a:lnTo>
                    <a:pt x="0" y="0"/>
                  </a:lnTo>
                  <a:lnTo>
                    <a:pt x="144" y="87"/>
                  </a:lnTo>
                  <a:lnTo>
                    <a:pt x="144" y="58"/>
                  </a:lnTo>
                  <a:lnTo>
                    <a:pt x="173" y="29"/>
                  </a:lnTo>
                  <a:close/>
                </a:path>
              </a:pathLst>
            </a:custGeom>
            <a:solidFill>
              <a:srgbClr val="000000"/>
            </a:solidFill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2947" y="1502"/>
              <a:ext cx="312" cy="38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13" y="4"/>
                </a:cxn>
                <a:cxn ang="0">
                  <a:pos x="21" y="7"/>
                </a:cxn>
                <a:cxn ang="0">
                  <a:pos x="29" y="10"/>
                </a:cxn>
                <a:cxn ang="0">
                  <a:pos x="36" y="11"/>
                </a:cxn>
                <a:cxn ang="0">
                  <a:pos x="45" y="14"/>
                </a:cxn>
                <a:cxn ang="0">
                  <a:pos x="52" y="16"/>
                </a:cxn>
                <a:cxn ang="0">
                  <a:pos x="59" y="17"/>
                </a:cxn>
                <a:cxn ang="0">
                  <a:pos x="68" y="19"/>
                </a:cxn>
                <a:cxn ang="0">
                  <a:pos x="75" y="20"/>
                </a:cxn>
                <a:cxn ang="0">
                  <a:pos x="84" y="22"/>
                </a:cxn>
                <a:cxn ang="0">
                  <a:pos x="92" y="23"/>
                </a:cxn>
                <a:cxn ang="0">
                  <a:pos x="101" y="26"/>
                </a:cxn>
                <a:cxn ang="0">
                  <a:pos x="111" y="27"/>
                </a:cxn>
                <a:cxn ang="0">
                  <a:pos x="121" y="29"/>
                </a:cxn>
                <a:cxn ang="0">
                  <a:pos x="131" y="30"/>
                </a:cxn>
                <a:cxn ang="0">
                  <a:pos x="137" y="32"/>
                </a:cxn>
                <a:cxn ang="0">
                  <a:pos x="157" y="36"/>
                </a:cxn>
                <a:cxn ang="0">
                  <a:pos x="176" y="39"/>
                </a:cxn>
                <a:cxn ang="0">
                  <a:pos x="192" y="42"/>
                </a:cxn>
                <a:cxn ang="0">
                  <a:pos x="206" y="45"/>
                </a:cxn>
                <a:cxn ang="0">
                  <a:pos x="219" y="48"/>
                </a:cxn>
                <a:cxn ang="0">
                  <a:pos x="232" y="49"/>
                </a:cxn>
                <a:cxn ang="0">
                  <a:pos x="244" y="50"/>
                </a:cxn>
                <a:cxn ang="0">
                  <a:pos x="257" y="52"/>
                </a:cxn>
                <a:cxn ang="0">
                  <a:pos x="268" y="53"/>
                </a:cxn>
                <a:cxn ang="0">
                  <a:pos x="281" y="55"/>
                </a:cxn>
                <a:cxn ang="0">
                  <a:pos x="294" y="56"/>
                </a:cxn>
                <a:cxn ang="0">
                  <a:pos x="310" y="58"/>
                </a:cxn>
                <a:cxn ang="0">
                  <a:pos x="327" y="59"/>
                </a:cxn>
                <a:cxn ang="0">
                  <a:pos x="346" y="61"/>
                </a:cxn>
                <a:cxn ang="0">
                  <a:pos x="368" y="62"/>
                </a:cxn>
                <a:cxn ang="0">
                  <a:pos x="392" y="65"/>
                </a:cxn>
                <a:cxn ang="0">
                  <a:pos x="405" y="65"/>
                </a:cxn>
                <a:cxn ang="0">
                  <a:pos x="429" y="68"/>
                </a:cxn>
                <a:cxn ang="0">
                  <a:pos x="449" y="69"/>
                </a:cxn>
                <a:cxn ang="0">
                  <a:pos x="466" y="71"/>
                </a:cxn>
                <a:cxn ang="0">
                  <a:pos x="482" y="71"/>
                </a:cxn>
                <a:cxn ang="0">
                  <a:pos x="496" y="72"/>
                </a:cxn>
                <a:cxn ang="0">
                  <a:pos x="509" y="74"/>
                </a:cxn>
                <a:cxn ang="0">
                  <a:pos x="521" y="74"/>
                </a:cxn>
                <a:cxn ang="0">
                  <a:pos x="531" y="74"/>
                </a:cxn>
                <a:cxn ang="0">
                  <a:pos x="543" y="75"/>
                </a:cxn>
                <a:cxn ang="0">
                  <a:pos x="553" y="75"/>
                </a:cxn>
                <a:cxn ang="0">
                  <a:pos x="563" y="75"/>
                </a:cxn>
                <a:cxn ang="0">
                  <a:pos x="574" y="75"/>
                </a:cxn>
                <a:cxn ang="0">
                  <a:pos x="587" y="75"/>
                </a:cxn>
                <a:cxn ang="0">
                  <a:pos x="602" y="75"/>
                </a:cxn>
                <a:cxn ang="0">
                  <a:pos x="616" y="75"/>
                </a:cxn>
              </a:cxnLst>
              <a:rect l="0" t="0" r="r" b="b"/>
              <a:pathLst>
                <a:path w="625" h="75">
                  <a:moveTo>
                    <a:pt x="0" y="0"/>
                  </a:moveTo>
                  <a:lnTo>
                    <a:pt x="4" y="1"/>
                  </a:lnTo>
                  <a:lnTo>
                    <a:pt x="8" y="3"/>
                  </a:lnTo>
                  <a:lnTo>
                    <a:pt x="13" y="4"/>
                  </a:lnTo>
                  <a:lnTo>
                    <a:pt x="17" y="6"/>
                  </a:lnTo>
                  <a:lnTo>
                    <a:pt x="21" y="7"/>
                  </a:lnTo>
                  <a:lnTo>
                    <a:pt x="24" y="9"/>
                  </a:lnTo>
                  <a:lnTo>
                    <a:pt x="29" y="10"/>
                  </a:lnTo>
                  <a:lnTo>
                    <a:pt x="33" y="10"/>
                  </a:lnTo>
                  <a:lnTo>
                    <a:pt x="36" y="11"/>
                  </a:lnTo>
                  <a:lnTo>
                    <a:pt x="40" y="13"/>
                  </a:lnTo>
                  <a:lnTo>
                    <a:pt x="45" y="14"/>
                  </a:lnTo>
                  <a:lnTo>
                    <a:pt x="47" y="14"/>
                  </a:lnTo>
                  <a:lnTo>
                    <a:pt x="52" y="16"/>
                  </a:lnTo>
                  <a:lnTo>
                    <a:pt x="56" y="16"/>
                  </a:lnTo>
                  <a:lnTo>
                    <a:pt x="59" y="17"/>
                  </a:lnTo>
                  <a:lnTo>
                    <a:pt x="63" y="19"/>
                  </a:lnTo>
                  <a:lnTo>
                    <a:pt x="68" y="19"/>
                  </a:lnTo>
                  <a:lnTo>
                    <a:pt x="71" y="20"/>
                  </a:lnTo>
                  <a:lnTo>
                    <a:pt x="75" y="20"/>
                  </a:lnTo>
                  <a:lnTo>
                    <a:pt x="79" y="22"/>
                  </a:lnTo>
                  <a:lnTo>
                    <a:pt x="84" y="22"/>
                  </a:lnTo>
                  <a:lnTo>
                    <a:pt x="88" y="23"/>
                  </a:lnTo>
                  <a:lnTo>
                    <a:pt x="92" y="23"/>
                  </a:lnTo>
                  <a:lnTo>
                    <a:pt x="97" y="24"/>
                  </a:lnTo>
                  <a:lnTo>
                    <a:pt x="101" y="26"/>
                  </a:lnTo>
                  <a:lnTo>
                    <a:pt x="105" y="26"/>
                  </a:lnTo>
                  <a:lnTo>
                    <a:pt x="111" y="27"/>
                  </a:lnTo>
                  <a:lnTo>
                    <a:pt x="115" y="27"/>
                  </a:lnTo>
                  <a:lnTo>
                    <a:pt x="121" y="29"/>
                  </a:lnTo>
                  <a:lnTo>
                    <a:pt x="125" y="30"/>
                  </a:lnTo>
                  <a:lnTo>
                    <a:pt x="131" y="30"/>
                  </a:lnTo>
                  <a:lnTo>
                    <a:pt x="137" y="32"/>
                  </a:lnTo>
                  <a:lnTo>
                    <a:pt x="137" y="32"/>
                  </a:lnTo>
                  <a:lnTo>
                    <a:pt x="147" y="35"/>
                  </a:lnTo>
                  <a:lnTo>
                    <a:pt x="157" y="36"/>
                  </a:lnTo>
                  <a:lnTo>
                    <a:pt x="167" y="37"/>
                  </a:lnTo>
                  <a:lnTo>
                    <a:pt x="176" y="39"/>
                  </a:lnTo>
                  <a:lnTo>
                    <a:pt x="185" y="40"/>
                  </a:lnTo>
                  <a:lnTo>
                    <a:pt x="192" y="42"/>
                  </a:lnTo>
                  <a:lnTo>
                    <a:pt x="199" y="43"/>
                  </a:lnTo>
                  <a:lnTo>
                    <a:pt x="206" y="45"/>
                  </a:lnTo>
                  <a:lnTo>
                    <a:pt x="213" y="46"/>
                  </a:lnTo>
                  <a:lnTo>
                    <a:pt x="219" y="48"/>
                  </a:lnTo>
                  <a:lnTo>
                    <a:pt x="226" y="48"/>
                  </a:lnTo>
                  <a:lnTo>
                    <a:pt x="232" y="49"/>
                  </a:lnTo>
                  <a:lnTo>
                    <a:pt x="238" y="50"/>
                  </a:lnTo>
                  <a:lnTo>
                    <a:pt x="244" y="50"/>
                  </a:lnTo>
                  <a:lnTo>
                    <a:pt x="250" y="52"/>
                  </a:lnTo>
                  <a:lnTo>
                    <a:pt x="257" y="52"/>
                  </a:lnTo>
                  <a:lnTo>
                    <a:pt x="263" y="53"/>
                  </a:lnTo>
                  <a:lnTo>
                    <a:pt x="268" y="53"/>
                  </a:lnTo>
                  <a:lnTo>
                    <a:pt x="274" y="55"/>
                  </a:lnTo>
                  <a:lnTo>
                    <a:pt x="281" y="55"/>
                  </a:lnTo>
                  <a:lnTo>
                    <a:pt x="289" y="56"/>
                  </a:lnTo>
                  <a:lnTo>
                    <a:pt x="294" y="56"/>
                  </a:lnTo>
                  <a:lnTo>
                    <a:pt x="303" y="58"/>
                  </a:lnTo>
                  <a:lnTo>
                    <a:pt x="310" y="58"/>
                  </a:lnTo>
                  <a:lnTo>
                    <a:pt x="319" y="59"/>
                  </a:lnTo>
                  <a:lnTo>
                    <a:pt x="327" y="59"/>
                  </a:lnTo>
                  <a:lnTo>
                    <a:pt x="336" y="61"/>
                  </a:lnTo>
                  <a:lnTo>
                    <a:pt x="346" y="61"/>
                  </a:lnTo>
                  <a:lnTo>
                    <a:pt x="356" y="62"/>
                  </a:lnTo>
                  <a:lnTo>
                    <a:pt x="368" y="62"/>
                  </a:lnTo>
                  <a:lnTo>
                    <a:pt x="379" y="63"/>
                  </a:lnTo>
                  <a:lnTo>
                    <a:pt x="392" y="65"/>
                  </a:lnTo>
                  <a:lnTo>
                    <a:pt x="392" y="65"/>
                  </a:lnTo>
                  <a:lnTo>
                    <a:pt x="405" y="65"/>
                  </a:lnTo>
                  <a:lnTo>
                    <a:pt x="417" y="66"/>
                  </a:lnTo>
                  <a:lnTo>
                    <a:pt x="429" y="68"/>
                  </a:lnTo>
                  <a:lnTo>
                    <a:pt x="439" y="68"/>
                  </a:lnTo>
                  <a:lnTo>
                    <a:pt x="449" y="69"/>
                  </a:lnTo>
                  <a:lnTo>
                    <a:pt x="457" y="69"/>
                  </a:lnTo>
                  <a:lnTo>
                    <a:pt x="466" y="71"/>
                  </a:lnTo>
                  <a:lnTo>
                    <a:pt x="475" y="71"/>
                  </a:lnTo>
                  <a:lnTo>
                    <a:pt x="482" y="71"/>
                  </a:lnTo>
                  <a:lnTo>
                    <a:pt x="489" y="72"/>
                  </a:lnTo>
                  <a:lnTo>
                    <a:pt x="496" y="72"/>
                  </a:lnTo>
                  <a:lnTo>
                    <a:pt x="504" y="72"/>
                  </a:lnTo>
                  <a:lnTo>
                    <a:pt x="509" y="74"/>
                  </a:lnTo>
                  <a:lnTo>
                    <a:pt x="515" y="74"/>
                  </a:lnTo>
                  <a:lnTo>
                    <a:pt x="521" y="74"/>
                  </a:lnTo>
                  <a:lnTo>
                    <a:pt x="527" y="74"/>
                  </a:lnTo>
                  <a:lnTo>
                    <a:pt x="531" y="74"/>
                  </a:lnTo>
                  <a:lnTo>
                    <a:pt x="537" y="75"/>
                  </a:lnTo>
                  <a:lnTo>
                    <a:pt x="543" y="75"/>
                  </a:lnTo>
                  <a:lnTo>
                    <a:pt x="547" y="75"/>
                  </a:lnTo>
                  <a:lnTo>
                    <a:pt x="553" y="75"/>
                  </a:lnTo>
                  <a:lnTo>
                    <a:pt x="558" y="75"/>
                  </a:lnTo>
                  <a:lnTo>
                    <a:pt x="563" y="75"/>
                  </a:lnTo>
                  <a:lnTo>
                    <a:pt x="569" y="75"/>
                  </a:lnTo>
                  <a:lnTo>
                    <a:pt x="574" y="75"/>
                  </a:lnTo>
                  <a:lnTo>
                    <a:pt x="582" y="75"/>
                  </a:lnTo>
                  <a:lnTo>
                    <a:pt x="587" y="75"/>
                  </a:lnTo>
                  <a:lnTo>
                    <a:pt x="595" y="75"/>
                  </a:lnTo>
                  <a:lnTo>
                    <a:pt x="602" y="75"/>
                  </a:lnTo>
                  <a:lnTo>
                    <a:pt x="609" y="75"/>
                  </a:lnTo>
                  <a:lnTo>
                    <a:pt x="616" y="75"/>
                  </a:lnTo>
                  <a:lnTo>
                    <a:pt x="625" y="75"/>
                  </a:lnTo>
                </a:path>
              </a:pathLst>
            </a:cu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3249" y="1464"/>
              <a:ext cx="443" cy="76"/>
            </a:xfrm>
            <a:custGeom>
              <a:avLst/>
              <a:gdLst/>
              <a:ahLst/>
              <a:cxnLst>
                <a:cxn ang="0">
                  <a:pos x="824" y="8"/>
                </a:cxn>
                <a:cxn ang="0">
                  <a:pos x="785" y="22"/>
                </a:cxn>
                <a:cxn ang="0">
                  <a:pos x="752" y="35"/>
                </a:cxn>
                <a:cxn ang="0">
                  <a:pos x="721" y="47"/>
                </a:cxn>
                <a:cxn ang="0">
                  <a:pos x="695" y="55"/>
                </a:cxn>
                <a:cxn ang="0">
                  <a:pos x="672" y="64"/>
                </a:cxn>
                <a:cxn ang="0">
                  <a:pos x="652" y="71"/>
                </a:cxn>
                <a:cxn ang="0">
                  <a:pos x="633" y="77"/>
                </a:cxn>
                <a:cxn ang="0">
                  <a:pos x="617" y="81"/>
                </a:cxn>
                <a:cxn ang="0">
                  <a:pos x="602" y="86"/>
                </a:cxn>
                <a:cxn ang="0">
                  <a:pos x="587" y="90"/>
                </a:cxn>
                <a:cxn ang="0">
                  <a:pos x="573" y="93"/>
                </a:cxn>
                <a:cxn ang="0">
                  <a:pos x="557" y="97"/>
                </a:cxn>
                <a:cxn ang="0">
                  <a:pos x="541" y="100"/>
                </a:cxn>
                <a:cxn ang="0">
                  <a:pos x="524" y="103"/>
                </a:cxn>
                <a:cxn ang="0">
                  <a:pos x="503" y="107"/>
                </a:cxn>
                <a:cxn ang="0">
                  <a:pos x="493" y="109"/>
                </a:cxn>
                <a:cxn ang="0">
                  <a:pos x="472" y="113"/>
                </a:cxn>
                <a:cxn ang="0">
                  <a:pos x="454" y="116"/>
                </a:cxn>
                <a:cxn ang="0">
                  <a:pos x="437" y="119"/>
                </a:cxn>
                <a:cxn ang="0">
                  <a:pos x="423" y="122"/>
                </a:cxn>
                <a:cxn ang="0">
                  <a:pos x="410" y="125"/>
                </a:cxn>
                <a:cxn ang="0">
                  <a:pos x="397" y="126"/>
                </a:cxn>
                <a:cxn ang="0">
                  <a:pos x="385" y="127"/>
                </a:cxn>
                <a:cxn ang="0">
                  <a:pos x="372" y="129"/>
                </a:cxn>
                <a:cxn ang="0">
                  <a:pos x="360" y="130"/>
                </a:cxn>
                <a:cxn ang="0">
                  <a:pos x="347" y="132"/>
                </a:cxn>
                <a:cxn ang="0">
                  <a:pos x="333" y="133"/>
                </a:cxn>
                <a:cxn ang="0">
                  <a:pos x="317" y="135"/>
                </a:cxn>
                <a:cxn ang="0">
                  <a:pos x="300" y="136"/>
                </a:cxn>
                <a:cxn ang="0">
                  <a:pos x="281" y="138"/>
                </a:cxn>
                <a:cxn ang="0">
                  <a:pos x="259" y="139"/>
                </a:cxn>
                <a:cxn ang="0">
                  <a:pos x="233" y="142"/>
                </a:cxn>
                <a:cxn ang="0">
                  <a:pos x="222" y="143"/>
                </a:cxn>
                <a:cxn ang="0">
                  <a:pos x="197" y="145"/>
                </a:cxn>
                <a:cxn ang="0">
                  <a:pos x="177" y="146"/>
                </a:cxn>
                <a:cxn ang="0">
                  <a:pos x="160" y="148"/>
                </a:cxn>
                <a:cxn ang="0">
                  <a:pos x="144" y="149"/>
                </a:cxn>
                <a:cxn ang="0">
                  <a:pos x="130" y="149"/>
                </a:cxn>
                <a:cxn ang="0">
                  <a:pos x="117" y="151"/>
                </a:cxn>
                <a:cxn ang="0">
                  <a:pos x="105" y="151"/>
                </a:cxn>
                <a:cxn ang="0">
                  <a:pos x="93" y="152"/>
                </a:cxn>
                <a:cxn ang="0">
                  <a:pos x="83" y="152"/>
                </a:cxn>
                <a:cxn ang="0">
                  <a:pos x="72" y="152"/>
                </a:cxn>
                <a:cxn ang="0">
                  <a:pos x="62" y="152"/>
                </a:cxn>
                <a:cxn ang="0">
                  <a:pos x="50" y="152"/>
                </a:cxn>
                <a:cxn ang="0">
                  <a:pos x="37" y="152"/>
                </a:cxn>
                <a:cxn ang="0">
                  <a:pos x="23" y="152"/>
                </a:cxn>
                <a:cxn ang="0">
                  <a:pos x="8" y="152"/>
                </a:cxn>
              </a:cxnLst>
              <a:rect l="0" t="0" r="r" b="b"/>
              <a:pathLst>
                <a:path w="845" h="152">
                  <a:moveTo>
                    <a:pt x="845" y="0"/>
                  </a:moveTo>
                  <a:lnTo>
                    <a:pt x="824" y="8"/>
                  </a:lnTo>
                  <a:lnTo>
                    <a:pt x="804" y="16"/>
                  </a:lnTo>
                  <a:lnTo>
                    <a:pt x="785" y="22"/>
                  </a:lnTo>
                  <a:lnTo>
                    <a:pt x="768" y="29"/>
                  </a:lnTo>
                  <a:lnTo>
                    <a:pt x="752" y="35"/>
                  </a:lnTo>
                  <a:lnTo>
                    <a:pt x="736" y="41"/>
                  </a:lnTo>
                  <a:lnTo>
                    <a:pt x="721" y="47"/>
                  </a:lnTo>
                  <a:lnTo>
                    <a:pt x="708" y="51"/>
                  </a:lnTo>
                  <a:lnTo>
                    <a:pt x="695" y="55"/>
                  </a:lnTo>
                  <a:lnTo>
                    <a:pt x="684" y="60"/>
                  </a:lnTo>
                  <a:lnTo>
                    <a:pt x="672" y="64"/>
                  </a:lnTo>
                  <a:lnTo>
                    <a:pt x="662" y="67"/>
                  </a:lnTo>
                  <a:lnTo>
                    <a:pt x="652" y="71"/>
                  </a:lnTo>
                  <a:lnTo>
                    <a:pt x="642" y="74"/>
                  </a:lnTo>
                  <a:lnTo>
                    <a:pt x="633" y="77"/>
                  </a:lnTo>
                  <a:lnTo>
                    <a:pt x="625" y="80"/>
                  </a:lnTo>
                  <a:lnTo>
                    <a:pt x="617" y="81"/>
                  </a:lnTo>
                  <a:lnTo>
                    <a:pt x="609" y="84"/>
                  </a:lnTo>
                  <a:lnTo>
                    <a:pt x="602" y="86"/>
                  </a:lnTo>
                  <a:lnTo>
                    <a:pt x="594" y="88"/>
                  </a:lnTo>
                  <a:lnTo>
                    <a:pt x="587" y="90"/>
                  </a:lnTo>
                  <a:lnTo>
                    <a:pt x="580" y="91"/>
                  </a:lnTo>
                  <a:lnTo>
                    <a:pt x="573" y="93"/>
                  </a:lnTo>
                  <a:lnTo>
                    <a:pt x="564" y="96"/>
                  </a:lnTo>
                  <a:lnTo>
                    <a:pt x="557" y="97"/>
                  </a:lnTo>
                  <a:lnTo>
                    <a:pt x="550" y="99"/>
                  </a:lnTo>
                  <a:lnTo>
                    <a:pt x="541" y="100"/>
                  </a:lnTo>
                  <a:lnTo>
                    <a:pt x="532" y="101"/>
                  </a:lnTo>
                  <a:lnTo>
                    <a:pt x="524" y="103"/>
                  </a:lnTo>
                  <a:lnTo>
                    <a:pt x="513" y="106"/>
                  </a:lnTo>
                  <a:lnTo>
                    <a:pt x="503" y="107"/>
                  </a:lnTo>
                  <a:lnTo>
                    <a:pt x="493" y="109"/>
                  </a:lnTo>
                  <a:lnTo>
                    <a:pt x="493" y="109"/>
                  </a:lnTo>
                  <a:lnTo>
                    <a:pt x="482" y="112"/>
                  </a:lnTo>
                  <a:lnTo>
                    <a:pt x="472" y="113"/>
                  </a:lnTo>
                  <a:lnTo>
                    <a:pt x="463" y="114"/>
                  </a:lnTo>
                  <a:lnTo>
                    <a:pt x="454" y="116"/>
                  </a:lnTo>
                  <a:lnTo>
                    <a:pt x="446" y="117"/>
                  </a:lnTo>
                  <a:lnTo>
                    <a:pt x="437" y="119"/>
                  </a:lnTo>
                  <a:lnTo>
                    <a:pt x="430" y="120"/>
                  </a:lnTo>
                  <a:lnTo>
                    <a:pt x="423" y="122"/>
                  </a:lnTo>
                  <a:lnTo>
                    <a:pt x="415" y="123"/>
                  </a:lnTo>
                  <a:lnTo>
                    <a:pt x="410" y="125"/>
                  </a:lnTo>
                  <a:lnTo>
                    <a:pt x="402" y="125"/>
                  </a:lnTo>
                  <a:lnTo>
                    <a:pt x="397" y="126"/>
                  </a:lnTo>
                  <a:lnTo>
                    <a:pt x="391" y="127"/>
                  </a:lnTo>
                  <a:lnTo>
                    <a:pt x="385" y="127"/>
                  </a:lnTo>
                  <a:lnTo>
                    <a:pt x="378" y="129"/>
                  </a:lnTo>
                  <a:lnTo>
                    <a:pt x="372" y="129"/>
                  </a:lnTo>
                  <a:lnTo>
                    <a:pt x="366" y="130"/>
                  </a:lnTo>
                  <a:lnTo>
                    <a:pt x="360" y="130"/>
                  </a:lnTo>
                  <a:lnTo>
                    <a:pt x="353" y="132"/>
                  </a:lnTo>
                  <a:lnTo>
                    <a:pt x="347" y="132"/>
                  </a:lnTo>
                  <a:lnTo>
                    <a:pt x="340" y="133"/>
                  </a:lnTo>
                  <a:lnTo>
                    <a:pt x="333" y="133"/>
                  </a:lnTo>
                  <a:lnTo>
                    <a:pt x="326" y="135"/>
                  </a:lnTo>
                  <a:lnTo>
                    <a:pt x="317" y="135"/>
                  </a:lnTo>
                  <a:lnTo>
                    <a:pt x="310" y="136"/>
                  </a:lnTo>
                  <a:lnTo>
                    <a:pt x="300" y="136"/>
                  </a:lnTo>
                  <a:lnTo>
                    <a:pt x="291" y="138"/>
                  </a:lnTo>
                  <a:lnTo>
                    <a:pt x="281" y="138"/>
                  </a:lnTo>
                  <a:lnTo>
                    <a:pt x="271" y="139"/>
                  </a:lnTo>
                  <a:lnTo>
                    <a:pt x="259" y="139"/>
                  </a:lnTo>
                  <a:lnTo>
                    <a:pt x="246" y="140"/>
                  </a:lnTo>
                  <a:lnTo>
                    <a:pt x="233" y="142"/>
                  </a:lnTo>
                  <a:lnTo>
                    <a:pt x="233" y="142"/>
                  </a:lnTo>
                  <a:lnTo>
                    <a:pt x="222" y="143"/>
                  </a:lnTo>
                  <a:lnTo>
                    <a:pt x="209" y="143"/>
                  </a:lnTo>
                  <a:lnTo>
                    <a:pt x="197" y="145"/>
                  </a:lnTo>
                  <a:lnTo>
                    <a:pt x="187" y="145"/>
                  </a:lnTo>
                  <a:lnTo>
                    <a:pt x="177" y="146"/>
                  </a:lnTo>
                  <a:lnTo>
                    <a:pt x="168" y="146"/>
                  </a:lnTo>
                  <a:lnTo>
                    <a:pt x="160" y="148"/>
                  </a:lnTo>
                  <a:lnTo>
                    <a:pt x="151" y="148"/>
                  </a:lnTo>
                  <a:lnTo>
                    <a:pt x="144" y="149"/>
                  </a:lnTo>
                  <a:lnTo>
                    <a:pt x="137" y="149"/>
                  </a:lnTo>
                  <a:lnTo>
                    <a:pt x="130" y="149"/>
                  </a:lnTo>
                  <a:lnTo>
                    <a:pt x="122" y="151"/>
                  </a:lnTo>
                  <a:lnTo>
                    <a:pt x="117" y="151"/>
                  </a:lnTo>
                  <a:lnTo>
                    <a:pt x="111" y="151"/>
                  </a:lnTo>
                  <a:lnTo>
                    <a:pt x="105" y="151"/>
                  </a:lnTo>
                  <a:lnTo>
                    <a:pt x="99" y="151"/>
                  </a:lnTo>
                  <a:lnTo>
                    <a:pt x="93" y="152"/>
                  </a:lnTo>
                  <a:lnTo>
                    <a:pt x="88" y="152"/>
                  </a:lnTo>
                  <a:lnTo>
                    <a:pt x="83" y="152"/>
                  </a:lnTo>
                  <a:lnTo>
                    <a:pt x="78" y="152"/>
                  </a:lnTo>
                  <a:lnTo>
                    <a:pt x="72" y="152"/>
                  </a:lnTo>
                  <a:lnTo>
                    <a:pt x="67" y="152"/>
                  </a:lnTo>
                  <a:lnTo>
                    <a:pt x="62" y="152"/>
                  </a:lnTo>
                  <a:lnTo>
                    <a:pt x="56" y="152"/>
                  </a:lnTo>
                  <a:lnTo>
                    <a:pt x="50" y="152"/>
                  </a:lnTo>
                  <a:lnTo>
                    <a:pt x="44" y="152"/>
                  </a:lnTo>
                  <a:lnTo>
                    <a:pt x="37" y="152"/>
                  </a:lnTo>
                  <a:lnTo>
                    <a:pt x="30" y="152"/>
                  </a:lnTo>
                  <a:lnTo>
                    <a:pt x="23" y="152"/>
                  </a:lnTo>
                  <a:lnTo>
                    <a:pt x="15" y="152"/>
                  </a:lnTo>
                  <a:lnTo>
                    <a:pt x="8" y="152"/>
                  </a:lnTo>
                  <a:lnTo>
                    <a:pt x="0" y="152"/>
                  </a:lnTo>
                </a:path>
              </a:pathLst>
            </a:cu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2403" y="1329"/>
              <a:ext cx="57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Symbol" pitchFamily="18" charset="2"/>
                </a:rPr>
                <a:t>¤ </a:t>
              </a:r>
              <a:endParaRPr lang="en-US"/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1392" y="1334"/>
              <a:ext cx="11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-Roman"/>
                </a:rPr>
                <a:t>w </a:t>
              </a:r>
              <a:endParaRPr lang="en-US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1682" y="1334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0 </a:t>
              </a:r>
              <a:endParaRPr lang="en-US"/>
            </a:p>
          </p:txBody>
        </p:sp>
        <p:sp>
          <p:nvSpPr>
            <p:cNvPr id="32" name="Freeform 32"/>
            <p:cNvSpPr>
              <a:spLocks/>
            </p:cNvSpPr>
            <p:nvPr/>
          </p:nvSpPr>
          <p:spPr bwMode="auto">
            <a:xfrm>
              <a:off x="2477" y="1093"/>
              <a:ext cx="43" cy="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" y="173"/>
                </a:cxn>
                <a:cxn ang="0">
                  <a:pos x="87" y="0"/>
                </a:cxn>
                <a:cxn ang="0">
                  <a:pos x="58" y="0"/>
                </a:cxn>
                <a:cxn ang="0">
                  <a:pos x="0" y="0"/>
                </a:cxn>
              </a:cxnLst>
              <a:rect l="0" t="0" r="r" b="b"/>
              <a:pathLst>
                <a:path w="87" h="173">
                  <a:moveTo>
                    <a:pt x="0" y="0"/>
                  </a:moveTo>
                  <a:lnTo>
                    <a:pt x="58" y="173"/>
                  </a:lnTo>
                  <a:lnTo>
                    <a:pt x="87" y="0"/>
                  </a:lnTo>
                  <a:lnTo>
                    <a:pt x="5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3" name="Line 33"/>
            <p:cNvSpPr>
              <a:spLocks noChangeShapeType="1"/>
            </p:cNvSpPr>
            <p:nvPr/>
          </p:nvSpPr>
          <p:spPr bwMode="auto">
            <a:xfrm>
              <a:off x="2506" y="905"/>
              <a:ext cx="1" cy="188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544" y="1334"/>
              <a:ext cx="10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= </a:t>
              </a:r>
              <a:endParaRPr lang="en-US"/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3085" y="3240"/>
              <a:ext cx="11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-Roman"/>
                </a:rPr>
                <a:t>w </a:t>
              </a:r>
              <a:endParaRPr lang="en-US"/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3375" y="3240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1 </a:t>
              </a:r>
              <a:endParaRPr lang="en-US"/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3237" y="3240"/>
              <a:ext cx="10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= </a:t>
              </a:r>
              <a:endParaRPr lang="en-US"/>
            </a:p>
          </p:txBody>
        </p:sp>
        <p:sp>
          <p:nvSpPr>
            <p:cNvPr id="38" name="Rectangle 38"/>
            <p:cNvSpPr>
              <a:spLocks noChangeArrowheads="1"/>
            </p:cNvSpPr>
            <p:nvPr/>
          </p:nvSpPr>
          <p:spPr bwMode="auto">
            <a:xfrm>
              <a:off x="3097" y="1093"/>
              <a:ext cx="11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-Roman"/>
                </a:rPr>
                <a:t>w </a:t>
              </a:r>
              <a:endParaRPr lang="en-US"/>
            </a:p>
          </p:txBody>
        </p: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3386" y="1093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1 </a:t>
              </a:r>
              <a:endParaRPr lang="en-US"/>
            </a:p>
          </p:txBody>
        </p:sp>
        <p:sp>
          <p:nvSpPr>
            <p:cNvPr id="40" name="Rectangle 40"/>
            <p:cNvSpPr>
              <a:spLocks noChangeArrowheads="1"/>
            </p:cNvSpPr>
            <p:nvPr/>
          </p:nvSpPr>
          <p:spPr bwMode="auto">
            <a:xfrm>
              <a:off x="3249" y="1093"/>
              <a:ext cx="10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= </a:t>
              </a:r>
              <a:endParaRPr lang="en-US"/>
            </a:p>
          </p:txBody>
        </p:sp>
        <p:sp>
          <p:nvSpPr>
            <p:cNvPr id="41" name="Rectangle 41"/>
            <p:cNvSpPr>
              <a:spLocks noChangeArrowheads="1"/>
            </p:cNvSpPr>
            <p:nvPr/>
          </p:nvSpPr>
          <p:spPr bwMode="auto">
            <a:xfrm>
              <a:off x="3097" y="1613"/>
              <a:ext cx="11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 dirty="0">
                  <a:solidFill>
                    <a:srgbClr val="000000"/>
                  </a:solidFill>
                  <a:latin typeface="Times-Roman"/>
                </a:rPr>
                <a:t>w </a:t>
              </a:r>
              <a:endParaRPr lang="en-US" dirty="0"/>
            </a:p>
          </p:txBody>
        </p:sp>
        <p:sp>
          <p:nvSpPr>
            <p:cNvPr id="42" name="Rectangle 42"/>
            <p:cNvSpPr>
              <a:spLocks noChangeArrowheads="1"/>
            </p:cNvSpPr>
            <p:nvPr/>
          </p:nvSpPr>
          <p:spPr bwMode="auto">
            <a:xfrm>
              <a:off x="3386" y="1613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0 </a:t>
              </a:r>
              <a:endParaRPr lang="en-US"/>
            </a:p>
          </p:txBody>
        </p:sp>
        <p:sp>
          <p:nvSpPr>
            <p:cNvPr id="43" name="Freeform 43"/>
            <p:cNvSpPr>
              <a:spLocks/>
            </p:cNvSpPr>
            <p:nvPr/>
          </p:nvSpPr>
          <p:spPr bwMode="auto">
            <a:xfrm>
              <a:off x="2665" y="1613"/>
              <a:ext cx="43" cy="87"/>
            </a:xfrm>
            <a:custGeom>
              <a:avLst/>
              <a:gdLst/>
              <a:ahLst/>
              <a:cxnLst>
                <a:cxn ang="0">
                  <a:pos x="87" y="144"/>
                </a:cxn>
                <a:cxn ang="0">
                  <a:pos x="0" y="0"/>
                </a:cxn>
                <a:cxn ang="0">
                  <a:pos x="29" y="173"/>
                </a:cxn>
                <a:cxn ang="0">
                  <a:pos x="58" y="173"/>
                </a:cxn>
                <a:cxn ang="0">
                  <a:pos x="87" y="144"/>
                </a:cxn>
              </a:cxnLst>
              <a:rect l="0" t="0" r="r" b="b"/>
              <a:pathLst>
                <a:path w="87" h="173">
                  <a:moveTo>
                    <a:pt x="87" y="144"/>
                  </a:moveTo>
                  <a:lnTo>
                    <a:pt x="0" y="0"/>
                  </a:lnTo>
                  <a:lnTo>
                    <a:pt x="29" y="173"/>
                  </a:lnTo>
                  <a:lnTo>
                    <a:pt x="58" y="173"/>
                  </a:lnTo>
                  <a:lnTo>
                    <a:pt x="87" y="144"/>
                  </a:lnTo>
                  <a:close/>
                </a:path>
              </a:pathLst>
            </a:custGeom>
            <a:solidFill>
              <a:srgbClr val="000000"/>
            </a:solidFill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44" name="Line 44"/>
            <p:cNvSpPr>
              <a:spLocks noChangeShapeType="1"/>
            </p:cNvSpPr>
            <p:nvPr/>
          </p:nvSpPr>
          <p:spPr bwMode="auto">
            <a:xfrm>
              <a:off x="2694" y="1700"/>
              <a:ext cx="360" cy="765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45" name="Freeform 45"/>
            <p:cNvSpPr>
              <a:spLocks/>
            </p:cNvSpPr>
            <p:nvPr/>
          </p:nvSpPr>
          <p:spPr bwMode="auto">
            <a:xfrm>
              <a:off x="3487" y="2364"/>
              <a:ext cx="58" cy="86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0" y="173"/>
                </a:cxn>
                <a:cxn ang="0">
                  <a:pos x="115" y="28"/>
                </a:cxn>
                <a:cxn ang="0">
                  <a:pos x="87" y="28"/>
                </a:cxn>
                <a:cxn ang="0">
                  <a:pos x="29" y="0"/>
                </a:cxn>
              </a:cxnLst>
              <a:rect l="0" t="0" r="r" b="b"/>
              <a:pathLst>
                <a:path w="115" h="173">
                  <a:moveTo>
                    <a:pt x="29" y="0"/>
                  </a:moveTo>
                  <a:lnTo>
                    <a:pt x="0" y="173"/>
                  </a:lnTo>
                  <a:lnTo>
                    <a:pt x="115" y="28"/>
                  </a:lnTo>
                  <a:lnTo>
                    <a:pt x="87" y="28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0000"/>
            </a:solidFill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46" name="Line 46"/>
            <p:cNvSpPr>
              <a:spLocks noChangeShapeType="1"/>
            </p:cNvSpPr>
            <p:nvPr/>
          </p:nvSpPr>
          <p:spPr bwMode="auto">
            <a:xfrm flipH="1">
              <a:off x="3531" y="1598"/>
              <a:ext cx="361" cy="766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47" name="Rectangle 47"/>
            <p:cNvSpPr>
              <a:spLocks noChangeArrowheads="1"/>
            </p:cNvSpPr>
            <p:nvPr/>
          </p:nvSpPr>
          <p:spPr bwMode="auto">
            <a:xfrm>
              <a:off x="3249" y="1613"/>
              <a:ext cx="10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= </a:t>
              </a:r>
              <a:endParaRPr lang="en-US"/>
            </a:p>
          </p:txBody>
        </p:sp>
        <p:sp>
          <p:nvSpPr>
            <p:cNvPr id="48" name="Rectangle 48"/>
            <p:cNvSpPr>
              <a:spLocks noChangeArrowheads="1"/>
            </p:cNvSpPr>
            <p:nvPr/>
          </p:nvSpPr>
          <p:spPr bwMode="auto">
            <a:xfrm>
              <a:off x="2381" y="1944"/>
              <a:ext cx="11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-Roman"/>
                </a:rPr>
                <a:t>w </a:t>
              </a:r>
              <a:endParaRPr lang="en-US"/>
            </a:p>
          </p:txBody>
        </p:sp>
        <p:sp>
          <p:nvSpPr>
            <p:cNvPr id="49" name="Rectangle 49"/>
            <p:cNvSpPr>
              <a:spLocks noChangeArrowheads="1"/>
            </p:cNvSpPr>
            <p:nvPr/>
          </p:nvSpPr>
          <p:spPr bwMode="auto">
            <a:xfrm>
              <a:off x="2671" y="1944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0 </a:t>
              </a:r>
              <a:endParaRPr lang="en-US"/>
            </a:p>
          </p:txBody>
        </p:sp>
        <p:sp>
          <p:nvSpPr>
            <p:cNvPr id="50" name="Rectangle 50"/>
            <p:cNvSpPr>
              <a:spLocks noChangeArrowheads="1"/>
            </p:cNvSpPr>
            <p:nvPr/>
          </p:nvSpPr>
          <p:spPr bwMode="auto">
            <a:xfrm>
              <a:off x="2533" y="1944"/>
              <a:ext cx="10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= </a:t>
              </a:r>
              <a:endParaRPr lang="en-US"/>
            </a:p>
          </p:txBody>
        </p:sp>
        <p:sp>
          <p:nvSpPr>
            <p:cNvPr id="51" name="Rectangle 51"/>
            <p:cNvSpPr>
              <a:spLocks noChangeArrowheads="1"/>
            </p:cNvSpPr>
            <p:nvPr/>
          </p:nvSpPr>
          <p:spPr bwMode="auto">
            <a:xfrm>
              <a:off x="3783" y="1942"/>
              <a:ext cx="11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-Roman"/>
                </a:rPr>
                <a:t>w </a:t>
              </a:r>
              <a:endParaRPr lang="en-US"/>
            </a:p>
          </p:txBody>
        </p:sp>
        <p:sp>
          <p:nvSpPr>
            <p:cNvPr id="52" name="Rectangle 52"/>
            <p:cNvSpPr>
              <a:spLocks noChangeArrowheads="1"/>
            </p:cNvSpPr>
            <p:nvPr/>
          </p:nvSpPr>
          <p:spPr bwMode="auto">
            <a:xfrm>
              <a:off x="4073" y="1942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1 </a:t>
              </a:r>
              <a:endParaRPr lang="en-US"/>
            </a:p>
          </p:txBody>
        </p:sp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3589" y="1295"/>
              <a:ext cx="86" cy="58"/>
            </a:xfrm>
            <a:custGeom>
              <a:avLst/>
              <a:gdLst/>
              <a:ahLst/>
              <a:cxnLst>
                <a:cxn ang="0">
                  <a:pos x="0" y="87"/>
                </a:cxn>
                <a:cxn ang="0">
                  <a:pos x="173" y="116"/>
                </a:cxn>
                <a:cxn ang="0">
                  <a:pos x="29" y="0"/>
                </a:cxn>
                <a:cxn ang="0">
                  <a:pos x="0" y="58"/>
                </a:cxn>
                <a:cxn ang="0">
                  <a:pos x="0" y="87"/>
                </a:cxn>
              </a:cxnLst>
              <a:rect l="0" t="0" r="r" b="b"/>
              <a:pathLst>
                <a:path w="173" h="116">
                  <a:moveTo>
                    <a:pt x="0" y="87"/>
                  </a:moveTo>
                  <a:lnTo>
                    <a:pt x="173" y="116"/>
                  </a:lnTo>
                  <a:lnTo>
                    <a:pt x="29" y="0"/>
                  </a:lnTo>
                  <a:lnTo>
                    <a:pt x="0" y="58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000000"/>
            </a:solidFill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54" name="Freeform 54"/>
            <p:cNvSpPr>
              <a:spLocks/>
            </p:cNvSpPr>
            <p:nvPr/>
          </p:nvSpPr>
          <p:spPr bwMode="auto">
            <a:xfrm>
              <a:off x="3274" y="1279"/>
              <a:ext cx="312" cy="37"/>
            </a:xfrm>
            <a:custGeom>
              <a:avLst/>
              <a:gdLst/>
              <a:ahLst/>
              <a:cxnLst>
                <a:cxn ang="0">
                  <a:pos x="620" y="74"/>
                </a:cxn>
                <a:cxn ang="0">
                  <a:pos x="612" y="71"/>
                </a:cxn>
                <a:cxn ang="0">
                  <a:pos x="603" y="68"/>
                </a:cxn>
                <a:cxn ang="0">
                  <a:pos x="596" y="65"/>
                </a:cxn>
                <a:cxn ang="0">
                  <a:pos x="587" y="64"/>
                </a:cxn>
                <a:cxn ang="0">
                  <a:pos x="580" y="61"/>
                </a:cxn>
                <a:cxn ang="0">
                  <a:pos x="573" y="59"/>
                </a:cxn>
                <a:cxn ang="0">
                  <a:pos x="564" y="58"/>
                </a:cxn>
                <a:cxn ang="0">
                  <a:pos x="557" y="57"/>
                </a:cxn>
                <a:cxn ang="0">
                  <a:pos x="548" y="55"/>
                </a:cxn>
                <a:cxn ang="0">
                  <a:pos x="541" y="52"/>
                </a:cxn>
                <a:cxn ang="0">
                  <a:pos x="532" y="51"/>
                </a:cxn>
                <a:cxn ang="0">
                  <a:pos x="524" y="49"/>
                </a:cxn>
                <a:cxn ang="0">
                  <a:pos x="514" y="48"/>
                </a:cxn>
                <a:cxn ang="0">
                  <a:pos x="503" y="46"/>
                </a:cxn>
                <a:cxn ang="0">
                  <a:pos x="493" y="44"/>
                </a:cxn>
                <a:cxn ang="0">
                  <a:pos x="488" y="44"/>
                </a:cxn>
                <a:cxn ang="0">
                  <a:pos x="467" y="39"/>
                </a:cxn>
                <a:cxn ang="0">
                  <a:pos x="449" y="36"/>
                </a:cxn>
                <a:cxn ang="0">
                  <a:pos x="433" y="33"/>
                </a:cxn>
                <a:cxn ang="0">
                  <a:pos x="418" y="31"/>
                </a:cxn>
                <a:cxn ang="0">
                  <a:pos x="404" y="28"/>
                </a:cxn>
                <a:cxn ang="0">
                  <a:pos x="392" y="26"/>
                </a:cxn>
                <a:cxn ang="0">
                  <a:pos x="381" y="25"/>
                </a:cxn>
                <a:cxn ang="0">
                  <a:pos x="368" y="23"/>
                </a:cxn>
                <a:cxn ang="0">
                  <a:pos x="356" y="22"/>
                </a:cxn>
                <a:cxn ang="0">
                  <a:pos x="343" y="21"/>
                </a:cxn>
                <a:cxn ang="0">
                  <a:pos x="329" y="19"/>
                </a:cxn>
                <a:cxn ang="0">
                  <a:pos x="314" y="18"/>
                </a:cxn>
                <a:cxn ang="0">
                  <a:pos x="297" y="16"/>
                </a:cxn>
                <a:cxn ang="0">
                  <a:pos x="278" y="15"/>
                </a:cxn>
                <a:cxn ang="0">
                  <a:pos x="257" y="12"/>
                </a:cxn>
                <a:cxn ang="0">
                  <a:pos x="232" y="10"/>
                </a:cxn>
                <a:cxn ang="0">
                  <a:pos x="219" y="9"/>
                </a:cxn>
                <a:cxn ang="0">
                  <a:pos x="196" y="8"/>
                </a:cxn>
                <a:cxn ang="0">
                  <a:pos x="176" y="6"/>
                </a:cxn>
                <a:cxn ang="0">
                  <a:pos x="157" y="5"/>
                </a:cxn>
                <a:cxn ang="0">
                  <a:pos x="143" y="3"/>
                </a:cxn>
                <a:cxn ang="0">
                  <a:pos x="128" y="3"/>
                </a:cxn>
                <a:cxn ang="0">
                  <a:pos x="115" y="2"/>
                </a:cxn>
                <a:cxn ang="0">
                  <a:pos x="104" y="2"/>
                </a:cxn>
                <a:cxn ang="0">
                  <a:pos x="92" y="0"/>
                </a:cxn>
                <a:cxn ang="0">
                  <a:pos x="82" y="0"/>
                </a:cxn>
                <a:cxn ang="0">
                  <a:pos x="72" y="0"/>
                </a:cxn>
                <a:cxn ang="0">
                  <a:pos x="60" y="0"/>
                </a:cxn>
                <a:cxn ang="0">
                  <a:pos x="49" y="0"/>
                </a:cxn>
                <a:cxn ang="0">
                  <a:pos x="37" y="0"/>
                </a:cxn>
                <a:cxn ang="0">
                  <a:pos x="23" y="0"/>
                </a:cxn>
                <a:cxn ang="0">
                  <a:pos x="8" y="0"/>
                </a:cxn>
              </a:cxnLst>
              <a:rect l="0" t="0" r="r" b="b"/>
              <a:pathLst>
                <a:path w="623" h="75">
                  <a:moveTo>
                    <a:pt x="623" y="75"/>
                  </a:moveTo>
                  <a:lnTo>
                    <a:pt x="620" y="74"/>
                  </a:lnTo>
                  <a:lnTo>
                    <a:pt x="616" y="72"/>
                  </a:lnTo>
                  <a:lnTo>
                    <a:pt x="612" y="71"/>
                  </a:lnTo>
                  <a:lnTo>
                    <a:pt x="607" y="70"/>
                  </a:lnTo>
                  <a:lnTo>
                    <a:pt x="603" y="68"/>
                  </a:lnTo>
                  <a:lnTo>
                    <a:pt x="599" y="67"/>
                  </a:lnTo>
                  <a:lnTo>
                    <a:pt x="596" y="65"/>
                  </a:lnTo>
                  <a:lnTo>
                    <a:pt x="592" y="64"/>
                  </a:lnTo>
                  <a:lnTo>
                    <a:pt x="587" y="64"/>
                  </a:lnTo>
                  <a:lnTo>
                    <a:pt x="584" y="62"/>
                  </a:lnTo>
                  <a:lnTo>
                    <a:pt x="580" y="61"/>
                  </a:lnTo>
                  <a:lnTo>
                    <a:pt x="576" y="61"/>
                  </a:lnTo>
                  <a:lnTo>
                    <a:pt x="573" y="59"/>
                  </a:lnTo>
                  <a:lnTo>
                    <a:pt x="568" y="58"/>
                  </a:lnTo>
                  <a:lnTo>
                    <a:pt x="564" y="58"/>
                  </a:lnTo>
                  <a:lnTo>
                    <a:pt x="561" y="57"/>
                  </a:lnTo>
                  <a:lnTo>
                    <a:pt x="557" y="57"/>
                  </a:lnTo>
                  <a:lnTo>
                    <a:pt x="553" y="55"/>
                  </a:lnTo>
                  <a:lnTo>
                    <a:pt x="548" y="55"/>
                  </a:lnTo>
                  <a:lnTo>
                    <a:pt x="545" y="54"/>
                  </a:lnTo>
                  <a:lnTo>
                    <a:pt x="541" y="52"/>
                  </a:lnTo>
                  <a:lnTo>
                    <a:pt x="537" y="52"/>
                  </a:lnTo>
                  <a:lnTo>
                    <a:pt x="532" y="51"/>
                  </a:lnTo>
                  <a:lnTo>
                    <a:pt x="528" y="51"/>
                  </a:lnTo>
                  <a:lnTo>
                    <a:pt x="524" y="49"/>
                  </a:lnTo>
                  <a:lnTo>
                    <a:pt x="518" y="49"/>
                  </a:lnTo>
                  <a:lnTo>
                    <a:pt x="514" y="48"/>
                  </a:lnTo>
                  <a:lnTo>
                    <a:pt x="508" y="46"/>
                  </a:lnTo>
                  <a:lnTo>
                    <a:pt x="503" y="46"/>
                  </a:lnTo>
                  <a:lnTo>
                    <a:pt x="498" y="45"/>
                  </a:lnTo>
                  <a:lnTo>
                    <a:pt x="493" y="44"/>
                  </a:lnTo>
                  <a:lnTo>
                    <a:pt x="488" y="44"/>
                  </a:lnTo>
                  <a:lnTo>
                    <a:pt x="488" y="44"/>
                  </a:lnTo>
                  <a:lnTo>
                    <a:pt x="476" y="41"/>
                  </a:lnTo>
                  <a:lnTo>
                    <a:pt x="467" y="39"/>
                  </a:lnTo>
                  <a:lnTo>
                    <a:pt x="457" y="38"/>
                  </a:lnTo>
                  <a:lnTo>
                    <a:pt x="449" y="36"/>
                  </a:lnTo>
                  <a:lnTo>
                    <a:pt x="440" y="35"/>
                  </a:lnTo>
                  <a:lnTo>
                    <a:pt x="433" y="33"/>
                  </a:lnTo>
                  <a:lnTo>
                    <a:pt x="426" y="32"/>
                  </a:lnTo>
                  <a:lnTo>
                    <a:pt x="418" y="31"/>
                  </a:lnTo>
                  <a:lnTo>
                    <a:pt x="411" y="29"/>
                  </a:lnTo>
                  <a:lnTo>
                    <a:pt x="404" y="28"/>
                  </a:lnTo>
                  <a:lnTo>
                    <a:pt x="398" y="28"/>
                  </a:lnTo>
                  <a:lnTo>
                    <a:pt x="392" y="26"/>
                  </a:lnTo>
                  <a:lnTo>
                    <a:pt x="387" y="25"/>
                  </a:lnTo>
                  <a:lnTo>
                    <a:pt x="381" y="25"/>
                  </a:lnTo>
                  <a:lnTo>
                    <a:pt x="374" y="23"/>
                  </a:lnTo>
                  <a:lnTo>
                    <a:pt x="368" y="23"/>
                  </a:lnTo>
                  <a:lnTo>
                    <a:pt x="362" y="22"/>
                  </a:lnTo>
                  <a:lnTo>
                    <a:pt x="356" y="22"/>
                  </a:lnTo>
                  <a:lnTo>
                    <a:pt x="349" y="21"/>
                  </a:lnTo>
                  <a:lnTo>
                    <a:pt x="343" y="21"/>
                  </a:lnTo>
                  <a:lnTo>
                    <a:pt x="336" y="19"/>
                  </a:lnTo>
                  <a:lnTo>
                    <a:pt x="329" y="19"/>
                  </a:lnTo>
                  <a:lnTo>
                    <a:pt x="322" y="18"/>
                  </a:lnTo>
                  <a:lnTo>
                    <a:pt x="314" y="18"/>
                  </a:lnTo>
                  <a:lnTo>
                    <a:pt x="306" y="16"/>
                  </a:lnTo>
                  <a:lnTo>
                    <a:pt x="297" y="16"/>
                  </a:lnTo>
                  <a:lnTo>
                    <a:pt x="288" y="15"/>
                  </a:lnTo>
                  <a:lnTo>
                    <a:pt x="278" y="15"/>
                  </a:lnTo>
                  <a:lnTo>
                    <a:pt x="267" y="13"/>
                  </a:lnTo>
                  <a:lnTo>
                    <a:pt x="257" y="12"/>
                  </a:lnTo>
                  <a:lnTo>
                    <a:pt x="244" y="12"/>
                  </a:lnTo>
                  <a:lnTo>
                    <a:pt x="232" y="10"/>
                  </a:lnTo>
                  <a:lnTo>
                    <a:pt x="232" y="10"/>
                  </a:lnTo>
                  <a:lnTo>
                    <a:pt x="219" y="9"/>
                  </a:lnTo>
                  <a:lnTo>
                    <a:pt x="208" y="9"/>
                  </a:lnTo>
                  <a:lnTo>
                    <a:pt x="196" y="8"/>
                  </a:lnTo>
                  <a:lnTo>
                    <a:pt x="186" y="8"/>
                  </a:lnTo>
                  <a:lnTo>
                    <a:pt x="176" y="6"/>
                  </a:lnTo>
                  <a:lnTo>
                    <a:pt x="166" y="6"/>
                  </a:lnTo>
                  <a:lnTo>
                    <a:pt x="157" y="5"/>
                  </a:lnTo>
                  <a:lnTo>
                    <a:pt x="150" y="5"/>
                  </a:lnTo>
                  <a:lnTo>
                    <a:pt x="143" y="3"/>
                  </a:lnTo>
                  <a:lnTo>
                    <a:pt x="135" y="3"/>
                  </a:lnTo>
                  <a:lnTo>
                    <a:pt x="128" y="3"/>
                  </a:lnTo>
                  <a:lnTo>
                    <a:pt x="121" y="2"/>
                  </a:lnTo>
                  <a:lnTo>
                    <a:pt x="115" y="2"/>
                  </a:lnTo>
                  <a:lnTo>
                    <a:pt x="109" y="2"/>
                  </a:lnTo>
                  <a:lnTo>
                    <a:pt x="104" y="2"/>
                  </a:lnTo>
                  <a:lnTo>
                    <a:pt x="98" y="2"/>
                  </a:lnTo>
                  <a:lnTo>
                    <a:pt x="92" y="0"/>
                  </a:lnTo>
                  <a:lnTo>
                    <a:pt x="88" y="0"/>
                  </a:lnTo>
                  <a:lnTo>
                    <a:pt x="82" y="0"/>
                  </a:lnTo>
                  <a:lnTo>
                    <a:pt x="76" y="0"/>
                  </a:lnTo>
                  <a:lnTo>
                    <a:pt x="72" y="0"/>
                  </a:lnTo>
                  <a:lnTo>
                    <a:pt x="66" y="0"/>
                  </a:lnTo>
                  <a:lnTo>
                    <a:pt x="60" y="0"/>
                  </a:lnTo>
                  <a:lnTo>
                    <a:pt x="55" y="0"/>
                  </a:lnTo>
                  <a:lnTo>
                    <a:pt x="49" y="0"/>
                  </a:lnTo>
                  <a:lnTo>
                    <a:pt x="43" y="0"/>
                  </a:lnTo>
                  <a:lnTo>
                    <a:pt x="37" y="0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16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55" name="Freeform 55"/>
            <p:cNvSpPr>
              <a:spLocks/>
            </p:cNvSpPr>
            <p:nvPr/>
          </p:nvSpPr>
          <p:spPr bwMode="auto">
            <a:xfrm>
              <a:off x="2842" y="1278"/>
              <a:ext cx="434" cy="76"/>
            </a:xfrm>
            <a:custGeom>
              <a:avLst/>
              <a:gdLst/>
              <a:ahLst/>
              <a:cxnLst>
                <a:cxn ang="0">
                  <a:pos x="20" y="144"/>
                </a:cxn>
                <a:cxn ang="0">
                  <a:pos x="59" y="130"/>
                </a:cxn>
                <a:cxn ang="0">
                  <a:pos x="94" y="118"/>
                </a:cxn>
                <a:cxn ang="0">
                  <a:pos x="124" y="107"/>
                </a:cxn>
                <a:cxn ang="0">
                  <a:pos x="150" y="98"/>
                </a:cxn>
                <a:cxn ang="0">
                  <a:pos x="173" y="89"/>
                </a:cxn>
                <a:cxn ang="0">
                  <a:pos x="193" y="82"/>
                </a:cxn>
                <a:cxn ang="0">
                  <a:pos x="212" y="76"/>
                </a:cxn>
                <a:cxn ang="0">
                  <a:pos x="228" y="72"/>
                </a:cxn>
                <a:cxn ang="0">
                  <a:pos x="244" y="68"/>
                </a:cxn>
                <a:cxn ang="0">
                  <a:pos x="258" y="63"/>
                </a:cxn>
                <a:cxn ang="0">
                  <a:pos x="273" y="59"/>
                </a:cxn>
                <a:cxn ang="0">
                  <a:pos x="289" y="56"/>
                </a:cxn>
                <a:cxn ang="0">
                  <a:pos x="305" y="53"/>
                </a:cxn>
                <a:cxn ang="0">
                  <a:pos x="322" y="50"/>
                </a:cxn>
                <a:cxn ang="0">
                  <a:pos x="342" y="46"/>
                </a:cxn>
                <a:cxn ang="0">
                  <a:pos x="352" y="45"/>
                </a:cxn>
                <a:cxn ang="0">
                  <a:pos x="372" y="40"/>
                </a:cxn>
                <a:cxn ang="0">
                  <a:pos x="391" y="37"/>
                </a:cxn>
                <a:cxn ang="0">
                  <a:pos x="407" y="34"/>
                </a:cxn>
                <a:cxn ang="0">
                  <a:pos x="423" y="32"/>
                </a:cxn>
                <a:cxn ang="0">
                  <a:pos x="436" y="29"/>
                </a:cxn>
                <a:cxn ang="0">
                  <a:pos x="449" y="27"/>
                </a:cxn>
                <a:cxn ang="0">
                  <a:pos x="461" y="26"/>
                </a:cxn>
                <a:cxn ang="0">
                  <a:pos x="474" y="24"/>
                </a:cxn>
                <a:cxn ang="0">
                  <a:pos x="485" y="23"/>
                </a:cxn>
                <a:cxn ang="0">
                  <a:pos x="498" y="22"/>
                </a:cxn>
                <a:cxn ang="0">
                  <a:pos x="513" y="20"/>
                </a:cxn>
                <a:cxn ang="0">
                  <a:pos x="527" y="19"/>
                </a:cxn>
                <a:cxn ang="0">
                  <a:pos x="544" y="17"/>
                </a:cxn>
                <a:cxn ang="0">
                  <a:pos x="564" y="16"/>
                </a:cxn>
                <a:cxn ang="0">
                  <a:pos x="586" y="13"/>
                </a:cxn>
                <a:cxn ang="0">
                  <a:pos x="611" y="11"/>
                </a:cxn>
                <a:cxn ang="0">
                  <a:pos x="624" y="10"/>
                </a:cxn>
                <a:cxn ang="0">
                  <a:pos x="647" y="9"/>
                </a:cxn>
                <a:cxn ang="0">
                  <a:pos x="668" y="7"/>
                </a:cxn>
                <a:cxn ang="0">
                  <a:pos x="686" y="6"/>
                </a:cxn>
                <a:cxn ang="0">
                  <a:pos x="702" y="4"/>
                </a:cxn>
                <a:cxn ang="0">
                  <a:pos x="716" y="4"/>
                </a:cxn>
                <a:cxn ang="0">
                  <a:pos x="729" y="3"/>
                </a:cxn>
                <a:cxn ang="0">
                  <a:pos x="741" y="3"/>
                </a:cxn>
                <a:cxn ang="0">
                  <a:pos x="752" y="1"/>
                </a:cxn>
                <a:cxn ang="0">
                  <a:pos x="762" y="1"/>
                </a:cxn>
                <a:cxn ang="0">
                  <a:pos x="774" y="1"/>
                </a:cxn>
                <a:cxn ang="0">
                  <a:pos x="784" y="1"/>
                </a:cxn>
                <a:cxn ang="0">
                  <a:pos x="795" y="0"/>
                </a:cxn>
                <a:cxn ang="0">
                  <a:pos x="808" y="0"/>
                </a:cxn>
                <a:cxn ang="0">
                  <a:pos x="823" y="0"/>
                </a:cxn>
                <a:cxn ang="0">
                  <a:pos x="837" y="0"/>
                </a:cxn>
              </a:cxnLst>
              <a:rect l="0" t="0" r="r" b="b"/>
              <a:pathLst>
                <a:path w="846" h="153">
                  <a:moveTo>
                    <a:pt x="0" y="153"/>
                  </a:moveTo>
                  <a:lnTo>
                    <a:pt x="20" y="144"/>
                  </a:lnTo>
                  <a:lnTo>
                    <a:pt x="40" y="137"/>
                  </a:lnTo>
                  <a:lnTo>
                    <a:pt x="59" y="130"/>
                  </a:lnTo>
                  <a:lnTo>
                    <a:pt x="78" y="124"/>
                  </a:lnTo>
                  <a:lnTo>
                    <a:pt x="94" y="118"/>
                  </a:lnTo>
                  <a:lnTo>
                    <a:pt x="110" y="112"/>
                  </a:lnTo>
                  <a:lnTo>
                    <a:pt x="124" y="107"/>
                  </a:lnTo>
                  <a:lnTo>
                    <a:pt x="137" y="102"/>
                  </a:lnTo>
                  <a:lnTo>
                    <a:pt x="150" y="98"/>
                  </a:lnTo>
                  <a:lnTo>
                    <a:pt x="162" y="94"/>
                  </a:lnTo>
                  <a:lnTo>
                    <a:pt x="173" y="89"/>
                  </a:lnTo>
                  <a:lnTo>
                    <a:pt x="183" y="86"/>
                  </a:lnTo>
                  <a:lnTo>
                    <a:pt x="193" y="82"/>
                  </a:lnTo>
                  <a:lnTo>
                    <a:pt x="202" y="79"/>
                  </a:lnTo>
                  <a:lnTo>
                    <a:pt x="212" y="76"/>
                  </a:lnTo>
                  <a:lnTo>
                    <a:pt x="219" y="73"/>
                  </a:lnTo>
                  <a:lnTo>
                    <a:pt x="228" y="72"/>
                  </a:lnTo>
                  <a:lnTo>
                    <a:pt x="237" y="69"/>
                  </a:lnTo>
                  <a:lnTo>
                    <a:pt x="244" y="68"/>
                  </a:lnTo>
                  <a:lnTo>
                    <a:pt x="251" y="65"/>
                  </a:lnTo>
                  <a:lnTo>
                    <a:pt x="258" y="63"/>
                  </a:lnTo>
                  <a:lnTo>
                    <a:pt x="266" y="62"/>
                  </a:lnTo>
                  <a:lnTo>
                    <a:pt x="273" y="59"/>
                  </a:lnTo>
                  <a:lnTo>
                    <a:pt x="280" y="58"/>
                  </a:lnTo>
                  <a:lnTo>
                    <a:pt x="289" y="56"/>
                  </a:lnTo>
                  <a:lnTo>
                    <a:pt x="296" y="55"/>
                  </a:lnTo>
                  <a:lnTo>
                    <a:pt x="305" y="53"/>
                  </a:lnTo>
                  <a:lnTo>
                    <a:pt x="313" y="52"/>
                  </a:lnTo>
                  <a:lnTo>
                    <a:pt x="322" y="50"/>
                  </a:lnTo>
                  <a:lnTo>
                    <a:pt x="332" y="47"/>
                  </a:lnTo>
                  <a:lnTo>
                    <a:pt x="342" y="46"/>
                  </a:lnTo>
                  <a:lnTo>
                    <a:pt x="352" y="45"/>
                  </a:lnTo>
                  <a:lnTo>
                    <a:pt x="352" y="45"/>
                  </a:lnTo>
                  <a:lnTo>
                    <a:pt x="362" y="42"/>
                  </a:lnTo>
                  <a:lnTo>
                    <a:pt x="372" y="40"/>
                  </a:lnTo>
                  <a:lnTo>
                    <a:pt x="383" y="39"/>
                  </a:lnTo>
                  <a:lnTo>
                    <a:pt x="391" y="37"/>
                  </a:lnTo>
                  <a:lnTo>
                    <a:pt x="400" y="36"/>
                  </a:lnTo>
                  <a:lnTo>
                    <a:pt x="407" y="34"/>
                  </a:lnTo>
                  <a:lnTo>
                    <a:pt x="416" y="33"/>
                  </a:lnTo>
                  <a:lnTo>
                    <a:pt x="423" y="32"/>
                  </a:lnTo>
                  <a:lnTo>
                    <a:pt x="429" y="30"/>
                  </a:lnTo>
                  <a:lnTo>
                    <a:pt x="436" y="29"/>
                  </a:lnTo>
                  <a:lnTo>
                    <a:pt x="442" y="29"/>
                  </a:lnTo>
                  <a:lnTo>
                    <a:pt x="449" y="27"/>
                  </a:lnTo>
                  <a:lnTo>
                    <a:pt x="455" y="26"/>
                  </a:lnTo>
                  <a:lnTo>
                    <a:pt x="461" y="26"/>
                  </a:lnTo>
                  <a:lnTo>
                    <a:pt x="466" y="24"/>
                  </a:lnTo>
                  <a:lnTo>
                    <a:pt x="474" y="24"/>
                  </a:lnTo>
                  <a:lnTo>
                    <a:pt x="479" y="23"/>
                  </a:lnTo>
                  <a:lnTo>
                    <a:pt x="485" y="23"/>
                  </a:lnTo>
                  <a:lnTo>
                    <a:pt x="492" y="22"/>
                  </a:lnTo>
                  <a:lnTo>
                    <a:pt x="498" y="22"/>
                  </a:lnTo>
                  <a:lnTo>
                    <a:pt x="505" y="20"/>
                  </a:lnTo>
                  <a:lnTo>
                    <a:pt x="513" y="20"/>
                  </a:lnTo>
                  <a:lnTo>
                    <a:pt x="520" y="19"/>
                  </a:lnTo>
                  <a:lnTo>
                    <a:pt x="527" y="19"/>
                  </a:lnTo>
                  <a:lnTo>
                    <a:pt x="536" y="17"/>
                  </a:lnTo>
                  <a:lnTo>
                    <a:pt x="544" y="17"/>
                  </a:lnTo>
                  <a:lnTo>
                    <a:pt x="554" y="16"/>
                  </a:lnTo>
                  <a:lnTo>
                    <a:pt x="564" y="16"/>
                  </a:lnTo>
                  <a:lnTo>
                    <a:pt x="575" y="14"/>
                  </a:lnTo>
                  <a:lnTo>
                    <a:pt x="586" y="13"/>
                  </a:lnTo>
                  <a:lnTo>
                    <a:pt x="598" y="13"/>
                  </a:lnTo>
                  <a:lnTo>
                    <a:pt x="611" y="11"/>
                  </a:lnTo>
                  <a:lnTo>
                    <a:pt x="611" y="11"/>
                  </a:lnTo>
                  <a:lnTo>
                    <a:pt x="624" y="10"/>
                  </a:lnTo>
                  <a:lnTo>
                    <a:pt x="637" y="10"/>
                  </a:lnTo>
                  <a:lnTo>
                    <a:pt x="647" y="9"/>
                  </a:lnTo>
                  <a:lnTo>
                    <a:pt x="658" y="9"/>
                  </a:lnTo>
                  <a:lnTo>
                    <a:pt x="668" y="7"/>
                  </a:lnTo>
                  <a:lnTo>
                    <a:pt x="677" y="6"/>
                  </a:lnTo>
                  <a:lnTo>
                    <a:pt x="686" y="6"/>
                  </a:lnTo>
                  <a:lnTo>
                    <a:pt x="694" y="6"/>
                  </a:lnTo>
                  <a:lnTo>
                    <a:pt x="702" y="4"/>
                  </a:lnTo>
                  <a:lnTo>
                    <a:pt x="709" y="4"/>
                  </a:lnTo>
                  <a:lnTo>
                    <a:pt x="716" y="4"/>
                  </a:lnTo>
                  <a:lnTo>
                    <a:pt x="723" y="3"/>
                  </a:lnTo>
                  <a:lnTo>
                    <a:pt x="729" y="3"/>
                  </a:lnTo>
                  <a:lnTo>
                    <a:pt x="735" y="3"/>
                  </a:lnTo>
                  <a:lnTo>
                    <a:pt x="741" y="3"/>
                  </a:lnTo>
                  <a:lnTo>
                    <a:pt x="746" y="1"/>
                  </a:lnTo>
                  <a:lnTo>
                    <a:pt x="752" y="1"/>
                  </a:lnTo>
                  <a:lnTo>
                    <a:pt x="758" y="1"/>
                  </a:lnTo>
                  <a:lnTo>
                    <a:pt x="762" y="1"/>
                  </a:lnTo>
                  <a:lnTo>
                    <a:pt x="768" y="1"/>
                  </a:lnTo>
                  <a:lnTo>
                    <a:pt x="774" y="1"/>
                  </a:lnTo>
                  <a:lnTo>
                    <a:pt x="778" y="1"/>
                  </a:lnTo>
                  <a:lnTo>
                    <a:pt x="784" y="1"/>
                  </a:lnTo>
                  <a:lnTo>
                    <a:pt x="790" y="1"/>
                  </a:lnTo>
                  <a:lnTo>
                    <a:pt x="795" y="0"/>
                  </a:lnTo>
                  <a:lnTo>
                    <a:pt x="801" y="0"/>
                  </a:lnTo>
                  <a:lnTo>
                    <a:pt x="808" y="0"/>
                  </a:lnTo>
                  <a:lnTo>
                    <a:pt x="816" y="0"/>
                  </a:lnTo>
                  <a:lnTo>
                    <a:pt x="823" y="0"/>
                  </a:lnTo>
                  <a:lnTo>
                    <a:pt x="830" y="0"/>
                  </a:lnTo>
                  <a:lnTo>
                    <a:pt x="837" y="0"/>
                  </a:lnTo>
                  <a:lnTo>
                    <a:pt x="846" y="0"/>
                  </a:lnTo>
                </a:path>
              </a:pathLst>
            </a:cu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56" name="Rectangle 56"/>
            <p:cNvSpPr>
              <a:spLocks noChangeArrowheads="1"/>
            </p:cNvSpPr>
            <p:nvPr/>
          </p:nvSpPr>
          <p:spPr bwMode="auto">
            <a:xfrm>
              <a:off x="3935" y="1942"/>
              <a:ext cx="10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= </a:t>
              </a:r>
              <a:endParaRPr lang="en-US"/>
            </a:p>
          </p:txBody>
        </p:sp>
      </p:grpSp>
      <p:grpSp>
        <p:nvGrpSpPr>
          <p:cNvPr id="57" name="Group 2"/>
          <p:cNvGrpSpPr>
            <a:grpSpLocks/>
          </p:cNvGrpSpPr>
          <p:nvPr/>
        </p:nvGrpSpPr>
        <p:grpSpPr bwMode="auto">
          <a:xfrm>
            <a:off x="714348" y="3433779"/>
            <a:ext cx="4214842" cy="2352675"/>
            <a:chOff x="1348" y="1180"/>
            <a:chExt cx="2937" cy="1482"/>
          </a:xfrm>
        </p:grpSpPr>
        <p:sp>
          <p:nvSpPr>
            <p:cNvPr id="58" name="Rectangle 3"/>
            <p:cNvSpPr>
              <a:spLocks noChangeArrowheads="1"/>
            </p:cNvSpPr>
            <p:nvPr/>
          </p:nvSpPr>
          <p:spPr bwMode="auto">
            <a:xfrm>
              <a:off x="1367" y="1180"/>
              <a:ext cx="2913" cy="8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59" name="Rectangle 4"/>
            <p:cNvSpPr>
              <a:spLocks noChangeArrowheads="1"/>
            </p:cNvSpPr>
            <p:nvPr/>
          </p:nvSpPr>
          <p:spPr bwMode="auto">
            <a:xfrm>
              <a:off x="1348" y="1201"/>
              <a:ext cx="8" cy="342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60" name="Rectangle 5"/>
            <p:cNvSpPr>
              <a:spLocks noChangeArrowheads="1"/>
            </p:cNvSpPr>
            <p:nvPr/>
          </p:nvSpPr>
          <p:spPr bwMode="auto">
            <a:xfrm>
              <a:off x="2131" y="1201"/>
              <a:ext cx="9" cy="342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61" name="Rectangle 6"/>
            <p:cNvSpPr>
              <a:spLocks noChangeArrowheads="1"/>
            </p:cNvSpPr>
            <p:nvPr/>
          </p:nvSpPr>
          <p:spPr bwMode="auto">
            <a:xfrm>
              <a:off x="1507" y="1340"/>
              <a:ext cx="588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Times-Roman"/>
                </a:rPr>
                <a:t>Present </a:t>
              </a:r>
              <a:endParaRPr lang="en-US" dirty="0"/>
            </a:p>
          </p:txBody>
        </p:sp>
        <p:sp>
          <p:nvSpPr>
            <p:cNvPr id="62" name="Rectangle 7"/>
            <p:cNvSpPr>
              <a:spLocks noChangeArrowheads="1"/>
            </p:cNvSpPr>
            <p:nvPr/>
          </p:nvSpPr>
          <p:spPr bwMode="auto">
            <a:xfrm>
              <a:off x="3530" y="1201"/>
              <a:ext cx="9" cy="342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63" name="Rectangle 8"/>
            <p:cNvSpPr>
              <a:spLocks noChangeArrowheads="1"/>
            </p:cNvSpPr>
            <p:nvPr/>
          </p:nvSpPr>
          <p:spPr bwMode="auto">
            <a:xfrm>
              <a:off x="2551" y="1273"/>
              <a:ext cx="788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Times-Roman"/>
                </a:rPr>
                <a:t>Next state </a:t>
              </a:r>
              <a:endParaRPr lang="en-US" dirty="0"/>
            </a:p>
          </p:txBody>
        </p:sp>
        <p:sp>
          <p:nvSpPr>
            <p:cNvPr id="64" name="Rectangle 9"/>
            <p:cNvSpPr>
              <a:spLocks noChangeArrowheads="1"/>
            </p:cNvSpPr>
            <p:nvPr/>
          </p:nvSpPr>
          <p:spPr bwMode="auto">
            <a:xfrm>
              <a:off x="4276" y="1201"/>
              <a:ext cx="9" cy="342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65" name="Rectangle 10"/>
            <p:cNvSpPr>
              <a:spLocks noChangeArrowheads="1"/>
            </p:cNvSpPr>
            <p:nvPr/>
          </p:nvSpPr>
          <p:spPr bwMode="auto">
            <a:xfrm>
              <a:off x="2131" y="1533"/>
              <a:ext cx="1406" cy="10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66" name="Rectangle 11"/>
            <p:cNvSpPr>
              <a:spLocks noChangeArrowheads="1"/>
            </p:cNvSpPr>
            <p:nvPr/>
          </p:nvSpPr>
          <p:spPr bwMode="auto">
            <a:xfrm>
              <a:off x="1348" y="1543"/>
              <a:ext cx="8" cy="336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67" name="Rectangle 12"/>
            <p:cNvSpPr>
              <a:spLocks noChangeArrowheads="1"/>
            </p:cNvSpPr>
            <p:nvPr/>
          </p:nvSpPr>
          <p:spPr bwMode="auto">
            <a:xfrm>
              <a:off x="3724" y="1340"/>
              <a:ext cx="511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Times-Roman"/>
                </a:rPr>
                <a:t>Output</a:t>
              </a:r>
              <a:endParaRPr lang="en-US" dirty="0"/>
            </a:p>
          </p:txBody>
        </p:sp>
        <p:sp>
          <p:nvSpPr>
            <p:cNvPr id="68" name="Rectangle 13"/>
            <p:cNvSpPr>
              <a:spLocks noChangeArrowheads="1"/>
            </p:cNvSpPr>
            <p:nvPr/>
          </p:nvSpPr>
          <p:spPr bwMode="auto">
            <a:xfrm>
              <a:off x="2131" y="1543"/>
              <a:ext cx="9" cy="336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69" name="Rectangle 14"/>
            <p:cNvSpPr>
              <a:spLocks noChangeArrowheads="1"/>
            </p:cNvSpPr>
            <p:nvPr/>
          </p:nvSpPr>
          <p:spPr bwMode="auto">
            <a:xfrm>
              <a:off x="1576" y="1546"/>
              <a:ext cx="384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Times-Roman"/>
                </a:rPr>
                <a:t>state </a:t>
              </a:r>
              <a:endParaRPr lang="en-US" dirty="0"/>
            </a:p>
          </p:txBody>
        </p:sp>
        <p:sp>
          <p:nvSpPr>
            <p:cNvPr id="70" name="Rectangle 15"/>
            <p:cNvSpPr>
              <a:spLocks noChangeArrowheads="1"/>
            </p:cNvSpPr>
            <p:nvPr/>
          </p:nvSpPr>
          <p:spPr bwMode="auto">
            <a:xfrm>
              <a:off x="2242" y="1612"/>
              <a:ext cx="17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i="1">
                  <a:solidFill>
                    <a:srgbClr val="000000"/>
                  </a:solidFill>
                </a:rPr>
                <a:t>w </a:t>
              </a:r>
              <a:endParaRPr lang="en-US" i="1"/>
            </a:p>
          </p:txBody>
        </p:sp>
        <p:sp>
          <p:nvSpPr>
            <p:cNvPr id="71" name="Rectangle 16"/>
            <p:cNvSpPr>
              <a:spLocks noChangeArrowheads="1"/>
            </p:cNvSpPr>
            <p:nvPr/>
          </p:nvSpPr>
          <p:spPr bwMode="auto">
            <a:xfrm>
              <a:off x="2435" y="1612"/>
              <a:ext cx="15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= </a:t>
              </a:r>
              <a:endParaRPr lang="en-US"/>
            </a:p>
          </p:txBody>
        </p:sp>
        <p:sp>
          <p:nvSpPr>
            <p:cNvPr id="72" name="Rectangle 17"/>
            <p:cNvSpPr>
              <a:spLocks noChangeArrowheads="1"/>
            </p:cNvSpPr>
            <p:nvPr/>
          </p:nvSpPr>
          <p:spPr bwMode="auto">
            <a:xfrm>
              <a:off x="2630" y="1612"/>
              <a:ext cx="144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0 </a:t>
              </a:r>
              <a:endParaRPr lang="en-US"/>
            </a:p>
          </p:txBody>
        </p:sp>
        <p:sp>
          <p:nvSpPr>
            <p:cNvPr id="73" name="Rectangle 18"/>
            <p:cNvSpPr>
              <a:spLocks noChangeArrowheads="1"/>
            </p:cNvSpPr>
            <p:nvPr/>
          </p:nvSpPr>
          <p:spPr bwMode="auto">
            <a:xfrm>
              <a:off x="2945" y="1612"/>
              <a:ext cx="17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i="1">
                  <a:solidFill>
                    <a:srgbClr val="000000"/>
                  </a:solidFill>
                </a:rPr>
                <a:t>w </a:t>
              </a:r>
              <a:endParaRPr lang="en-US" i="1"/>
            </a:p>
          </p:txBody>
        </p:sp>
        <p:sp>
          <p:nvSpPr>
            <p:cNvPr id="74" name="Rectangle 19"/>
            <p:cNvSpPr>
              <a:spLocks noChangeArrowheads="1"/>
            </p:cNvSpPr>
            <p:nvPr/>
          </p:nvSpPr>
          <p:spPr bwMode="auto">
            <a:xfrm>
              <a:off x="3134" y="1612"/>
              <a:ext cx="15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= </a:t>
              </a:r>
              <a:endParaRPr lang="en-US"/>
            </a:p>
          </p:txBody>
        </p:sp>
        <p:sp>
          <p:nvSpPr>
            <p:cNvPr id="75" name="Rectangle 20"/>
            <p:cNvSpPr>
              <a:spLocks noChangeArrowheads="1"/>
            </p:cNvSpPr>
            <p:nvPr/>
          </p:nvSpPr>
          <p:spPr bwMode="auto">
            <a:xfrm>
              <a:off x="3530" y="1543"/>
              <a:ext cx="9" cy="336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76" name="Rectangle 21"/>
            <p:cNvSpPr>
              <a:spLocks noChangeArrowheads="1"/>
            </p:cNvSpPr>
            <p:nvPr/>
          </p:nvSpPr>
          <p:spPr bwMode="auto">
            <a:xfrm>
              <a:off x="3330" y="1612"/>
              <a:ext cx="144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</a:rPr>
                <a:t>1 </a:t>
              </a:r>
              <a:endParaRPr lang="en-US" dirty="0"/>
            </a:p>
          </p:txBody>
        </p:sp>
        <p:sp>
          <p:nvSpPr>
            <p:cNvPr id="77" name="Rectangle 22"/>
            <p:cNvSpPr>
              <a:spLocks noChangeArrowheads="1"/>
            </p:cNvSpPr>
            <p:nvPr/>
          </p:nvSpPr>
          <p:spPr bwMode="auto">
            <a:xfrm>
              <a:off x="4276" y="1543"/>
              <a:ext cx="9" cy="336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78" name="Rectangle 23"/>
            <p:cNvSpPr>
              <a:spLocks noChangeArrowheads="1"/>
            </p:cNvSpPr>
            <p:nvPr/>
          </p:nvSpPr>
          <p:spPr bwMode="auto">
            <a:xfrm>
              <a:off x="1367" y="1869"/>
              <a:ext cx="2913" cy="10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79" name="Rectangle 24"/>
            <p:cNvSpPr>
              <a:spLocks noChangeArrowheads="1"/>
            </p:cNvSpPr>
            <p:nvPr/>
          </p:nvSpPr>
          <p:spPr bwMode="auto">
            <a:xfrm>
              <a:off x="1348" y="1881"/>
              <a:ext cx="8" cy="296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0" name="Rectangle 25"/>
            <p:cNvSpPr>
              <a:spLocks noChangeArrowheads="1"/>
            </p:cNvSpPr>
            <p:nvPr/>
          </p:nvSpPr>
          <p:spPr bwMode="auto">
            <a:xfrm>
              <a:off x="3857" y="1545"/>
              <a:ext cx="123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i="1">
                  <a:solidFill>
                    <a:srgbClr val="000000"/>
                  </a:solidFill>
                </a:rPr>
                <a:t>z </a:t>
              </a:r>
              <a:endParaRPr lang="en-US" i="1"/>
            </a:p>
          </p:txBody>
        </p:sp>
        <p:sp>
          <p:nvSpPr>
            <p:cNvPr id="81" name="Rectangle 26"/>
            <p:cNvSpPr>
              <a:spLocks noChangeArrowheads="1"/>
            </p:cNvSpPr>
            <p:nvPr/>
          </p:nvSpPr>
          <p:spPr bwMode="auto">
            <a:xfrm>
              <a:off x="2131" y="1881"/>
              <a:ext cx="9" cy="296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2" name="Rectangle 27"/>
            <p:cNvSpPr>
              <a:spLocks noChangeArrowheads="1"/>
            </p:cNvSpPr>
            <p:nvPr/>
          </p:nvSpPr>
          <p:spPr bwMode="auto">
            <a:xfrm>
              <a:off x="1679" y="1952"/>
              <a:ext cx="179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300">
                  <a:solidFill>
                    <a:srgbClr val="000000"/>
                  </a:solidFill>
                  <a:latin typeface="Times-Roman"/>
                </a:rPr>
                <a:t>A </a:t>
              </a:r>
              <a:endParaRPr lang="en-US"/>
            </a:p>
          </p:txBody>
        </p:sp>
        <p:sp>
          <p:nvSpPr>
            <p:cNvPr id="83" name="Rectangle 28"/>
            <p:cNvSpPr>
              <a:spLocks noChangeArrowheads="1"/>
            </p:cNvSpPr>
            <p:nvPr/>
          </p:nvSpPr>
          <p:spPr bwMode="auto">
            <a:xfrm>
              <a:off x="2415" y="1952"/>
              <a:ext cx="179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300">
                  <a:solidFill>
                    <a:srgbClr val="000000"/>
                  </a:solidFill>
                  <a:latin typeface="Times-Roman"/>
                </a:rPr>
                <a:t>A </a:t>
              </a:r>
              <a:endParaRPr lang="en-US"/>
            </a:p>
          </p:txBody>
        </p:sp>
        <p:sp>
          <p:nvSpPr>
            <p:cNvPr id="84" name="Rectangle 29"/>
            <p:cNvSpPr>
              <a:spLocks noChangeArrowheads="1"/>
            </p:cNvSpPr>
            <p:nvPr/>
          </p:nvSpPr>
          <p:spPr bwMode="auto">
            <a:xfrm>
              <a:off x="3530" y="1881"/>
              <a:ext cx="9" cy="296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5" name="Rectangle 30"/>
            <p:cNvSpPr>
              <a:spLocks noChangeArrowheads="1"/>
            </p:cNvSpPr>
            <p:nvPr/>
          </p:nvSpPr>
          <p:spPr bwMode="auto">
            <a:xfrm>
              <a:off x="3122" y="1952"/>
              <a:ext cx="169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300">
                  <a:solidFill>
                    <a:srgbClr val="000000"/>
                  </a:solidFill>
                  <a:latin typeface="Times-Roman"/>
                </a:rPr>
                <a:t>B </a:t>
              </a:r>
              <a:endParaRPr lang="en-US"/>
            </a:p>
          </p:txBody>
        </p:sp>
        <p:sp>
          <p:nvSpPr>
            <p:cNvPr id="86" name="Rectangle 31"/>
            <p:cNvSpPr>
              <a:spLocks noChangeArrowheads="1"/>
            </p:cNvSpPr>
            <p:nvPr/>
          </p:nvSpPr>
          <p:spPr bwMode="auto">
            <a:xfrm>
              <a:off x="4276" y="1881"/>
              <a:ext cx="9" cy="296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7" name="Rectangle 32"/>
            <p:cNvSpPr>
              <a:spLocks noChangeArrowheads="1"/>
            </p:cNvSpPr>
            <p:nvPr/>
          </p:nvSpPr>
          <p:spPr bwMode="auto">
            <a:xfrm>
              <a:off x="1348" y="2177"/>
              <a:ext cx="8" cy="224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8" name="Rectangle 33"/>
            <p:cNvSpPr>
              <a:spLocks noChangeArrowheads="1"/>
            </p:cNvSpPr>
            <p:nvPr/>
          </p:nvSpPr>
          <p:spPr bwMode="auto">
            <a:xfrm>
              <a:off x="3860" y="1952"/>
              <a:ext cx="138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300">
                  <a:solidFill>
                    <a:srgbClr val="000000"/>
                  </a:solidFill>
                  <a:latin typeface="Times-Roman"/>
                </a:rPr>
                <a:t>0 </a:t>
              </a:r>
              <a:endParaRPr lang="en-US"/>
            </a:p>
          </p:txBody>
        </p:sp>
        <p:sp>
          <p:nvSpPr>
            <p:cNvPr id="89" name="Rectangle 34"/>
            <p:cNvSpPr>
              <a:spLocks noChangeArrowheads="1"/>
            </p:cNvSpPr>
            <p:nvPr/>
          </p:nvSpPr>
          <p:spPr bwMode="auto">
            <a:xfrm>
              <a:off x="2131" y="2177"/>
              <a:ext cx="9" cy="224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0" name="Rectangle 35"/>
            <p:cNvSpPr>
              <a:spLocks noChangeArrowheads="1"/>
            </p:cNvSpPr>
            <p:nvPr/>
          </p:nvSpPr>
          <p:spPr bwMode="auto">
            <a:xfrm>
              <a:off x="1686" y="2173"/>
              <a:ext cx="169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300">
                  <a:solidFill>
                    <a:srgbClr val="000000"/>
                  </a:solidFill>
                  <a:latin typeface="Times-Roman"/>
                </a:rPr>
                <a:t>B </a:t>
              </a:r>
              <a:endParaRPr lang="en-US"/>
            </a:p>
          </p:txBody>
        </p:sp>
        <p:sp>
          <p:nvSpPr>
            <p:cNvPr id="91" name="Rectangle 36"/>
            <p:cNvSpPr>
              <a:spLocks noChangeArrowheads="1"/>
            </p:cNvSpPr>
            <p:nvPr/>
          </p:nvSpPr>
          <p:spPr bwMode="auto">
            <a:xfrm>
              <a:off x="2416" y="2173"/>
              <a:ext cx="179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300">
                  <a:solidFill>
                    <a:srgbClr val="000000"/>
                  </a:solidFill>
                  <a:latin typeface="Times-Roman"/>
                </a:rPr>
                <a:t>A </a:t>
              </a:r>
              <a:endParaRPr lang="en-US"/>
            </a:p>
          </p:txBody>
        </p:sp>
        <p:sp>
          <p:nvSpPr>
            <p:cNvPr id="92" name="Rectangle 37"/>
            <p:cNvSpPr>
              <a:spLocks noChangeArrowheads="1"/>
            </p:cNvSpPr>
            <p:nvPr/>
          </p:nvSpPr>
          <p:spPr bwMode="auto">
            <a:xfrm>
              <a:off x="3530" y="2177"/>
              <a:ext cx="9" cy="224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3" name="Rectangle 38"/>
            <p:cNvSpPr>
              <a:spLocks noChangeArrowheads="1"/>
            </p:cNvSpPr>
            <p:nvPr/>
          </p:nvSpPr>
          <p:spPr bwMode="auto">
            <a:xfrm>
              <a:off x="3123" y="2173"/>
              <a:ext cx="169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300">
                  <a:solidFill>
                    <a:srgbClr val="000000"/>
                  </a:solidFill>
                  <a:latin typeface="Times-Roman"/>
                </a:rPr>
                <a:t>C </a:t>
              </a:r>
              <a:endParaRPr lang="en-US"/>
            </a:p>
          </p:txBody>
        </p:sp>
        <p:sp>
          <p:nvSpPr>
            <p:cNvPr id="94" name="Rectangle 39"/>
            <p:cNvSpPr>
              <a:spLocks noChangeArrowheads="1"/>
            </p:cNvSpPr>
            <p:nvPr/>
          </p:nvSpPr>
          <p:spPr bwMode="auto">
            <a:xfrm>
              <a:off x="4276" y="2177"/>
              <a:ext cx="9" cy="224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5" name="Rectangle 40"/>
            <p:cNvSpPr>
              <a:spLocks noChangeArrowheads="1"/>
            </p:cNvSpPr>
            <p:nvPr/>
          </p:nvSpPr>
          <p:spPr bwMode="auto">
            <a:xfrm>
              <a:off x="1348" y="2405"/>
              <a:ext cx="8" cy="257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6" name="Rectangle 41"/>
            <p:cNvSpPr>
              <a:spLocks noChangeArrowheads="1"/>
            </p:cNvSpPr>
            <p:nvPr/>
          </p:nvSpPr>
          <p:spPr bwMode="auto">
            <a:xfrm>
              <a:off x="3861" y="2173"/>
              <a:ext cx="138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300">
                  <a:solidFill>
                    <a:srgbClr val="000000"/>
                  </a:solidFill>
                  <a:latin typeface="Times-Roman"/>
                </a:rPr>
                <a:t>0 </a:t>
              </a:r>
              <a:endParaRPr lang="en-US"/>
            </a:p>
          </p:txBody>
        </p:sp>
        <p:sp>
          <p:nvSpPr>
            <p:cNvPr id="97" name="Rectangle 42"/>
            <p:cNvSpPr>
              <a:spLocks noChangeArrowheads="1"/>
            </p:cNvSpPr>
            <p:nvPr/>
          </p:nvSpPr>
          <p:spPr bwMode="auto">
            <a:xfrm>
              <a:off x="2131" y="2405"/>
              <a:ext cx="9" cy="257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8" name="Rectangle 43"/>
            <p:cNvSpPr>
              <a:spLocks noChangeArrowheads="1"/>
            </p:cNvSpPr>
            <p:nvPr/>
          </p:nvSpPr>
          <p:spPr bwMode="auto">
            <a:xfrm>
              <a:off x="1686" y="2397"/>
              <a:ext cx="169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300">
                  <a:solidFill>
                    <a:srgbClr val="000000"/>
                  </a:solidFill>
                  <a:latin typeface="Times-Roman"/>
                </a:rPr>
                <a:t>C </a:t>
              </a:r>
              <a:endParaRPr lang="en-US"/>
            </a:p>
          </p:txBody>
        </p:sp>
        <p:sp>
          <p:nvSpPr>
            <p:cNvPr id="99" name="Rectangle 44"/>
            <p:cNvSpPr>
              <a:spLocks noChangeArrowheads="1"/>
            </p:cNvSpPr>
            <p:nvPr/>
          </p:nvSpPr>
          <p:spPr bwMode="auto">
            <a:xfrm>
              <a:off x="2416" y="2397"/>
              <a:ext cx="179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300">
                  <a:solidFill>
                    <a:srgbClr val="000000"/>
                  </a:solidFill>
                  <a:latin typeface="Times-Roman"/>
                </a:rPr>
                <a:t>A </a:t>
              </a:r>
              <a:endParaRPr lang="en-US"/>
            </a:p>
          </p:txBody>
        </p:sp>
        <p:sp>
          <p:nvSpPr>
            <p:cNvPr id="100" name="Rectangle 45"/>
            <p:cNvSpPr>
              <a:spLocks noChangeArrowheads="1"/>
            </p:cNvSpPr>
            <p:nvPr/>
          </p:nvSpPr>
          <p:spPr bwMode="auto">
            <a:xfrm>
              <a:off x="3530" y="2405"/>
              <a:ext cx="9" cy="257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01" name="Rectangle 46"/>
            <p:cNvSpPr>
              <a:spLocks noChangeArrowheads="1"/>
            </p:cNvSpPr>
            <p:nvPr/>
          </p:nvSpPr>
          <p:spPr bwMode="auto">
            <a:xfrm>
              <a:off x="3123" y="2397"/>
              <a:ext cx="169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300">
                  <a:solidFill>
                    <a:srgbClr val="000000"/>
                  </a:solidFill>
                  <a:latin typeface="Times-Roman"/>
                </a:rPr>
                <a:t>C </a:t>
              </a:r>
              <a:endParaRPr lang="en-US"/>
            </a:p>
          </p:txBody>
        </p:sp>
        <p:sp>
          <p:nvSpPr>
            <p:cNvPr id="102" name="Rectangle 47"/>
            <p:cNvSpPr>
              <a:spLocks noChangeArrowheads="1"/>
            </p:cNvSpPr>
            <p:nvPr/>
          </p:nvSpPr>
          <p:spPr bwMode="auto">
            <a:xfrm>
              <a:off x="4276" y="2405"/>
              <a:ext cx="9" cy="257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03" name="Rectangle 48"/>
            <p:cNvSpPr>
              <a:spLocks noChangeArrowheads="1"/>
            </p:cNvSpPr>
            <p:nvPr/>
          </p:nvSpPr>
          <p:spPr bwMode="auto">
            <a:xfrm>
              <a:off x="1367" y="2653"/>
              <a:ext cx="2913" cy="9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04" name="Rectangle 49"/>
            <p:cNvSpPr>
              <a:spLocks noChangeArrowheads="1"/>
            </p:cNvSpPr>
            <p:nvPr/>
          </p:nvSpPr>
          <p:spPr bwMode="auto">
            <a:xfrm>
              <a:off x="3861" y="2397"/>
              <a:ext cx="138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300">
                  <a:solidFill>
                    <a:srgbClr val="000000"/>
                  </a:solidFill>
                  <a:latin typeface="Times-Roman"/>
                </a:rPr>
                <a:t>1 </a:t>
              </a: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58319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67544" y="133927"/>
            <a:ext cx="8424936" cy="71835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library IEEE;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use IEEE.STD_LOGIC_1164.ALL;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use IEEE.STD_LOGIC_ARITH.ALL;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use IEEE.STD_LOGIC_UNSIGNED.ALL;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entity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fsm1 is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Port (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rst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W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: in  STD_LOGIC;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  Z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: out STD_LOGIC);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fsm1;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architecture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Behavioral of fsm1 is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type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state IS (A,B,C);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signal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: state;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process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rst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begin</a:t>
            </a:r>
            <a:endParaRPr lang="en-US" sz="1600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if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rst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='1')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then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&lt;=A;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elsif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clk'EVENT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and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='1')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then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end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process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	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process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W,pr_state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begin</a:t>
            </a:r>
            <a:endParaRPr lang="en-US" sz="1600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case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is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when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A =&gt; Z &lt;='0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'; 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if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(W='1') then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B;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else        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&lt;= 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   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end if;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when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B =&gt; Z &lt;='0';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if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(W='1') then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C;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else        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&lt;=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A;    end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when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C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=&gt; Z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&lt;='1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';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 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if (W='0') then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A;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else        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&lt;=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C;    end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end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case;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process;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Behavioral;</a:t>
            </a: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80000"/>
              </a:lnSpc>
              <a:tabLst>
                <a:tab pos="460375" algn="l"/>
                <a:tab pos="919163" algn="l"/>
                <a:tab pos="1366838" algn="l"/>
                <a:tab pos="1825625" algn="l"/>
                <a:tab pos="2286000" algn="l"/>
                <a:tab pos="2746375" algn="l"/>
                <a:tab pos="3205163" algn="l"/>
                <a:tab pos="3652838" algn="l"/>
                <a:tab pos="3889375" algn="l"/>
              </a:tabLst>
            </a:pP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891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571604" y="1481137"/>
            <a:ext cx="6129338" cy="1947863"/>
            <a:chOff x="939" y="1278"/>
            <a:chExt cx="3861" cy="1227"/>
          </a:xfrm>
        </p:grpSpPr>
        <p:sp>
          <p:nvSpPr>
            <p:cNvPr id="3" name="Freeform 3"/>
            <p:cNvSpPr>
              <a:spLocks/>
            </p:cNvSpPr>
            <p:nvPr/>
          </p:nvSpPr>
          <p:spPr bwMode="auto">
            <a:xfrm>
              <a:off x="3639" y="2080"/>
              <a:ext cx="86" cy="71"/>
            </a:xfrm>
            <a:custGeom>
              <a:avLst/>
              <a:gdLst/>
              <a:ahLst/>
              <a:cxnLst>
                <a:cxn ang="0">
                  <a:pos x="173" y="86"/>
                </a:cxn>
                <a:cxn ang="0">
                  <a:pos x="0" y="0"/>
                </a:cxn>
                <a:cxn ang="0">
                  <a:pos x="115" y="144"/>
                </a:cxn>
                <a:cxn ang="0">
                  <a:pos x="144" y="115"/>
                </a:cxn>
                <a:cxn ang="0">
                  <a:pos x="173" y="86"/>
                </a:cxn>
              </a:cxnLst>
              <a:rect l="0" t="0" r="r" b="b"/>
              <a:pathLst>
                <a:path w="173" h="144">
                  <a:moveTo>
                    <a:pt x="173" y="86"/>
                  </a:moveTo>
                  <a:lnTo>
                    <a:pt x="0" y="0"/>
                  </a:lnTo>
                  <a:lnTo>
                    <a:pt x="115" y="144"/>
                  </a:lnTo>
                  <a:lnTo>
                    <a:pt x="144" y="115"/>
                  </a:lnTo>
                  <a:lnTo>
                    <a:pt x="173" y="86"/>
                  </a:lnTo>
                  <a:close/>
                </a:path>
              </a:pathLst>
            </a:custGeom>
            <a:solidFill>
              <a:schemeClr val="tx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4" name="Freeform 4"/>
            <p:cNvSpPr>
              <a:spLocks/>
            </p:cNvSpPr>
            <p:nvPr/>
          </p:nvSpPr>
          <p:spPr bwMode="auto">
            <a:xfrm>
              <a:off x="3612" y="1767"/>
              <a:ext cx="403" cy="403"/>
            </a:xfrm>
            <a:custGeom>
              <a:avLst/>
              <a:gdLst/>
              <a:ahLst/>
              <a:cxnLst>
                <a:cxn ang="0">
                  <a:pos x="1" y="386"/>
                </a:cxn>
                <a:cxn ang="0">
                  <a:pos x="8" y="326"/>
                </a:cxn>
                <a:cxn ang="0">
                  <a:pos x="24" y="267"/>
                </a:cxn>
                <a:cxn ang="0">
                  <a:pos x="49" y="214"/>
                </a:cxn>
                <a:cxn ang="0">
                  <a:pos x="82" y="164"/>
                </a:cxn>
                <a:cxn ang="0">
                  <a:pos x="119" y="119"/>
                </a:cxn>
                <a:cxn ang="0">
                  <a:pos x="164" y="82"/>
                </a:cxn>
                <a:cxn ang="0">
                  <a:pos x="214" y="49"/>
                </a:cxn>
                <a:cxn ang="0">
                  <a:pos x="267" y="24"/>
                </a:cxn>
                <a:cxn ang="0">
                  <a:pos x="326" y="8"/>
                </a:cxn>
                <a:cxn ang="0">
                  <a:pos x="387" y="1"/>
                </a:cxn>
                <a:cxn ang="0">
                  <a:pos x="398" y="0"/>
                </a:cxn>
                <a:cxn ang="0">
                  <a:pos x="460" y="4"/>
                </a:cxn>
                <a:cxn ang="0">
                  <a:pos x="519" y="18"/>
                </a:cxn>
                <a:cxn ang="0">
                  <a:pos x="575" y="40"/>
                </a:cxn>
                <a:cxn ang="0">
                  <a:pos x="625" y="70"/>
                </a:cxn>
                <a:cxn ang="0">
                  <a:pos x="671" y="106"/>
                </a:cxn>
                <a:cxn ang="0">
                  <a:pos x="713" y="148"/>
                </a:cxn>
                <a:cxn ang="0">
                  <a:pos x="746" y="197"/>
                </a:cxn>
                <a:cxn ang="0">
                  <a:pos x="774" y="248"/>
                </a:cxn>
                <a:cxn ang="0">
                  <a:pos x="792" y="306"/>
                </a:cxn>
                <a:cxn ang="0">
                  <a:pos x="804" y="366"/>
                </a:cxn>
                <a:cxn ang="0">
                  <a:pos x="805" y="408"/>
                </a:cxn>
                <a:cxn ang="0">
                  <a:pos x="804" y="439"/>
                </a:cxn>
                <a:cxn ang="0">
                  <a:pos x="792" y="500"/>
                </a:cxn>
                <a:cxn ang="0">
                  <a:pos x="774" y="556"/>
                </a:cxn>
                <a:cxn ang="0">
                  <a:pos x="746" y="609"/>
                </a:cxn>
                <a:cxn ang="0">
                  <a:pos x="713" y="656"/>
                </a:cxn>
                <a:cxn ang="0">
                  <a:pos x="671" y="700"/>
                </a:cxn>
                <a:cxn ang="0">
                  <a:pos x="625" y="736"/>
                </a:cxn>
                <a:cxn ang="0">
                  <a:pos x="575" y="764"/>
                </a:cxn>
                <a:cxn ang="0">
                  <a:pos x="519" y="786"/>
                </a:cxn>
                <a:cxn ang="0">
                  <a:pos x="460" y="800"/>
                </a:cxn>
                <a:cxn ang="0">
                  <a:pos x="398" y="805"/>
                </a:cxn>
                <a:cxn ang="0">
                  <a:pos x="398" y="805"/>
                </a:cxn>
                <a:cxn ang="0">
                  <a:pos x="398" y="805"/>
                </a:cxn>
                <a:cxn ang="0">
                  <a:pos x="398" y="805"/>
                </a:cxn>
                <a:cxn ang="0">
                  <a:pos x="398" y="805"/>
                </a:cxn>
                <a:cxn ang="0">
                  <a:pos x="398" y="805"/>
                </a:cxn>
                <a:cxn ang="0">
                  <a:pos x="398" y="805"/>
                </a:cxn>
                <a:cxn ang="0">
                  <a:pos x="398" y="805"/>
                </a:cxn>
                <a:cxn ang="0">
                  <a:pos x="398" y="805"/>
                </a:cxn>
                <a:cxn ang="0">
                  <a:pos x="398" y="805"/>
                </a:cxn>
                <a:cxn ang="0">
                  <a:pos x="398" y="805"/>
                </a:cxn>
                <a:cxn ang="0">
                  <a:pos x="398" y="805"/>
                </a:cxn>
                <a:cxn ang="0">
                  <a:pos x="387" y="805"/>
                </a:cxn>
                <a:cxn ang="0">
                  <a:pos x="326" y="796"/>
                </a:cxn>
                <a:cxn ang="0">
                  <a:pos x="267" y="780"/>
                </a:cxn>
                <a:cxn ang="0">
                  <a:pos x="214" y="756"/>
                </a:cxn>
                <a:cxn ang="0">
                  <a:pos x="164" y="724"/>
                </a:cxn>
                <a:cxn ang="0">
                  <a:pos x="119" y="685"/>
                </a:cxn>
                <a:cxn ang="0">
                  <a:pos x="82" y="641"/>
                </a:cxn>
                <a:cxn ang="0">
                  <a:pos x="49" y="592"/>
                </a:cxn>
                <a:cxn ang="0">
                  <a:pos x="24" y="537"/>
                </a:cxn>
                <a:cxn ang="0">
                  <a:pos x="8" y="480"/>
                </a:cxn>
                <a:cxn ang="0">
                  <a:pos x="1" y="418"/>
                </a:cxn>
              </a:cxnLst>
              <a:rect l="0" t="0" r="r" b="b"/>
              <a:pathLst>
                <a:path w="805" h="805">
                  <a:moveTo>
                    <a:pt x="0" y="398"/>
                  </a:moveTo>
                  <a:lnTo>
                    <a:pt x="0" y="408"/>
                  </a:lnTo>
                  <a:lnTo>
                    <a:pt x="1" y="386"/>
                  </a:lnTo>
                  <a:lnTo>
                    <a:pt x="3" y="366"/>
                  </a:lnTo>
                  <a:lnTo>
                    <a:pt x="5" y="345"/>
                  </a:lnTo>
                  <a:lnTo>
                    <a:pt x="8" y="326"/>
                  </a:lnTo>
                  <a:lnTo>
                    <a:pt x="13" y="306"/>
                  </a:lnTo>
                  <a:lnTo>
                    <a:pt x="18" y="286"/>
                  </a:lnTo>
                  <a:lnTo>
                    <a:pt x="24" y="267"/>
                  </a:lnTo>
                  <a:lnTo>
                    <a:pt x="33" y="248"/>
                  </a:lnTo>
                  <a:lnTo>
                    <a:pt x="40" y="231"/>
                  </a:lnTo>
                  <a:lnTo>
                    <a:pt x="49" y="214"/>
                  </a:lnTo>
                  <a:lnTo>
                    <a:pt x="59" y="197"/>
                  </a:lnTo>
                  <a:lnTo>
                    <a:pt x="70" y="179"/>
                  </a:lnTo>
                  <a:lnTo>
                    <a:pt x="82" y="164"/>
                  </a:lnTo>
                  <a:lnTo>
                    <a:pt x="93" y="148"/>
                  </a:lnTo>
                  <a:lnTo>
                    <a:pt x="106" y="133"/>
                  </a:lnTo>
                  <a:lnTo>
                    <a:pt x="119" y="119"/>
                  </a:lnTo>
                  <a:lnTo>
                    <a:pt x="133" y="106"/>
                  </a:lnTo>
                  <a:lnTo>
                    <a:pt x="148" y="93"/>
                  </a:lnTo>
                  <a:lnTo>
                    <a:pt x="164" y="82"/>
                  </a:lnTo>
                  <a:lnTo>
                    <a:pt x="180" y="70"/>
                  </a:lnTo>
                  <a:lnTo>
                    <a:pt x="197" y="59"/>
                  </a:lnTo>
                  <a:lnTo>
                    <a:pt x="214" y="49"/>
                  </a:lnTo>
                  <a:lnTo>
                    <a:pt x="231" y="40"/>
                  </a:lnTo>
                  <a:lnTo>
                    <a:pt x="249" y="31"/>
                  </a:lnTo>
                  <a:lnTo>
                    <a:pt x="267" y="24"/>
                  </a:lnTo>
                  <a:lnTo>
                    <a:pt x="286" y="18"/>
                  </a:lnTo>
                  <a:lnTo>
                    <a:pt x="306" y="13"/>
                  </a:lnTo>
                  <a:lnTo>
                    <a:pt x="326" y="8"/>
                  </a:lnTo>
                  <a:lnTo>
                    <a:pt x="346" y="4"/>
                  </a:lnTo>
                  <a:lnTo>
                    <a:pt x="367" y="3"/>
                  </a:lnTo>
                  <a:lnTo>
                    <a:pt x="387" y="1"/>
                  </a:lnTo>
                  <a:lnTo>
                    <a:pt x="408" y="0"/>
                  </a:lnTo>
                  <a:lnTo>
                    <a:pt x="408" y="0"/>
                  </a:lnTo>
                  <a:lnTo>
                    <a:pt x="398" y="0"/>
                  </a:lnTo>
                  <a:lnTo>
                    <a:pt x="418" y="1"/>
                  </a:lnTo>
                  <a:lnTo>
                    <a:pt x="440" y="3"/>
                  </a:lnTo>
                  <a:lnTo>
                    <a:pt x="460" y="4"/>
                  </a:lnTo>
                  <a:lnTo>
                    <a:pt x="480" y="8"/>
                  </a:lnTo>
                  <a:lnTo>
                    <a:pt x="500" y="13"/>
                  </a:lnTo>
                  <a:lnTo>
                    <a:pt x="519" y="18"/>
                  </a:lnTo>
                  <a:lnTo>
                    <a:pt x="538" y="24"/>
                  </a:lnTo>
                  <a:lnTo>
                    <a:pt x="556" y="31"/>
                  </a:lnTo>
                  <a:lnTo>
                    <a:pt x="575" y="40"/>
                  </a:lnTo>
                  <a:lnTo>
                    <a:pt x="592" y="49"/>
                  </a:lnTo>
                  <a:lnTo>
                    <a:pt x="610" y="59"/>
                  </a:lnTo>
                  <a:lnTo>
                    <a:pt x="625" y="70"/>
                  </a:lnTo>
                  <a:lnTo>
                    <a:pt x="641" y="82"/>
                  </a:lnTo>
                  <a:lnTo>
                    <a:pt x="657" y="93"/>
                  </a:lnTo>
                  <a:lnTo>
                    <a:pt x="671" y="106"/>
                  </a:lnTo>
                  <a:lnTo>
                    <a:pt x="686" y="119"/>
                  </a:lnTo>
                  <a:lnTo>
                    <a:pt x="700" y="133"/>
                  </a:lnTo>
                  <a:lnTo>
                    <a:pt x="713" y="148"/>
                  </a:lnTo>
                  <a:lnTo>
                    <a:pt x="725" y="164"/>
                  </a:lnTo>
                  <a:lnTo>
                    <a:pt x="736" y="179"/>
                  </a:lnTo>
                  <a:lnTo>
                    <a:pt x="746" y="197"/>
                  </a:lnTo>
                  <a:lnTo>
                    <a:pt x="756" y="214"/>
                  </a:lnTo>
                  <a:lnTo>
                    <a:pt x="765" y="231"/>
                  </a:lnTo>
                  <a:lnTo>
                    <a:pt x="774" y="248"/>
                  </a:lnTo>
                  <a:lnTo>
                    <a:pt x="781" y="267"/>
                  </a:lnTo>
                  <a:lnTo>
                    <a:pt x="788" y="286"/>
                  </a:lnTo>
                  <a:lnTo>
                    <a:pt x="792" y="306"/>
                  </a:lnTo>
                  <a:lnTo>
                    <a:pt x="798" y="326"/>
                  </a:lnTo>
                  <a:lnTo>
                    <a:pt x="801" y="345"/>
                  </a:lnTo>
                  <a:lnTo>
                    <a:pt x="804" y="366"/>
                  </a:lnTo>
                  <a:lnTo>
                    <a:pt x="805" y="386"/>
                  </a:lnTo>
                  <a:lnTo>
                    <a:pt x="805" y="408"/>
                  </a:lnTo>
                  <a:lnTo>
                    <a:pt x="805" y="408"/>
                  </a:lnTo>
                  <a:lnTo>
                    <a:pt x="805" y="398"/>
                  </a:lnTo>
                  <a:lnTo>
                    <a:pt x="805" y="418"/>
                  </a:lnTo>
                  <a:lnTo>
                    <a:pt x="804" y="439"/>
                  </a:lnTo>
                  <a:lnTo>
                    <a:pt x="801" y="460"/>
                  </a:lnTo>
                  <a:lnTo>
                    <a:pt x="798" y="480"/>
                  </a:lnTo>
                  <a:lnTo>
                    <a:pt x="792" y="500"/>
                  </a:lnTo>
                  <a:lnTo>
                    <a:pt x="788" y="519"/>
                  </a:lnTo>
                  <a:lnTo>
                    <a:pt x="781" y="537"/>
                  </a:lnTo>
                  <a:lnTo>
                    <a:pt x="774" y="556"/>
                  </a:lnTo>
                  <a:lnTo>
                    <a:pt x="765" y="575"/>
                  </a:lnTo>
                  <a:lnTo>
                    <a:pt x="756" y="592"/>
                  </a:lnTo>
                  <a:lnTo>
                    <a:pt x="746" y="609"/>
                  </a:lnTo>
                  <a:lnTo>
                    <a:pt x="736" y="625"/>
                  </a:lnTo>
                  <a:lnTo>
                    <a:pt x="725" y="641"/>
                  </a:lnTo>
                  <a:lnTo>
                    <a:pt x="713" y="656"/>
                  </a:lnTo>
                  <a:lnTo>
                    <a:pt x="700" y="671"/>
                  </a:lnTo>
                  <a:lnTo>
                    <a:pt x="686" y="685"/>
                  </a:lnTo>
                  <a:lnTo>
                    <a:pt x="671" y="700"/>
                  </a:lnTo>
                  <a:lnTo>
                    <a:pt x="657" y="713"/>
                  </a:lnTo>
                  <a:lnTo>
                    <a:pt x="641" y="724"/>
                  </a:lnTo>
                  <a:lnTo>
                    <a:pt x="625" y="736"/>
                  </a:lnTo>
                  <a:lnTo>
                    <a:pt x="610" y="746"/>
                  </a:lnTo>
                  <a:lnTo>
                    <a:pt x="592" y="756"/>
                  </a:lnTo>
                  <a:lnTo>
                    <a:pt x="575" y="764"/>
                  </a:lnTo>
                  <a:lnTo>
                    <a:pt x="556" y="773"/>
                  </a:lnTo>
                  <a:lnTo>
                    <a:pt x="538" y="780"/>
                  </a:lnTo>
                  <a:lnTo>
                    <a:pt x="519" y="786"/>
                  </a:lnTo>
                  <a:lnTo>
                    <a:pt x="500" y="792"/>
                  </a:lnTo>
                  <a:lnTo>
                    <a:pt x="480" y="796"/>
                  </a:lnTo>
                  <a:lnTo>
                    <a:pt x="460" y="800"/>
                  </a:lnTo>
                  <a:lnTo>
                    <a:pt x="440" y="803"/>
                  </a:lnTo>
                  <a:lnTo>
                    <a:pt x="41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398" y="805"/>
                  </a:lnTo>
                  <a:lnTo>
                    <a:pt x="408" y="805"/>
                  </a:lnTo>
                  <a:lnTo>
                    <a:pt x="387" y="805"/>
                  </a:lnTo>
                  <a:lnTo>
                    <a:pt x="367" y="803"/>
                  </a:lnTo>
                  <a:lnTo>
                    <a:pt x="346" y="800"/>
                  </a:lnTo>
                  <a:lnTo>
                    <a:pt x="326" y="796"/>
                  </a:lnTo>
                  <a:lnTo>
                    <a:pt x="306" y="792"/>
                  </a:lnTo>
                  <a:lnTo>
                    <a:pt x="286" y="786"/>
                  </a:lnTo>
                  <a:lnTo>
                    <a:pt x="267" y="780"/>
                  </a:lnTo>
                  <a:lnTo>
                    <a:pt x="249" y="773"/>
                  </a:lnTo>
                  <a:lnTo>
                    <a:pt x="231" y="764"/>
                  </a:lnTo>
                  <a:lnTo>
                    <a:pt x="214" y="756"/>
                  </a:lnTo>
                  <a:lnTo>
                    <a:pt x="197" y="746"/>
                  </a:lnTo>
                  <a:lnTo>
                    <a:pt x="180" y="736"/>
                  </a:lnTo>
                  <a:lnTo>
                    <a:pt x="164" y="724"/>
                  </a:lnTo>
                  <a:lnTo>
                    <a:pt x="148" y="713"/>
                  </a:lnTo>
                  <a:lnTo>
                    <a:pt x="133" y="700"/>
                  </a:lnTo>
                  <a:lnTo>
                    <a:pt x="119" y="685"/>
                  </a:lnTo>
                  <a:lnTo>
                    <a:pt x="106" y="671"/>
                  </a:lnTo>
                  <a:lnTo>
                    <a:pt x="93" y="656"/>
                  </a:lnTo>
                  <a:lnTo>
                    <a:pt x="82" y="641"/>
                  </a:lnTo>
                  <a:lnTo>
                    <a:pt x="70" y="625"/>
                  </a:lnTo>
                  <a:lnTo>
                    <a:pt x="59" y="609"/>
                  </a:lnTo>
                  <a:lnTo>
                    <a:pt x="49" y="592"/>
                  </a:lnTo>
                  <a:lnTo>
                    <a:pt x="40" y="575"/>
                  </a:lnTo>
                  <a:lnTo>
                    <a:pt x="33" y="556"/>
                  </a:lnTo>
                  <a:lnTo>
                    <a:pt x="24" y="537"/>
                  </a:lnTo>
                  <a:lnTo>
                    <a:pt x="18" y="519"/>
                  </a:lnTo>
                  <a:lnTo>
                    <a:pt x="13" y="500"/>
                  </a:lnTo>
                  <a:lnTo>
                    <a:pt x="8" y="480"/>
                  </a:lnTo>
                  <a:lnTo>
                    <a:pt x="5" y="460"/>
                  </a:lnTo>
                  <a:lnTo>
                    <a:pt x="3" y="439"/>
                  </a:lnTo>
                  <a:lnTo>
                    <a:pt x="1" y="418"/>
                  </a:lnTo>
                  <a:lnTo>
                    <a:pt x="0" y="398"/>
                  </a:lnTo>
                  <a:lnTo>
                    <a:pt x="0" y="398"/>
                  </a:lnTo>
                  <a:close/>
                </a:path>
              </a:pathLst>
            </a:custGeom>
            <a:noFill/>
            <a:ln w="1905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1972" y="2084"/>
              <a:ext cx="72" cy="71"/>
            </a:xfrm>
            <a:custGeom>
              <a:avLst/>
              <a:gdLst/>
              <a:ahLst/>
              <a:cxnLst>
                <a:cxn ang="0">
                  <a:pos x="58" y="144"/>
                </a:cxn>
                <a:cxn ang="0">
                  <a:pos x="144" y="0"/>
                </a:cxn>
                <a:cxn ang="0">
                  <a:pos x="0" y="86"/>
                </a:cxn>
                <a:cxn ang="0">
                  <a:pos x="29" y="115"/>
                </a:cxn>
                <a:cxn ang="0">
                  <a:pos x="58" y="144"/>
                </a:cxn>
              </a:cxnLst>
              <a:rect l="0" t="0" r="r" b="b"/>
              <a:pathLst>
                <a:path w="144" h="144">
                  <a:moveTo>
                    <a:pt x="58" y="144"/>
                  </a:moveTo>
                  <a:lnTo>
                    <a:pt x="144" y="0"/>
                  </a:lnTo>
                  <a:lnTo>
                    <a:pt x="0" y="86"/>
                  </a:lnTo>
                  <a:lnTo>
                    <a:pt x="29" y="115"/>
                  </a:lnTo>
                  <a:lnTo>
                    <a:pt x="58" y="144"/>
                  </a:lnTo>
                  <a:close/>
                </a:path>
              </a:pathLst>
            </a:custGeom>
            <a:solidFill>
              <a:srgbClr val="000000"/>
            </a:solidFill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70" y="1767"/>
              <a:ext cx="417" cy="403"/>
            </a:xfrm>
            <a:custGeom>
              <a:avLst/>
              <a:gdLst/>
              <a:ahLst/>
              <a:cxnLst>
                <a:cxn ang="0">
                  <a:pos x="1" y="386"/>
                </a:cxn>
                <a:cxn ang="0">
                  <a:pos x="8" y="326"/>
                </a:cxn>
                <a:cxn ang="0">
                  <a:pos x="24" y="267"/>
                </a:cxn>
                <a:cxn ang="0">
                  <a:pos x="49" y="214"/>
                </a:cxn>
                <a:cxn ang="0">
                  <a:pos x="82" y="164"/>
                </a:cxn>
                <a:cxn ang="0">
                  <a:pos x="119" y="119"/>
                </a:cxn>
                <a:cxn ang="0">
                  <a:pos x="164" y="82"/>
                </a:cxn>
                <a:cxn ang="0">
                  <a:pos x="214" y="49"/>
                </a:cxn>
                <a:cxn ang="0">
                  <a:pos x="267" y="24"/>
                </a:cxn>
                <a:cxn ang="0">
                  <a:pos x="326" y="8"/>
                </a:cxn>
                <a:cxn ang="0">
                  <a:pos x="387" y="1"/>
                </a:cxn>
                <a:cxn ang="0">
                  <a:pos x="427" y="0"/>
                </a:cxn>
                <a:cxn ang="0">
                  <a:pos x="489" y="4"/>
                </a:cxn>
                <a:cxn ang="0">
                  <a:pos x="548" y="18"/>
                </a:cxn>
                <a:cxn ang="0">
                  <a:pos x="604" y="40"/>
                </a:cxn>
                <a:cxn ang="0">
                  <a:pos x="654" y="70"/>
                </a:cxn>
                <a:cxn ang="0">
                  <a:pos x="700" y="106"/>
                </a:cxn>
                <a:cxn ang="0">
                  <a:pos x="742" y="148"/>
                </a:cxn>
                <a:cxn ang="0">
                  <a:pos x="775" y="197"/>
                </a:cxn>
                <a:cxn ang="0">
                  <a:pos x="803" y="248"/>
                </a:cxn>
                <a:cxn ang="0">
                  <a:pos x="821" y="306"/>
                </a:cxn>
                <a:cxn ang="0">
                  <a:pos x="833" y="366"/>
                </a:cxn>
                <a:cxn ang="0">
                  <a:pos x="834" y="408"/>
                </a:cxn>
                <a:cxn ang="0">
                  <a:pos x="833" y="439"/>
                </a:cxn>
                <a:cxn ang="0">
                  <a:pos x="821" y="500"/>
                </a:cxn>
                <a:cxn ang="0">
                  <a:pos x="803" y="556"/>
                </a:cxn>
                <a:cxn ang="0">
                  <a:pos x="775" y="609"/>
                </a:cxn>
                <a:cxn ang="0">
                  <a:pos x="742" y="656"/>
                </a:cxn>
                <a:cxn ang="0">
                  <a:pos x="700" y="700"/>
                </a:cxn>
                <a:cxn ang="0">
                  <a:pos x="654" y="736"/>
                </a:cxn>
                <a:cxn ang="0">
                  <a:pos x="604" y="764"/>
                </a:cxn>
                <a:cxn ang="0">
                  <a:pos x="548" y="786"/>
                </a:cxn>
                <a:cxn ang="0">
                  <a:pos x="489" y="800"/>
                </a:cxn>
                <a:cxn ang="0">
                  <a:pos x="427" y="805"/>
                </a:cxn>
                <a:cxn ang="0">
                  <a:pos x="427" y="805"/>
                </a:cxn>
                <a:cxn ang="0">
                  <a:pos x="427" y="805"/>
                </a:cxn>
                <a:cxn ang="0">
                  <a:pos x="427" y="805"/>
                </a:cxn>
                <a:cxn ang="0">
                  <a:pos x="427" y="805"/>
                </a:cxn>
                <a:cxn ang="0">
                  <a:pos x="427" y="805"/>
                </a:cxn>
                <a:cxn ang="0">
                  <a:pos x="427" y="805"/>
                </a:cxn>
                <a:cxn ang="0">
                  <a:pos x="427" y="805"/>
                </a:cxn>
                <a:cxn ang="0">
                  <a:pos x="427" y="805"/>
                </a:cxn>
                <a:cxn ang="0">
                  <a:pos x="427" y="805"/>
                </a:cxn>
                <a:cxn ang="0">
                  <a:pos x="427" y="805"/>
                </a:cxn>
                <a:cxn ang="0">
                  <a:pos x="427" y="805"/>
                </a:cxn>
                <a:cxn ang="0">
                  <a:pos x="387" y="805"/>
                </a:cxn>
                <a:cxn ang="0">
                  <a:pos x="326" y="796"/>
                </a:cxn>
                <a:cxn ang="0">
                  <a:pos x="267" y="780"/>
                </a:cxn>
                <a:cxn ang="0">
                  <a:pos x="214" y="756"/>
                </a:cxn>
                <a:cxn ang="0">
                  <a:pos x="164" y="724"/>
                </a:cxn>
                <a:cxn ang="0">
                  <a:pos x="119" y="685"/>
                </a:cxn>
                <a:cxn ang="0">
                  <a:pos x="82" y="641"/>
                </a:cxn>
                <a:cxn ang="0">
                  <a:pos x="49" y="592"/>
                </a:cxn>
                <a:cxn ang="0">
                  <a:pos x="24" y="537"/>
                </a:cxn>
                <a:cxn ang="0">
                  <a:pos x="8" y="480"/>
                </a:cxn>
                <a:cxn ang="0">
                  <a:pos x="1" y="418"/>
                </a:cxn>
              </a:cxnLst>
              <a:rect l="0" t="0" r="r" b="b"/>
              <a:pathLst>
                <a:path w="834" h="805">
                  <a:moveTo>
                    <a:pt x="0" y="398"/>
                  </a:moveTo>
                  <a:lnTo>
                    <a:pt x="0" y="408"/>
                  </a:lnTo>
                  <a:lnTo>
                    <a:pt x="1" y="386"/>
                  </a:lnTo>
                  <a:lnTo>
                    <a:pt x="3" y="366"/>
                  </a:lnTo>
                  <a:lnTo>
                    <a:pt x="6" y="345"/>
                  </a:lnTo>
                  <a:lnTo>
                    <a:pt x="8" y="326"/>
                  </a:lnTo>
                  <a:lnTo>
                    <a:pt x="13" y="306"/>
                  </a:lnTo>
                  <a:lnTo>
                    <a:pt x="19" y="286"/>
                  </a:lnTo>
                  <a:lnTo>
                    <a:pt x="24" y="267"/>
                  </a:lnTo>
                  <a:lnTo>
                    <a:pt x="33" y="248"/>
                  </a:lnTo>
                  <a:lnTo>
                    <a:pt x="40" y="231"/>
                  </a:lnTo>
                  <a:lnTo>
                    <a:pt x="49" y="214"/>
                  </a:lnTo>
                  <a:lnTo>
                    <a:pt x="59" y="197"/>
                  </a:lnTo>
                  <a:lnTo>
                    <a:pt x="70" y="179"/>
                  </a:lnTo>
                  <a:lnTo>
                    <a:pt x="82" y="164"/>
                  </a:lnTo>
                  <a:lnTo>
                    <a:pt x="93" y="148"/>
                  </a:lnTo>
                  <a:lnTo>
                    <a:pt x="106" y="133"/>
                  </a:lnTo>
                  <a:lnTo>
                    <a:pt x="119" y="119"/>
                  </a:lnTo>
                  <a:lnTo>
                    <a:pt x="134" y="106"/>
                  </a:lnTo>
                  <a:lnTo>
                    <a:pt x="148" y="93"/>
                  </a:lnTo>
                  <a:lnTo>
                    <a:pt x="164" y="82"/>
                  </a:lnTo>
                  <a:lnTo>
                    <a:pt x="180" y="70"/>
                  </a:lnTo>
                  <a:lnTo>
                    <a:pt x="197" y="59"/>
                  </a:lnTo>
                  <a:lnTo>
                    <a:pt x="214" y="49"/>
                  </a:lnTo>
                  <a:lnTo>
                    <a:pt x="231" y="40"/>
                  </a:lnTo>
                  <a:lnTo>
                    <a:pt x="249" y="31"/>
                  </a:lnTo>
                  <a:lnTo>
                    <a:pt x="267" y="24"/>
                  </a:lnTo>
                  <a:lnTo>
                    <a:pt x="286" y="18"/>
                  </a:lnTo>
                  <a:lnTo>
                    <a:pt x="306" y="13"/>
                  </a:lnTo>
                  <a:lnTo>
                    <a:pt x="326" y="8"/>
                  </a:lnTo>
                  <a:lnTo>
                    <a:pt x="347" y="4"/>
                  </a:lnTo>
                  <a:lnTo>
                    <a:pt x="367" y="3"/>
                  </a:lnTo>
                  <a:lnTo>
                    <a:pt x="387" y="1"/>
                  </a:lnTo>
                  <a:lnTo>
                    <a:pt x="408" y="0"/>
                  </a:lnTo>
                  <a:lnTo>
                    <a:pt x="408" y="0"/>
                  </a:lnTo>
                  <a:lnTo>
                    <a:pt x="427" y="0"/>
                  </a:lnTo>
                  <a:lnTo>
                    <a:pt x="447" y="1"/>
                  </a:lnTo>
                  <a:lnTo>
                    <a:pt x="469" y="3"/>
                  </a:lnTo>
                  <a:lnTo>
                    <a:pt x="489" y="4"/>
                  </a:lnTo>
                  <a:lnTo>
                    <a:pt x="509" y="8"/>
                  </a:lnTo>
                  <a:lnTo>
                    <a:pt x="529" y="13"/>
                  </a:lnTo>
                  <a:lnTo>
                    <a:pt x="548" y="18"/>
                  </a:lnTo>
                  <a:lnTo>
                    <a:pt x="567" y="24"/>
                  </a:lnTo>
                  <a:lnTo>
                    <a:pt x="585" y="31"/>
                  </a:lnTo>
                  <a:lnTo>
                    <a:pt x="604" y="40"/>
                  </a:lnTo>
                  <a:lnTo>
                    <a:pt x="621" y="49"/>
                  </a:lnTo>
                  <a:lnTo>
                    <a:pt x="639" y="59"/>
                  </a:lnTo>
                  <a:lnTo>
                    <a:pt x="654" y="70"/>
                  </a:lnTo>
                  <a:lnTo>
                    <a:pt x="670" y="82"/>
                  </a:lnTo>
                  <a:lnTo>
                    <a:pt x="686" y="93"/>
                  </a:lnTo>
                  <a:lnTo>
                    <a:pt x="700" y="106"/>
                  </a:lnTo>
                  <a:lnTo>
                    <a:pt x="715" y="119"/>
                  </a:lnTo>
                  <a:lnTo>
                    <a:pt x="729" y="133"/>
                  </a:lnTo>
                  <a:lnTo>
                    <a:pt x="742" y="148"/>
                  </a:lnTo>
                  <a:lnTo>
                    <a:pt x="754" y="164"/>
                  </a:lnTo>
                  <a:lnTo>
                    <a:pt x="765" y="179"/>
                  </a:lnTo>
                  <a:lnTo>
                    <a:pt x="775" y="197"/>
                  </a:lnTo>
                  <a:lnTo>
                    <a:pt x="785" y="214"/>
                  </a:lnTo>
                  <a:lnTo>
                    <a:pt x="794" y="231"/>
                  </a:lnTo>
                  <a:lnTo>
                    <a:pt x="803" y="248"/>
                  </a:lnTo>
                  <a:lnTo>
                    <a:pt x="810" y="267"/>
                  </a:lnTo>
                  <a:lnTo>
                    <a:pt x="817" y="286"/>
                  </a:lnTo>
                  <a:lnTo>
                    <a:pt x="821" y="306"/>
                  </a:lnTo>
                  <a:lnTo>
                    <a:pt x="827" y="326"/>
                  </a:lnTo>
                  <a:lnTo>
                    <a:pt x="830" y="345"/>
                  </a:lnTo>
                  <a:lnTo>
                    <a:pt x="833" y="366"/>
                  </a:lnTo>
                  <a:lnTo>
                    <a:pt x="834" y="386"/>
                  </a:lnTo>
                  <a:lnTo>
                    <a:pt x="834" y="408"/>
                  </a:lnTo>
                  <a:lnTo>
                    <a:pt x="834" y="408"/>
                  </a:lnTo>
                  <a:lnTo>
                    <a:pt x="834" y="398"/>
                  </a:lnTo>
                  <a:lnTo>
                    <a:pt x="834" y="418"/>
                  </a:lnTo>
                  <a:lnTo>
                    <a:pt x="833" y="439"/>
                  </a:lnTo>
                  <a:lnTo>
                    <a:pt x="830" y="460"/>
                  </a:lnTo>
                  <a:lnTo>
                    <a:pt x="827" y="480"/>
                  </a:lnTo>
                  <a:lnTo>
                    <a:pt x="821" y="500"/>
                  </a:lnTo>
                  <a:lnTo>
                    <a:pt x="817" y="519"/>
                  </a:lnTo>
                  <a:lnTo>
                    <a:pt x="810" y="537"/>
                  </a:lnTo>
                  <a:lnTo>
                    <a:pt x="803" y="556"/>
                  </a:lnTo>
                  <a:lnTo>
                    <a:pt x="794" y="575"/>
                  </a:lnTo>
                  <a:lnTo>
                    <a:pt x="785" y="592"/>
                  </a:lnTo>
                  <a:lnTo>
                    <a:pt x="775" y="609"/>
                  </a:lnTo>
                  <a:lnTo>
                    <a:pt x="765" y="625"/>
                  </a:lnTo>
                  <a:lnTo>
                    <a:pt x="754" y="641"/>
                  </a:lnTo>
                  <a:lnTo>
                    <a:pt x="742" y="656"/>
                  </a:lnTo>
                  <a:lnTo>
                    <a:pt x="729" y="671"/>
                  </a:lnTo>
                  <a:lnTo>
                    <a:pt x="715" y="685"/>
                  </a:lnTo>
                  <a:lnTo>
                    <a:pt x="700" y="700"/>
                  </a:lnTo>
                  <a:lnTo>
                    <a:pt x="686" y="713"/>
                  </a:lnTo>
                  <a:lnTo>
                    <a:pt x="670" y="724"/>
                  </a:lnTo>
                  <a:lnTo>
                    <a:pt x="654" y="736"/>
                  </a:lnTo>
                  <a:lnTo>
                    <a:pt x="639" y="746"/>
                  </a:lnTo>
                  <a:lnTo>
                    <a:pt x="621" y="756"/>
                  </a:lnTo>
                  <a:lnTo>
                    <a:pt x="604" y="764"/>
                  </a:lnTo>
                  <a:lnTo>
                    <a:pt x="585" y="773"/>
                  </a:lnTo>
                  <a:lnTo>
                    <a:pt x="567" y="780"/>
                  </a:lnTo>
                  <a:lnTo>
                    <a:pt x="548" y="786"/>
                  </a:lnTo>
                  <a:lnTo>
                    <a:pt x="529" y="792"/>
                  </a:lnTo>
                  <a:lnTo>
                    <a:pt x="509" y="796"/>
                  </a:lnTo>
                  <a:lnTo>
                    <a:pt x="489" y="800"/>
                  </a:lnTo>
                  <a:lnTo>
                    <a:pt x="469" y="803"/>
                  </a:lnTo>
                  <a:lnTo>
                    <a:pt x="44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27" y="805"/>
                  </a:lnTo>
                  <a:lnTo>
                    <a:pt x="408" y="805"/>
                  </a:lnTo>
                  <a:lnTo>
                    <a:pt x="387" y="805"/>
                  </a:lnTo>
                  <a:lnTo>
                    <a:pt x="367" y="803"/>
                  </a:lnTo>
                  <a:lnTo>
                    <a:pt x="347" y="800"/>
                  </a:lnTo>
                  <a:lnTo>
                    <a:pt x="326" y="796"/>
                  </a:lnTo>
                  <a:lnTo>
                    <a:pt x="306" y="792"/>
                  </a:lnTo>
                  <a:lnTo>
                    <a:pt x="286" y="786"/>
                  </a:lnTo>
                  <a:lnTo>
                    <a:pt x="267" y="780"/>
                  </a:lnTo>
                  <a:lnTo>
                    <a:pt x="249" y="773"/>
                  </a:lnTo>
                  <a:lnTo>
                    <a:pt x="231" y="764"/>
                  </a:lnTo>
                  <a:lnTo>
                    <a:pt x="214" y="756"/>
                  </a:lnTo>
                  <a:lnTo>
                    <a:pt x="197" y="746"/>
                  </a:lnTo>
                  <a:lnTo>
                    <a:pt x="180" y="736"/>
                  </a:lnTo>
                  <a:lnTo>
                    <a:pt x="164" y="724"/>
                  </a:lnTo>
                  <a:lnTo>
                    <a:pt x="148" y="713"/>
                  </a:lnTo>
                  <a:lnTo>
                    <a:pt x="134" y="700"/>
                  </a:lnTo>
                  <a:lnTo>
                    <a:pt x="119" y="685"/>
                  </a:lnTo>
                  <a:lnTo>
                    <a:pt x="106" y="671"/>
                  </a:lnTo>
                  <a:lnTo>
                    <a:pt x="93" y="656"/>
                  </a:lnTo>
                  <a:lnTo>
                    <a:pt x="82" y="641"/>
                  </a:lnTo>
                  <a:lnTo>
                    <a:pt x="70" y="625"/>
                  </a:lnTo>
                  <a:lnTo>
                    <a:pt x="59" y="609"/>
                  </a:lnTo>
                  <a:lnTo>
                    <a:pt x="49" y="592"/>
                  </a:lnTo>
                  <a:lnTo>
                    <a:pt x="40" y="575"/>
                  </a:lnTo>
                  <a:lnTo>
                    <a:pt x="33" y="556"/>
                  </a:lnTo>
                  <a:lnTo>
                    <a:pt x="24" y="537"/>
                  </a:lnTo>
                  <a:lnTo>
                    <a:pt x="19" y="519"/>
                  </a:lnTo>
                  <a:lnTo>
                    <a:pt x="13" y="500"/>
                  </a:lnTo>
                  <a:lnTo>
                    <a:pt x="8" y="480"/>
                  </a:lnTo>
                  <a:lnTo>
                    <a:pt x="6" y="460"/>
                  </a:lnTo>
                  <a:lnTo>
                    <a:pt x="3" y="439"/>
                  </a:lnTo>
                  <a:lnTo>
                    <a:pt x="1" y="418"/>
                  </a:lnTo>
                  <a:lnTo>
                    <a:pt x="0" y="398"/>
                  </a:lnTo>
                  <a:lnTo>
                    <a:pt x="0" y="398"/>
                  </a:lnTo>
                  <a:close/>
                </a:path>
              </a:pathLst>
            </a:custGeom>
            <a:noFill/>
            <a:ln w="1905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2029" y="1767"/>
              <a:ext cx="407" cy="406"/>
            </a:xfrm>
            <a:custGeom>
              <a:avLst/>
              <a:gdLst/>
              <a:ahLst/>
              <a:cxnLst>
                <a:cxn ang="0">
                  <a:pos x="365" y="2"/>
                </a:cxn>
                <a:cxn ang="0">
                  <a:pos x="305" y="12"/>
                </a:cxn>
                <a:cxn ang="0">
                  <a:pos x="248" y="32"/>
                </a:cxn>
                <a:cxn ang="0">
                  <a:pos x="195" y="59"/>
                </a:cxn>
                <a:cxn ang="0">
                  <a:pos x="148" y="92"/>
                </a:cxn>
                <a:cxn ang="0">
                  <a:pos x="105" y="132"/>
                </a:cxn>
                <a:cxn ang="0">
                  <a:pos x="69" y="178"/>
                </a:cxn>
                <a:cxn ang="0">
                  <a:pos x="40" y="230"/>
                </a:cxn>
                <a:cxn ang="0">
                  <a:pos x="17" y="286"/>
                </a:cxn>
                <a:cxn ang="0">
                  <a:pos x="4" y="345"/>
                </a:cxn>
                <a:cxn ang="0">
                  <a:pos x="0" y="407"/>
                </a:cxn>
                <a:cxn ang="0">
                  <a:pos x="1" y="449"/>
                </a:cxn>
                <a:cxn ang="0">
                  <a:pos x="13" y="509"/>
                </a:cxn>
                <a:cxn ang="0">
                  <a:pos x="31" y="565"/>
                </a:cxn>
                <a:cxn ang="0">
                  <a:pos x="59" y="618"/>
                </a:cxn>
                <a:cxn ang="0">
                  <a:pos x="92" y="666"/>
                </a:cxn>
                <a:cxn ang="0">
                  <a:pos x="132" y="709"/>
                </a:cxn>
                <a:cxn ang="0">
                  <a:pos x="179" y="745"/>
                </a:cxn>
                <a:cxn ang="0">
                  <a:pos x="230" y="773"/>
                </a:cxn>
                <a:cxn ang="0">
                  <a:pos x="286" y="796"/>
                </a:cxn>
                <a:cxn ang="0">
                  <a:pos x="345" y="809"/>
                </a:cxn>
                <a:cxn ang="0">
                  <a:pos x="407" y="814"/>
                </a:cxn>
                <a:cxn ang="0">
                  <a:pos x="448" y="812"/>
                </a:cxn>
                <a:cxn ang="0">
                  <a:pos x="509" y="801"/>
                </a:cxn>
                <a:cxn ang="0">
                  <a:pos x="565" y="782"/>
                </a:cxn>
                <a:cxn ang="0">
                  <a:pos x="618" y="755"/>
                </a:cxn>
                <a:cxn ang="0">
                  <a:pos x="666" y="722"/>
                </a:cxn>
                <a:cxn ang="0">
                  <a:pos x="709" y="680"/>
                </a:cxn>
                <a:cxn ang="0">
                  <a:pos x="745" y="634"/>
                </a:cxn>
                <a:cxn ang="0">
                  <a:pos x="774" y="584"/>
                </a:cxn>
                <a:cxn ang="0">
                  <a:pos x="797" y="528"/>
                </a:cxn>
                <a:cxn ang="0">
                  <a:pos x="809" y="469"/>
                </a:cxn>
                <a:cxn ang="0">
                  <a:pos x="814" y="407"/>
                </a:cxn>
                <a:cxn ang="0">
                  <a:pos x="812" y="365"/>
                </a:cxn>
                <a:cxn ang="0">
                  <a:pos x="801" y="305"/>
                </a:cxn>
                <a:cxn ang="0">
                  <a:pos x="782" y="249"/>
                </a:cxn>
                <a:cxn ang="0">
                  <a:pos x="755" y="196"/>
                </a:cxn>
                <a:cxn ang="0">
                  <a:pos x="722" y="148"/>
                </a:cxn>
                <a:cxn ang="0">
                  <a:pos x="681" y="105"/>
                </a:cxn>
                <a:cxn ang="0">
                  <a:pos x="634" y="69"/>
                </a:cxn>
                <a:cxn ang="0">
                  <a:pos x="584" y="39"/>
                </a:cxn>
                <a:cxn ang="0">
                  <a:pos x="528" y="17"/>
                </a:cxn>
                <a:cxn ang="0">
                  <a:pos x="469" y="5"/>
                </a:cxn>
                <a:cxn ang="0">
                  <a:pos x="407" y="0"/>
                </a:cxn>
              </a:cxnLst>
              <a:rect l="0" t="0" r="r" b="b"/>
              <a:pathLst>
                <a:path w="814" h="814">
                  <a:moveTo>
                    <a:pt x="407" y="0"/>
                  </a:moveTo>
                  <a:lnTo>
                    <a:pt x="385" y="0"/>
                  </a:lnTo>
                  <a:lnTo>
                    <a:pt x="365" y="2"/>
                  </a:lnTo>
                  <a:lnTo>
                    <a:pt x="345" y="5"/>
                  </a:lnTo>
                  <a:lnTo>
                    <a:pt x="325" y="7"/>
                  </a:lnTo>
                  <a:lnTo>
                    <a:pt x="305" y="12"/>
                  </a:lnTo>
                  <a:lnTo>
                    <a:pt x="286" y="17"/>
                  </a:lnTo>
                  <a:lnTo>
                    <a:pt x="267" y="25"/>
                  </a:lnTo>
                  <a:lnTo>
                    <a:pt x="248" y="32"/>
                  </a:lnTo>
                  <a:lnTo>
                    <a:pt x="230" y="39"/>
                  </a:lnTo>
                  <a:lnTo>
                    <a:pt x="213" y="49"/>
                  </a:lnTo>
                  <a:lnTo>
                    <a:pt x="195" y="59"/>
                  </a:lnTo>
                  <a:lnTo>
                    <a:pt x="179" y="69"/>
                  </a:lnTo>
                  <a:lnTo>
                    <a:pt x="162" y="81"/>
                  </a:lnTo>
                  <a:lnTo>
                    <a:pt x="148" y="92"/>
                  </a:lnTo>
                  <a:lnTo>
                    <a:pt x="132" y="105"/>
                  </a:lnTo>
                  <a:lnTo>
                    <a:pt x="119" y="120"/>
                  </a:lnTo>
                  <a:lnTo>
                    <a:pt x="105" y="132"/>
                  </a:lnTo>
                  <a:lnTo>
                    <a:pt x="92" y="148"/>
                  </a:lnTo>
                  <a:lnTo>
                    <a:pt x="80" y="163"/>
                  </a:lnTo>
                  <a:lnTo>
                    <a:pt x="69" y="178"/>
                  </a:lnTo>
                  <a:lnTo>
                    <a:pt x="59" y="196"/>
                  </a:lnTo>
                  <a:lnTo>
                    <a:pt x="49" y="213"/>
                  </a:lnTo>
                  <a:lnTo>
                    <a:pt x="40" y="230"/>
                  </a:lnTo>
                  <a:lnTo>
                    <a:pt x="31" y="249"/>
                  </a:lnTo>
                  <a:lnTo>
                    <a:pt x="24" y="266"/>
                  </a:lnTo>
                  <a:lnTo>
                    <a:pt x="17" y="286"/>
                  </a:lnTo>
                  <a:lnTo>
                    <a:pt x="13" y="305"/>
                  </a:lnTo>
                  <a:lnTo>
                    <a:pt x="7" y="325"/>
                  </a:lnTo>
                  <a:lnTo>
                    <a:pt x="4" y="345"/>
                  </a:lnTo>
                  <a:lnTo>
                    <a:pt x="1" y="365"/>
                  </a:lnTo>
                  <a:lnTo>
                    <a:pt x="0" y="385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0" y="429"/>
                  </a:lnTo>
                  <a:lnTo>
                    <a:pt x="1" y="449"/>
                  </a:lnTo>
                  <a:lnTo>
                    <a:pt x="4" y="469"/>
                  </a:lnTo>
                  <a:lnTo>
                    <a:pt x="7" y="489"/>
                  </a:lnTo>
                  <a:lnTo>
                    <a:pt x="13" y="509"/>
                  </a:lnTo>
                  <a:lnTo>
                    <a:pt x="17" y="528"/>
                  </a:lnTo>
                  <a:lnTo>
                    <a:pt x="24" y="546"/>
                  </a:lnTo>
                  <a:lnTo>
                    <a:pt x="31" y="565"/>
                  </a:lnTo>
                  <a:lnTo>
                    <a:pt x="40" y="584"/>
                  </a:lnTo>
                  <a:lnTo>
                    <a:pt x="49" y="601"/>
                  </a:lnTo>
                  <a:lnTo>
                    <a:pt x="59" y="618"/>
                  </a:lnTo>
                  <a:lnTo>
                    <a:pt x="69" y="634"/>
                  </a:lnTo>
                  <a:lnTo>
                    <a:pt x="80" y="650"/>
                  </a:lnTo>
                  <a:lnTo>
                    <a:pt x="92" y="666"/>
                  </a:lnTo>
                  <a:lnTo>
                    <a:pt x="105" y="680"/>
                  </a:lnTo>
                  <a:lnTo>
                    <a:pt x="119" y="694"/>
                  </a:lnTo>
                  <a:lnTo>
                    <a:pt x="132" y="709"/>
                  </a:lnTo>
                  <a:lnTo>
                    <a:pt x="148" y="722"/>
                  </a:lnTo>
                  <a:lnTo>
                    <a:pt x="162" y="733"/>
                  </a:lnTo>
                  <a:lnTo>
                    <a:pt x="179" y="745"/>
                  </a:lnTo>
                  <a:lnTo>
                    <a:pt x="195" y="755"/>
                  </a:lnTo>
                  <a:lnTo>
                    <a:pt x="213" y="765"/>
                  </a:lnTo>
                  <a:lnTo>
                    <a:pt x="230" y="773"/>
                  </a:lnTo>
                  <a:lnTo>
                    <a:pt x="248" y="782"/>
                  </a:lnTo>
                  <a:lnTo>
                    <a:pt x="267" y="789"/>
                  </a:lnTo>
                  <a:lnTo>
                    <a:pt x="286" y="796"/>
                  </a:lnTo>
                  <a:lnTo>
                    <a:pt x="305" y="801"/>
                  </a:lnTo>
                  <a:lnTo>
                    <a:pt x="325" y="807"/>
                  </a:lnTo>
                  <a:lnTo>
                    <a:pt x="345" y="809"/>
                  </a:lnTo>
                  <a:lnTo>
                    <a:pt x="365" y="812"/>
                  </a:lnTo>
                  <a:lnTo>
                    <a:pt x="385" y="814"/>
                  </a:lnTo>
                  <a:lnTo>
                    <a:pt x="407" y="814"/>
                  </a:lnTo>
                  <a:lnTo>
                    <a:pt x="407" y="814"/>
                  </a:lnTo>
                  <a:lnTo>
                    <a:pt x="428" y="814"/>
                  </a:lnTo>
                  <a:lnTo>
                    <a:pt x="448" y="812"/>
                  </a:lnTo>
                  <a:lnTo>
                    <a:pt x="469" y="809"/>
                  </a:lnTo>
                  <a:lnTo>
                    <a:pt x="489" y="807"/>
                  </a:lnTo>
                  <a:lnTo>
                    <a:pt x="509" y="801"/>
                  </a:lnTo>
                  <a:lnTo>
                    <a:pt x="528" y="796"/>
                  </a:lnTo>
                  <a:lnTo>
                    <a:pt x="546" y="789"/>
                  </a:lnTo>
                  <a:lnTo>
                    <a:pt x="565" y="782"/>
                  </a:lnTo>
                  <a:lnTo>
                    <a:pt x="584" y="773"/>
                  </a:lnTo>
                  <a:lnTo>
                    <a:pt x="601" y="765"/>
                  </a:lnTo>
                  <a:lnTo>
                    <a:pt x="618" y="755"/>
                  </a:lnTo>
                  <a:lnTo>
                    <a:pt x="634" y="745"/>
                  </a:lnTo>
                  <a:lnTo>
                    <a:pt x="651" y="733"/>
                  </a:lnTo>
                  <a:lnTo>
                    <a:pt x="666" y="722"/>
                  </a:lnTo>
                  <a:lnTo>
                    <a:pt x="681" y="709"/>
                  </a:lnTo>
                  <a:lnTo>
                    <a:pt x="694" y="694"/>
                  </a:lnTo>
                  <a:lnTo>
                    <a:pt x="709" y="680"/>
                  </a:lnTo>
                  <a:lnTo>
                    <a:pt x="722" y="666"/>
                  </a:lnTo>
                  <a:lnTo>
                    <a:pt x="733" y="650"/>
                  </a:lnTo>
                  <a:lnTo>
                    <a:pt x="745" y="634"/>
                  </a:lnTo>
                  <a:lnTo>
                    <a:pt x="755" y="618"/>
                  </a:lnTo>
                  <a:lnTo>
                    <a:pt x="765" y="601"/>
                  </a:lnTo>
                  <a:lnTo>
                    <a:pt x="774" y="584"/>
                  </a:lnTo>
                  <a:lnTo>
                    <a:pt x="782" y="565"/>
                  </a:lnTo>
                  <a:lnTo>
                    <a:pt x="789" y="546"/>
                  </a:lnTo>
                  <a:lnTo>
                    <a:pt x="797" y="528"/>
                  </a:lnTo>
                  <a:lnTo>
                    <a:pt x="801" y="509"/>
                  </a:lnTo>
                  <a:lnTo>
                    <a:pt x="807" y="489"/>
                  </a:lnTo>
                  <a:lnTo>
                    <a:pt x="809" y="469"/>
                  </a:lnTo>
                  <a:lnTo>
                    <a:pt x="812" y="449"/>
                  </a:lnTo>
                  <a:lnTo>
                    <a:pt x="814" y="429"/>
                  </a:lnTo>
                  <a:lnTo>
                    <a:pt x="814" y="407"/>
                  </a:lnTo>
                  <a:lnTo>
                    <a:pt x="814" y="407"/>
                  </a:lnTo>
                  <a:lnTo>
                    <a:pt x="814" y="385"/>
                  </a:lnTo>
                  <a:lnTo>
                    <a:pt x="812" y="365"/>
                  </a:lnTo>
                  <a:lnTo>
                    <a:pt x="809" y="345"/>
                  </a:lnTo>
                  <a:lnTo>
                    <a:pt x="807" y="325"/>
                  </a:lnTo>
                  <a:lnTo>
                    <a:pt x="801" y="305"/>
                  </a:lnTo>
                  <a:lnTo>
                    <a:pt x="797" y="286"/>
                  </a:lnTo>
                  <a:lnTo>
                    <a:pt x="789" y="266"/>
                  </a:lnTo>
                  <a:lnTo>
                    <a:pt x="782" y="249"/>
                  </a:lnTo>
                  <a:lnTo>
                    <a:pt x="774" y="230"/>
                  </a:lnTo>
                  <a:lnTo>
                    <a:pt x="765" y="213"/>
                  </a:lnTo>
                  <a:lnTo>
                    <a:pt x="755" y="196"/>
                  </a:lnTo>
                  <a:lnTo>
                    <a:pt x="745" y="178"/>
                  </a:lnTo>
                  <a:lnTo>
                    <a:pt x="733" y="163"/>
                  </a:lnTo>
                  <a:lnTo>
                    <a:pt x="722" y="148"/>
                  </a:lnTo>
                  <a:lnTo>
                    <a:pt x="709" y="132"/>
                  </a:lnTo>
                  <a:lnTo>
                    <a:pt x="694" y="120"/>
                  </a:lnTo>
                  <a:lnTo>
                    <a:pt x="681" y="105"/>
                  </a:lnTo>
                  <a:lnTo>
                    <a:pt x="666" y="92"/>
                  </a:lnTo>
                  <a:lnTo>
                    <a:pt x="651" y="81"/>
                  </a:lnTo>
                  <a:lnTo>
                    <a:pt x="634" y="69"/>
                  </a:lnTo>
                  <a:lnTo>
                    <a:pt x="618" y="59"/>
                  </a:lnTo>
                  <a:lnTo>
                    <a:pt x="601" y="49"/>
                  </a:lnTo>
                  <a:lnTo>
                    <a:pt x="584" y="39"/>
                  </a:lnTo>
                  <a:lnTo>
                    <a:pt x="565" y="32"/>
                  </a:lnTo>
                  <a:lnTo>
                    <a:pt x="546" y="25"/>
                  </a:lnTo>
                  <a:lnTo>
                    <a:pt x="528" y="17"/>
                  </a:lnTo>
                  <a:lnTo>
                    <a:pt x="509" y="12"/>
                  </a:lnTo>
                  <a:lnTo>
                    <a:pt x="489" y="7"/>
                  </a:lnTo>
                  <a:lnTo>
                    <a:pt x="469" y="5"/>
                  </a:lnTo>
                  <a:lnTo>
                    <a:pt x="448" y="2"/>
                  </a:lnTo>
                  <a:lnTo>
                    <a:pt x="428" y="0"/>
                  </a:lnTo>
                  <a:lnTo>
                    <a:pt x="407" y="0"/>
                  </a:lnTo>
                </a:path>
              </a:pathLst>
            </a:custGeom>
            <a:solidFill>
              <a:schemeClr val="bg1"/>
            </a:solidFill>
            <a:ln w="285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188" y="1904"/>
              <a:ext cx="12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A </a:t>
              </a:r>
              <a:endParaRPr lang="en-US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2495" y="2345"/>
              <a:ext cx="11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-Roman"/>
                </a:rPr>
                <a:t>w </a:t>
              </a:r>
              <a:endParaRPr lang="en-US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2741" y="2345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0 </a:t>
              </a:r>
              <a:endParaRPr lang="en-US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2624" y="2345"/>
              <a:ext cx="10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= </a:t>
              </a:r>
              <a:endParaRPr lang="en-US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2892" y="2345"/>
              <a:ext cx="8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-Roman"/>
                </a:rPr>
                <a:t>z </a:t>
              </a:r>
              <a:endParaRPr lang="en-US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3101" y="2345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0 </a:t>
              </a:r>
              <a:endParaRPr lang="en-US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2985" y="2345"/>
              <a:ext cx="10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= </a:t>
              </a:r>
              <a:endParaRPr lang="en-US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2838" y="2342"/>
              <a:ext cx="57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Symbol" pitchFamily="18" charset="2"/>
                </a:rPr>
                <a:t>¤ </a:t>
              </a:r>
              <a:endParaRPr lang="en-US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4098" y="1894"/>
              <a:ext cx="11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-Roman"/>
                </a:rPr>
                <a:t>w </a:t>
              </a:r>
              <a:endParaRPr lang="en-US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4343" y="1894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1 </a:t>
              </a:r>
              <a:endParaRPr lang="en-US"/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4228" y="1894"/>
              <a:ext cx="10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= </a:t>
              </a:r>
              <a:endParaRPr lang="en-US"/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4494" y="1894"/>
              <a:ext cx="8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-Roman"/>
                </a:rPr>
                <a:t>z </a:t>
              </a:r>
              <a:endParaRPr lang="en-US"/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704" y="1894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1 </a:t>
              </a:r>
              <a:endParaRPr lang="en-US"/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4588" y="1894"/>
              <a:ext cx="10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= </a:t>
              </a:r>
              <a:endParaRPr lang="en-US"/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auto">
            <a:xfrm>
              <a:off x="2849" y="2111"/>
              <a:ext cx="456" cy="177"/>
            </a:xfrm>
            <a:custGeom>
              <a:avLst/>
              <a:gdLst/>
              <a:ahLst/>
              <a:cxnLst>
                <a:cxn ang="0">
                  <a:pos x="891" y="18"/>
                </a:cxn>
                <a:cxn ang="0">
                  <a:pos x="849" y="53"/>
                </a:cxn>
                <a:cxn ang="0">
                  <a:pos x="812" y="82"/>
                </a:cxn>
                <a:cxn ang="0">
                  <a:pos x="780" y="107"/>
                </a:cxn>
                <a:cxn ang="0">
                  <a:pos x="751" y="129"/>
                </a:cxn>
                <a:cxn ang="0">
                  <a:pos x="727" y="148"/>
                </a:cxn>
                <a:cxn ang="0">
                  <a:pos x="704" y="164"/>
                </a:cxn>
                <a:cxn ang="0">
                  <a:pos x="685" y="178"/>
                </a:cxn>
                <a:cxn ang="0">
                  <a:pos x="667" y="189"/>
                </a:cxn>
                <a:cxn ang="0">
                  <a:pos x="651" y="201"/>
                </a:cxn>
                <a:cxn ang="0">
                  <a:pos x="635" y="210"/>
                </a:cxn>
                <a:cxn ang="0">
                  <a:pos x="619" y="218"/>
                </a:cxn>
                <a:cxn ang="0">
                  <a:pos x="602" y="225"/>
                </a:cxn>
                <a:cxn ang="0">
                  <a:pos x="585" y="233"/>
                </a:cxn>
                <a:cxn ang="0">
                  <a:pos x="566" y="241"/>
                </a:cxn>
                <a:cxn ang="0">
                  <a:pos x="544" y="250"/>
                </a:cxn>
                <a:cxn ang="0">
                  <a:pos x="533" y="254"/>
                </a:cxn>
                <a:cxn ang="0">
                  <a:pos x="511" y="263"/>
                </a:cxn>
                <a:cxn ang="0">
                  <a:pos x="491" y="270"/>
                </a:cxn>
                <a:cxn ang="0">
                  <a:pos x="474" y="277"/>
                </a:cxn>
                <a:cxn ang="0">
                  <a:pos x="458" y="283"/>
                </a:cxn>
                <a:cxn ang="0">
                  <a:pos x="442" y="289"/>
                </a:cxn>
                <a:cxn ang="0">
                  <a:pos x="429" y="293"/>
                </a:cxn>
                <a:cxn ang="0">
                  <a:pos x="416" y="297"/>
                </a:cxn>
                <a:cxn ang="0">
                  <a:pos x="403" y="302"/>
                </a:cxn>
                <a:cxn ang="0">
                  <a:pos x="389" y="304"/>
                </a:cxn>
                <a:cxn ang="0">
                  <a:pos x="376" y="309"/>
                </a:cxn>
                <a:cxn ang="0">
                  <a:pos x="360" y="312"/>
                </a:cxn>
                <a:cxn ang="0">
                  <a:pos x="344" y="314"/>
                </a:cxn>
                <a:cxn ang="0">
                  <a:pos x="326" y="317"/>
                </a:cxn>
                <a:cxn ang="0">
                  <a:pos x="304" y="322"/>
                </a:cxn>
                <a:cxn ang="0">
                  <a:pos x="281" y="326"/>
                </a:cxn>
                <a:cxn ang="0">
                  <a:pos x="254" y="330"/>
                </a:cxn>
                <a:cxn ang="0">
                  <a:pos x="239" y="332"/>
                </a:cxn>
                <a:cxn ang="0">
                  <a:pos x="215" y="336"/>
                </a:cxn>
                <a:cxn ang="0">
                  <a:pos x="193" y="340"/>
                </a:cxn>
                <a:cxn ang="0">
                  <a:pos x="173" y="343"/>
                </a:cxn>
                <a:cxn ang="0">
                  <a:pos x="156" y="346"/>
                </a:cxn>
                <a:cxn ang="0">
                  <a:pos x="140" y="348"/>
                </a:cxn>
                <a:cxn ang="0">
                  <a:pos x="127" y="350"/>
                </a:cxn>
                <a:cxn ang="0">
                  <a:pos x="114" y="352"/>
                </a:cxn>
                <a:cxn ang="0">
                  <a:pos x="103" y="353"/>
                </a:cxn>
                <a:cxn ang="0">
                  <a:pos x="91" y="353"/>
                </a:cxn>
                <a:cxn ang="0">
                  <a:pos x="80" y="355"/>
                </a:cxn>
                <a:cxn ang="0">
                  <a:pos x="67" y="355"/>
                </a:cxn>
                <a:cxn ang="0">
                  <a:pos x="55" y="355"/>
                </a:cxn>
                <a:cxn ang="0">
                  <a:pos x="41" y="355"/>
                </a:cxn>
                <a:cxn ang="0">
                  <a:pos x="26" y="355"/>
                </a:cxn>
                <a:cxn ang="0">
                  <a:pos x="9" y="355"/>
                </a:cxn>
              </a:cxnLst>
              <a:rect l="0" t="0" r="r" b="b"/>
              <a:pathLst>
                <a:path w="914" h="355">
                  <a:moveTo>
                    <a:pt x="914" y="0"/>
                  </a:moveTo>
                  <a:lnTo>
                    <a:pt x="891" y="18"/>
                  </a:lnTo>
                  <a:lnTo>
                    <a:pt x="869" y="36"/>
                  </a:lnTo>
                  <a:lnTo>
                    <a:pt x="849" y="53"/>
                  </a:lnTo>
                  <a:lnTo>
                    <a:pt x="829" y="67"/>
                  </a:lnTo>
                  <a:lnTo>
                    <a:pt x="812" y="82"/>
                  </a:lnTo>
                  <a:lnTo>
                    <a:pt x="796" y="95"/>
                  </a:lnTo>
                  <a:lnTo>
                    <a:pt x="780" y="107"/>
                  </a:lnTo>
                  <a:lnTo>
                    <a:pt x="766" y="119"/>
                  </a:lnTo>
                  <a:lnTo>
                    <a:pt x="751" y="129"/>
                  </a:lnTo>
                  <a:lnTo>
                    <a:pt x="738" y="139"/>
                  </a:lnTo>
                  <a:lnTo>
                    <a:pt x="727" y="148"/>
                  </a:lnTo>
                  <a:lnTo>
                    <a:pt x="715" y="156"/>
                  </a:lnTo>
                  <a:lnTo>
                    <a:pt x="704" y="164"/>
                  </a:lnTo>
                  <a:lnTo>
                    <a:pt x="694" y="171"/>
                  </a:lnTo>
                  <a:lnTo>
                    <a:pt x="685" y="178"/>
                  </a:lnTo>
                  <a:lnTo>
                    <a:pt x="677" y="184"/>
                  </a:lnTo>
                  <a:lnTo>
                    <a:pt x="667" y="189"/>
                  </a:lnTo>
                  <a:lnTo>
                    <a:pt x="659" y="195"/>
                  </a:lnTo>
                  <a:lnTo>
                    <a:pt x="651" y="201"/>
                  </a:lnTo>
                  <a:lnTo>
                    <a:pt x="642" y="205"/>
                  </a:lnTo>
                  <a:lnTo>
                    <a:pt x="635" y="210"/>
                  </a:lnTo>
                  <a:lnTo>
                    <a:pt x="626" y="214"/>
                  </a:lnTo>
                  <a:lnTo>
                    <a:pt x="619" y="218"/>
                  </a:lnTo>
                  <a:lnTo>
                    <a:pt x="610" y="221"/>
                  </a:lnTo>
                  <a:lnTo>
                    <a:pt x="602" y="225"/>
                  </a:lnTo>
                  <a:lnTo>
                    <a:pt x="593" y="230"/>
                  </a:lnTo>
                  <a:lnTo>
                    <a:pt x="585" y="233"/>
                  </a:lnTo>
                  <a:lnTo>
                    <a:pt x="576" y="237"/>
                  </a:lnTo>
                  <a:lnTo>
                    <a:pt x="566" y="241"/>
                  </a:lnTo>
                  <a:lnTo>
                    <a:pt x="556" y="245"/>
                  </a:lnTo>
                  <a:lnTo>
                    <a:pt x="544" y="250"/>
                  </a:lnTo>
                  <a:lnTo>
                    <a:pt x="533" y="254"/>
                  </a:lnTo>
                  <a:lnTo>
                    <a:pt x="533" y="254"/>
                  </a:lnTo>
                  <a:lnTo>
                    <a:pt x="521" y="258"/>
                  </a:lnTo>
                  <a:lnTo>
                    <a:pt x="511" y="263"/>
                  </a:lnTo>
                  <a:lnTo>
                    <a:pt x="501" y="267"/>
                  </a:lnTo>
                  <a:lnTo>
                    <a:pt x="491" y="270"/>
                  </a:lnTo>
                  <a:lnTo>
                    <a:pt x="482" y="274"/>
                  </a:lnTo>
                  <a:lnTo>
                    <a:pt x="474" y="277"/>
                  </a:lnTo>
                  <a:lnTo>
                    <a:pt x="465" y="280"/>
                  </a:lnTo>
                  <a:lnTo>
                    <a:pt x="458" y="283"/>
                  </a:lnTo>
                  <a:lnTo>
                    <a:pt x="449" y="286"/>
                  </a:lnTo>
                  <a:lnTo>
                    <a:pt x="442" y="289"/>
                  </a:lnTo>
                  <a:lnTo>
                    <a:pt x="436" y="291"/>
                  </a:lnTo>
                  <a:lnTo>
                    <a:pt x="429" y="293"/>
                  </a:lnTo>
                  <a:lnTo>
                    <a:pt x="422" y="296"/>
                  </a:lnTo>
                  <a:lnTo>
                    <a:pt x="416" y="297"/>
                  </a:lnTo>
                  <a:lnTo>
                    <a:pt x="409" y="300"/>
                  </a:lnTo>
                  <a:lnTo>
                    <a:pt x="403" y="302"/>
                  </a:lnTo>
                  <a:lnTo>
                    <a:pt x="396" y="303"/>
                  </a:lnTo>
                  <a:lnTo>
                    <a:pt x="389" y="304"/>
                  </a:lnTo>
                  <a:lnTo>
                    <a:pt x="383" y="306"/>
                  </a:lnTo>
                  <a:lnTo>
                    <a:pt x="376" y="309"/>
                  </a:lnTo>
                  <a:lnTo>
                    <a:pt x="369" y="310"/>
                  </a:lnTo>
                  <a:lnTo>
                    <a:pt x="360" y="312"/>
                  </a:lnTo>
                  <a:lnTo>
                    <a:pt x="353" y="313"/>
                  </a:lnTo>
                  <a:lnTo>
                    <a:pt x="344" y="314"/>
                  </a:lnTo>
                  <a:lnTo>
                    <a:pt x="334" y="316"/>
                  </a:lnTo>
                  <a:lnTo>
                    <a:pt x="326" y="317"/>
                  </a:lnTo>
                  <a:lnTo>
                    <a:pt x="316" y="320"/>
                  </a:lnTo>
                  <a:lnTo>
                    <a:pt x="304" y="322"/>
                  </a:lnTo>
                  <a:lnTo>
                    <a:pt x="293" y="323"/>
                  </a:lnTo>
                  <a:lnTo>
                    <a:pt x="281" y="326"/>
                  </a:lnTo>
                  <a:lnTo>
                    <a:pt x="268" y="327"/>
                  </a:lnTo>
                  <a:lnTo>
                    <a:pt x="254" y="330"/>
                  </a:lnTo>
                  <a:lnTo>
                    <a:pt x="254" y="330"/>
                  </a:lnTo>
                  <a:lnTo>
                    <a:pt x="239" y="332"/>
                  </a:lnTo>
                  <a:lnTo>
                    <a:pt x="226" y="335"/>
                  </a:lnTo>
                  <a:lnTo>
                    <a:pt x="215" y="336"/>
                  </a:lnTo>
                  <a:lnTo>
                    <a:pt x="203" y="339"/>
                  </a:lnTo>
                  <a:lnTo>
                    <a:pt x="193" y="340"/>
                  </a:lnTo>
                  <a:lnTo>
                    <a:pt x="183" y="342"/>
                  </a:lnTo>
                  <a:lnTo>
                    <a:pt x="173" y="343"/>
                  </a:lnTo>
                  <a:lnTo>
                    <a:pt x="164" y="345"/>
                  </a:lnTo>
                  <a:lnTo>
                    <a:pt x="156" y="346"/>
                  </a:lnTo>
                  <a:lnTo>
                    <a:pt x="149" y="348"/>
                  </a:lnTo>
                  <a:lnTo>
                    <a:pt x="140" y="348"/>
                  </a:lnTo>
                  <a:lnTo>
                    <a:pt x="133" y="349"/>
                  </a:lnTo>
                  <a:lnTo>
                    <a:pt x="127" y="350"/>
                  </a:lnTo>
                  <a:lnTo>
                    <a:pt x="120" y="350"/>
                  </a:lnTo>
                  <a:lnTo>
                    <a:pt x="114" y="352"/>
                  </a:lnTo>
                  <a:lnTo>
                    <a:pt x="108" y="352"/>
                  </a:lnTo>
                  <a:lnTo>
                    <a:pt x="103" y="353"/>
                  </a:lnTo>
                  <a:lnTo>
                    <a:pt x="97" y="353"/>
                  </a:lnTo>
                  <a:lnTo>
                    <a:pt x="91" y="353"/>
                  </a:lnTo>
                  <a:lnTo>
                    <a:pt x="85" y="353"/>
                  </a:lnTo>
                  <a:lnTo>
                    <a:pt x="80" y="355"/>
                  </a:lnTo>
                  <a:lnTo>
                    <a:pt x="74" y="355"/>
                  </a:lnTo>
                  <a:lnTo>
                    <a:pt x="67" y="355"/>
                  </a:lnTo>
                  <a:lnTo>
                    <a:pt x="61" y="355"/>
                  </a:lnTo>
                  <a:lnTo>
                    <a:pt x="55" y="355"/>
                  </a:lnTo>
                  <a:lnTo>
                    <a:pt x="48" y="355"/>
                  </a:lnTo>
                  <a:lnTo>
                    <a:pt x="41" y="355"/>
                  </a:lnTo>
                  <a:lnTo>
                    <a:pt x="34" y="355"/>
                  </a:lnTo>
                  <a:lnTo>
                    <a:pt x="26" y="355"/>
                  </a:lnTo>
                  <a:lnTo>
                    <a:pt x="18" y="355"/>
                  </a:lnTo>
                  <a:lnTo>
                    <a:pt x="9" y="355"/>
                  </a:lnTo>
                  <a:lnTo>
                    <a:pt x="0" y="355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2404" y="2112"/>
              <a:ext cx="86" cy="72"/>
            </a:xfrm>
            <a:custGeom>
              <a:avLst/>
              <a:gdLst/>
              <a:ahLst/>
              <a:cxnLst>
                <a:cxn ang="0">
                  <a:pos x="173" y="86"/>
                </a:cxn>
                <a:cxn ang="0">
                  <a:pos x="0" y="0"/>
                </a:cxn>
                <a:cxn ang="0">
                  <a:pos x="115" y="143"/>
                </a:cxn>
                <a:cxn ang="0">
                  <a:pos x="144" y="115"/>
                </a:cxn>
                <a:cxn ang="0">
                  <a:pos x="173" y="86"/>
                </a:cxn>
              </a:cxnLst>
              <a:rect l="0" t="0" r="r" b="b"/>
              <a:pathLst>
                <a:path w="173" h="143">
                  <a:moveTo>
                    <a:pt x="173" y="86"/>
                  </a:moveTo>
                  <a:lnTo>
                    <a:pt x="0" y="0"/>
                  </a:lnTo>
                  <a:lnTo>
                    <a:pt x="115" y="143"/>
                  </a:lnTo>
                  <a:lnTo>
                    <a:pt x="144" y="115"/>
                  </a:lnTo>
                  <a:lnTo>
                    <a:pt x="173" y="86"/>
                  </a:lnTo>
                  <a:close/>
                </a:path>
              </a:pathLst>
            </a:custGeom>
            <a:solidFill>
              <a:srgbClr val="000000"/>
            </a:solidFill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2478" y="2170"/>
              <a:ext cx="371" cy="118"/>
            </a:xfrm>
            <a:custGeom>
              <a:avLst/>
              <a:gdLst/>
              <a:ahLst/>
              <a:cxnLst>
                <a:cxn ang="0">
                  <a:pos x="9" y="7"/>
                </a:cxn>
                <a:cxn ang="0">
                  <a:pos x="26" y="20"/>
                </a:cxn>
                <a:cxn ang="0">
                  <a:pos x="41" y="33"/>
                </a:cxn>
                <a:cxn ang="0">
                  <a:pos x="53" y="43"/>
                </a:cxn>
                <a:cxn ang="0">
                  <a:pos x="66" y="53"/>
                </a:cxn>
                <a:cxn ang="0">
                  <a:pos x="79" y="63"/>
                </a:cxn>
                <a:cxn ang="0">
                  <a:pos x="91" y="72"/>
                </a:cxn>
                <a:cxn ang="0">
                  <a:pos x="101" y="79"/>
                </a:cxn>
                <a:cxn ang="0">
                  <a:pos x="112" y="86"/>
                </a:cxn>
                <a:cxn ang="0">
                  <a:pos x="124" y="93"/>
                </a:cxn>
                <a:cxn ang="0">
                  <a:pos x="135" y="101"/>
                </a:cxn>
                <a:cxn ang="0">
                  <a:pos x="147" y="106"/>
                </a:cxn>
                <a:cxn ang="0">
                  <a:pos x="158" y="114"/>
                </a:cxn>
                <a:cxn ang="0">
                  <a:pos x="171" y="119"/>
                </a:cxn>
                <a:cxn ang="0">
                  <a:pos x="186" y="125"/>
                </a:cxn>
                <a:cxn ang="0">
                  <a:pos x="200" y="132"/>
                </a:cxn>
                <a:cxn ang="0">
                  <a:pos x="209" y="135"/>
                </a:cxn>
                <a:cxn ang="0">
                  <a:pos x="232" y="144"/>
                </a:cxn>
                <a:cxn ang="0">
                  <a:pos x="251" y="151"/>
                </a:cxn>
                <a:cxn ang="0">
                  <a:pos x="269" y="158"/>
                </a:cxn>
                <a:cxn ang="0">
                  <a:pos x="285" y="164"/>
                </a:cxn>
                <a:cxn ang="0">
                  <a:pos x="299" y="170"/>
                </a:cxn>
                <a:cxn ang="0">
                  <a:pos x="312" y="174"/>
                </a:cxn>
                <a:cxn ang="0">
                  <a:pos x="325" y="178"/>
                </a:cxn>
                <a:cxn ang="0">
                  <a:pos x="338" y="183"/>
                </a:cxn>
                <a:cxn ang="0">
                  <a:pos x="353" y="185"/>
                </a:cxn>
                <a:cxn ang="0">
                  <a:pos x="366" y="190"/>
                </a:cxn>
                <a:cxn ang="0">
                  <a:pos x="381" y="193"/>
                </a:cxn>
                <a:cxn ang="0">
                  <a:pos x="399" y="195"/>
                </a:cxn>
                <a:cxn ang="0">
                  <a:pos x="416" y="198"/>
                </a:cxn>
                <a:cxn ang="0">
                  <a:pos x="438" y="203"/>
                </a:cxn>
                <a:cxn ang="0">
                  <a:pos x="461" y="207"/>
                </a:cxn>
                <a:cxn ang="0">
                  <a:pos x="488" y="211"/>
                </a:cxn>
                <a:cxn ang="0">
                  <a:pos x="502" y="213"/>
                </a:cxn>
                <a:cxn ang="0">
                  <a:pos x="527" y="217"/>
                </a:cxn>
                <a:cxn ang="0">
                  <a:pos x="550" y="221"/>
                </a:cxn>
                <a:cxn ang="0">
                  <a:pos x="568" y="224"/>
                </a:cxn>
                <a:cxn ang="0">
                  <a:pos x="586" y="227"/>
                </a:cxn>
                <a:cxn ang="0">
                  <a:pos x="602" y="229"/>
                </a:cxn>
                <a:cxn ang="0">
                  <a:pos x="616" y="231"/>
                </a:cxn>
                <a:cxn ang="0">
                  <a:pos x="627" y="233"/>
                </a:cxn>
                <a:cxn ang="0">
                  <a:pos x="640" y="234"/>
                </a:cxn>
                <a:cxn ang="0">
                  <a:pos x="652" y="234"/>
                </a:cxn>
                <a:cxn ang="0">
                  <a:pos x="663" y="236"/>
                </a:cxn>
                <a:cxn ang="0">
                  <a:pos x="675" y="236"/>
                </a:cxn>
                <a:cxn ang="0">
                  <a:pos x="688" y="236"/>
                </a:cxn>
                <a:cxn ang="0">
                  <a:pos x="701" y="236"/>
                </a:cxn>
                <a:cxn ang="0">
                  <a:pos x="717" y="236"/>
                </a:cxn>
                <a:cxn ang="0">
                  <a:pos x="732" y="236"/>
                </a:cxn>
              </a:cxnLst>
              <a:rect l="0" t="0" r="r" b="b"/>
              <a:pathLst>
                <a:path w="742" h="236">
                  <a:moveTo>
                    <a:pt x="0" y="0"/>
                  </a:moveTo>
                  <a:lnTo>
                    <a:pt x="9" y="7"/>
                  </a:lnTo>
                  <a:lnTo>
                    <a:pt x="18" y="14"/>
                  </a:lnTo>
                  <a:lnTo>
                    <a:pt x="26" y="20"/>
                  </a:lnTo>
                  <a:lnTo>
                    <a:pt x="33" y="27"/>
                  </a:lnTo>
                  <a:lnTo>
                    <a:pt x="41" y="33"/>
                  </a:lnTo>
                  <a:lnTo>
                    <a:pt x="48" y="39"/>
                  </a:lnTo>
                  <a:lnTo>
                    <a:pt x="53" y="43"/>
                  </a:lnTo>
                  <a:lnTo>
                    <a:pt x="61" y="49"/>
                  </a:lnTo>
                  <a:lnTo>
                    <a:pt x="66" y="53"/>
                  </a:lnTo>
                  <a:lnTo>
                    <a:pt x="72" y="59"/>
                  </a:lnTo>
                  <a:lnTo>
                    <a:pt x="79" y="63"/>
                  </a:lnTo>
                  <a:lnTo>
                    <a:pt x="85" y="68"/>
                  </a:lnTo>
                  <a:lnTo>
                    <a:pt x="91" y="72"/>
                  </a:lnTo>
                  <a:lnTo>
                    <a:pt x="97" y="76"/>
                  </a:lnTo>
                  <a:lnTo>
                    <a:pt x="101" y="79"/>
                  </a:lnTo>
                  <a:lnTo>
                    <a:pt x="107" y="83"/>
                  </a:lnTo>
                  <a:lnTo>
                    <a:pt x="112" y="86"/>
                  </a:lnTo>
                  <a:lnTo>
                    <a:pt x="118" y="91"/>
                  </a:lnTo>
                  <a:lnTo>
                    <a:pt x="124" y="93"/>
                  </a:lnTo>
                  <a:lnTo>
                    <a:pt x="130" y="98"/>
                  </a:lnTo>
                  <a:lnTo>
                    <a:pt x="135" y="101"/>
                  </a:lnTo>
                  <a:lnTo>
                    <a:pt x="141" y="103"/>
                  </a:lnTo>
                  <a:lnTo>
                    <a:pt x="147" y="106"/>
                  </a:lnTo>
                  <a:lnTo>
                    <a:pt x="153" y="109"/>
                  </a:lnTo>
                  <a:lnTo>
                    <a:pt x="158" y="114"/>
                  </a:lnTo>
                  <a:lnTo>
                    <a:pt x="166" y="116"/>
                  </a:lnTo>
                  <a:lnTo>
                    <a:pt x="171" y="119"/>
                  </a:lnTo>
                  <a:lnTo>
                    <a:pt x="179" y="122"/>
                  </a:lnTo>
                  <a:lnTo>
                    <a:pt x="186" y="125"/>
                  </a:lnTo>
                  <a:lnTo>
                    <a:pt x="193" y="128"/>
                  </a:lnTo>
                  <a:lnTo>
                    <a:pt x="200" y="132"/>
                  </a:lnTo>
                  <a:lnTo>
                    <a:pt x="209" y="135"/>
                  </a:lnTo>
                  <a:lnTo>
                    <a:pt x="209" y="135"/>
                  </a:lnTo>
                  <a:lnTo>
                    <a:pt x="220" y="139"/>
                  </a:lnTo>
                  <a:lnTo>
                    <a:pt x="232" y="144"/>
                  </a:lnTo>
                  <a:lnTo>
                    <a:pt x="242" y="148"/>
                  </a:lnTo>
                  <a:lnTo>
                    <a:pt x="251" y="151"/>
                  </a:lnTo>
                  <a:lnTo>
                    <a:pt x="261" y="155"/>
                  </a:lnTo>
                  <a:lnTo>
                    <a:pt x="269" y="158"/>
                  </a:lnTo>
                  <a:lnTo>
                    <a:pt x="276" y="161"/>
                  </a:lnTo>
                  <a:lnTo>
                    <a:pt x="285" y="164"/>
                  </a:lnTo>
                  <a:lnTo>
                    <a:pt x="292" y="167"/>
                  </a:lnTo>
                  <a:lnTo>
                    <a:pt x="299" y="170"/>
                  </a:lnTo>
                  <a:lnTo>
                    <a:pt x="307" y="172"/>
                  </a:lnTo>
                  <a:lnTo>
                    <a:pt x="312" y="174"/>
                  </a:lnTo>
                  <a:lnTo>
                    <a:pt x="320" y="177"/>
                  </a:lnTo>
                  <a:lnTo>
                    <a:pt x="325" y="178"/>
                  </a:lnTo>
                  <a:lnTo>
                    <a:pt x="333" y="181"/>
                  </a:lnTo>
                  <a:lnTo>
                    <a:pt x="338" y="183"/>
                  </a:lnTo>
                  <a:lnTo>
                    <a:pt x="345" y="184"/>
                  </a:lnTo>
                  <a:lnTo>
                    <a:pt x="353" y="185"/>
                  </a:lnTo>
                  <a:lnTo>
                    <a:pt x="360" y="187"/>
                  </a:lnTo>
                  <a:lnTo>
                    <a:pt x="366" y="190"/>
                  </a:lnTo>
                  <a:lnTo>
                    <a:pt x="374" y="191"/>
                  </a:lnTo>
                  <a:lnTo>
                    <a:pt x="381" y="193"/>
                  </a:lnTo>
                  <a:lnTo>
                    <a:pt x="390" y="194"/>
                  </a:lnTo>
                  <a:lnTo>
                    <a:pt x="399" y="195"/>
                  </a:lnTo>
                  <a:lnTo>
                    <a:pt x="407" y="197"/>
                  </a:lnTo>
                  <a:lnTo>
                    <a:pt x="416" y="198"/>
                  </a:lnTo>
                  <a:lnTo>
                    <a:pt x="427" y="201"/>
                  </a:lnTo>
                  <a:lnTo>
                    <a:pt x="438" y="203"/>
                  </a:lnTo>
                  <a:lnTo>
                    <a:pt x="449" y="204"/>
                  </a:lnTo>
                  <a:lnTo>
                    <a:pt x="461" y="207"/>
                  </a:lnTo>
                  <a:lnTo>
                    <a:pt x="473" y="208"/>
                  </a:lnTo>
                  <a:lnTo>
                    <a:pt x="488" y="211"/>
                  </a:lnTo>
                  <a:lnTo>
                    <a:pt x="488" y="211"/>
                  </a:lnTo>
                  <a:lnTo>
                    <a:pt x="502" y="213"/>
                  </a:lnTo>
                  <a:lnTo>
                    <a:pt x="515" y="216"/>
                  </a:lnTo>
                  <a:lnTo>
                    <a:pt x="527" y="217"/>
                  </a:lnTo>
                  <a:lnTo>
                    <a:pt x="538" y="220"/>
                  </a:lnTo>
                  <a:lnTo>
                    <a:pt x="550" y="221"/>
                  </a:lnTo>
                  <a:lnTo>
                    <a:pt x="560" y="223"/>
                  </a:lnTo>
                  <a:lnTo>
                    <a:pt x="568" y="224"/>
                  </a:lnTo>
                  <a:lnTo>
                    <a:pt x="577" y="226"/>
                  </a:lnTo>
                  <a:lnTo>
                    <a:pt x="586" y="227"/>
                  </a:lnTo>
                  <a:lnTo>
                    <a:pt x="594" y="229"/>
                  </a:lnTo>
                  <a:lnTo>
                    <a:pt x="602" y="229"/>
                  </a:lnTo>
                  <a:lnTo>
                    <a:pt x="609" y="230"/>
                  </a:lnTo>
                  <a:lnTo>
                    <a:pt x="616" y="231"/>
                  </a:lnTo>
                  <a:lnTo>
                    <a:pt x="622" y="231"/>
                  </a:lnTo>
                  <a:lnTo>
                    <a:pt x="627" y="233"/>
                  </a:lnTo>
                  <a:lnTo>
                    <a:pt x="635" y="233"/>
                  </a:lnTo>
                  <a:lnTo>
                    <a:pt x="640" y="234"/>
                  </a:lnTo>
                  <a:lnTo>
                    <a:pt x="646" y="234"/>
                  </a:lnTo>
                  <a:lnTo>
                    <a:pt x="652" y="234"/>
                  </a:lnTo>
                  <a:lnTo>
                    <a:pt x="658" y="234"/>
                  </a:lnTo>
                  <a:lnTo>
                    <a:pt x="663" y="236"/>
                  </a:lnTo>
                  <a:lnTo>
                    <a:pt x="669" y="236"/>
                  </a:lnTo>
                  <a:lnTo>
                    <a:pt x="675" y="236"/>
                  </a:lnTo>
                  <a:lnTo>
                    <a:pt x="681" y="236"/>
                  </a:lnTo>
                  <a:lnTo>
                    <a:pt x="688" y="236"/>
                  </a:lnTo>
                  <a:lnTo>
                    <a:pt x="694" y="236"/>
                  </a:lnTo>
                  <a:lnTo>
                    <a:pt x="701" y="236"/>
                  </a:lnTo>
                  <a:lnTo>
                    <a:pt x="708" y="236"/>
                  </a:lnTo>
                  <a:lnTo>
                    <a:pt x="717" y="236"/>
                  </a:lnTo>
                  <a:lnTo>
                    <a:pt x="724" y="236"/>
                  </a:lnTo>
                  <a:lnTo>
                    <a:pt x="732" y="236"/>
                  </a:lnTo>
                  <a:lnTo>
                    <a:pt x="742" y="236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>
              <a:off x="2395" y="1655"/>
              <a:ext cx="457" cy="177"/>
            </a:xfrm>
            <a:custGeom>
              <a:avLst/>
              <a:gdLst/>
              <a:ahLst/>
              <a:cxnLst>
                <a:cxn ang="0">
                  <a:pos x="23" y="336"/>
                </a:cxn>
                <a:cxn ang="0">
                  <a:pos x="66" y="303"/>
                </a:cxn>
                <a:cxn ang="0">
                  <a:pos x="102" y="275"/>
                </a:cxn>
                <a:cxn ang="0">
                  <a:pos x="135" y="249"/>
                </a:cxn>
                <a:cxn ang="0">
                  <a:pos x="162" y="227"/>
                </a:cxn>
                <a:cxn ang="0">
                  <a:pos x="188" y="207"/>
                </a:cxn>
                <a:cxn ang="0">
                  <a:pos x="210" y="191"/>
                </a:cxn>
                <a:cxn ang="0">
                  <a:pos x="229" y="178"/>
                </a:cxn>
                <a:cxn ang="0">
                  <a:pos x="247" y="165"/>
                </a:cxn>
                <a:cxn ang="0">
                  <a:pos x="264" y="155"/>
                </a:cxn>
                <a:cxn ang="0">
                  <a:pos x="280" y="147"/>
                </a:cxn>
                <a:cxn ang="0">
                  <a:pos x="296" y="138"/>
                </a:cxn>
                <a:cxn ang="0">
                  <a:pos x="312" y="131"/>
                </a:cxn>
                <a:cxn ang="0">
                  <a:pos x="329" y="122"/>
                </a:cxn>
                <a:cxn ang="0">
                  <a:pos x="348" y="115"/>
                </a:cxn>
                <a:cxn ang="0">
                  <a:pos x="370" y="106"/>
                </a:cxn>
                <a:cxn ang="0">
                  <a:pos x="381" y="102"/>
                </a:cxn>
                <a:cxn ang="0">
                  <a:pos x="404" y="92"/>
                </a:cxn>
                <a:cxn ang="0">
                  <a:pos x="423" y="85"/>
                </a:cxn>
                <a:cxn ang="0">
                  <a:pos x="441" y="78"/>
                </a:cxn>
                <a:cxn ang="0">
                  <a:pos x="457" y="72"/>
                </a:cxn>
                <a:cxn ang="0">
                  <a:pos x="472" y="66"/>
                </a:cxn>
                <a:cxn ang="0">
                  <a:pos x="485" y="62"/>
                </a:cxn>
                <a:cxn ang="0">
                  <a:pos x="498" y="57"/>
                </a:cxn>
                <a:cxn ang="0">
                  <a:pos x="510" y="55"/>
                </a:cxn>
                <a:cxn ang="0">
                  <a:pos x="525" y="50"/>
                </a:cxn>
                <a:cxn ang="0">
                  <a:pos x="538" y="47"/>
                </a:cxn>
                <a:cxn ang="0">
                  <a:pos x="554" y="45"/>
                </a:cxn>
                <a:cxn ang="0">
                  <a:pos x="571" y="42"/>
                </a:cxn>
                <a:cxn ang="0">
                  <a:pos x="588" y="37"/>
                </a:cxn>
                <a:cxn ang="0">
                  <a:pos x="610" y="35"/>
                </a:cxn>
                <a:cxn ang="0">
                  <a:pos x="633" y="30"/>
                </a:cxn>
                <a:cxn ang="0">
                  <a:pos x="660" y="26"/>
                </a:cxn>
                <a:cxn ang="0">
                  <a:pos x="674" y="23"/>
                </a:cxn>
                <a:cxn ang="0">
                  <a:pos x="699" y="19"/>
                </a:cxn>
                <a:cxn ang="0">
                  <a:pos x="722" y="16"/>
                </a:cxn>
                <a:cxn ang="0">
                  <a:pos x="741" y="13"/>
                </a:cxn>
                <a:cxn ang="0">
                  <a:pos x="758" y="10"/>
                </a:cxn>
                <a:cxn ang="0">
                  <a:pos x="774" y="7"/>
                </a:cxn>
                <a:cxn ang="0">
                  <a:pos x="788" y="6"/>
                </a:cxn>
                <a:cxn ang="0">
                  <a:pos x="800" y="4"/>
                </a:cxn>
                <a:cxn ang="0">
                  <a:pos x="813" y="3"/>
                </a:cxn>
                <a:cxn ang="0">
                  <a:pos x="824" y="1"/>
                </a:cxn>
                <a:cxn ang="0">
                  <a:pos x="836" y="1"/>
                </a:cxn>
                <a:cxn ang="0">
                  <a:pos x="847" y="1"/>
                </a:cxn>
                <a:cxn ang="0">
                  <a:pos x="860" y="0"/>
                </a:cxn>
                <a:cxn ang="0">
                  <a:pos x="873" y="0"/>
                </a:cxn>
                <a:cxn ang="0">
                  <a:pos x="889" y="0"/>
                </a:cxn>
                <a:cxn ang="0">
                  <a:pos x="905" y="0"/>
                </a:cxn>
              </a:cxnLst>
              <a:rect l="0" t="0" r="r" b="b"/>
              <a:pathLst>
                <a:path w="915" h="355">
                  <a:moveTo>
                    <a:pt x="0" y="355"/>
                  </a:moveTo>
                  <a:lnTo>
                    <a:pt x="23" y="336"/>
                  </a:lnTo>
                  <a:lnTo>
                    <a:pt x="44" y="319"/>
                  </a:lnTo>
                  <a:lnTo>
                    <a:pt x="66" y="303"/>
                  </a:lnTo>
                  <a:lnTo>
                    <a:pt x="85" y="289"/>
                  </a:lnTo>
                  <a:lnTo>
                    <a:pt x="102" y="275"/>
                  </a:lnTo>
                  <a:lnTo>
                    <a:pt x="119" y="262"/>
                  </a:lnTo>
                  <a:lnTo>
                    <a:pt x="135" y="249"/>
                  </a:lnTo>
                  <a:lnTo>
                    <a:pt x="149" y="237"/>
                  </a:lnTo>
                  <a:lnTo>
                    <a:pt x="162" y="227"/>
                  </a:lnTo>
                  <a:lnTo>
                    <a:pt x="175" y="217"/>
                  </a:lnTo>
                  <a:lnTo>
                    <a:pt x="188" y="207"/>
                  </a:lnTo>
                  <a:lnTo>
                    <a:pt x="198" y="200"/>
                  </a:lnTo>
                  <a:lnTo>
                    <a:pt x="210" y="191"/>
                  </a:lnTo>
                  <a:lnTo>
                    <a:pt x="220" y="184"/>
                  </a:lnTo>
                  <a:lnTo>
                    <a:pt x="229" y="178"/>
                  </a:lnTo>
                  <a:lnTo>
                    <a:pt x="239" y="171"/>
                  </a:lnTo>
                  <a:lnTo>
                    <a:pt x="247" y="165"/>
                  </a:lnTo>
                  <a:lnTo>
                    <a:pt x="256" y="161"/>
                  </a:lnTo>
                  <a:lnTo>
                    <a:pt x="264" y="155"/>
                  </a:lnTo>
                  <a:lnTo>
                    <a:pt x="272" y="151"/>
                  </a:lnTo>
                  <a:lnTo>
                    <a:pt x="280" y="147"/>
                  </a:lnTo>
                  <a:lnTo>
                    <a:pt x="288" y="142"/>
                  </a:lnTo>
                  <a:lnTo>
                    <a:pt x="296" y="138"/>
                  </a:lnTo>
                  <a:lnTo>
                    <a:pt x="303" y="134"/>
                  </a:lnTo>
                  <a:lnTo>
                    <a:pt x="312" y="131"/>
                  </a:lnTo>
                  <a:lnTo>
                    <a:pt x="321" y="126"/>
                  </a:lnTo>
                  <a:lnTo>
                    <a:pt x="329" y="122"/>
                  </a:lnTo>
                  <a:lnTo>
                    <a:pt x="339" y="119"/>
                  </a:lnTo>
                  <a:lnTo>
                    <a:pt x="348" y="115"/>
                  </a:lnTo>
                  <a:lnTo>
                    <a:pt x="359" y="111"/>
                  </a:lnTo>
                  <a:lnTo>
                    <a:pt x="370" y="106"/>
                  </a:lnTo>
                  <a:lnTo>
                    <a:pt x="381" y="102"/>
                  </a:lnTo>
                  <a:lnTo>
                    <a:pt x="381" y="102"/>
                  </a:lnTo>
                  <a:lnTo>
                    <a:pt x="393" y="96"/>
                  </a:lnTo>
                  <a:lnTo>
                    <a:pt x="404" y="92"/>
                  </a:lnTo>
                  <a:lnTo>
                    <a:pt x="414" y="89"/>
                  </a:lnTo>
                  <a:lnTo>
                    <a:pt x="423" y="85"/>
                  </a:lnTo>
                  <a:lnTo>
                    <a:pt x="433" y="80"/>
                  </a:lnTo>
                  <a:lnTo>
                    <a:pt x="441" y="78"/>
                  </a:lnTo>
                  <a:lnTo>
                    <a:pt x="449" y="75"/>
                  </a:lnTo>
                  <a:lnTo>
                    <a:pt x="457" y="72"/>
                  </a:lnTo>
                  <a:lnTo>
                    <a:pt x="464" y="69"/>
                  </a:lnTo>
                  <a:lnTo>
                    <a:pt x="472" y="66"/>
                  </a:lnTo>
                  <a:lnTo>
                    <a:pt x="479" y="65"/>
                  </a:lnTo>
                  <a:lnTo>
                    <a:pt x="485" y="62"/>
                  </a:lnTo>
                  <a:lnTo>
                    <a:pt x="492" y="60"/>
                  </a:lnTo>
                  <a:lnTo>
                    <a:pt x="498" y="57"/>
                  </a:lnTo>
                  <a:lnTo>
                    <a:pt x="505" y="56"/>
                  </a:lnTo>
                  <a:lnTo>
                    <a:pt x="510" y="55"/>
                  </a:lnTo>
                  <a:lnTo>
                    <a:pt x="518" y="52"/>
                  </a:lnTo>
                  <a:lnTo>
                    <a:pt x="525" y="50"/>
                  </a:lnTo>
                  <a:lnTo>
                    <a:pt x="532" y="49"/>
                  </a:lnTo>
                  <a:lnTo>
                    <a:pt x="538" y="47"/>
                  </a:lnTo>
                  <a:lnTo>
                    <a:pt x="546" y="46"/>
                  </a:lnTo>
                  <a:lnTo>
                    <a:pt x="554" y="45"/>
                  </a:lnTo>
                  <a:lnTo>
                    <a:pt x="562" y="43"/>
                  </a:lnTo>
                  <a:lnTo>
                    <a:pt x="571" y="42"/>
                  </a:lnTo>
                  <a:lnTo>
                    <a:pt x="580" y="39"/>
                  </a:lnTo>
                  <a:lnTo>
                    <a:pt x="588" y="37"/>
                  </a:lnTo>
                  <a:lnTo>
                    <a:pt x="600" y="36"/>
                  </a:lnTo>
                  <a:lnTo>
                    <a:pt x="610" y="35"/>
                  </a:lnTo>
                  <a:lnTo>
                    <a:pt x="621" y="32"/>
                  </a:lnTo>
                  <a:lnTo>
                    <a:pt x="633" y="30"/>
                  </a:lnTo>
                  <a:lnTo>
                    <a:pt x="646" y="27"/>
                  </a:lnTo>
                  <a:lnTo>
                    <a:pt x="660" y="26"/>
                  </a:lnTo>
                  <a:lnTo>
                    <a:pt x="660" y="26"/>
                  </a:lnTo>
                  <a:lnTo>
                    <a:pt x="674" y="23"/>
                  </a:lnTo>
                  <a:lnTo>
                    <a:pt x="687" y="22"/>
                  </a:lnTo>
                  <a:lnTo>
                    <a:pt x="699" y="19"/>
                  </a:lnTo>
                  <a:lnTo>
                    <a:pt x="710" y="17"/>
                  </a:lnTo>
                  <a:lnTo>
                    <a:pt x="722" y="16"/>
                  </a:lnTo>
                  <a:lnTo>
                    <a:pt x="732" y="14"/>
                  </a:lnTo>
                  <a:lnTo>
                    <a:pt x="741" y="13"/>
                  </a:lnTo>
                  <a:lnTo>
                    <a:pt x="749" y="12"/>
                  </a:lnTo>
                  <a:lnTo>
                    <a:pt x="758" y="10"/>
                  </a:lnTo>
                  <a:lnTo>
                    <a:pt x="767" y="9"/>
                  </a:lnTo>
                  <a:lnTo>
                    <a:pt x="774" y="7"/>
                  </a:lnTo>
                  <a:lnTo>
                    <a:pt x="781" y="7"/>
                  </a:lnTo>
                  <a:lnTo>
                    <a:pt x="788" y="6"/>
                  </a:lnTo>
                  <a:lnTo>
                    <a:pt x="794" y="4"/>
                  </a:lnTo>
                  <a:lnTo>
                    <a:pt x="800" y="4"/>
                  </a:lnTo>
                  <a:lnTo>
                    <a:pt x="807" y="3"/>
                  </a:lnTo>
                  <a:lnTo>
                    <a:pt x="813" y="3"/>
                  </a:lnTo>
                  <a:lnTo>
                    <a:pt x="818" y="3"/>
                  </a:lnTo>
                  <a:lnTo>
                    <a:pt x="824" y="1"/>
                  </a:lnTo>
                  <a:lnTo>
                    <a:pt x="830" y="1"/>
                  </a:lnTo>
                  <a:lnTo>
                    <a:pt x="836" y="1"/>
                  </a:lnTo>
                  <a:lnTo>
                    <a:pt x="841" y="1"/>
                  </a:lnTo>
                  <a:lnTo>
                    <a:pt x="847" y="1"/>
                  </a:lnTo>
                  <a:lnTo>
                    <a:pt x="853" y="0"/>
                  </a:lnTo>
                  <a:lnTo>
                    <a:pt x="860" y="0"/>
                  </a:lnTo>
                  <a:lnTo>
                    <a:pt x="866" y="0"/>
                  </a:lnTo>
                  <a:lnTo>
                    <a:pt x="873" y="0"/>
                  </a:lnTo>
                  <a:lnTo>
                    <a:pt x="880" y="0"/>
                  </a:lnTo>
                  <a:lnTo>
                    <a:pt x="889" y="0"/>
                  </a:lnTo>
                  <a:lnTo>
                    <a:pt x="896" y="0"/>
                  </a:lnTo>
                  <a:lnTo>
                    <a:pt x="905" y="0"/>
                  </a:lnTo>
                  <a:lnTo>
                    <a:pt x="915" y="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3209" y="1753"/>
              <a:ext cx="86" cy="72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173" y="144"/>
                </a:cxn>
                <a:cxn ang="0">
                  <a:pos x="58" y="0"/>
                </a:cxn>
                <a:cxn ang="0">
                  <a:pos x="29" y="29"/>
                </a:cxn>
                <a:cxn ang="0">
                  <a:pos x="0" y="57"/>
                </a:cxn>
              </a:cxnLst>
              <a:rect l="0" t="0" r="r" b="b"/>
              <a:pathLst>
                <a:path w="173" h="144">
                  <a:moveTo>
                    <a:pt x="0" y="57"/>
                  </a:moveTo>
                  <a:lnTo>
                    <a:pt x="173" y="144"/>
                  </a:lnTo>
                  <a:lnTo>
                    <a:pt x="58" y="0"/>
                  </a:lnTo>
                  <a:lnTo>
                    <a:pt x="29" y="29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000000"/>
            </a:solidFill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2852" y="1655"/>
              <a:ext cx="369" cy="107"/>
            </a:xfrm>
            <a:custGeom>
              <a:avLst/>
              <a:gdLst/>
              <a:ahLst/>
              <a:cxnLst>
                <a:cxn ang="0">
                  <a:pos x="728" y="210"/>
                </a:cxn>
                <a:cxn ang="0">
                  <a:pos x="713" y="197"/>
                </a:cxn>
                <a:cxn ang="0">
                  <a:pos x="699" y="187"/>
                </a:cxn>
                <a:cxn ang="0">
                  <a:pos x="686" y="178"/>
                </a:cxn>
                <a:cxn ang="0">
                  <a:pos x="673" y="170"/>
                </a:cxn>
                <a:cxn ang="0">
                  <a:pos x="661" y="161"/>
                </a:cxn>
                <a:cxn ang="0">
                  <a:pos x="650" y="155"/>
                </a:cxn>
                <a:cxn ang="0">
                  <a:pos x="638" y="148"/>
                </a:cxn>
                <a:cxn ang="0">
                  <a:pos x="628" y="142"/>
                </a:cxn>
                <a:cxn ang="0">
                  <a:pos x="617" y="137"/>
                </a:cxn>
                <a:cxn ang="0">
                  <a:pos x="605" y="132"/>
                </a:cxn>
                <a:cxn ang="0">
                  <a:pos x="594" y="126"/>
                </a:cxn>
                <a:cxn ang="0">
                  <a:pos x="582" y="122"/>
                </a:cxn>
                <a:cxn ang="0">
                  <a:pos x="569" y="116"/>
                </a:cxn>
                <a:cxn ang="0">
                  <a:pos x="555" y="111"/>
                </a:cxn>
                <a:cxn ang="0">
                  <a:pos x="541" y="105"/>
                </a:cxn>
                <a:cxn ang="0">
                  <a:pos x="532" y="102"/>
                </a:cxn>
                <a:cxn ang="0">
                  <a:pos x="510" y="92"/>
                </a:cxn>
                <a:cxn ang="0">
                  <a:pos x="490" y="85"/>
                </a:cxn>
                <a:cxn ang="0">
                  <a:pos x="473" y="78"/>
                </a:cxn>
                <a:cxn ang="0">
                  <a:pos x="457" y="72"/>
                </a:cxn>
                <a:cxn ang="0">
                  <a:pos x="441" y="66"/>
                </a:cxn>
                <a:cxn ang="0">
                  <a:pos x="428" y="62"/>
                </a:cxn>
                <a:cxn ang="0">
                  <a:pos x="415" y="57"/>
                </a:cxn>
                <a:cxn ang="0">
                  <a:pos x="402" y="55"/>
                </a:cxn>
                <a:cxn ang="0">
                  <a:pos x="388" y="50"/>
                </a:cxn>
                <a:cxn ang="0">
                  <a:pos x="375" y="47"/>
                </a:cxn>
                <a:cxn ang="0">
                  <a:pos x="359" y="45"/>
                </a:cxn>
                <a:cxn ang="0">
                  <a:pos x="343" y="42"/>
                </a:cxn>
                <a:cxn ang="0">
                  <a:pos x="325" y="37"/>
                </a:cxn>
                <a:cxn ang="0">
                  <a:pos x="303" y="35"/>
                </a:cxn>
                <a:cxn ang="0">
                  <a:pos x="280" y="30"/>
                </a:cxn>
                <a:cxn ang="0">
                  <a:pos x="253" y="26"/>
                </a:cxn>
                <a:cxn ang="0">
                  <a:pos x="238" y="23"/>
                </a:cxn>
                <a:cxn ang="0">
                  <a:pos x="214" y="19"/>
                </a:cxn>
                <a:cxn ang="0">
                  <a:pos x="192" y="16"/>
                </a:cxn>
                <a:cxn ang="0">
                  <a:pos x="172" y="13"/>
                </a:cxn>
                <a:cxn ang="0">
                  <a:pos x="155" y="10"/>
                </a:cxn>
                <a:cxn ang="0">
                  <a:pos x="139" y="7"/>
                </a:cxn>
                <a:cxn ang="0">
                  <a:pos x="126" y="6"/>
                </a:cxn>
                <a:cxn ang="0">
                  <a:pos x="113" y="4"/>
                </a:cxn>
                <a:cxn ang="0">
                  <a:pos x="102" y="3"/>
                </a:cxn>
                <a:cxn ang="0">
                  <a:pos x="90" y="1"/>
                </a:cxn>
                <a:cxn ang="0">
                  <a:pos x="79" y="1"/>
                </a:cxn>
                <a:cxn ang="0">
                  <a:pos x="66" y="1"/>
                </a:cxn>
                <a:cxn ang="0">
                  <a:pos x="54" y="0"/>
                </a:cxn>
                <a:cxn ang="0">
                  <a:pos x="40" y="0"/>
                </a:cxn>
                <a:cxn ang="0">
                  <a:pos x="26" y="0"/>
                </a:cxn>
                <a:cxn ang="0">
                  <a:pos x="8" y="0"/>
                </a:cxn>
              </a:cxnLst>
              <a:rect l="0" t="0" r="r" b="b"/>
              <a:pathLst>
                <a:path w="736" h="216">
                  <a:moveTo>
                    <a:pt x="736" y="216"/>
                  </a:moveTo>
                  <a:lnTo>
                    <a:pt x="728" y="210"/>
                  </a:lnTo>
                  <a:lnTo>
                    <a:pt x="720" y="203"/>
                  </a:lnTo>
                  <a:lnTo>
                    <a:pt x="713" y="197"/>
                  </a:lnTo>
                  <a:lnTo>
                    <a:pt x="706" y="193"/>
                  </a:lnTo>
                  <a:lnTo>
                    <a:pt x="699" y="187"/>
                  </a:lnTo>
                  <a:lnTo>
                    <a:pt x="692" y="183"/>
                  </a:lnTo>
                  <a:lnTo>
                    <a:pt x="686" y="178"/>
                  </a:lnTo>
                  <a:lnTo>
                    <a:pt x="679" y="174"/>
                  </a:lnTo>
                  <a:lnTo>
                    <a:pt x="673" y="170"/>
                  </a:lnTo>
                  <a:lnTo>
                    <a:pt x="667" y="165"/>
                  </a:lnTo>
                  <a:lnTo>
                    <a:pt x="661" y="161"/>
                  </a:lnTo>
                  <a:lnTo>
                    <a:pt x="656" y="158"/>
                  </a:lnTo>
                  <a:lnTo>
                    <a:pt x="650" y="155"/>
                  </a:lnTo>
                  <a:lnTo>
                    <a:pt x="644" y="151"/>
                  </a:lnTo>
                  <a:lnTo>
                    <a:pt x="638" y="148"/>
                  </a:lnTo>
                  <a:lnTo>
                    <a:pt x="634" y="145"/>
                  </a:lnTo>
                  <a:lnTo>
                    <a:pt x="628" y="142"/>
                  </a:lnTo>
                  <a:lnTo>
                    <a:pt x="623" y="139"/>
                  </a:lnTo>
                  <a:lnTo>
                    <a:pt x="617" y="137"/>
                  </a:lnTo>
                  <a:lnTo>
                    <a:pt x="611" y="135"/>
                  </a:lnTo>
                  <a:lnTo>
                    <a:pt x="605" y="132"/>
                  </a:lnTo>
                  <a:lnTo>
                    <a:pt x="600" y="129"/>
                  </a:lnTo>
                  <a:lnTo>
                    <a:pt x="594" y="126"/>
                  </a:lnTo>
                  <a:lnTo>
                    <a:pt x="588" y="124"/>
                  </a:lnTo>
                  <a:lnTo>
                    <a:pt x="582" y="122"/>
                  </a:lnTo>
                  <a:lnTo>
                    <a:pt x="575" y="119"/>
                  </a:lnTo>
                  <a:lnTo>
                    <a:pt x="569" y="116"/>
                  </a:lnTo>
                  <a:lnTo>
                    <a:pt x="562" y="114"/>
                  </a:lnTo>
                  <a:lnTo>
                    <a:pt x="555" y="111"/>
                  </a:lnTo>
                  <a:lnTo>
                    <a:pt x="548" y="108"/>
                  </a:lnTo>
                  <a:lnTo>
                    <a:pt x="541" y="105"/>
                  </a:lnTo>
                  <a:lnTo>
                    <a:pt x="532" y="102"/>
                  </a:lnTo>
                  <a:lnTo>
                    <a:pt x="532" y="102"/>
                  </a:lnTo>
                  <a:lnTo>
                    <a:pt x="520" y="96"/>
                  </a:lnTo>
                  <a:lnTo>
                    <a:pt x="510" y="92"/>
                  </a:lnTo>
                  <a:lnTo>
                    <a:pt x="500" y="89"/>
                  </a:lnTo>
                  <a:lnTo>
                    <a:pt x="490" y="85"/>
                  </a:lnTo>
                  <a:lnTo>
                    <a:pt x="482" y="80"/>
                  </a:lnTo>
                  <a:lnTo>
                    <a:pt x="473" y="78"/>
                  </a:lnTo>
                  <a:lnTo>
                    <a:pt x="464" y="75"/>
                  </a:lnTo>
                  <a:lnTo>
                    <a:pt x="457" y="72"/>
                  </a:lnTo>
                  <a:lnTo>
                    <a:pt x="448" y="69"/>
                  </a:lnTo>
                  <a:lnTo>
                    <a:pt x="441" y="66"/>
                  </a:lnTo>
                  <a:lnTo>
                    <a:pt x="436" y="65"/>
                  </a:lnTo>
                  <a:lnTo>
                    <a:pt x="428" y="62"/>
                  </a:lnTo>
                  <a:lnTo>
                    <a:pt x="421" y="60"/>
                  </a:lnTo>
                  <a:lnTo>
                    <a:pt x="415" y="57"/>
                  </a:lnTo>
                  <a:lnTo>
                    <a:pt x="408" y="56"/>
                  </a:lnTo>
                  <a:lnTo>
                    <a:pt x="402" y="55"/>
                  </a:lnTo>
                  <a:lnTo>
                    <a:pt x="395" y="52"/>
                  </a:lnTo>
                  <a:lnTo>
                    <a:pt x="388" y="50"/>
                  </a:lnTo>
                  <a:lnTo>
                    <a:pt x="382" y="49"/>
                  </a:lnTo>
                  <a:lnTo>
                    <a:pt x="375" y="47"/>
                  </a:lnTo>
                  <a:lnTo>
                    <a:pt x="368" y="46"/>
                  </a:lnTo>
                  <a:lnTo>
                    <a:pt x="359" y="45"/>
                  </a:lnTo>
                  <a:lnTo>
                    <a:pt x="352" y="43"/>
                  </a:lnTo>
                  <a:lnTo>
                    <a:pt x="343" y="42"/>
                  </a:lnTo>
                  <a:lnTo>
                    <a:pt x="333" y="39"/>
                  </a:lnTo>
                  <a:lnTo>
                    <a:pt x="325" y="37"/>
                  </a:lnTo>
                  <a:lnTo>
                    <a:pt x="315" y="36"/>
                  </a:lnTo>
                  <a:lnTo>
                    <a:pt x="303" y="35"/>
                  </a:lnTo>
                  <a:lnTo>
                    <a:pt x="292" y="32"/>
                  </a:lnTo>
                  <a:lnTo>
                    <a:pt x="280" y="30"/>
                  </a:lnTo>
                  <a:lnTo>
                    <a:pt x="267" y="27"/>
                  </a:lnTo>
                  <a:lnTo>
                    <a:pt x="253" y="26"/>
                  </a:lnTo>
                  <a:lnTo>
                    <a:pt x="253" y="26"/>
                  </a:lnTo>
                  <a:lnTo>
                    <a:pt x="238" y="23"/>
                  </a:lnTo>
                  <a:lnTo>
                    <a:pt x="226" y="22"/>
                  </a:lnTo>
                  <a:lnTo>
                    <a:pt x="214" y="19"/>
                  </a:lnTo>
                  <a:lnTo>
                    <a:pt x="203" y="17"/>
                  </a:lnTo>
                  <a:lnTo>
                    <a:pt x="192" y="16"/>
                  </a:lnTo>
                  <a:lnTo>
                    <a:pt x="182" y="14"/>
                  </a:lnTo>
                  <a:lnTo>
                    <a:pt x="172" y="13"/>
                  </a:lnTo>
                  <a:lnTo>
                    <a:pt x="164" y="12"/>
                  </a:lnTo>
                  <a:lnTo>
                    <a:pt x="155" y="10"/>
                  </a:lnTo>
                  <a:lnTo>
                    <a:pt x="148" y="9"/>
                  </a:lnTo>
                  <a:lnTo>
                    <a:pt x="139" y="7"/>
                  </a:lnTo>
                  <a:lnTo>
                    <a:pt x="132" y="7"/>
                  </a:lnTo>
                  <a:lnTo>
                    <a:pt x="126" y="6"/>
                  </a:lnTo>
                  <a:lnTo>
                    <a:pt x="119" y="4"/>
                  </a:lnTo>
                  <a:lnTo>
                    <a:pt x="113" y="4"/>
                  </a:lnTo>
                  <a:lnTo>
                    <a:pt x="108" y="3"/>
                  </a:lnTo>
                  <a:lnTo>
                    <a:pt x="102" y="3"/>
                  </a:lnTo>
                  <a:lnTo>
                    <a:pt x="96" y="3"/>
                  </a:lnTo>
                  <a:lnTo>
                    <a:pt x="90" y="1"/>
                  </a:lnTo>
                  <a:lnTo>
                    <a:pt x="85" y="1"/>
                  </a:lnTo>
                  <a:lnTo>
                    <a:pt x="79" y="1"/>
                  </a:lnTo>
                  <a:lnTo>
                    <a:pt x="73" y="1"/>
                  </a:lnTo>
                  <a:lnTo>
                    <a:pt x="66" y="1"/>
                  </a:lnTo>
                  <a:lnTo>
                    <a:pt x="60" y="0"/>
                  </a:lnTo>
                  <a:lnTo>
                    <a:pt x="54" y="0"/>
                  </a:lnTo>
                  <a:lnTo>
                    <a:pt x="47" y="0"/>
                  </a:lnTo>
                  <a:lnTo>
                    <a:pt x="40" y="0"/>
                  </a:lnTo>
                  <a:lnTo>
                    <a:pt x="33" y="0"/>
                  </a:lnTo>
                  <a:lnTo>
                    <a:pt x="26" y="0"/>
                  </a:lnTo>
                  <a:lnTo>
                    <a:pt x="17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3252" y="1767"/>
              <a:ext cx="407" cy="406"/>
            </a:xfrm>
            <a:custGeom>
              <a:avLst/>
              <a:gdLst/>
              <a:ahLst/>
              <a:cxnLst>
                <a:cxn ang="0">
                  <a:pos x="365" y="2"/>
                </a:cxn>
                <a:cxn ang="0">
                  <a:pos x="305" y="12"/>
                </a:cxn>
                <a:cxn ang="0">
                  <a:pos x="249" y="32"/>
                </a:cxn>
                <a:cxn ang="0">
                  <a:pos x="196" y="59"/>
                </a:cxn>
                <a:cxn ang="0">
                  <a:pos x="148" y="92"/>
                </a:cxn>
                <a:cxn ang="0">
                  <a:pos x="105" y="132"/>
                </a:cxn>
                <a:cxn ang="0">
                  <a:pos x="69" y="178"/>
                </a:cxn>
                <a:cxn ang="0">
                  <a:pos x="40" y="230"/>
                </a:cxn>
                <a:cxn ang="0">
                  <a:pos x="17" y="286"/>
                </a:cxn>
                <a:cxn ang="0">
                  <a:pos x="4" y="345"/>
                </a:cxn>
                <a:cxn ang="0">
                  <a:pos x="0" y="407"/>
                </a:cxn>
                <a:cxn ang="0">
                  <a:pos x="1" y="449"/>
                </a:cxn>
                <a:cxn ang="0">
                  <a:pos x="13" y="509"/>
                </a:cxn>
                <a:cxn ang="0">
                  <a:pos x="32" y="565"/>
                </a:cxn>
                <a:cxn ang="0">
                  <a:pos x="59" y="618"/>
                </a:cxn>
                <a:cxn ang="0">
                  <a:pos x="92" y="666"/>
                </a:cxn>
                <a:cxn ang="0">
                  <a:pos x="132" y="709"/>
                </a:cxn>
                <a:cxn ang="0">
                  <a:pos x="180" y="745"/>
                </a:cxn>
                <a:cxn ang="0">
                  <a:pos x="230" y="773"/>
                </a:cxn>
                <a:cxn ang="0">
                  <a:pos x="286" y="796"/>
                </a:cxn>
                <a:cxn ang="0">
                  <a:pos x="345" y="809"/>
                </a:cxn>
                <a:cxn ang="0">
                  <a:pos x="407" y="814"/>
                </a:cxn>
                <a:cxn ang="0">
                  <a:pos x="449" y="812"/>
                </a:cxn>
                <a:cxn ang="0">
                  <a:pos x="509" y="801"/>
                </a:cxn>
                <a:cxn ang="0">
                  <a:pos x="565" y="782"/>
                </a:cxn>
                <a:cxn ang="0">
                  <a:pos x="619" y="755"/>
                </a:cxn>
                <a:cxn ang="0">
                  <a:pos x="666" y="722"/>
                </a:cxn>
                <a:cxn ang="0">
                  <a:pos x="709" y="680"/>
                </a:cxn>
                <a:cxn ang="0">
                  <a:pos x="745" y="634"/>
                </a:cxn>
                <a:cxn ang="0">
                  <a:pos x="774" y="584"/>
                </a:cxn>
                <a:cxn ang="0">
                  <a:pos x="797" y="528"/>
                </a:cxn>
                <a:cxn ang="0">
                  <a:pos x="810" y="469"/>
                </a:cxn>
                <a:cxn ang="0">
                  <a:pos x="814" y="407"/>
                </a:cxn>
                <a:cxn ang="0">
                  <a:pos x="813" y="365"/>
                </a:cxn>
                <a:cxn ang="0">
                  <a:pos x="801" y="305"/>
                </a:cxn>
                <a:cxn ang="0">
                  <a:pos x="783" y="249"/>
                </a:cxn>
                <a:cxn ang="0">
                  <a:pos x="755" y="196"/>
                </a:cxn>
                <a:cxn ang="0">
                  <a:pos x="722" y="148"/>
                </a:cxn>
                <a:cxn ang="0">
                  <a:pos x="682" y="105"/>
                </a:cxn>
                <a:cxn ang="0">
                  <a:pos x="634" y="69"/>
                </a:cxn>
                <a:cxn ang="0">
                  <a:pos x="584" y="39"/>
                </a:cxn>
                <a:cxn ang="0">
                  <a:pos x="528" y="17"/>
                </a:cxn>
                <a:cxn ang="0">
                  <a:pos x="469" y="5"/>
                </a:cxn>
                <a:cxn ang="0">
                  <a:pos x="407" y="0"/>
                </a:cxn>
              </a:cxnLst>
              <a:rect l="0" t="0" r="r" b="b"/>
              <a:pathLst>
                <a:path w="814" h="814">
                  <a:moveTo>
                    <a:pt x="407" y="0"/>
                  </a:moveTo>
                  <a:lnTo>
                    <a:pt x="386" y="0"/>
                  </a:lnTo>
                  <a:lnTo>
                    <a:pt x="365" y="2"/>
                  </a:lnTo>
                  <a:lnTo>
                    <a:pt x="345" y="5"/>
                  </a:lnTo>
                  <a:lnTo>
                    <a:pt x="325" y="7"/>
                  </a:lnTo>
                  <a:lnTo>
                    <a:pt x="305" y="12"/>
                  </a:lnTo>
                  <a:lnTo>
                    <a:pt x="286" y="17"/>
                  </a:lnTo>
                  <a:lnTo>
                    <a:pt x="268" y="25"/>
                  </a:lnTo>
                  <a:lnTo>
                    <a:pt x="249" y="32"/>
                  </a:lnTo>
                  <a:lnTo>
                    <a:pt x="230" y="39"/>
                  </a:lnTo>
                  <a:lnTo>
                    <a:pt x="213" y="49"/>
                  </a:lnTo>
                  <a:lnTo>
                    <a:pt x="196" y="59"/>
                  </a:lnTo>
                  <a:lnTo>
                    <a:pt x="180" y="69"/>
                  </a:lnTo>
                  <a:lnTo>
                    <a:pt x="163" y="81"/>
                  </a:lnTo>
                  <a:lnTo>
                    <a:pt x="148" y="92"/>
                  </a:lnTo>
                  <a:lnTo>
                    <a:pt x="132" y="105"/>
                  </a:lnTo>
                  <a:lnTo>
                    <a:pt x="119" y="120"/>
                  </a:lnTo>
                  <a:lnTo>
                    <a:pt x="105" y="132"/>
                  </a:lnTo>
                  <a:lnTo>
                    <a:pt x="92" y="148"/>
                  </a:lnTo>
                  <a:lnTo>
                    <a:pt x="81" y="163"/>
                  </a:lnTo>
                  <a:lnTo>
                    <a:pt x="69" y="178"/>
                  </a:lnTo>
                  <a:lnTo>
                    <a:pt x="59" y="196"/>
                  </a:lnTo>
                  <a:lnTo>
                    <a:pt x="49" y="213"/>
                  </a:lnTo>
                  <a:lnTo>
                    <a:pt x="40" y="230"/>
                  </a:lnTo>
                  <a:lnTo>
                    <a:pt x="32" y="249"/>
                  </a:lnTo>
                  <a:lnTo>
                    <a:pt x="24" y="266"/>
                  </a:lnTo>
                  <a:lnTo>
                    <a:pt x="17" y="286"/>
                  </a:lnTo>
                  <a:lnTo>
                    <a:pt x="13" y="305"/>
                  </a:lnTo>
                  <a:lnTo>
                    <a:pt x="7" y="325"/>
                  </a:lnTo>
                  <a:lnTo>
                    <a:pt x="4" y="345"/>
                  </a:lnTo>
                  <a:lnTo>
                    <a:pt x="1" y="365"/>
                  </a:lnTo>
                  <a:lnTo>
                    <a:pt x="0" y="385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0" y="429"/>
                  </a:lnTo>
                  <a:lnTo>
                    <a:pt x="1" y="449"/>
                  </a:lnTo>
                  <a:lnTo>
                    <a:pt x="4" y="469"/>
                  </a:lnTo>
                  <a:lnTo>
                    <a:pt x="7" y="489"/>
                  </a:lnTo>
                  <a:lnTo>
                    <a:pt x="13" y="509"/>
                  </a:lnTo>
                  <a:lnTo>
                    <a:pt x="17" y="528"/>
                  </a:lnTo>
                  <a:lnTo>
                    <a:pt x="24" y="546"/>
                  </a:lnTo>
                  <a:lnTo>
                    <a:pt x="32" y="565"/>
                  </a:lnTo>
                  <a:lnTo>
                    <a:pt x="40" y="584"/>
                  </a:lnTo>
                  <a:lnTo>
                    <a:pt x="49" y="601"/>
                  </a:lnTo>
                  <a:lnTo>
                    <a:pt x="59" y="618"/>
                  </a:lnTo>
                  <a:lnTo>
                    <a:pt x="69" y="634"/>
                  </a:lnTo>
                  <a:lnTo>
                    <a:pt x="81" y="650"/>
                  </a:lnTo>
                  <a:lnTo>
                    <a:pt x="92" y="666"/>
                  </a:lnTo>
                  <a:lnTo>
                    <a:pt x="105" y="680"/>
                  </a:lnTo>
                  <a:lnTo>
                    <a:pt x="119" y="694"/>
                  </a:lnTo>
                  <a:lnTo>
                    <a:pt x="132" y="709"/>
                  </a:lnTo>
                  <a:lnTo>
                    <a:pt x="148" y="722"/>
                  </a:lnTo>
                  <a:lnTo>
                    <a:pt x="163" y="733"/>
                  </a:lnTo>
                  <a:lnTo>
                    <a:pt x="180" y="745"/>
                  </a:lnTo>
                  <a:lnTo>
                    <a:pt x="196" y="755"/>
                  </a:lnTo>
                  <a:lnTo>
                    <a:pt x="213" y="765"/>
                  </a:lnTo>
                  <a:lnTo>
                    <a:pt x="230" y="773"/>
                  </a:lnTo>
                  <a:lnTo>
                    <a:pt x="249" y="782"/>
                  </a:lnTo>
                  <a:lnTo>
                    <a:pt x="268" y="789"/>
                  </a:lnTo>
                  <a:lnTo>
                    <a:pt x="286" y="796"/>
                  </a:lnTo>
                  <a:lnTo>
                    <a:pt x="305" y="801"/>
                  </a:lnTo>
                  <a:lnTo>
                    <a:pt x="325" y="807"/>
                  </a:lnTo>
                  <a:lnTo>
                    <a:pt x="345" y="809"/>
                  </a:lnTo>
                  <a:lnTo>
                    <a:pt x="365" y="812"/>
                  </a:lnTo>
                  <a:lnTo>
                    <a:pt x="386" y="814"/>
                  </a:lnTo>
                  <a:lnTo>
                    <a:pt x="407" y="814"/>
                  </a:lnTo>
                  <a:lnTo>
                    <a:pt x="407" y="814"/>
                  </a:lnTo>
                  <a:lnTo>
                    <a:pt x="429" y="814"/>
                  </a:lnTo>
                  <a:lnTo>
                    <a:pt x="449" y="812"/>
                  </a:lnTo>
                  <a:lnTo>
                    <a:pt x="469" y="809"/>
                  </a:lnTo>
                  <a:lnTo>
                    <a:pt x="489" y="807"/>
                  </a:lnTo>
                  <a:lnTo>
                    <a:pt x="509" y="801"/>
                  </a:lnTo>
                  <a:lnTo>
                    <a:pt x="528" y="796"/>
                  </a:lnTo>
                  <a:lnTo>
                    <a:pt x="547" y="789"/>
                  </a:lnTo>
                  <a:lnTo>
                    <a:pt x="565" y="782"/>
                  </a:lnTo>
                  <a:lnTo>
                    <a:pt x="584" y="773"/>
                  </a:lnTo>
                  <a:lnTo>
                    <a:pt x="601" y="765"/>
                  </a:lnTo>
                  <a:lnTo>
                    <a:pt x="619" y="755"/>
                  </a:lnTo>
                  <a:lnTo>
                    <a:pt x="634" y="745"/>
                  </a:lnTo>
                  <a:lnTo>
                    <a:pt x="652" y="733"/>
                  </a:lnTo>
                  <a:lnTo>
                    <a:pt x="666" y="722"/>
                  </a:lnTo>
                  <a:lnTo>
                    <a:pt x="682" y="709"/>
                  </a:lnTo>
                  <a:lnTo>
                    <a:pt x="695" y="694"/>
                  </a:lnTo>
                  <a:lnTo>
                    <a:pt x="709" y="680"/>
                  </a:lnTo>
                  <a:lnTo>
                    <a:pt x="722" y="666"/>
                  </a:lnTo>
                  <a:lnTo>
                    <a:pt x="734" y="650"/>
                  </a:lnTo>
                  <a:lnTo>
                    <a:pt x="745" y="634"/>
                  </a:lnTo>
                  <a:lnTo>
                    <a:pt x="755" y="618"/>
                  </a:lnTo>
                  <a:lnTo>
                    <a:pt x="765" y="601"/>
                  </a:lnTo>
                  <a:lnTo>
                    <a:pt x="774" y="584"/>
                  </a:lnTo>
                  <a:lnTo>
                    <a:pt x="783" y="565"/>
                  </a:lnTo>
                  <a:lnTo>
                    <a:pt x="790" y="546"/>
                  </a:lnTo>
                  <a:lnTo>
                    <a:pt x="797" y="528"/>
                  </a:lnTo>
                  <a:lnTo>
                    <a:pt x="801" y="509"/>
                  </a:lnTo>
                  <a:lnTo>
                    <a:pt x="807" y="489"/>
                  </a:lnTo>
                  <a:lnTo>
                    <a:pt x="810" y="469"/>
                  </a:lnTo>
                  <a:lnTo>
                    <a:pt x="813" y="449"/>
                  </a:lnTo>
                  <a:lnTo>
                    <a:pt x="814" y="429"/>
                  </a:lnTo>
                  <a:lnTo>
                    <a:pt x="814" y="407"/>
                  </a:lnTo>
                  <a:lnTo>
                    <a:pt x="814" y="407"/>
                  </a:lnTo>
                  <a:lnTo>
                    <a:pt x="814" y="385"/>
                  </a:lnTo>
                  <a:lnTo>
                    <a:pt x="813" y="365"/>
                  </a:lnTo>
                  <a:lnTo>
                    <a:pt x="810" y="345"/>
                  </a:lnTo>
                  <a:lnTo>
                    <a:pt x="807" y="325"/>
                  </a:lnTo>
                  <a:lnTo>
                    <a:pt x="801" y="305"/>
                  </a:lnTo>
                  <a:lnTo>
                    <a:pt x="797" y="286"/>
                  </a:lnTo>
                  <a:lnTo>
                    <a:pt x="790" y="266"/>
                  </a:lnTo>
                  <a:lnTo>
                    <a:pt x="783" y="249"/>
                  </a:lnTo>
                  <a:lnTo>
                    <a:pt x="774" y="230"/>
                  </a:lnTo>
                  <a:lnTo>
                    <a:pt x="765" y="213"/>
                  </a:lnTo>
                  <a:lnTo>
                    <a:pt x="755" y="196"/>
                  </a:lnTo>
                  <a:lnTo>
                    <a:pt x="745" y="178"/>
                  </a:lnTo>
                  <a:lnTo>
                    <a:pt x="734" y="163"/>
                  </a:lnTo>
                  <a:lnTo>
                    <a:pt x="722" y="148"/>
                  </a:lnTo>
                  <a:lnTo>
                    <a:pt x="709" y="132"/>
                  </a:lnTo>
                  <a:lnTo>
                    <a:pt x="695" y="120"/>
                  </a:lnTo>
                  <a:lnTo>
                    <a:pt x="682" y="105"/>
                  </a:lnTo>
                  <a:lnTo>
                    <a:pt x="666" y="92"/>
                  </a:lnTo>
                  <a:lnTo>
                    <a:pt x="652" y="81"/>
                  </a:lnTo>
                  <a:lnTo>
                    <a:pt x="634" y="69"/>
                  </a:lnTo>
                  <a:lnTo>
                    <a:pt x="619" y="59"/>
                  </a:lnTo>
                  <a:lnTo>
                    <a:pt x="601" y="49"/>
                  </a:lnTo>
                  <a:lnTo>
                    <a:pt x="584" y="39"/>
                  </a:lnTo>
                  <a:lnTo>
                    <a:pt x="565" y="32"/>
                  </a:lnTo>
                  <a:lnTo>
                    <a:pt x="547" y="25"/>
                  </a:lnTo>
                  <a:lnTo>
                    <a:pt x="528" y="17"/>
                  </a:lnTo>
                  <a:lnTo>
                    <a:pt x="509" y="12"/>
                  </a:lnTo>
                  <a:lnTo>
                    <a:pt x="489" y="7"/>
                  </a:lnTo>
                  <a:lnTo>
                    <a:pt x="469" y="5"/>
                  </a:lnTo>
                  <a:lnTo>
                    <a:pt x="449" y="2"/>
                  </a:lnTo>
                  <a:lnTo>
                    <a:pt x="429" y="0"/>
                  </a:lnTo>
                  <a:lnTo>
                    <a:pt x="407" y="0"/>
                  </a:lnTo>
                </a:path>
              </a:pathLst>
            </a:custGeom>
            <a:solidFill>
              <a:schemeClr val="bg1"/>
            </a:solidFill>
            <a:ln w="285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4440" y="1891"/>
              <a:ext cx="57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Symbol" pitchFamily="18" charset="2"/>
                </a:rPr>
                <a:t>¤ </a:t>
              </a:r>
              <a:endParaRPr lang="en-US"/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3416" y="1904"/>
              <a:ext cx="11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B </a:t>
              </a:r>
              <a:endParaRPr lang="en-US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939" y="1894"/>
              <a:ext cx="11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-Roman"/>
                </a:rPr>
                <a:t>w </a:t>
              </a:r>
              <a:endParaRPr lang="en-US"/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1185" y="1894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0 </a:t>
              </a:r>
              <a:endParaRPr lang="en-US"/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1069" y="1894"/>
              <a:ext cx="10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= </a:t>
              </a:r>
              <a:endParaRPr lang="en-US"/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336" y="1894"/>
              <a:ext cx="8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-Roman"/>
                </a:rPr>
                <a:t>z </a:t>
              </a:r>
              <a:endParaRPr lang="en-US"/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1545" y="1894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0 </a:t>
              </a:r>
              <a:endParaRPr lang="en-US"/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1430" y="1894"/>
              <a:ext cx="10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= </a:t>
              </a:r>
              <a:endParaRPr lang="en-US"/>
            </a:p>
          </p:txBody>
        </p:sp>
        <p:sp>
          <p:nvSpPr>
            <p:cNvPr id="37" name="Freeform 37"/>
            <p:cNvSpPr>
              <a:spLocks/>
            </p:cNvSpPr>
            <p:nvPr/>
          </p:nvSpPr>
          <p:spPr bwMode="auto">
            <a:xfrm>
              <a:off x="2217" y="1652"/>
              <a:ext cx="43" cy="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" y="172"/>
                </a:cxn>
                <a:cxn ang="0">
                  <a:pos x="86" y="0"/>
                </a:cxn>
                <a:cxn ang="0">
                  <a:pos x="29" y="0"/>
                </a:cxn>
                <a:cxn ang="0">
                  <a:pos x="0" y="0"/>
                </a:cxn>
              </a:cxnLst>
              <a:rect l="0" t="0" r="r" b="b"/>
              <a:pathLst>
                <a:path w="86" h="172">
                  <a:moveTo>
                    <a:pt x="0" y="0"/>
                  </a:moveTo>
                  <a:lnTo>
                    <a:pt x="29" y="172"/>
                  </a:lnTo>
                  <a:lnTo>
                    <a:pt x="86" y="0"/>
                  </a:lnTo>
                  <a:lnTo>
                    <a:pt x="2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8" name="Line 38"/>
            <p:cNvSpPr>
              <a:spLocks noChangeShapeType="1"/>
            </p:cNvSpPr>
            <p:nvPr/>
          </p:nvSpPr>
          <p:spPr bwMode="auto">
            <a:xfrm flipV="1">
              <a:off x="2231" y="1466"/>
              <a:ext cx="1" cy="186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1282" y="1891"/>
              <a:ext cx="57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Symbol" pitchFamily="18" charset="2"/>
                </a:rPr>
                <a:t>¤ </a:t>
              </a:r>
              <a:endParaRPr lang="en-US"/>
            </a:p>
          </p:txBody>
        </p:sp>
        <p:sp>
          <p:nvSpPr>
            <p:cNvPr id="40" name="Rectangle 40"/>
            <p:cNvSpPr>
              <a:spLocks noChangeArrowheads="1"/>
            </p:cNvSpPr>
            <p:nvPr/>
          </p:nvSpPr>
          <p:spPr bwMode="auto">
            <a:xfrm>
              <a:off x="2109" y="1278"/>
              <a:ext cx="27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dirty="0" smtClean="0">
                  <a:solidFill>
                    <a:srgbClr val="000000"/>
                  </a:solidFill>
                  <a:latin typeface="Times-Roman"/>
                </a:rPr>
                <a:t>reset</a:t>
              </a:r>
              <a:endParaRPr lang="en-US" dirty="0"/>
            </a:p>
          </p:txBody>
        </p:sp>
        <p:sp>
          <p:nvSpPr>
            <p:cNvPr id="41" name="Rectangle 41"/>
            <p:cNvSpPr>
              <a:spLocks noChangeArrowheads="1"/>
            </p:cNvSpPr>
            <p:nvPr/>
          </p:nvSpPr>
          <p:spPr bwMode="auto">
            <a:xfrm>
              <a:off x="2495" y="1476"/>
              <a:ext cx="11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-Roman"/>
                </a:rPr>
                <a:t>w </a:t>
              </a:r>
              <a:endParaRPr lang="en-US"/>
            </a:p>
          </p:txBody>
        </p:sp>
        <p:sp>
          <p:nvSpPr>
            <p:cNvPr id="42" name="Rectangle 42"/>
            <p:cNvSpPr>
              <a:spLocks noChangeArrowheads="1"/>
            </p:cNvSpPr>
            <p:nvPr/>
          </p:nvSpPr>
          <p:spPr bwMode="auto">
            <a:xfrm>
              <a:off x="2741" y="1476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1 </a:t>
              </a:r>
              <a:endParaRPr lang="en-US"/>
            </a:p>
          </p:txBody>
        </p:sp>
        <p:sp>
          <p:nvSpPr>
            <p:cNvPr id="43" name="Rectangle 43"/>
            <p:cNvSpPr>
              <a:spLocks noChangeArrowheads="1"/>
            </p:cNvSpPr>
            <p:nvPr/>
          </p:nvSpPr>
          <p:spPr bwMode="auto">
            <a:xfrm>
              <a:off x="2624" y="1476"/>
              <a:ext cx="10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= </a:t>
              </a:r>
              <a:endParaRPr lang="en-US"/>
            </a:p>
          </p:txBody>
        </p:sp>
        <p:sp>
          <p:nvSpPr>
            <p:cNvPr id="44" name="Rectangle 44"/>
            <p:cNvSpPr>
              <a:spLocks noChangeArrowheads="1"/>
            </p:cNvSpPr>
            <p:nvPr/>
          </p:nvSpPr>
          <p:spPr bwMode="auto">
            <a:xfrm>
              <a:off x="2892" y="1476"/>
              <a:ext cx="8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-Roman"/>
                </a:rPr>
                <a:t>z </a:t>
              </a:r>
              <a:endParaRPr lang="en-US"/>
            </a:p>
          </p:txBody>
        </p:sp>
        <p:sp>
          <p:nvSpPr>
            <p:cNvPr id="45" name="Rectangle 45"/>
            <p:cNvSpPr>
              <a:spLocks noChangeArrowheads="1"/>
            </p:cNvSpPr>
            <p:nvPr/>
          </p:nvSpPr>
          <p:spPr bwMode="auto">
            <a:xfrm>
              <a:off x="3101" y="1476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0 </a:t>
              </a:r>
              <a:endParaRPr lang="en-US"/>
            </a:p>
          </p:txBody>
        </p:sp>
        <p:sp>
          <p:nvSpPr>
            <p:cNvPr id="46" name="Rectangle 46"/>
            <p:cNvSpPr>
              <a:spLocks noChangeArrowheads="1"/>
            </p:cNvSpPr>
            <p:nvPr/>
          </p:nvSpPr>
          <p:spPr bwMode="auto">
            <a:xfrm>
              <a:off x="2985" y="1476"/>
              <a:ext cx="10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-Roman"/>
                </a:rPr>
                <a:t>= </a:t>
              </a:r>
              <a:endParaRPr lang="en-US"/>
            </a:p>
          </p:txBody>
        </p:sp>
        <p:sp>
          <p:nvSpPr>
            <p:cNvPr id="47" name="Rectangle 47"/>
            <p:cNvSpPr>
              <a:spLocks noChangeArrowheads="1"/>
            </p:cNvSpPr>
            <p:nvPr/>
          </p:nvSpPr>
          <p:spPr bwMode="auto">
            <a:xfrm>
              <a:off x="2838" y="1473"/>
              <a:ext cx="57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Symbol" pitchFamily="18" charset="2"/>
                </a:rPr>
                <a:t>¤ </a:t>
              </a:r>
              <a:endParaRPr lang="en-US"/>
            </a:p>
          </p:txBody>
        </p:sp>
      </p:grp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448816" y="739552"/>
            <a:ext cx="8875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 rtl="0"/>
            <a:r>
              <a:rPr lang="en-US" sz="30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Mealy FSM – Example : State diagram &amp; table</a:t>
            </a:r>
          </a:p>
        </p:txBody>
      </p:sp>
      <p:grpSp>
        <p:nvGrpSpPr>
          <p:cNvPr id="49" name="Group 2"/>
          <p:cNvGrpSpPr>
            <a:grpSpLocks/>
          </p:cNvGrpSpPr>
          <p:nvPr/>
        </p:nvGrpSpPr>
        <p:grpSpPr bwMode="auto">
          <a:xfrm>
            <a:off x="1985961" y="4000516"/>
            <a:ext cx="5229245" cy="1714500"/>
            <a:chOff x="1301" y="1220"/>
            <a:chExt cx="3075" cy="1080"/>
          </a:xfrm>
        </p:grpSpPr>
        <p:sp>
          <p:nvSpPr>
            <p:cNvPr id="50" name="Rectangle 3"/>
            <p:cNvSpPr>
              <a:spLocks noChangeArrowheads="1"/>
            </p:cNvSpPr>
            <p:nvPr/>
          </p:nvSpPr>
          <p:spPr bwMode="auto">
            <a:xfrm>
              <a:off x="1301" y="1220"/>
              <a:ext cx="3075" cy="7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51" name="Rectangle 4"/>
            <p:cNvSpPr>
              <a:spLocks noChangeArrowheads="1"/>
            </p:cNvSpPr>
            <p:nvPr/>
          </p:nvSpPr>
          <p:spPr bwMode="auto">
            <a:xfrm>
              <a:off x="1301" y="1227"/>
              <a:ext cx="7" cy="288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52" name="Rectangle 5"/>
            <p:cNvSpPr>
              <a:spLocks noChangeArrowheads="1"/>
            </p:cNvSpPr>
            <p:nvPr/>
          </p:nvSpPr>
          <p:spPr bwMode="auto">
            <a:xfrm>
              <a:off x="1957" y="1227"/>
              <a:ext cx="8" cy="288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53" name="Rectangle 6"/>
            <p:cNvSpPr>
              <a:spLocks noChangeArrowheads="1"/>
            </p:cNvSpPr>
            <p:nvPr/>
          </p:nvSpPr>
          <p:spPr bwMode="auto">
            <a:xfrm>
              <a:off x="1396" y="1326"/>
              <a:ext cx="51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Present </a:t>
              </a:r>
              <a:endParaRPr lang="en-US" sz="2000"/>
            </a:p>
          </p:txBody>
        </p:sp>
        <p:sp>
          <p:nvSpPr>
            <p:cNvPr id="54" name="Rectangle 7"/>
            <p:cNvSpPr>
              <a:spLocks noChangeArrowheads="1"/>
            </p:cNvSpPr>
            <p:nvPr/>
          </p:nvSpPr>
          <p:spPr bwMode="auto">
            <a:xfrm>
              <a:off x="3159" y="1227"/>
              <a:ext cx="8" cy="288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55" name="Rectangle 8"/>
            <p:cNvSpPr>
              <a:spLocks noChangeArrowheads="1"/>
            </p:cNvSpPr>
            <p:nvPr/>
          </p:nvSpPr>
          <p:spPr bwMode="auto">
            <a:xfrm>
              <a:off x="2244" y="1269"/>
              <a:ext cx="68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Next state </a:t>
              </a:r>
              <a:endParaRPr lang="en-US" sz="2000" dirty="0"/>
            </a:p>
          </p:txBody>
        </p:sp>
        <p:sp>
          <p:nvSpPr>
            <p:cNvPr id="56" name="Rectangle 9"/>
            <p:cNvSpPr>
              <a:spLocks noChangeArrowheads="1"/>
            </p:cNvSpPr>
            <p:nvPr/>
          </p:nvSpPr>
          <p:spPr bwMode="auto">
            <a:xfrm>
              <a:off x="3488" y="1269"/>
              <a:ext cx="44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Output</a:t>
              </a:r>
              <a:endParaRPr lang="en-US" sz="2000"/>
            </a:p>
          </p:txBody>
        </p:sp>
        <p:sp>
          <p:nvSpPr>
            <p:cNvPr id="57" name="Rectangle 10"/>
            <p:cNvSpPr>
              <a:spLocks noChangeArrowheads="1"/>
            </p:cNvSpPr>
            <p:nvPr/>
          </p:nvSpPr>
          <p:spPr bwMode="auto">
            <a:xfrm>
              <a:off x="4362" y="1227"/>
              <a:ext cx="8" cy="288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58" name="Rectangle 11"/>
            <p:cNvSpPr>
              <a:spLocks noChangeArrowheads="1"/>
            </p:cNvSpPr>
            <p:nvPr/>
          </p:nvSpPr>
          <p:spPr bwMode="auto">
            <a:xfrm>
              <a:off x="1957" y="1523"/>
              <a:ext cx="2414" cy="8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59" name="Rectangle 12"/>
            <p:cNvSpPr>
              <a:spLocks noChangeArrowheads="1"/>
            </p:cNvSpPr>
            <p:nvPr/>
          </p:nvSpPr>
          <p:spPr bwMode="auto">
            <a:xfrm>
              <a:off x="1301" y="1515"/>
              <a:ext cx="7" cy="289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60" name="Rectangle 13"/>
            <p:cNvSpPr>
              <a:spLocks noChangeArrowheads="1"/>
            </p:cNvSpPr>
            <p:nvPr/>
          </p:nvSpPr>
          <p:spPr bwMode="auto">
            <a:xfrm>
              <a:off x="3992" y="1268"/>
              <a:ext cx="1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i="1">
                  <a:solidFill>
                    <a:srgbClr val="000000"/>
                  </a:solidFill>
                </a:rPr>
                <a:t>z </a:t>
              </a:r>
              <a:endParaRPr lang="en-US" sz="2000" i="1"/>
            </a:p>
          </p:txBody>
        </p:sp>
        <p:sp>
          <p:nvSpPr>
            <p:cNvPr id="61" name="Rectangle 14"/>
            <p:cNvSpPr>
              <a:spLocks noChangeArrowheads="1"/>
            </p:cNvSpPr>
            <p:nvPr/>
          </p:nvSpPr>
          <p:spPr bwMode="auto">
            <a:xfrm>
              <a:off x="1957" y="1515"/>
              <a:ext cx="8" cy="289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62" name="Rectangle 15"/>
            <p:cNvSpPr>
              <a:spLocks noChangeArrowheads="1"/>
            </p:cNvSpPr>
            <p:nvPr/>
          </p:nvSpPr>
          <p:spPr bwMode="auto">
            <a:xfrm>
              <a:off x="1485" y="1530"/>
              <a:ext cx="33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state </a:t>
              </a:r>
              <a:endParaRPr lang="en-US" sz="2000"/>
            </a:p>
          </p:txBody>
        </p:sp>
        <p:sp>
          <p:nvSpPr>
            <p:cNvPr id="63" name="Rectangle 16"/>
            <p:cNvSpPr>
              <a:spLocks noChangeArrowheads="1"/>
            </p:cNvSpPr>
            <p:nvPr/>
          </p:nvSpPr>
          <p:spPr bwMode="auto">
            <a:xfrm>
              <a:off x="2058" y="1588"/>
              <a:ext cx="1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i="1">
                  <a:solidFill>
                    <a:srgbClr val="000000"/>
                  </a:solidFill>
                </a:rPr>
                <a:t>w </a:t>
              </a:r>
              <a:endParaRPr lang="en-US" sz="2000" i="1"/>
            </a:p>
          </p:txBody>
        </p:sp>
        <p:sp>
          <p:nvSpPr>
            <p:cNvPr id="64" name="Rectangle 17"/>
            <p:cNvSpPr>
              <a:spLocks noChangeArrowheads="1"/>
            </p:cNvSpPr>
            <p:nvPr/>
          </p:nvSpPr>
          <p:spPr bwMode="auto">
            <a:xfrm>
              <a:off x="2222" y="1588"/>
              <a:ext cx="13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= </a:t>
              </a:r>
              <a:endParaRPr lang="en-US" sz="2000"/>
            </a:p>
          </p:txBody>
        </p:sp>
        <p:sp>
          <p:nvSpPr>
            <p:cNvPr id="65" name="Rectangle 18"/>
            <p:cNvSpPr>
              <a:spLocks noChangeArrowheads="1"/>
            </p:cNvSpPr>
            <p:nvPr/>
          </p:nvSpPr>
          <p:spPr bwMode="auto">
            <a:xfrm>
              <a:off x="2389" y="1588"/>
              <a:ext cx="12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0 </a:t>
              </a:r>
              <a:endParaRPr lang="en-US" sz="2000"/>
            </a:p>
          </p:txBody>
        </p:sp>
        <p:sp>
          <p:nvSpPr>
            <p:cNvPr id="66" name="Rectangle 19"/>
            <p:cNvSpPr>
              <a:spLocks noChangeArrowheads="1"/>
            </p:cNvSpPr>
            <p:nvPr/>
          </p:nvSpPr>
          <p:spPr bwMode="auto">
            <a:xfrm>
              <a:off x="2659" y="1588"/>
              <a:ext cx="1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i="1">
                  <a:solidFill>
                    <a:srgbClr val="000000"/>
                  </a:solidFill>
                </a:rPr>
                <a:t>w </a:t>
              </a:r>
              <a:endParaRPr lang="en-US" sz="2000" i="1"/>
            </a:p>
          </p:txBody>
        </p:sp>
        <p:sp>
          <p:nvSpPr>
            <p:cNvPr id="67" name="Rectangle 20"/>
            <p:cNvSpPr>
              <a:spLocks noChangeArrowheads="1"/>
            </p:cNvSpPr>
            <p:nvPr/>
          </p:nvSpPr>
          <p:spPr bwMode="auto">
            <a:xfrm>
              <a:off x="2823" y="1588"/>
              <a:ext cx="13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= </a:t>
              </a:r>
              <a:endParaRPr lang="en-US" sz="2000"/>
            </a:p>
          </p:txBody>
        </p:sp>
        <p:sp>
          <p:nvSpPr>
            <p:cNvPr id="68" name="Rectangle 21"/>
            <p:cNvSpPr>
              <a:spLocks noChangeArrowheads="1"/>
            </p:cNvSpPr>
            <p:nvPr/>
          </p:nvSpPr>
          <p:spPr bwMode="auto">
            <a:xfrm>
              <a:off x="3159" y="1515"/>
              <a:ext cx="8" cy="289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69" name="Rectangle 22"/>
            <p:cNvSpPr>
              <a:spLocks noChangeArrowheads="1"/>
            </p:cNvSpPr>
            <p:nvPr/>
          </p:nvSpPr>
          <p:spPr bwMode="auto">
            <a:xfrm>
              <a:off x="2992" y="1588"/>
              <a:ext cx="12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1 </a:t>
              </a:r>
              <a:endParaRPr lang="en-US" sz="2000"/>
            </a:p>
          </p:txBody>
        </p:sp>
        <p:sp>
          <p:nvSpPr>
            <p:cNvPr id="70" name="Rectangle 23"/>
            <p:cNvSpPr>
              <a:spLocks noChangeArrowheads="1"/>
            </p:cNvSpPr>
            <p:nvPr/>
          </p:nvSpPr>
          <p:spPr bwMode="auto">
            <a:xfrm>
              <a:off x="3262" y="1588"/>
              <a:ext cx="1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i="1">
                  <a:solidFill>
                    <a:srgbClr val="000000"/>
                  </a:solidFill>
                </a:rPr>
                <a:t>w </a:t>
              </a:r>
              <a:endParaRPr lang="en-US" sz="2000" i="1"/>
            </a:p>
          </p:txBody>
        </p:sp>
        <p:sp>
          <p:nvSpPr>
            <p:cNvPr id="71" name="Rectangle 24"/>
            <p:cNvSpPr>
              <a:spLocks noChangeArrowheads="1"/>
            </p:cNvSpPr>
            <p:nvPr/>
          </p:nvSpPr>
          <p:spPr bwMode="auto">
            <a:xfrm>
              <a:off x="3426" y="1588"/>
              <a:ext cx="13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= </a:t>
              </a:r>
              <a:endParaRPr lang="en-US" sz="2000"/>
            </a:p>
          </p:txBody>
        </p:sp>
        <p:sp>
          <p:nvSpPr>
            <p:cNvPr id="72" name="Rectangle 25"/>
            <p:cNvSpPr>
              <a:spLocks noChangeArrowheads="1"/>
            </p:cNvSpPr>
            <p:nvPr/>
          </p:nvSpPr>
          <p:spPr bwMode="auto">
            <a:xfrm>
              <a:off x="3593" y="1588"/>
              <a:ext cx="12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0 </a:t>
              </a:r>
              <a:endParaRPr lang="en-US" sz="2000"/>
            </a:p>
          </p:txBody>
        </p:sp>
        <p:sp>
          <p:nvSpPr>
            <p:cNvPr id="73" name="Rectangle 26"/>
            <p:cNvSpPr>
              <a:spLocks noChangeArrowheads="1"/>
            </p:cNvSpPr>
            <p:nvPr/>
          </p:nvSpPr>
          <p:spPr bwMode="auto">
            <a:xfrm>
              <a:off x="3863" y="1588"/>
              <a:ext cx="1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i="1" dirty="0">
                  <a:solidFill>
                    <a:srgbClr val="000000"/>
                  </a:solidFill>
                </a:rPr>
                <a:t>w </a:t>
              </a:r>
              <a:endParaRPr lang="en-US" sz="2000" i="1" dirty="0"/>
            </a:p>
          </p:txBody>
        </p:sp>
        <p:sp>
          <p:nvSpPr>
            <p:cNvPr id="74" name="Rectangle 27"/>
            <p:cNvSpPr>
              <a:spLocks noChangeArrowheads="1"/>
            </p:cNvSpPr>
            <p:nvPr/>
          </p:nvSpPr>
          <p:spPr bwMode="auto">
            <a:xfrm>
              <a:off x="4027" y="1588"/>
              <a:ext cx="13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= </a:t>
              </a:r>
              <a:endParaRPr lang="en-US" sz="2000"/>
            </a:p>
          </p:txBody>
        </p:sp>
        <p:sp>
          <p:nvSpPr>
            <p:cNvPr id="75" name="Rectangle 28"/>
            <p:cNvSpPr>
              <a:spLocks noChangeArrowheads="1"/>
            </p:cNvSpPr>
            <p:nvPr/>
          </p:nvSpPr>
          <p:spPr bwMode="auto">
            <a:xfrm>
              <a:off x="4362" y="1515"/>
              <a:ext cx="8" cy="289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76" name="Rectangle 29"/>
            <p:cNvSpPr>
              <a:spLocks noChangeArrowheads="1"/>
            </p:cNvSpPr>
            <p:nvPr/>
          </p:nvSpPr>
          <p:spPr bwMode="auto">
            <a:xfrm>
              <a:off x="1301" y="1812"/>
              <a:ext cx="3075" cy="8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77" name="Rectangle 30"/>
            <p:cNvSpPr>
              <a:spLocks noChangeArrowheads="1"/>
            </p:cNvSpPr>
            <p:nvPr/>
          </p:nvSpPr>
          <p:spPr bwMode="auto">
            <a:xfrm>
              <a:off x="1301" y="1822"/>
              <a:ext cx="7" cy="254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78" name="Rectangle 31"/>
            <p:cNvSpPr>
              <a:spLocks noChangeArrowheads="1"/>
            </p:cNvSpPr>
            <p:nvPr/>
          </p:nvSpPr>
          <p:spPr bwMode="auto">
            <a:xfrm>
              <a:off x="4196" y="1588"/>
              <a:ext cx="12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1 </a:t>
              </a:r>
              <a:endParaRPr lang="en-US" sz="2000"/>
            </a:p>
          </p:txBody>
        </p:sp>
        <p:sp>
          <p:nvSpPr>
            <p:cNvPr id="79" name="Rectangle 32"/>
            <p:cNvSpPr>
              <a:spLocks noChangeArrowheads="1"/>
            </p:cNvSpPr>
            <p:nvPr/>
          </p:nvSpPr>
          <p:spPr bwMode="auto">
            <a:xfrm>
              <a:off x="1957" y="1822"/>
              <a:ext cx="8" cy="254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0" name="Rectangle 33"/>
            <p:cNvSpPr>
              <a:spLocks noChangeArrowheads="1"/>
            </p:cNvSpPr>
            <p:nvPr/>
          </p:nvSpPr>
          <p:spPr bwMode="auto">
            <a:xfrm>
              <a:off x="1573" y="1876"/>
              <a:ext cx="15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A </a:t>
              </a:r>
              <a:endParaRPr lang="en-US" sz="2000"/>
            </a:p>
          </p:txBody>
        </p:sp>
        <p:sp>
          <p:nvSpPr>
            <p:cNvPr id="81" name="Rectangle 34"/>
            <p:cNvSpPr>
              <a:spLocks noChangeArrowheads="1"/>
            </p:cNvSpPr>
            <p:nvPr/>
          </p:nvSpPr>
          <p:spPr bwMode="auto">
            <a:xfrm>
              <a:off x="2206" y="1876"/>
              <a:ext cx="15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A </a:t>
              </a:r>
              <a:endParaRPr lang="en-US" sz="2000"/>
            </a:p>
          </p:txBody>
        </p:sp>
        <p:sp>
          <p:nvSpPr>
            <p:cNvPr id="82" name="Rectangle 35"/>
            <p:cNvSpPr>
              <a:spLocks noChangeArrowheads="1"/>
            </p:cNvSpPr>
            <p:nvPr/>
          </p:nvSpPr>
          <p:spPr bwMode="auto">
            <a:xfrm>
              <a:off x="3159" y="1822"/>
              <a:ext cx="8" cy="254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3" name="Rectangle 36"/>
            <p:cNvSpPr>
              <a:spLocks noChangeArrowheads="1"/>
            </p:cNvSpPr>
            <p:nvPr/>
          </p:nvSpPr>
          <p:spPr bwMode="auto">
            <a:xfrm>
              <a:off x="2813" y="1876"/>
              <a:ext cx="1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B </a:t>
              </a:r>
              <a:endParaRPr lang="en-US" sz="2000"/>
            </a:p>
          </p:txBody>
        </p:sp>
        <p:sp>
          <p:nvSpPr>
            <p:cNvPr id="84" name="Rectangle 37"/>
            <p:cNvSpPr>
              <a:spLocks noChangeArrowheads="1"/>
            </p:cNvSpPr>
            <p:nvPr/>
          </p:nvSpPr>
          <p:spPr bwMode="auto">
            <a:xfrm>
              <a:off x="3430" y="1876"/>
              <a:ext cx="12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0 </a:t>
              </a:r>
              <a:endParaRPr lang="en-US" sz="2000"/>
            </a:p>
          </p:txBody>
        </p:sp>
        <p:sp>
          <p:nvSpPr>
            <p:cNvPr id="85" name="Rectangle 38"/>
            <p:cNvSpPr>
              <a:spLocks noChangeArrowheads="1"/>
            </p:cNvSpPr>
            <p:nvPr/>
          </p:nvSpPr>
          <p:spPr bwMode="auto">
            <a:xfrm>
              <a:off x="4362" y="1822"/>
              <a:ext cx="8" cy="254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6" name="Rectangle 39"/>
            <p:cNvSpPr>
              <a:spLocks noChangeArrowheads="1"/>
            </p:cNvSpPr>
            <p:nvPr/>
          </p:nvSpPr>
          <p:spPr bwMode="auto">
            <a:xfrm>
              <a:off x="1301" y="2063"/>
              <a:ext cx="7" cy="221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7" name="Rectangle 40"/>
            <p:cNvSpPr>
              <a:spLocks noChangeArrowheads="1"/>
            </p:cNvSpPr>
            <p:nvPr/>
          </p:nvSpPr>
          <p:spPr bwMode="auto">
            <a:xfrm>
              <a:off x="4033" y="1876"/>
              <a:ext cx="12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0 </a:t>
              </a:r>
              <a:endParaRPr lang="en-US" sz="2000"/>
            </a:p>
          </p:txBody>
        </p:sp>
        <p:sp>
          <p:nvSpPr>
            <p:cNvPr id="88" name="Rectangle 41"/>
            <p:cNvSpPr>
              <a:spLocks noChangeArrowheads="1"/>
            </p:cNvSpPr>
            <p:nvPr/>
          </p:nvSpPr>
          <p:spPr bwMode="auto">
            <a:xfrm>
              <a:off x="1957" y="2063"/>
              <a:ext cx="8" cy="221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89" name="Rectangle 42"/>
            <p:cNvSpPr>
              <a:spLocks noChangeArrowheads="1"/>
            </p:cNvSpPr>
            <p:nvPr/>
          </p:nvSpPr>
          <p:spPr bwMode="auto">
            <a:xfrm>
              <a:off x="1577" y="2067"/>
              <a:ext cx="1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B </a:t>
              </a:r>
              <a:endParaRPr lang="en-US" sz="2000"/>
            </a:p>
          </p:txBody>
        </p:sp>
        <p:sp>
          <p:nvSpPr>
            <p:cNvPr id="90" name="Rectangle 43"/>
            <p:cNvSpPr>
              <a:spLocks noChangeArrowheads="1"/>
            </p:cNvSpPr>
            <p:nvPr/>
          </p:nvSpPr>
          <p:spPr bwMode="auto">
            <a:xfrm>
              <a:off x="2207" y="2067"/>
              <a:ext cx="15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A </a:t>
              </a:r>
              <a:endParaRPr lang="en-US" sz="2000"/>
            </a:p>
          </p:txBody>
        </p:sp>
        <p:sp>
          <p:nvSpPr>
            <p:cNvPr id="91" name="Rectangle 44"/>
            <p:cNvSpPr>
              <a:spLocks noChangeArrowheads="1"/>
            </p:cNvSpPr>
            <p:nvPr/>
          </p:nvSpPr>
          <p:spPr bwMode="auto">
            <a:xfrm>
              <a:off x="3159" y="2063"/>
              <a:ext cx="8" cy="221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2" name="Rectangle 45"/>
            <p:cNvSpPr>
              <a:spLocks noChangeArrowheads="1"/>
            </p:cNvSpPr>
            <p:nvPr/>
          </p:nvSpPr>
          <p:spPr bwMode="auto">
            <a:xfrm>
              <a:off x="2814" y="2067"/>
              <a:ext cx="1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B </a:t>
              </a:r>
              <a:endParaRPr lang="en-US" sz="2000"/>
            </a:p>
          </p:txBody>
        </p:sp>
        <p:sp>
          <p:nvSpPr>
            <p:cNvPr id="93" name="Rectangle 46"/>
            <p:cNvSpPr>
              <a:spLocks noChangeArrowheads="1"/>
            </p:cNvSpPr>
            <p:nvPr/>
          </p:nvSpPr>
          <p:spPr bwMode="auto">
            <a:xfrm>
              <a:off x="3430" y="2067"/>
              <a:ext cx="12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0 </a:t>
              </a:r>
              <a:endParaRPr lang="en-US" sz="2000"/>
            </a:p>
          </p:txBody>
        </p:sp>
        <p:sp>
          <p:nvSpPr>
            <p:cNvPr id="94" name="Rectangle 47"/>
            <p:cNvSpPr>
              <a:spLocks noChangeArrowheads="1"/>
            </p:cNvSpPr>
            <p:nvPr/>
          </p:nvSpPr>
          <p:spPr bwMode="auto">
            <a:xfrm>
              <a:off x="4362" y="2063"/>
              <a:ext cx="8" cy="221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5" name="Rectangle 48"/>
            <p:cNvSpPr>
              <a:spLocks noChangeArrowheads="1"/>
            </p:cNvSpPr>
            <p:nvPr/>
          </p:nvSpPr>
          <p:spPr bwMode="auto">
            <a:xfrm>
              <a:off x="1301" y="2292"/>
              <a:ext cx="3075" cy="8"/>
            </a:xfrm>
            <a:prstGeom prst="rect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6" name="Rectangle 49"/>
            <p:cNvSpPr>
              <a:spLocks noChangeArrowheads="1"/>
            </p:cNvSpPr>
            <p:nvPr/>
          </p:nvSpPr>
          <p:spPr bwMode="auto">
            <a:xfrm>
              <a:off x="4034" y="2067"/>
              <a:ext cx="12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1 </a:t>
              </a:r>
              <a:endParaRPr lang="en-US" sz="2000"/>
            </a:p>
          </p:txBody>
        </p:sp>
      </p:grpSp>
    </p:spTree>
    <p:extLst>
      <p:ext uri="{BB962C8B-B14F-4D97-AF65-F5344CB8AC3E}">
        <p14:creationId xmlns:p14="http://schemas.microsoft.com/office/powerpoint/2010/main" val="240866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67544" y="332656"/>
            <a:ext cx="8496944" cy="639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8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library IEEE;</a:t>
            </a:r>
          </a:p>
          <a:p>
            <a:pPr algn="l" rtl="0">
              <a:lnSpc>
                <a:spcPct val="8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use IEEE.STD_LOGIC_1164.ALL;</a:t>
            </a:r>
          </a:p>
          <a:p>
            <a:pPr algn="l" rtl="0">
              <a:lnSpc>
                <a:spcPct val="8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use IEEE.STD_LOGIC_ARITH.ALL;</a:t>
            </a:r>
          </a:p>
          <a:p>
            <a:pPr algn="l" rtl="0">
              <a:lnSpc>
                <a:spcPct val="8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use IEEE.STD_LOGIC_UNSIGNED.ALL;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entity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fsm2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is</a:t>
            </a:r>
          </a:p>
          <a:p>
            <a:pPr algn="l" rtl="0">
              <a:lnSpc>
                <a:spcPct val="8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Port (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rst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W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: in  STD_LOGIC;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  Z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: out  STD_LOGIC);</a:t>
            </a:r>
          </a:p>
          <a:p>
            <a:pPr algn="l" rtl="0">
              <a:lnSpc>
                <a:spcPct val="80000"/>
              </a:lnSpc>
            </a:pP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fsm2;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architecture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Behavioral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of fsm2 is</a:t>
            </a:r>
          </a:p>
          <a:p>
            <a:pPr algn="l" rtl="0">
              <a:lnSpc>
                <a:spcPct val="8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type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state IS (A,B);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signal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: state;</a:t>
            </a:r>
          </a:p>
          <a:p>
            <a:pPr algn="l" rtl="0">
              <a:lnSpc>
                <a:spcPct val="80000"/>
              </a:lnSpc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l" rtl="0">
              <a:lnSpc>
                <a:spcPct val="80000"/>
              </a:lnSpc>
              <a:buNone/>
            </a:pP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process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rst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 rtl="0">
              <a:lnSpc>
                <a:spcPct val="80000"/>
              </a:lnSpc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begin</a:t>
            </a:r>
            <a:endParaRPr lang="en-US" sz="1600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80000"/>
              </a:lnSpc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if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rst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='1')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then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&lt;=A;</a:t>
            </a:r>
          </a:p>
          <a:p>
            <a:pPr algn="l" rtl="0">
              <a:lnSpc>
                <a:spcPct val="80000"/>
              </a:lnSpc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elsif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clk'EVENT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and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='1')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then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80000"/>
              </a:lnSpc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end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>
              <a:lnSpc>
                <a:spcPct val="80000"/>
              </a:lnSpc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process;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algn="l" rtl="0">
              <a:lnSpc>
                <a:spcPct val="80000"/>
              </a:lnSpc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process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W,pr_state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 rtl="0">
              <a:lnSpc>
                <a:spcPct val="80000"/>
              </a:lnSpc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begin</a:t>
            </a:r>
            <a:endParaRPr lang="en-US" sz="1600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80000"/>
              </a:lnSpc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	case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is</a:t>
            </a:r>
          </a:p>
          <a:p>
            <a:pPr algn="l" rtl="0">
              <a:lnSpc>
                <a:spcPct val="80000"/>
              </a:lnSpc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when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A =&gt;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if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(W='1') then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Z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&lt;='0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';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B;</a:t>
            </a:r>
          </a:p>
          <a:p>
            <a:pPr algn="l" rtl="0">
              <a:lnSpc>
                <a:spcPct val="80000"/>
              </a:lnSpc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   else            Z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&lt;='0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';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A;</a:t>
            </a:r>
          </a:p>
          <a:p>
            <a:pPr algn="l" rtl="0">
              <a:lnSpc>
                <a:spcPct val="80000"/>
              </a:lnSpc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   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end if;</a:t>
            </a:r>
          </a:p>
          <a:p>
            <a:pPr algn="l" rtl="0">
              <a:lnSpc>
                <a:spcPct val="80000"/>
              </a:lnSpc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when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B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=&gt; 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if (W='1') then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Z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&lt;='1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';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B;</a:t>
            </a:r>
          </a:p>
          <a:p>
            <a:pPr algn="l" rtl="0">
              <a:lnSpc>
                <a:spcPct val="80000"/>
              </a:lnSpc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           else            Z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&lt;='0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';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&lt;= A;</a:t>
            </a:r>
          </a:p>
          <a:p>
            <a:pPr algn="l" rtl="0">
              <a:lnSpc>
                <a:spcPct val="80000"/>
              </a:lnSpc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   end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>
              <a:lnSpc>
                <a:spcPct val="80000"/>
              </a:lnSpc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end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case;</a:t>
            </a:r>
          </a:p>
          <a:p>
            <a:pPr algn="l" rtl="0">
              <a:lnSpc>
                <a:spcPct val="80000"/>
              </a:lnSpc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process;</a:t>
            </a:r>
          </a:p>
          <a:p>
            <a:pPr algn="l" rtl="0">
              <a:lnSpc>
                <a:spcPct val="80000"/>
              </a:lnSpc>
              <a:buNone/>
            </a:pPr>
            <a:r>
              <a:rPr lang="en-US" sz="16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Behavioral;</a:t>
            </a:r>
            <a:endParaRPr lang="ar-SA" sz="1600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80000"/>
              </a:lnSpc>
            </a:pPr>
            <a:endParaRPr lang="ar-SA" sz="16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665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432048" y="1052736"/>
            <a:ext cx="8604448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	To </a:t>
            </a:r>
            <a:r>
              <a:rPr lang="en-US" sz="2500" dirty="0"/>
              <a:t>encode the states of a state machine, we can select one among several </a:t>
            </a:r>
            <a:r>
              <a:rPr lang="en-US" sz="2500" dirty="0" smtClean="0"/>
              <a:t>available styles</a:t>
            </a:r>
            <a:r>
              <a:rPr lang="en-US" sz="2500" dirty="0"/>
              <a:t>. The default style is </a:t>
            </a:r>
            <a:r>
              <a:rPr lang="en-US" sz="2500" b="1" i="1" u="sng" dirty="0">
                <a:solidFill>
                  <a:srgbClr val="0000FF"/>
                </a:solidFill>
              </a:rPr>
              <a:t>binary</a:t>
            </a:r>
            <a:r>
              <a:rPr lang="en-US" sz="2500" dirty="0"/>
              <a:t>. Its advantage is that it requires the least number </a:t>
            </a:r>
            <a:r>
              <a:rPr lang="en-US" sz="2500" dirty="0" smtClean="0"/>
              <a:t>of flip-flops</a:t>
            </a:r>
            <a:r>
              <a:rPr lang="en-US" sz="2500" dirty="0"/>
              <a:t>. </a:t>
            </a:r>
            <a:r>
              <a:rPr lang="en-US" sz="2500" dirty="0" smtClean="0"/>
              <a:t>The disadvantage </a:t>
            </a:r>
            <a:r>
              <a:rPr lang="en-US" sz="2500" dirty="0"/>
              <a:t>of this encoding scheme is that it requires more logic and is slower </a:t>
            </a:r>
            <a:r>
              <a:rPr lang="en-US" sz="2500" dirty="0" smtClean="0"/>
              <a:t>than the </a:t>
            </a:r>
            <a:r>
              <a:rPr lang="en-US" sz="2500" dirty="0"/>
              <a:t>others.</a:t>
            </a:r>
          </a:p>
          <a:p>
            <a:pPr algn="just" rtl="0"/>
            <a:r>
              <a:rPr lang="en-US" sz="2500" dirty="0" smtClean="0"/>
              <a:t>	At </a:t>
            </a:r>
            <a:r>
              <a:rPr lang="en-US" sz="2500" dirty="0"/>
              <a:t>the other extreme is the </a:t>
            </a:r>
            <a:r>
              <a:rPr lang="en-US" sz="2500" b="1" i="1" u="sng" dirty="0">
                <a:solidFill>
                  <a:srgbClr val="0000FF"/>
                </a:solidFill>
              </a:rPr>
              <a:t>one-hot</a:t>
            </a:r>
            <a:r>
              <a:rPr lang="en-US" sz="2500" dirty="0" smtClean="0"/>
              <a:t> </a:t>
            </a:r>
            <a:r>
              <a:rPr lang="en-US" sz="2500" dirty="0"/>
              <a:t>encoding style, which uses one flip-flop per state</a:t>
            </a:r>
            <a:r>
              <a:rPr lang="en-US" sz="2500" dirty="0" smtClean="0"/>
              <a:t>. Therefore</a:t>
            </a:r>
            <a:r>
              <a:rPr lang="en-US" sz="2500" dirty="0"/>
              <a:t>, it demands the largest number of flip-flops</a:t>
            </a:r>
            <a:r>
              <a:rPr lang="en-US" sz="2500" dirty="0" smtClean="0"/>
              <a:t>. </a:t>
            </a:r>
            <a:r>
              <a:rPr lang="en-US" sz="2500" dirty="0"/>
              <a:t>On the other hand, this approach requires </a:t>
            </a:r>
            <a:r>
              <a:rPr lang="en-US" sz="2500" dirty="0" smtClean="0"/>
              <a:t>the least </a:t>
            </a:r>
            <a:r>
              <a:rPr lang="en-US" sz="2500" dirty="0"/>
              <a:t>amount of extra logic and is the fastest.</a:t>
            </a:r>
          </a:p>
          <a:p>
            <a:pPr algn="just" rtl="0"/>
            <a:r>
              <a:rPr lang="en-US" sz="2500" dirty="0" smtClean="0"/>
              <a:t>	An </a:t>
            </a:r>
            <a:r>
              <a:rPr lang="en-US" sz="2500" dirty="0"/>
              <a:t>style that is </a:t>
            </a:r>
            <a:r>
              <a:rPr lang="en-US" sz="2500" dirty="0" smtClean="0"/>
              <a:t>in between </a:t>
            </a:r>
            <a:r>
              <a:rPr lang="en-US" sz="2500" dirty="0"/>
              <a:t>the two styles above is the </a:t>
            </a:r>
            <a:r>
              <a:rPr lang="en-US" sz="2500" b="1" i="1" u="sng" dirty="0">
                <a:solidFill>
                  <a:srgbClr val="0000FF"/>
                </a:solidFill>
              </a:rPr>
              <a:t>two-hot</a:t>
            </a:r>
            <a:r>
              <a:rPr lang="en-US" sz="2500" dirty="0" smtClean="0"/>
              <a:t> </a:t>
            </a:r>
            <a:r>
              <a:rPr lang="en-US" sz="2500" dirty="0"/>
              <a:t>encoding scheme</a:t>
            </a:r>
            <a:r>
              <a:rPr lang="en-US" sz="2500" dirty="0" smtClean="0"/>
              <a:t>, which </a:t>
            </a:r>
            <a:r>
              <a:rPr lang="en-US" sz="2500" dirty="0"/>
              <a:t>presents two bits active per state</a:t>
            </a:r>
            <a:r>
              <a:rPr lang="en-US" sz="2500" dirty="0" smtClean="0"/>
              <a:t>.</a:t>
            </a:r>
          </a:p>
          <a:p>
            <a:pPr algn="l" rtl="0"/>
            <a:r>
              <a:rPr lang="en-US" sz="2500" dirty="0" smtClean="0"/>
              <a:t>	Example, </a:t>
            </a:r>
            <a:r>
              <a:rPr lang="en-US" sz="2500" dirty="0"/>
              <a:t>say that our state machine has eight states. Then the </a:t>
            </a:r>
            <a:r>
              <a:rPr lang="en-US" sz="2500" dirty="0" smtClean="0"/>
              <a:t>encoding would </a:t>
            </a:r>
            <a:r>
              <a:rPr lang="en-US" sz="2500" dirty="0"/>
              <a:t>be that </a:t>
            </a:r>
            <a:r>
              <a:rPr lang="en-US" sz="2500" dirty="0" smtClean="0"/>
              <a:t>shown in next table:</a:t>
            </a:r>
            <a:endParaRPr lang="en-US" sz="2500" dirty="0"/>
          </a:p>
        </p:txBody>
      </p:sp>
      <p:sp>
        <p:nvSpPr>
          <p:cNvPr id="4" name="مستطيل 3"/>
          <p:cNvSpPr/>
          <p:nvPr/>
        </p:nvSpPr>
        <p:spPr>
          <a:xfrm>
            <a:off x="539552" y="585361"/>
            <a:ext cx="751359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Encoding Style: From Binary to OneHot</a:t>
            </a:r>
          </a:p>
        </p:txBody>
      </p:sp>
    </p:spTree>
    <p:extLst>
      <p:ext uri="{BB962C8B-B14F-4D97-AF65-F5344CB8AC3E}">
        <p14:creationId xmlns:p14="http://schemas.microsoft.com/office/powerpoint/2010/main" val="421813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39552" y="585361"/>
            <a:ext cx="751359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Encoding Style: From Binary to OneHot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467544" y="5373216"/>
            <a:ext cx="758560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The number of flip-flops required in each case is </a:t>
            </a:r>
            <a:r>
              <a:rPr lang="en-US" sz="2500" dirty="0" smtClean="0"/>
              <a:t>three (for binary</a:t>
            </a:r>
            <a:r>
              <a:rPr lang="en-US" sz="2500" dirty="0"/>
              <a:t>), five (</a:t>
            </a:r>
            <a:r>
              <a:rPr lang="en-US" sz="2500" dirty="0" smtClean="0"/>
              <a:t>two-hot</a:t>
            </a:r>
            <a:r>
              <a:rPr lang="en-US" sz="2500" dirty="0"/>
              <a:t>), or eight (</a:t>
            </a:r>
            <a:r>
              <a:rPr lang="en-US" sz="2500" dirty="0" smtClean="0"/>
              <a:t>one-hot</a:t>
            </a:r>
            <a:r>
              <a:rPr lang="en-US" sz="2500" dirty="0"/>
              <a:t>)</a:t>
            </a:r>
            <a:endParaRPr lang="ar-IQ" sz="2500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96" y="1139750"/>
            <a:ext cx="6595929" cy="4159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9304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539552" y="476672"/>
            <a:ext cx="58326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Home work: </a:t>
            </a:r>
            <a:endParaRPr lang="ar-IQ" sz="2800" dirty="0">
              <a:solidFill>
                <a:srgbClr val="0000FF"/>
              </a:solidFill>
              <a:effectLst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8536" y="2012032"/>
            <a:ext cx="6355792" cy="4441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مستطيل 1"/>
          <p:cNvSpPr/>
          <p:nvPr/>
        </p:nvSpPr>
        <p:spPr>
          <a:xfrm>
            <a:off x="539552" y="1245788"/>
            <a:ext cx="86044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500" dirty="0" smtClean="0"/>
              <a:t>    Write </a:t>
            </a:r>
            <a:r>
              <a:rPr lang="en-US" sz="2500" dirty="0"/>
              <a:t>a VHDL code that implements the FSM described by the states diagram </a:t>
            </a:r>
            <a:r>
              <a:rPr lang="en-US" sz="2500" dirty="0" smtClean="0"/>
              <a:t>of figure below.</a:t>
            </a:r>
            <a:endParaRPr lang="ar-IQ" sz="2500" dirty="0"/>
          </a:p>
        </p:txBody>
      </p:sp>
    </p:spTree>
    <p:extLst>
      <p:ext uri="{BB962C8B-B14F-4D97-AF65-F5344CB8AC3E}">
        <p14:creationId xmlns:p14="http://schemas.microsoft.com/office/powerpoint/2010/main" val="2102129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/>
        </p:nvSpPr>
        <p:spPr>
          <a:xfrm>
            <a:off x="539552" y="404664"/>
            <a:ext cx="8496944" cy="792088"/>
          </a:xfrm>
          <a:prstGeom prst="rect">
            <a:avLst/>
          </a:prstGeom>
        </p:spPr>
        <p:txBody>
          <a:bodyPr/>
          <a:lstStyle>
            <a:lvl1pPr algn="l" defTabSz="914400" rtl="1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n-ea"/>
                <a:cs typeface="Arial" pitchFamily="34" charset="0"/>
              </a:rPr>
              <a:t>Questions?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n-ea"/>
              <a:cs typeface="Arial" pitchFamily="34" charset="0"/>
            </a:endParaRPr>
          </a:p>
        </p:txBody>
      </p:sp>
      <p:pic>
        <p:nvPicPr>
          <p:cNvPr id="3" name="Picture 13" descr="ques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693863"/>
            <a:ext cx="3733800" cy="4495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7455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1196752"/>
            <a:ext cx="860444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	Finite </a:t>
            </a:r>
            <a:r>
              <a:rPr lang="en-US" sz="2500" dirty="0"/>
              <a:t>state machines (FSM) constitute a special modeling technique for </a:t>
            </a:r>
            <a:r>
              <a:rPr lang="en-US" sz="2500" dirty="0" smtClean="0"/>
              <a:t>sequential logic </a:t>
            </a:r>
            <a:r>
              <a:rPr lang="en-US" sz="2500" dirty="0"/>
              <a:t>circuits. </a:t>
            </a:r>
            <a:r>
              <a:rPr lang="en-US" sz="2500" dirty="0" smtClean="0"/>
              <a:t>Figure </a:t>
            </a:r>
            <a:r>
              <a:rPr lang="en-US" sz="2500" dirty="0"/>
              <a:t>shows the block diagram of a single-phase state machine. As indicated in the figure, the lower section contains the sequential logic (flip-flops), while the upper section contains the combinational logic. </a:t>
            </a:r>
          </a:p>
          <a:p>
            <a:pPr algn="just" rtl="0"/>
            <a:endParaRPr lang="ar-IQ" sz="2500" dirty="0"/>
          </a:p>
        </p:txBody>
      </p:sp>
      <p:sp>
        <p:nvSpPr>
          <p:cNvPr id="3" name="مستطيل 2"/>
          <p:cNvSpPr/>
          <p:nvPr/>
        </p:nvSpPr>
        <p:spPr>
          <a:xfrm>
            <a:off x="552128" y="622429"/>
            <a:ext cx="3731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Introduction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0984" y="3356992"/>
            <a:ext cx="3330370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571952" y="3140968"/>
            <a:ext cx="5224184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500" dirty="0" smtClean="0"/>
              <a:t>The </a:t>
            </a:r>
            <a:r>
              <a:rPr lang="en-US" sz="2500" dirty="0">
                <a:solidFill>
                  <a:srgbClr val="0000FF"/>
                </a:solidFill>
              </a:rPr>
              <a:t>combinational</a:t>
            </a:r>
            <a:r>
              <a:rPr lang="en-US" sz="2500" dirty="0"/>
              <a:t> (upper) section has two inputs, </a:t>
            </a:r>
            <a:r>
              <a:rPr lang="en-US" sz="2500" dirty="0" err="1" smtClean="0"/>
              <a:t>pr_state</a:t>
            </a:r>
            <a:r>
              <a:rPr lang="en-US" sz="2500" dirty="0" smtClean="0"/>
              <a:t> (present </a:t>
            </a:r>
            <a:r>
              <a:rPr lang="en-US" sz="2500" dirty="0"/>
              <a:t>state) and the external input. It has two outputs, </a:t>
            </a:r>
            <a:r>
              <a:rPr lang="en-US" sz="2500" dirty="0" err="1"/>
              <a:t>nx_state</a:t>
            </a:r>
            <a:r>
              <a:rPr lang="en-US" sz="2500" dirty="0"/>
              <a:t> (next state) and the external output</a:t>
            </a:r>
            <a:r>
              <a:rPr lang="en-US" sz="2500" dirty="0" smtClean="0"/>
              <a:t>.</a:t>
            </a:r>
          </a:p>
          <a:p>
            <a:pPr algn="l" rtl="0"/>
            <a:r>
              <a:rPr lang="en-US" sz="2500" dirty="0"/>
              <a:t>The </a:t>
            </a:r>
            <a:r>
              <a:rPr lang="en-US" sz="2500" dirty="0">
                <a:solidFill>
                  <a:srgbClr val="0000FF"/>
                </a:solidFill>
              </a:rPr>
              <a:t>sequential</a:t>
            </a:r>
            <a:r>
              <a:rPr lang="en-US" sz="2500" dirty="0"/>
              <a:t> (lower) section has three inputs (clock, reset, and </a:t>
            </a:r>
            <a:r>
              <a:rPr lang="en-US" sz="2500" dirty="0" err="1"/>
              <a:t>nx_state</a:t>
            </a:r>
            <a:r>
              <a:rPr lang="en-US" sz="2500" dirty="0"/>
              <a:t>), and one output (</a:t>
            </a:r>
            <a:r>
              <a:rPr lang="en-US" sz="2500" dirty="0" err="1"/>
              <a:t>pr_state</a:t>
            </a:r>
            <a:r>
              <a:rPr lang="en-US" sz="2500" dirty="0"/>
              <a:t>).</a:t>
            </a:r>
          </a:p>
          <a:p>
            <a:pPr algn="l" rtl="0"/>
            <a:endParaRPr lang="ar-IQ" sz="2500" dirty="0"/>
          </a:p>
        </p:txBody>
      </p:sp>
    </p:spTree>
    <p:extLst>
      <p:ext uri="{BB962C8B-B14F-4D97-AF65-F5344CB8AC3E}">
        <p14:creationId xmlns:p14="http://schemas.microsoft.com/office/powerpoint/2010/main" val="1684381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52128" y="622429"/>
            <a:ext cx="3731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Introduction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552128" y="1196752"/>
            <a:ext cx="859187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    If the </a:t>
            </a:r>
            <a:r>
              <a:rPr lang="en-US" sz="2500" dirty="0"/>
              <a:t>output of the machine depends not only on the present state but also on </a:t>
            </a:r>
            <a:r>
              <a:rPr lang="en-US" sz="2500" dirty="0" smtClean="0"/>
              <a:t>the current </a:t>
            </a:r>
            <a:r>
              <a:rPr lang="en-US" sz="2500" dirty="0"/>
              <a:t>input, then it is called a </a:t>
            </a:r>
            <a:r>
              <a:rPr lang="en-US" sz="2500" i="1" u="sng" dirty="0">
                <a:solidFill>
                  <a:srgbClr val="0000FF"/>
                </a:solidFill>
              </a:rPr>
              <a:t>Mealy machine</a:t>
            </a:r>
            <a:r>
              <a:rPr lang="en-US" sz="2500" dirty="0"/>
              <a:t>. Otherwise, if it depends only </a:t>
            </a:r>
            <a:r>
              <a:rPr lang="en-US" sz="2500" dirty="0" smtClean="0"/>
              <a:t>on the </a:t>
            </a:r>
            <a:r>
              <a:rPr lang="en-US" sz="2500" dirty="0"/>
              <a:t>current state, it is called a </a:t>
            </a:r>
            <a:r>
              <a:rPr lang="en-US" sz="2500" i="1" u="sng" dirty="0">
                <a:solidFill>
                  <a:srgbClr val="0000FF"/>
                </a:solidFill>
              </a:rPr>
              <a:t>Moore machine</a:t>
            </a:r>
            <a:r>
              <a:rPr lang="en-US" sz="2500" dirty="0"/>
              <a:t>. </a:t>
            </a:r>
          </a:p>
          <a:p>
            <a:pPr algn="just" rtl="0"/>
            <a:r>
              <a:rPr lang="en-US" sz="2500" dirty="0"/>
              <a:t> </a:t>
            </a:r>
            <a:r>
              <a:rPr lang="en-US" sz="2500" dirty="0" smtClean="0"/>
              <a:t>   The </a:t>
            </a:r>
            <a:r>
              <a:rPr lang="en-US" sz="2500" dirty="0"/>
              <a:t>separation of the circuit into two sections </a:t>
            </a:r>
            <a:r>
              <a:rPr lang="en-US" sz="2500" dirty="0" smtClean="0"/>
              <a:t>allows </a:t>
            </a:r>
            <a:r>
              <a:rPr lang="en-US" sz="2500" dirty="0"/>
              <a:t>the design to </a:t>
            </a:r>
            <a:r>
              <a:rPr lang="en-US" sz="2500" dirty="0" smtClean="0"/>
              <a:t>be broken </a:t>
            </a:r>
            <a:r>
              <a:rPr lang="en-US" sz="2500" dirty="0"/>
              <a:t>into two parts as well. </a:t>
            </a:r>
            <a:r>
              <a:rPr lang="en-US" sz="2500" dirty="0" smtClean="0"/>
              <a:t>It </a:t>
            </a:r>
            <a:r>
              <a:rPr lang="en-US" sz="2500" dirty="0"/>
              <a:t>is clear that the </a:t>
            </a:r>
            <a:r>
              <a:rPr lang="en-US" sz="2500" dirty="0" smtClean="0"/>
              <a:t>lower part sequential</a:t>
            </a:r>
            <a:r>
              <a:rPr lang="en-US" sz="2500" dirty="0"/>
              <a:t>, will require a </a:t>
            </a:r>
            <a:r>
              <a:rPr lang="en-US" sz="2500" i="1" dirty="0"/>
              <a:t>PROCESS</a:t>
            </a:r>
            <a:r>
              <a:rPr lang="en-US" sz="2500" dirty="0"/>
              <a:t>, while the upper </a:t>
            </a:r>
            <a:r>
              <a:rPr lang="en-US" sz="2500" dirty="0" smtClean="0"/>
              <a:t>part combinational, will </a:t>
            </a:r>
            <a:r>
              <a:rPr lang="en-US" sz="2500" dirty="0"/>
              <a:t>not. However, </a:t>
            </a:r>
            <a:r>
              <a:rPr lang="en-US" sz="2500" dirty="0" smtClean="0"/>
              <a:t>sequential </a:t>
            </a:r>
            <a:r>
              <a:rPr lang="en-US" sz="2500" dirty="0"/>
              <a:t>code can implement both types </a:t>
            </a:r>
            <a:r>
              <a:rPr lang="en-US" sz="2500" dirty="0" smtClean="0"/>
              <a:t>of logic</a:t>
            </a:r>
            <a:r>
              <a:rPr lang="en-US" sz="2500" dirty="0"/>
              <a:t>, combinational as well as sequential. </a:t>
            </a:r>
            <a:r>
              <a:rPr lang="en-US" sz="2500" dirty="0" smtClean="0"/>
              <a:t>i.e. the </a:t>
            </a:r>
            <a:r>
              <a:rPr lang="en-US" sz="2500" dirty="0"/>
              <a:t>upper part can </a:t>
            </a:r>
            <a:r>
              <a:rPr lang="en-US" sz="2500" dirty="0" smtClean="0"/>
              <a:t>also be </a:t>
            </a:r>
            <a:r>
              <a:rPr lang="en-US" sz="2500" dirty="0"/>
              <a:t>implemented using a PROCESS</a:t>
            </a:r>
            <a:r>
              <a:rPr lang="en-US" sz="2500" dirty="0" smtClean="0"/>
              <a:t>. When </a:t>
            </a:r>
            <a:r>
              <a:rPr lang="en-US" sz="2500" dirty="0"/>
              <a:t>reset is asserted, </a:t>
            </a:r>
            <a:r>
              <a:rPr lang="en-US" sz="2500" dirty="0" err="1"/>
              <a:t>pr_state</a:t>
            </a:r>
            <a:r>
              <a:rPr lang="en-US" sz="2500" dirty="0"/>
              <a:t> will be set to the system’s initial state. </a:t>
            </a:r>
            <a:r>
              <a:rPr lang="en-US" sz="2500" dirty="0" smtClean="0"/>
              <a:t>Otherwise, at </a:t>
            </a:r>
            <a:r>
              <a:rPr lang="en-US" sz="2500" dirty="0"/>
              <a:t>the proper clock edge the flip-flops will store </a:t>
            </a:r>
            <a:r>
              <a:rPr lang="en-US" sz="2500" dirty="0" err="1"/>
              <a:t>nx_state</a:t>
            </a:r>
            <a:r>
              <a:rPr lang="en-US" sz="2500" dirty="0"/>
              <a:t>, thus transferring it </a:t>
            </a:r>
            <a:r>
              <a:rPr lang="en-US" sz="2500" dirty="0" smtClean="0"/>
              <a:t>to the </a:t>
            </a:r>
            <a:r>
              <a:rPr lang="en-US" sz="2500" dirty="0"/>
              <a:t>lower section’s output (</a:t>
            </a:r>
            <a:r>
              <a:rPr lang="en-US" sz="2500" dirty="0" err="1"/>
              <a:t>pr_state</a:t>
            </a:r>
            <a:r>
              <a:rPr lang="en-US" sz="2500" dirty="0"/>
              <a:t>).</a:t>
            </a:r>
            <a:endParaRPr lang="ar-IQ" sz="2500" dirty="0"/>
          </a:p>
        </p:txBody>
      </p:sp>
    </p:spTree>
    <p:extLst>
      <p:ext uri="{BB962C8B-B14F-4D97-AF65-F5344CB8AC3E}">
        <p14:creationId xmlns:p14="http://schemas.microsoft.com/office/powerpoint/2010/main" val="362733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563960"/>
            <a:ext cx="35429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Design Style #1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467544" y="1242333"/>
            <a:ext cx="8676456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	</a:t>
            </a:r>
            <a:r>
              <a:rPr lang="en-US" sz="2500" dirty="0" smtClean="0"/>
              <a:t>Several </a:t>
            </a:r>
            <a:r>
              <a:rPr lang="en-US" sz="2500" dirty="0"/>
              <a:t>approaches can be conceived to design a FSM. </a:t>
            </a:r>
            <a:r>
              <a:rPr lang="en-US" sz="2500" dirty="0" smtClean="0"/>
              <a:t>In this lecture we </a:t>
            </a:r>
            <a:r>
              <a:rPr lang="en-US" sz="2500" dirty="0"/>
              <a:t>will describe in detail </a:t>
            </a:r>
            <a:r>
              <a:rPr lang="en-US" sz="2500" dirty="0" smtClean="0"/>
              <a:t>one style </a:t>
            </a:r>
            <a:r>
              <a:rPr lang="en-US" sz="2500" dirty="0"/>
              <a:t>that is well structured and easily applicable. In it, the design of the lower section of the state machine is completely separated from that of the upper section. </a:t>
            </a:r>
            <a:endParaRPr lang="ar-IQ" sz="25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670" y="3227206"/>
            <a:ext cx="3280626" cy="2938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مستطيل 4"/>
          <p:cNvSpPr/>
          <p:nvPr/>
        </p:nvSpPr>
        <p:spPr>
          <a:xfrm>
            <a:off x="517179" y="3186549"/>
            <a:ext cx="542297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500" dirty="0" smtClean="0"/>
              <a:t>All </a:t>
            </a:r>
            <a:r>
              <a:rPr lang="en-US" sz="2500" dirty="0"/>
              <a:t>states of the machine are always explicitly declared using an enumerated data type. After introducing such a design style, we will examine it from a data storage perspective, in order to further understand and refine its construction, which</a:t>
            </a:r>
          </a:p>
          <a:p>
            <a:pPr algn="l" rtl="0"/>
            <a:r>
              <a:rPr lang="en-US" sz="2500" dirty="0"/>
              <a:t>will lead to design style #2.</a:t>
            </a:r>
            <a:endParaRPr lang="ar-IQ" sz="2500" dirty="0"/>
          </a:p>
        </p:txBody>
      </p:sp>
    </p:spTree>
    <p:extLst>
      <p:ext uri="{BB962C8B-B14F-4D97-AF65-F5344CB8AC3E}">
        <p14:creationId xmlns:p14="http://schemas.microsoft.com/office/powerpoint/2010/main" val="728978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1230076"/>
            <a:ext cx="74751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Design of the Lower (Sequential) Section</a:t>
            </a:r>
            <a:endParaRPr lang="ar-IQ" sz="2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611560" y="563960"/>
            <a:ext cx="3888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Design Style #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1: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755576" y="2276872"/>
            <a:ext cx="792088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A </a:t>
            </a:r>
            <a:r>
              <a:rPr lang="en-US" sz="2500" dirty="0"/>
              <a:t>typical design template for the lower section is the following:</a:t>
            </a:r>
          </a:p>
          <a:p>
            <a:pPr algn="just" rtl="0"/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PROCESS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(reset, clock)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just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(reset='1')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THEN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&lt;= state0;</a:t>
            </a:r>
          </a:p>
          <a:p>
            <a:pPr algn="just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ELSIF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clock'EVENT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AND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clock='1') </a:t>
            </a: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THEN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&lt;=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just" rtl="0"/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PROCESS</a:t>
            </a: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2000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15520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67544" y="1772815"/>
            <a:ext cx="849694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The code shown above is very simple consisting an asynchronous reset, which determines the initial state of the system (state0), followed by the synchronous storage of </a:t>
            </a:r>
            <a:r>
              <a:rPr lang="en-US" sz="2500" dirty="0" err="1"/>
              <a:t>nx_state</a:t>
            </a:r>
            <a:r>
              <a:rPr lang="en-US" sz="2500" dirty="0"/>
              <a:t> (at the positive transition of clock), which will produce </a:t>
            </a:r>
            <a:r>
              <a:rPr lang="en-US" sz="2500" dirty="0" err="1"/>
              <a:t>pr_state</a:t>
            </a:r>
            <a:r>
              <a:rPr lang="en-US" sz="2500" dirty="0"/>
              <a:t> at the lower section’s output. </a:t>
            </a:r>
            <a:r>
              <a:rPr lang="en-US" sz="2500" u="sng" dirty="0"/>
              <a:t>One good thing </a:t>
            </a:r>
            <a:r>
              <a:rPr lang="en-US" sz="2500" dirty="0"/>
              <a:t>about this approach is that the design of the lower section is basically standard</a:t>
            </a:r>
            <a:r>
              <a:rPr lang="en-US" sz="2500" dirty="0" smtClean="0"/>
              <a:t>. </a:t>
            </a:r>
            <a:r>
              <a:rPr lang="en-US" sz="2500" u="sng" dirty="0" smtClean="0"/>
              <a:t>Another</a:t>
            </a:r>
            <a:r>
              <a:rPr lang="en-US" sz="2500" dirty="0" smtClean="0"/>
              <a:t> </a:t>
            </a:r>
            <a:r>
              <a:rPr lang="en-US" sz="2500" dirty="0"/>
              <a:t>advantage of this design style is that the number of registers is minimum</a:t>
            </a:r>
            <a:r>
              <a:rPr lang="en-US" sz="2500" dirty="0" smtClean="0"/>
              <a:t>. The </a:t>
            </a:r>
            <a:r>
              <a:rPr lang="en-US" sz="2500" dirty="0"/>
              <a:t>number of flip-flops inferred from </a:t>
            </a:r>
            <a:r>
              <a:rPr lang="en-US" sz="2500" dirty="0" smtClean="0"/>
              <a:t>the code </a:t>
            </a:r>
            <a:r>
              <a:rPr lang="en-US" sz="2500" dirty="0"/>
              <a:t>above is simply equal to the number of bits needed to encode all states </a:t>
            </a:r>
            <a:r>
              <a:rPr lang="en-US" sz="2500" dirty="0" smtClean="0"/>
              <a:t>of the </a:t>
            </a:r>
            <a:r>
              <a:rPr lang="en-US" sz="2500" dirty="0"/>
              <a:t>FSM (because the only signal to which a value is assigned at the transition </a:t>
            </a:r>
            <a:r>
              <a:rPr lang="en-US" sz="2500" dirty="0" smtClean="0"/>
              <a:t>of another </a:t>
            </a:r>
            <a:r>
              <a:rPr lang="en-US" sz="2500" dirty="0"/>
              <a:t>signal is </a:t>
            </a:r>
            <a:r>
              <a:rPr lang="en-US" sz="2500" dirty="0" err="1"/>
              <a:t>pr_state</a:t>
            </a:r>
            <a:r>
              <a:rPr lang="en-US" sz="2500" dirty="0"/>
              <a:t>). </a:t>
            </a:r>
            <a:endParaRPr lang="ar-IQ" sz="2500" dirty="0"/>
          </a:p>
        </p:txBody>
      </p:sp>
      <p:sp>
        <p:nvSpPr>
          <p:cNvPr id="3" name="مستطيل 2"/>
          <p:cNvSpPr/>
          <p:nvPr/>
        </p:nvSpPr>
        <p:spPr>
          <a:xfrm>
            <a:off x="611560" y="1230076"/>
            <a:ext cx="74751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Design of the Lower (Sequential) Section</a:t>
            </a:r>
            <a:endParaRPr lang="ar-IQ" sz="2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611560" y="563960"/>
            <a:ext cx="3888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Design Style #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1: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105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611560" y="1230076"/>
            <a:ext cx="81131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Design of the 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Upper (Combinational)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Section</a:t>
            </a:r>
            <a:endParaRPr lang="ar-IQ" sz="2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611560" y="563960"/>
            <a:ext cx="3888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Design Style #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1: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467544" y="1753296"/>
            <a:ext cx="8568952" cy="1823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90000"/>
              </a:lnSpc>
            </a:pPr>
            <a:r>
              <a:rPr lang="en-US" sz="2500" dirty="0" smtClean="0"/>
              <a:t>	The upper </a:t>
            </a:r>
            <a:r>
              <a:rPr lang="en-US" sz="2500" dirty="0"/>
              <a:t>section is fully combinational, so its code does not need to </a:t>
            </a:r>
            <a:r>
              <a:rPr lang="en-US" sz="2500" dirty="0" smtClean="0"/>
              <a:t>be sequential</a:t>
            </a:r>
            <a:r>
              <a:rPr lang="en-US" sz="2500" dirty="0"/>
              <a:t>; concurrent code can be used as well. </a:t>
            </a:r>
            <a:r>
              <a:rPr lang="en-US" sz="2500" dirty="0" smtClean="0"/>
              <a:t>In next template sequential </a:t>
            </a:r>
            <a:r>
              <a:rPr lang="en-US" sz="2500" dirty="0"/>
              <a:t>code </a:t>
            </a:r>
            <a:r>
              <a:rPr lang="en-US" sz="2500" dirty="0" smtClean="0"/>
              <a:t>CASE </a:t>
            </a:r>
            <a:r>
              <a:rPr lang="en-US" sz="2500" dirty="0"/>
              <a:t>statement playing the </a:t>
            </a:r>
            <a:r>
              <a:rPr lang="en-US" sz="2500" dirty="0" smtClean="0"/>
              <a:t>central role, </a:t>
            </a:r>
            <a:r>
              <a:rPr lang="en-US" sz="2500" dirty="0"/>
              <a:t>recall that rules 1 and 2 of section </a:t>
            </a:r>
            <a:r>
              <a:rPr lang="en-US" sz="2500" dirty="0" smtClean="0"/>
              <a:t>(</a:t>
            </a:r>
            <a:r>
              <a:rPr lang="en-US" sz="2500" dirty="0">
                <a:solidFill>
                  <a:srgbClr val="0000FF"/>
                </a:solidFill>
              </a:rPr>
              <a:t>Using Sequential Code to Design Combinational </a:t>
            </a:r>
            <a:r>
              <a:rPr lang="en-US" sz="2500" dirty="0" smtClean="0">
                <a:solidFill>
                  <a:srgbClr val="0000FF"/>
                </a:solidFill>
              </a:rPr>
              <a:t>Circuits</a:t>
            </a:r>
            <a:r>
              <a:rPr lang="en-US" sz="2500" dirty="0" smtClean="0"/>
              <a:t>) </a:t>
            </a:r>
            <a:r>
              <a:rPr lang="en-US" sz="2500" dirty="0"/>
              <a:t>must be observed.</a:t>
            </a:r>
            <a:endParaRPr lang="ar-IQ" sz="2500" dirty="0"/>
          </a:p>
        </p:txBody>
      </p:sp>
      <p:sp>
        <p:nvSpPr>
          <p:cNvPr id="6" name="مستطيل 5"/>
          <p:cNvSpPr/>
          <p:nvPr/>
        </p:nvSpPr>
        <p:spPr>
          <a:xfrm>
            <a:off x="467544" y="3645024"/>
            <a:ext cx="856895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90000"/>
              </a:lnSpc>
            </a:pPr>
            <a:r>
              <a:rPr lang="en-US" sz="2500" dirty="0" smtClean="0"/>
              <a:t>	The </a:t>
            </a:r>
            <a:r>
              <a:rPr lang="en-US" sz="2500" dirty="0"/>
              <a:t>code is also very simple, and does two things: </a:t>
            </a:r>
            <a:r>
              <a:rPr lang="en-US" sz="2500" dirty="0" smtClean="0"/>
              <a:t>(</a:t>
            </a:r>
            <a:r>
              <a:rPr lang="en-US" sz="2500" dirty="0"/>
              <a:t>a) it assigns </a:t>
            </a:r>
            <a:r>
              <a:rPr lang="en-US" sz="2500" dirty="0" smtClean="0"/>
              <a:t>the output </a:t>
            </a:r>
            <a:r>
              <a:rPr lang="en-US" sz="2500" dirty="0"/>
              <a:t>value and (b) it establishes the next state. Notice also that it complies </a:t>
            </a:r>
            <a:r>
              <a:rPr lang="en-US" sz="2500" dirty="0" smtClean="0"/>
              <a:t>with rules </a:t>
            </a:r>
            <a:r>
              <a:rPr lang="en-US" sz="2500" dirty="0"/>
              <a:t>1 and 2 </a:t>
            </a:r>
            <a:r>
              <a:rPr lang="en-US" sz="2500" dirty="0" smtClean="0"/>
              <a:t>relative </a:t>
            </a:r>
            <a:r>
              <a:rPr lang="en-US" sz="2500" dirty="0"/>
              <a:t>to the design of combinational circuits </a:t>
            </a:r>
            <a:r>
              <a:rPr lang="en-US" sz="2500" dirty="0" smtClean="0"/>
              <a:t>using sequential </a:t>
            </a:r>
            <a:r>
              <a:rPr lang="en-US" sz="2500" dirty="0"/>
              <a:t>statements, for all input signals are present in the sensitivity list and </a:t>
            </a:r>
            <a:r>
              <a:rPr lang="en-US" sz="2500" dirty="0" smtClean="0"/>
              <a:t>all input/output </a:t>
            </a:r>
            <a:r>
              <a:rPr lang="en-US" sz="2500" dirty="0"/>
              <a:t>combinations are specified. Finally, observe that no signal </a:t>
            </a:r>
            <a:r>
              <a:rPr lang="en-US" sz="2500" dirty="0" smtClean="0"/>
              <a:t>assignment is </a:t>
            </a:r>
            <a:r>
              <a:rPr lang="en-US" sz="2500" dirty="0"/>
              <a:t>made at the transition of another signal, so no flip-flops will be </a:t>
            </a:r>
            <a:r>
              <a:rPr lang="en-US" sz="2500" dirty="0" smtClean="0"/>
              <a:t>inferred.</a:t>
            </a:r>
            <a:endParaRPr lang="ar-IQ" sz="2500" dirty="0"/>
          </a:p>
        </p:txBody>
      </p:sp>
    </p:spTree>
    <p:extLst>
      <p:ext uri="{BB962C8B-B14F-4D97-AF65-F5344CB8AC3E}">
        <p14:creationId xmlns:p14="http://schemas.microsoft.com/office/powerpoint/2010/main" val="317222983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1782318"/>
            <a:ext cx="8532440" cy="4959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75000"/>
              </a:lnSpc>
            </a:pP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PROCESS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(input,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 rtl="0">
              <a:lnSpc>
                <a:spcPct val="75000"/>
              </a:lnSpc>
            </a:pP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l" rtl="0">
              <a:lnSpc>
                <a:spcPct val="7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pr_state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IS</a:t>
            </a:r>
          </a:p>
          <a:p>
            <a:pPr algn="l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WHEN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state0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=&gt; </a:t>
            </a: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(input = ...) </a:t>
            </a: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THEN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algn="l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		output &lt;= &lt;value&gt;; </a:t>
            </a:r>
          </a:p>
          <a:p>
            <a:pPr algn="l" rtl="0">
              <a:lnSpc>
                <a:spcPct val="7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&lt;= state1;</a:t>
            </a:r>
          </a:p>
          <a:p>
            <a:pPr algn="l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            </a:t>
            </a: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...</a:t>
            </a:r>
          </a:p>
          <a:p>
            <a:pPr algn="l" rtl="0">
              <a:lnSpc>
                <a:spcPct val="75000"/>
              </a:lnSpc>
            </a:pP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                  END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WHEN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state1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=&gt; </a:t>
            </a: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(input = ...)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THEN</a:t>
            </a:r>
          </a:p>
          <a:p>
            <a:pPr algn="l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		output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&lt;= &lt;value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&gt;; 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	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&lt;= state2;</a:t>
            </a:r>
          </a:p>
          <a:p>
            <a:pPr algn="l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	   </a:t>
            </a: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...</a:t>
            </a:r>
          </a:p>
          <a:p>
            <a:pPr algn="l" rtl="0">
              <a:lnSpc>
                <a:spcPct val="75000"/>
              </a:lnSpc>
            </a:pP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			   END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WHEN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state2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=&gt; </a:t>
            </a: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(input = ...)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THEN</a:t>
            </a:r>
          </a:p>
          <a:p>
            <a:pPr algn="l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		output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&lt;= &lt;value&gt;;</a:t>
            </a:r>
          </a:p>
          <a:p>
            <a:pPr algn="l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nx_state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state3;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75000"/>
              </a:lnSpc>
            </a:pP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			   ELSE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...</a:t>
            </a:r>
          </a:p>
          <a:p>
            <a:pPr algn="l" rtl="0">
              <a:lnSpc>
                <a:spcPct val="75000"/>
              </a:lnSpc>
            </a:pP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			   END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>
              <a:lnSpc>
                <a:spcPct val="75000"/>
              </a:lnSpc>
            </a:pP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			   </a:t>
            </a:r>
            <a:r>
              <a:rPr lang="ar-IQ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...</a:t>
            </a:r>
            <a:endParaRPr lang="ar-IQ" sz="2000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CASE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75000"/>
              </a:lnSpc>
            </a:pP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PROCESS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</a:t>
            </a:r>
            <a:endParaRPr lang="ar-IQ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611560" y="1230076"/>
            <a:ext cx="81131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Design of the 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Upper (Combinational)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Section</a:t>
            </a:r>
            <a:endParaRPr lang="ar-IQ" sz="2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611560" y="563960"/>
            <a:ext cx="3888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Design Style #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1: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18284</TotalTime>
  <Words>1420</Words>
  <Application>Microsoft Office PowerPoint</Application>
  <PresentationFormat>On-screen Show (4:3)</PresentationFormat>
  <Paragraphs>429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Calibri</vt:lpstr>
      <vt:lpstr>Courier New</vt:lpstr>
      <vt:lpstr>Jokerman</vt:lpstr>
      <vt:lpstr>Symbol</vt:lpstr>
      <vt:lpstr>Times New Roman</vt:lpstr>
      <vt:lpstr>Times-Roman</vt:lpstr>
      <vt:lpstr>Wingdings</vt:lpstr>
      <vt:lpstr>نسق Office</vt:lpstr>
      <vt:lpstr>State Machines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MEMI</dc:creator>
  <cp:lastModifiedBy>Dell</cp:lastModifiedBy>
  <cp:revision>138</cp:revision>
  <dcterms:created xsi:type="dcterms:W3CDTF">2017-09-28T06:29:27Z</dcterms:created>
  <dcterms:modified xsi:type="dcterms:W3CDTF">2025-10-09T10:22:38Z</dcterms:modified>
</cp:coreProperties>
</file>