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9" r:id="rId4"/>
    <p:sldId id="260" r:id="rId5"/>
    <p:sldId id="29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2" r:id="rId21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0033CC"/>
    <a:srgbClr val="3366CC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224" autoAdjust="0"/>
    <p:restoredTop sz="94660"/>
  </p:normalViewPr>
  <p:slideViewPr>
    <p:cSldViewPr>
      <p:cViewPr varScale="1">
        <p:scale>
          <a:sx n="92" d="100"/>
          <a:sy n="92" d="100"/>
        </p:scale>
        <p:origin x="214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78CFE2E-4310-480E-9459-8446F1DA4CD1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93010D9-66BE-4EAD-93D0-88679D2103C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78902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010D9-66BE-4EAD-93D0-88679D2103C5}" type="slidenum">
              <a:rPr lang="ar-IQ" smtClean="0"/>
              <a:t>16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48937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010D9-66BE-4EAD-93D0-88679D2103C5}" type="slidenum">
              <a:rPr lang="ar-IQ" smtClean="0"/>
              <a:t>18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38049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61651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69677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31721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9209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6418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98195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00938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7459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15664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44949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85950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607324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4462264" cy="938535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Signals and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Variables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  <p:sp>
        <p:nvSpPr>
          <p:cNvPr id="5" name="عنوان فرعي 4"/>
          <p:cNvSpPr>
            <a:spLocks noGrp="1"/>
          </p:cNvSpPr>
          <p:nvPr>
            <p:ph type="subTitle" idx="1"/>
          </p:nvPr>
        </p:nvSpPr>
        <p:spPr>
          <a:xfrm>
            <a:off x="755576" y="3933056"/>
            <a:ext cx="5112568" cy="108012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rgbClr val="3366CC"/>
                </a:solidFill>
              </a:rPr>
              <a:t>Advanced Digital Electronics </a:t>
            </a:r>
            <a:endParaRPr lang="ar-IQ" sz="2800" b="1" dirty="0">
              <a:solidFill>
                <a:srgbClr val="3366CC"/>
              </a:solidFill>
            </a:endParaRPr>
          </a:p>
          <a:p>
            <a:pPr algn="l"/>
            <a:r>
              <a:rPr lang="en-US" sz="2400" dirty="0">
                <a:solidFill>
                  <a:srgbClr val="3366CC"/>
                </a:solidFill>
              </a:rPr>
              <a:t>Lecture </a:t>
            </a:r>
            <a:r>
              <a:rPr lang="en-US" sz="2400" dirty="0" smtClean="0">
                <a:solidFill>
                  <a:srgbClr val="3366CC"/>
                </a:solidFill>
              </a:rPr>
              <a:t>6</a:t>
            </a:r>
            <a:endParaRPr lang="ar-IQ" sz="2400" dirty="0">
              <a:solidFill>
                <a:srgbClr val="3366CC"/>
              </a:solidFill>
            </a:endParaRPr>
          </a:p>
        </p:txBody>
      </p:sp>
      <p:sp>
        <p:nvSpPr>
          <p:cNvPr id="4" name="Rectangle: Rounded Corners 2">
            <a:extLst>
              <a:ext uri="{FF2B5EF4-FFF2-40B4-BE49-F238E27FC236}">
                <a16:creationId xmlns:a16="http://schemas.microsoft.com/office/drawing/2014/main" id="{4E0D073B-75F4-F8D2-DF10-695B77DE401D}"/>
              </a:ext>
            </a:extLst>
          </p:cNvPr>
          <p:cNvSpPr/>
          <p:nvPr/>
        </p:nvSpPr>
        <p:spPr>
          <a:xfrm>
            <a:off x="107504" y="116632"/>
            <a:ext cx="5256584" cy="72008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IQ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ALMAARIF UNIVERSITY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CET</a:t>
            </a:r>
            <a:r>
              <a:rPr lang="ar-IQ" dirty="0" smtClean="0">
                <a:solidFill>
                  <a:schemeClr val="bg1"/>
                </a:solidFill>
              </a:rPr>
              <a:t>/</a:t>
            </a:r>
            <a:endParaRPr lang="ar-IQ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020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7485" y="1386349"/>
            <a:ext cx="8210980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rtl="0">
              <a:buFont typeface="Wingdings" pitchFamily="2" charset="2"/>
              <a:buChar char="Ø"/>
            </a:pPr>
            <a:r>
              <a:rPr lang="en-US" sz="2500" dirty="0"/>
              <a:t>Since a VARIABLE can only be used in </a:t>
            </a:r>
            <a:r>
              <a:rPr lang="en-US" sz="2500" dirty="0">
                <a:solidFill>
                  <a:srgbClr val="0000FF"/>
                </a:solidFill>
              </a:rPr>
              <a:t>sequential</a:t>
            </a:r>
            <a:r>
              <a:rPr lang="en-US" sz="2500" dirty="0"/>
              <a:t> code, its declaration can </a:t>
            </a:r>
            <a:r>
              <a:rPr lang="en-US" sz="2500" dirty="0" smtClean="0"/>
              <a:t>only be </a:t>
            </a:r>
            <a:r>
              <a:rPr lang="en-US" sz="2500" dirty="0"/>
              <a:t>done in the declarative part of a PROCESS, FUNCTION, or PROCEDURE</a:t>
            </a:r>
            <a:r>
              <a:rPr lang="en-US" sz="2500" dirty="0" smtClean="0"/>
              <a:t>. </a:t>
            </a:r>
          </a:p>
          <a:p>
            <a:pPr algn="just" rtl="0"/>
            <a:endParaRPr lang="en-US" sz="2500" dirty="0" smtClean="0"/>
          </a:p>
          <a:p>
            <a:pPr marL="342900" indent="-342900" algn="just" rtl="0">
              <a:buFont typeface="Wingdings" pitchFamily="2" charset="2"/>
              <a:buChar char="Ø"/>
            </a:pPr>
            <a:r>
              <a:rPr lang="en-US" sz="2500" dirty="0" smtClean="0"/>
              <a:t>the </a:t>
            </a:r>
            <a:r>
              <a:rPr lang="en-US" sz="2500" dirty="0"/>
              <a:t>assignment operator for a VARIABLE is ‘‘:=’’ </a:t>
            </a:r>
            <a:r>
              <a:rPr lang="en-US" sz="2500" dirty="0" smtClean="0"/>
              <a:t>(Ex: </a:t>
            </a:r>
            <a:r>
              <a:rPr lang="en-US" sz="2500" dirty="0"/>
              <a:t>count:=35</a:t>
            </a:r>
            <a:r>
              <a:rPr lang="en-US" sz="2500" dirty="0" smtClean="0"/>
              <a:t>;).</a:t>
            </a:r>
          </a:p>
          <a:p>
            <a:pPr marL="342900" indent="-342900" algn="just" rtl="0">
              <a:buFont typeface="Wingdings" pitchFamily="2" charset="2"/>
              <a:buChar char="Ø"/>
            </a:pPr>
            <a:endParaRPr lang="en-US" sz="2500" dirty="0"/>
          </a:p>
          <a:p>
            <a:pPr marL="342900" indent="-342900" algn="just" rtl="0">
              <a:buFont typeface="Wingdings" pitchFamily="2" charset="2"/>
              <a:buChar char="Ø"/>
            </a:pPr>
            <a:r>
              <a:rPr lang="en-US" sz="2500" dirty="0"/>
              <a:t>Also, like in the case of a SIGNAL, the initial value in the syntax above is not synthesizable</a:t>
            </a:r>
            <a:r>
              <a:rPr lang="en-US" sz="2500" dirty="0" smtClean="0"/>
              <a:t>, being </a:t>
            </a:r>
            <a:r>
              <a:rPr lang="en-US" sz="2500" dirty="0"/>
              <a:t>only considered in simulations.</a:t>
            </a:r>
            <a:endParaRPr lang="ar-IQ" sz="2500" dirty="0"/>
          </a:p>
        </p:txBody>
      </p:sp>
      <p:sp>
        <p:nvSpPr>
          <p:cNvPr id="3" name="مستطيل 2"/>
          <p:cNvSpPr/>
          <p:nvPr/>
        </p:nvSpPr>
        <p:spPr>
          <a:xfrm>
            <a:off x="568749" y="548680"/>
            <a:ext cx="47953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VARIABLE</a:t>
            </a:r>
            <a:endParaRPr lang="en-US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31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579200"/>
            <a:ext cx="65037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2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2</a:t>
            </a:r>
            <a:r>
              <a:rPr lang="en-US" sz="32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: Count Ones #2 (OK)</a:t>
            </a:r>
            <a:endParaRPr lang="ar-IQ" sz="32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39552" y="1268760"/>
            <a:ext cx="8532440" cy="5622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95000"/>
              </a:lnSpc>
            </a:pPr>
            <a:r>
              <a:rPr lang="en-US" sz="2500" dirty="0" smtClean="0"/>
              <a:t>Example 1 </a:t>
            </a:r>
            <a:r>
              <a:rPr lang="en-US" sz="2500" dirty="0"/>
              <a:t>once again. The only </a:t>
            </a:r>
            <a:r>
              <a:rPr lang="en-US" sz="2500" dirty="0" smtClean="0"/>
              <a:t>difference </a:t>
            </a:r>
            <a:r>
              <a:rPr lang="en-US" sz="2500" dirty="0"/>
              <a:t>in </a:t>
            </a:r>
            <a:r>
              <a:rPr lang="en-US" sz="2500" dirty="0" smtClean="0"/>
              <a:t>the solution </a:t>
            </a:r>
            <a:r>
              <a:rPr lang="en-US" sz="2500" dirty="0"/>
              <a:t>below is that an internal VARIABLE is employed instead of a SIGNAL</a:t>
            </a:r>
            <a:r>
              <a:rPr lang="en-US" sz="2500" dirty="0" smtClean="0"/>
              <a:t>.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95000"/>
              </a:lnSpc>
            </a:pP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ENTITY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count_ones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IS</a:t>
            </a:r>
          </a:p>
          <a:p>
            <a:pPr algn="l" rtl="0">
              <a:lnSpc>
                <a:spcPct val="95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PORT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din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: IN STD_LOGIC_VECTOR (7 DOWNTO 0);</a:t>
            </a:r>
          </a:p>
          <a:p>
            <a:pPr algn="l" rtl="0">
              <a:lnSpc>
                <a:spcPct val="95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 ones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: OUT INTEGER RANGE 0 TO 8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800" dirty="0" smtClean="0"/>
              <a:t>;</a:t>
            </a:r>
          </a:p>
          <a:p>
            <a:pPr algn="l" rtl="0">
              <a:lnSpc>
                <a:spcPct val="95000"/>
              </a:lnSpc>
            </a:pP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count_ones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ar-IQ" sz="2000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95000"/>
              </a:lnSpc>
            </a:pP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ARCHITECTURE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ok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OF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count_ones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IS</a:t>
            </a:r>
          </a:p>
          <a:p>
            <a:pPr algn="l" rtl="0">
              <a:lnSpc>
                <a:spcPct val="9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BEGIN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9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PROCESS (din)</a:t>
            </a:r>
          </a:p>
          <a:p>
            <a:pPr algn="l" rtl="0">
              <a:lnSpc>
                <a:spcPct val="9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VARIABLE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temp: INTEGER RANGE 0 TO 8;</a:t>
            </a:r>
          </a:p>
          <a:p>
            <a:pPr algn="l" rtl="0">
              <a:lnSpc>
                <a:spcPct val="9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BEGIN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9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temp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:= 0;</a:t>
            </a:r>
          </a:p>
          <a:p>
            <a:pPr algn="l" rtl="0">
              <a:lnSpc>
                <a:spcPct val="9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FOR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 IN 0 TO 7 LOOP</a:t>
            </a:r>
          </a:p>
          <a:p>
            <a:pPr algn="l" rtl="0">
              <a:lnSpc>
                <a:spcPct val="9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IF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(din(i)='1')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THEN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temp := temp + 1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 END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l" rtl="0">
              <a:lnSpc>
                <a:spcPct val="95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END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LOOP;</a:t>
            </a:r>
          </a:p>
          <a:p>
            <a:pPr algn="l" rtl="0">
              <a:lnSpc>
                <a:spcPct val="9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ones &lt;= temp;</a:t>
            </a:r>
          </a:p>
          <a:p>
            <a:pPr algn="l" rtl="0">
              <a:lnSpc>
                <a:spcPct val="95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END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PROCESS;</a:t>
            </a:r>
          </a:p>
          <a:p>
            <a:pPr algn="l" rtl="0">
              <a:lnSpc>
                <a:spcPct val="95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ok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378209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04056" y="1124744"/>
            <a:ext cx="853244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90000"/>
              </a:lnSpc>
            </a:pPr>
            <a:r>
              <a:rPr lang="en-US" sz="20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 </a:t>
            </a:r>
            <a:r>
              <a:rPr lang="en-US" sz="20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Solution 1: using a SIGNAL (not ok) --</a:t>
            </a:r>
          </a:p>
          <a:p>
            <a:pPr algn="just" rtl="0">
              <a:lnSpc>
                <a:spcPct val="90000"/>
              </a:lnSpc>
            </a:pP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ENTITY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mux IS</a:t>
            </a:r>
          </a:p>
          <a:p>
            <a:pPr algn="just" rtl="0">
              <a:lnSpc>
                <a:spcPct val="9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PORT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 a, b, c, d, s0, s1: IN STD_LOGIC;</a:t>
            </a:r>
          </a:p>
          <a:p>
            <a:pPr algn="just" rtl="0">
              <a:lnSpc>
                <a:spcPct val="9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                  y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: OUT STD_LOGIC);</a:t>
            </a:r>
          </a:p>
          <a:p>
            <a:pPr algn="just" rtl="0">
              <a:lnSpc>
                <a:spcPct val="90000"/>
              </a:lnSpc>
            </a:pP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mux</a:t>
            </a: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just" rtl="0">
              <a:lnSpc>
                <a:spcPct val="90000"/>
              </a:lnSpc>
            </a:pP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ARCHITECTURE </a:t>
            </a:r>
            <a:r>
              <a:rPr lang="en-US" sz="2000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not_ok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OF mux IS</a:t>
            </a:r>
          </a:p>
          <a:p>
            <a:pPr algn="just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SIGNAL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sel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: INTEGER RANGE 0 TO 3;</a:t>
            </a:r>
          </a:p>
          <a:p>
            <a:pPr algn="just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just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PROCESS (a, b, c, d, s0, s1)</a:t>
            </a:r>
          </a:p>
          <a:p>
            <a:pPr algn="just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just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sel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&lt;= 0;</a:t>
            </a:r>
          </a:p>
          <a:p>
            <a:pPr algn="just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	IF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(s0='1') THEN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sel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sel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+ 1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 END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l" rtl="0">
              <a:lnSpc>
                <a:spcPct val="9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IF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(s1='1') THEN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sel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sel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+ 2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 END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l" rtl="0">
              <a:lnSpc>
                <a:spcPct val="9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CASE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sel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IS WHEN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0 =&gt; y&lt;=a;</a:t>
            </a:r>
          </a:p>
          <a:p>
            <a:pPr algn="l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          WHEN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1 =&gt; y&lt;=b;</a:t>
            </a:r>
          </a:p>
          <a:p>
            <a:pPr algn="l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          WHEN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2 =&gt; y&lt;=c;</a:t>
            </a:r>
          </a:p>
          <a:p>
            <a:pPr algn="l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          WHEN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3 =&gt; y&lt;=d;</a:t>
            </a:r>
          </a:p>
          <a:p>
            <a:pPr algn="l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END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CASE;</a:t>
            </a:r>
          </a:p>
          <a:p>
            <a:pPr algn="l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PROCESS;</a:t>
            </a:r>
          </a:p>
          <a:p>
            <a:pPr algn="l" rtl="0">
              <a:lnSpc>
                <a:spcPct val="90000"/>
              </a:lnSpc>
            </a:pP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20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not_ok</a:t>
            </a: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ar-IQ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611560" y="579199"/>
            <a:ext cx="83599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2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3: </a:t>
            </a:r>
            <a:r>
              <a:rPr lang="en-US" sz="32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Bad versus Good Multiplexer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204864"/>
            <a:ext cx="2197644" cy="1940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4094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579199"/>
            <a:ext cx="83599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2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3: </a:t>
            </a:r>
            <a:r>
              <a:rPr lang="en-US" sz="32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Bad versus Good Multiplexer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11560" y="1081181"/>
            <a:ext cx="820891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90000"/>
              </a:lnSpc>
            </a:pPr>
            <a:r>
              <a:rPr lang="en-US" sz="20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 Solution 2: using a VARIABLE (ok) ----</a:t>
            </a:r>
          </a:p>
          <a:p>
            <a:pPr algn="l" rtl="0">
              <a:lnSpc>
                <a:spcPct val="90000"/>
              </a:lnSpc>
            </a:pP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ENTITY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mux IS</a:t>
            </a:r>
          </a:p>
          <a:p>
            <a:pPr algn="l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PORT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 a, b, c, d, s0, s1: IN STD_LOGIC;</a:t>
            </a:r>
          </a:p>
          <a:p>
            <a:pPr algn="l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			y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: OUT STD_LOGIC);</a:t>
            </a:r>
          </a:p>
          <a:p>
            <a:pPr algn="l" rtl="0">
              <a:lnSpc>
                <a:spcPct val="90000"/>
              </a:lnSpc>
            </a:pP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mux</a:t>
            </a: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90000"/>
              </a:lnSpc>
            </a:pP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ARCHITECTURE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ok OF mux IS</a:t>
            </a:r>
          </a:p>
          <a:p>
            <a:pPr algn="l" rtl="0">
              <a:lnSpc>
                <a:spcPct val="9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BEGIN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PROCESS (a, b, c, d, s0, s1)</a:t>
            </a:r>
          </a:p>
          <a:p>
            <a:pPr algn="l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VARIABLE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sel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: INTEGER RANGE 0 TO 3;</a:t>
            </a:r>
          </a:p>
          <a:p>
            <a:pPr algn="l" rtl="0">
              <a:lnSpc>
                <a:spcPct val="9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BEGIN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algn="l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sel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:= 0;</a:t>
            </a:r>
          </a:p>
          <a:p>
            <a:pPr algn="l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IF (s0='1') THEN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sel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:=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sel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+ 1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 END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l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IF (s1='1') THEN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sel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:=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sel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+ 2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 END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l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CASE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sel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IS WHEN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0 =&gt; y&lt;=a;</a:t>
            </a:r>
          </a:p>
          <a:p>
            <a:pPr algn="l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        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WHEN 1 =&gt; y&lt;=b;</a:t>
            </a:r>
          </a:p>
          <a:p>
            <a:pPr algn="l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        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WHEN 2 =&gt; y&lt;=c;</a:t>
            </a:r>
          </a:p>
          <a:p>
            <a:pPr algn="l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        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WHEN 3 =&gt; y&lt;=d;</a:t>
            </a:r>
          </a:p>
          <a:p>
            <a:pPr algn="l" rtl="0">
              <a:lnSpc>
                <a:spcPct val="90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END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END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PROCESS;</a:t>
            </a:r>
          </a:p>
          <a:p>
            <a:pPr algn="l" rtl="0"/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ok;</a:t>
            </a:r>
            <a:endParaRPr lang="ar-IQ" sz="2000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860" y="2204864"/>
            <a:ext cx="2197644" cy="1940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675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1124744"/>
            <a:ext cx="8532440" cy="5651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85000"/>
              </a:lnSpc>
            </a:pPr>
            <a:r>
              <a:rPr lang="en-US" sz="2500" b="1" u="sng" dirty="0">
                <a:solidFill>
                  <a:srgbClr val="0000FF"/>
                </a:solidFill>
              </a:rPr>
              <a:t>Comments:</a:t>
            </a:r>
          </a:p>
          <a:p>
            <a:pPr algn="just" rtl="0">
              <a:lnSpc>
                <a:spcPct val="85000"/>
              </a:lnSpc>
            </a:pPr>
            <a:r>
              <a:rPr lang="en-US" sz="2500" dirty="0"/>
              <a:t>A common mistake when using a SIGNAL is not to remember that it might </a:t>
            </a:r>
            <a:r>
              <a:rPr lang="en-US" sz="2500" dirty="0" smtClean="0"/>
              <a:t>require a </a:t>
            </a:r>
            <a:r>
              <a:rPr lang="en-US" sz="2500" dirty="0"/>
              <a:t>certain amount of time to be updated. Therefore, the assignment </a:t>
            </a:r>
            <a:r>
              <a:rPr lang="en-US" sz="2500" dirty="0" err="1"/>
              <a:t>sel</a:t>
            </a:r>
            <a:r>
              <a:rPr lang="en-US" sz="2500" dirty="0"/>
              <a:t> </a:t>
            </a:r>
            <a:r>
              <a:rPr lang="en-US" sz="2500" dirty="0" smtClean="0"/>
              <a:t>&lt;= </a:t>
            </a:r>
            <a:r>
              <a:rPr lang="en-US" sz="2500" dirty="0" err="1" smtClean="0"/>
              <a:t>sel</a:t>
            </a:r>
            <a:r>
              <a:rPr lang="en-US" sz="2500" dirty="0" smtClean="0"/>
              <a:t>‏+1 in the </a:t>
            </a:r>
            <a:r>
              <a:rPr lang="en-US" sz="2500" dirty="0"/>
              <a:t>first solution </a:t>
            </a:r>
            <a:r>
              <a:rPr lang="en-US" sz="2500" dirty="0" smtClean="0"/>
              <a:t>will </a:t>
            </a:r>
            <a:r>
              <a:rPr lang="en-US" sz="2500" dirty="0"/>
              <a:t>result in one plus whatever value had been </a:t>
            </a:r>
            <a:r>
              <a:rPr lang="en-US" sz="2500" dirty="0" smtClean="0"/>
              <a:t>previously propagated </a:t>
            </a:r>
            <a:r>
              <a:rPr lang="en-US" sz="2500" dirty="0"/>
              <a:t>to </a:t>
            </a:r>
            <a:r>
              <a:rPr lang="en-US" sz="2500" dirty="0" err="1"/>
              <a:t>sel</a:t>
            </a:r>
            <a:r>
              <a:rPr lang="en-US" sz="2500" dirty="0"/>
              <a:t>, for the assignment </a:t>
            </a:r>
            <a:r>
              <a:rPr lang="en-US" sz="2500" dirty="0" err="1"/>
              <a:t>sel</a:t>
            </a:r>
            <a:r>
              <a:rPr lang="en-US" sz="2500" dirty="0"/>
              <a:t> </a:t>
            </a:r>
            <a:r>
              <a:rPr lang="en-US" sz="2500" dirty="0" smtClean="0"/>
              <a:t>&lt;= </a:t>
            </a:r>
            <a:r>
              <a:rPr lang="en-US" sz="2500" dirty="0"/>
              <a:t>0 </a:t>
            </a:r>
            <a:r>
              <a:rPr lang="en-US" sz="2500" dirty="0" smtClean="0"/>
              <a:t>might </a:t>
            </a:r>
            <a:r>
              <a:rPr lang="en-US" sz="2500" dirty="0"/>
              <a:t>not have had time </a:t>
            </a:r>
            <a:r>
              <a:rPr lang="en-US" sz="2500" dirty="0" smtClean="0"/>
              <a:t>to propagate </a:t>
            </a:r>
            <a:r>
              <a:rPr lang="en-US" sz="2500" dirty="0"/>
              <a:t>yet. The same is true for </a:t>
            </a:r>
            <a:r>
              <a:rPr lang="en-US" sz="2500" dirty="0" err="1"/>
              <a:t>sel</a:t>
            </a:r>
            <a:r>
              <a:rPr lang="en-US" sz="2500" dirty="0"/>
              <a:t> </a:t>
            </a:r>
            <a:r>
              <a:rPr lang="en-US" sz="2500" dirty="0" smtClean="0"/>
              <a:t>&lt;= sel+2. </a:t>
            </a:r>
            <a:r>
              <a:rPr lang="en-US" sz="2500" dirty="0"/>
              <a:t>This is not a </a:t>
            </a:r>
            <a:r>
              <a:rPr lang="en-US" sz="2500" dirty="0" smtClean="0"/>
              <a:t>problem when </a:t>
            </a:r>
            <a:r>
              <a:rPr lang="en-US" sz="2500" dirty="0"/>
              <a:t>using a VARIABLE, for its assignment is always immediate</a:t>
            </a:r>
            <a:r>
              <a:rPr lang="en-US" sz="2500" dirty="0" smtClean="0"/>
              <a:t>. </a:t>
            </a:r>
            <a:endParaRPr lang="en-US" sz="2500" dirty="0"/>
          </a:p>
          <a:p>
            <a:pPr algn="just" rtl="0">
              <a:lnSpc>
                <a:spcPct val="85000"/>
              </a:lnSpc>
            </a:pPr>
            <a:r>
              <a:rPr lang="en-US" sz="2500" dirty="0"/>
              <a:t>A second aspect that might be a problem in solution 1 is that more than one </a:t>
            </a:r>
            <a:r>
              <a:rPr lang="en-US" sz="2500" dirty="0" smtClean="0"/>
              <a:t>assignment is </a:t>
            </a:r>
            <a:r>
              <a:rPr lang="en-US" sz="2500" dirty="0"/>
              <a:t>being made to the same SIGNAL </a:t>
            </a:r>
            <a:r>
              <a:rPr lang="en-US" sz="2500" dirty="0" err="1" smtClean="0"/>
              <a:t>sel</a:t>
            </a:r>
            <a:r>
              <a:rPr lang="en-US" sz="2500" dirty="0" smtClean="0"/>
              <a:t>, </a:t>
            </a:r>
            <a:r>
              <a:rPr lang="en-US" sz="2500" dirty="0"/>
              <a:t>which </a:t>
            </a:r>
            <a:r>
              <a:rPr lang="en-US" sz="2500" dirty="0" smtClean="0"/>
              <a:t>might not </a:t>
            </a:r>
            <a:r>
              <a:rPr lang="en-US" sz="2500" dirty="0"/>
              <a:t>be acceptable. Generally, only one assignment to a SIGNAL is allowed within </a:t>
            </a:r>
            <a:r>
              <a:rPr lang="en-US" sz="2500" dirty="0" smtClean="0"/>
              <a:t>a PROCESS</a:t>
            </a:r>
            <a:r>
              <a:rPr lang="en-US" sz="2500" dirty="0"/>
              <a:t>, so the software will either consider only the last one (</a:t>
            </a:r>
            <a:r>
              <a:rPr lang="en-US" sz="2500" dirty="0" err="1"/>
              <a:t>sel</a:t>
            </a:r>
            <a:r>
              <a:rPr lang="en-US" sz="2500" dirty="0"/>
              <a:t> </a:t>
            </a:r>
            <a:r>
              <a:rPr lang="en-US" sz="2500" dirty="0" smtClean="0"/>
              <a:t>&lt;= </a:t>
            </a:r>
            <a:r>
              <a:rPr lang="en-US" sz="2500" dirty="0" err="1" smtClean="0"/>
              <a:t>sel</a:t>
            </a:r>
            <a:r>
              <a:rPr lang="en-US" sz="2500" dirty="0" smtClean="0"/>
              <a:t>+‏ </a:t>
            </a:r>
            <a:r>
              <a:rPr lang="en-US" sz="2500" dirty="0"/>
              <a:t>2 in</a:t>
            </a:r>
          </a:p>
          <a:p>
            <a:pPr algn="just" rtl="0">
              <a:lnSpc>
                <a:spcPct val="85000"/>
              </a:lnSpc>
            </a:pPr>
            <a:r>
              <a:rPr lang="en-US" sz="2500" dirty="0"/>
              <a:t>solution 1) or simply issue an error message and stop compilation. Again, this </a:t>
            </a:r>
            <a:r>
              <a:rPr lang="en-US" sz="2500" dirty="0" smtClean="0"/>
              <a:t>is never </a:t>
            </a:r>
            <a:r>
              <a:rPr lang="en-US" sz="2500" dirty="0"/>
              <a:t>a problem when using a VARIABLE.</a:t>
            </a:r>
            <a:endParaRPr lang="ar-IQ" sz="2500" dirty="0"/>
          </a:p>
        </p:txBody>
      </p:sp>
      <p:sp>
        <p:nvSpPr>
          <p:cNvPr id="3" name="مستطيل 2"/>
          <p:cNvSpPr/>
          <p:nvPr/>
        </p:nvSpPr>
        <p:spPr>
          <a:xfrm>
            <a:off x="539552" y="476672"/>
            <a:ext cx="83599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2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3: </a:t>
            </a:r>
            <a:r>
              <a:rPr lang="en-US" sz="32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Bad versus Good Multiplexer</a:t>
            </a:r>
          </a:p>
        </p:txBody>
      </p:sp>
    </p:spTree>
    <p:extLst>
      <p:ext uri="{BB962C8B-B14F-4D97-AF65-F5344CB8AC3E}">
        <p14:creationId xmlns:p14="http://schemas.microsoft.com/office/powerpoint/2010/main" val="2729483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539552" y="1186869"/>
            <a:ext cx="8496944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	A </a:t>
            </a:r>
            <a:r>
              <a:rPr lang="en-US" sz="2500" dirty="0">
                <a:solidFill>
                  <a:srgbClr val="0000FF"/>
                </a:solidFill>
              </a:rPr>
              <a:t>SIGNAL</a:t>
            </a:r>
            <a:r>
              <a:rPr lang="en-US" sz="2500" dirty="0"/>
              <a:t> generates a flip-flop whenever an assignment is made at the </a:t>
            </a:r>
            <a:r>
              <a:rPr lang="en-US" sz="2500" dirty="0" smtClean="0"/>
              <a:t>transition of </a:t>
            </a:r>
            <a:r>
              <a:rPr lang="en-US" sz="2500" dirty="0"/>
              <a:t>another signal; that is, when a synchronous assignment occurs. Such assignment</a:t>
            </a:r>
            <a:r>
              <a:rPr lang="en-US" sz="2500" dirty="0" smtClean="0"/>
              <a:t>, being </a:t>
            </a:r>
            <a:r>
              <a:rPr lang="en-US" sz="2500" dirty="0"/>
              <a:t>synchronous, can only happen inside a PROCESS, FUNCTION, or </a:t>
            </a:r>
            <a:r>
              <a:rPr lang="en-US" sz="2500" dirty="0" smtClean="0"/>
              <a:t>PROCEDURE (</a:t>
            </a:r>
            <a:r>
              <a:rPr lang="en-US" sz="2500" dirty="0"/>
              <a:t>usually following a declaration of the type ‘‘IF </a:t>
            </a:r>
            <a:r>
              <a:rPr lang="en-US" sz="2500" dirty="0" smtClean="0"/>
              <a:t>signal ’EVENT </a:t>
            </a:r>
            <a:r>
              <a:rPr lang="en-US" sz="2500" dirty="0"/>
              <a:t>. . .’’ </a:t>
            </a:r>
            <a:r>
              <a:rPr lang="en-US" sz="2500" dirty="0" smtClean="0"/>
              <a:t>or ‘‘</a:t>
            </a:r>
            <a:r>
              <a:rPr lang="en-US" sz="2500" dirty="0"/>
              <a:t>WAIT UNTIL . . .’’).</a:t>
            </a:r>
          </a:p>
          <a:p>
            <a:pPr algn="just" rtl="0"/>
            <a:r>
              <a:rPr lang="en-US" sz="2500" dirty="0" smtClean="0"/>
              <a:t>	A </a:t>
            </a:r>
            <a:r>
              <a:rPr lang="en-US" sz="2500" dirty="0">
                <a:solidFill>
                  <a:srgbClr val="0000FF"/>
                </a:solidFill>
              </a:rPr>
              <a:t>VARIABLE</a:t>
            </a:r>
            <a:r>
              <a:rPr lang="en-US" sz="2500" dirty="0"/>
              <a:t>, on the other hand, will not necessarily generate flip-flops if </a:t>
            </a:r>
            <a:r>
              <a:rPr lang="en-US" sz="2500" dirty="0" smtClean="0"/>
              <a:t>its value </a:t>
            </a:r>
            <a:r>
              <a:rPr lang="en-US" sz="2500" dirty="0"/>
              <a:t>never leaves the PROCESS (or FUNCTION, or PROCEDURE). However, </a:t>
            </a:r>
            <a:r>
              <a:rPr lang="en-US" sz="2500" dirty="0" smtClean="0"/>
              <a:t>if a </a:t>
            </a:r>
            <a:r>
              <a:rPr lang="en-US" sz="2500" dirty="0"/>
              <a:t>value is assigned to a variable at the transition of another signal, and such value </a:t>
            </a:r>
            <a:r>
              <a:rPr lang="en-US" sz="2500" dirty="0" smtClean="0"/>
              <a:t>is eventually </a:t>
            </a:r>
            <a:r>
              <a:rPr lang="en-US" sz="2500" dirty="0"/>
              <a:t>passed to a signal (which leaves the process), then flip-flops will be inferred</a:t>
            </a:r>
            <a:r>
              <a:rPr lang="en-US" sz="2500" dirty="0" smtClean="0"/>
              <a:t>. A </a:t>
            </a:r>
            <a:r>
              <a:rPr lang="en-US" sz="2500" dirty="0"/>
              <a:t>VARIABLE also generates a register when it is used before a value </a:t>
            </a:r>
            <a:r>
              <a:rPr lang="en-US" sz="2500" dirty="0" smtClean="0"/>
              <a:t>has been </a:t>
            </a:r>
            <a:r>
              <a:rPr lang="en-US" sz="2500" dirty="0"/>
              <a:t>assigned to it. </a:t>
            </a:r>
            <a:endParaRPr lang="ar-IQ" sz="2500" dirty="0"/>
          </a:p>
        </p:txBody>
      </p:sp>
      <p:sp>
        <p:nvSpPr>
          <p:cNvPr id="4" name="مستطيل 3"/>
          <p:cNvSpPr/>
          <p:nvPr/>
        </p:nvSpPr>
        <p:spPr>
          <a:xfrm>
            <a:off x="611560" y="476672"/>
            <a:ext cx="43043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2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Number of Registers</a:t>
            </a:r>
          </a:p>
        </p:txBody>
      </p:sp>
    </p:spTree>
    <p:extLst>
      <p:ext uri="{BB962C8B-B14F-4D97-AF65-F5344CB8AC3E}">
        <p14:creationId xmlns:p14="http://schemas.microsoft.com/office/powerpoint/2010/main" val="2786667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504056" y="1268970"/>
            <a:ext cx="8604448" cy="5328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75000"/>
              </a:lnSpc>
            </a:pPr>
            <a:r>
              <a:rPr lang="en-US" sz="2300" dirty="0" smtClean="0">
                <a:solidFill>
                  <a:srgbClr val="0000FF"/>
                </a:solidFill>
              </a:rPr>
              <a:t>Example:</a:t>
            </a:r>
            <a:r>
              <a:rPr lang="en-US" sz="2300" dirty="0" smtClean="0"/>
              <a:t>output1 </a:t>
            </a:r>
            <a:r>
              <a:rPr lang="en-US" sz="2300" dirty="0"/>
              <a:t>and output2 will both be </a:t>
            </a:r>
            <a:r>
              <a:rPr lang="en-US" sz="2300" dirty="0" smtClean="0"/>
              <a:t>stored, </a:t>
            </a:r>
            <a:r>
              <a:rPr lang="en-US" sz="2300" dirty="0"/>
              <a:t>because both are assigned at the transition of another signal (</a:t>
            </a:r>
            <a:r>
              <a:rPr lang="en-US" sz="2300" dirty="0" err="1"/>
              <a:t>clk</a:t>
            </a:r>
            <a:r>
              <a:rPr lang="en-US" sz="2300" dirty="0"/>
              <a:t>).</a:t>
            </a:r>
            <a:endParaRPr lang="ar-IQ" sz="2300" dirty="0"/>
          </a:p>
          <a:p>
            <a:pPr algn="just" rtl="0">
              <a:lnSpc>
                <a:spcPct val="7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PROCESS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just" rtl="0">
              <a:lnSpc>
                <a:spcPct val="7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just" rtl="0">
              <a:lnSpc>
                <a:spcPct val="7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IF 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clk'EVENT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AND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='1') THEN</a:t>
            </a:r>
          </a:p>
          <a:p>
            <a:pPr algn="just" rtl="0">
              <a:lnSpc>
                <a:spcPct val="7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output1 &lt;= temp; </a:t>
            </a: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 output1 stored</a:t>
            </a:r>
          </a:p>
          <a:p>
            <a:pPr algn="just" rtl="0">
              <a:lnSpc>
                <a:spcPct val="7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output2 &lt;= a;    </a:t>
            </a: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 output2 stored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END IF;</a:t>
            </a:r>
          </a:p>
          <a:p>
            <a:pPr algn="just" rtl="0">
              <a:lnSpc>
                <a:spcPct val="7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END PROCESS;</a:t>
            </a:r>
          </a:p>
          <a:p>
            <a:pPr algn="just" rtl="0">
              <a:lnSpc>
                <a:spcPct val="75000"/>
              </a:lnSpc>
            </a:pPr>
            <a:r>
              <a:rPr lang="en-US" sz="2300" dirty="0" smtClean="0">
                <a:solidFill>
                  <a:srgbClr val="0000FF"/>
                </a:solidFill>
              </a:rPr>
              <a:t>Example</a:t>
            </a:r>
            <a:r>
              <a:rPr lang="en-US" sz="2300" dirty="0">
                <a:solidFill>
                  <a:srgbClr val="0000FF"/>
                </a:solidFill>
              </a:rPr>
              <a:t>:</a:t>
            </a:r>
            <a:r>
              <a:rPr lang="en-US" sz="2300" dirty="0"/>
              <a:t> output1 will be stored </a:t>
            </a:r>
            <a:r>
              <a:rPr lang="en-US" sz="2300" dirty="0" smtClean="0"/>
              <a:t>(output2 will make use of logic gates).</a:t>
            </a:r>
          </a:p>
          <a:p>
            <a:pPr algn="just" rtl="0">
              <a:lnSpc>
                <a:spcPct val="75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PROCESS (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just" rtl="0">
              <a:lnSpc>
                <a:spcPct val="75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just" rtl="0">
              <a:lnSpc>
                <a:spcPct val="75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IF (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clk'EVENT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AND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='1') THEN</a:t>
            </a:r>
          </a:p>
          <a:p>
            <a:pPr algn="just" rtl="0">
              <a:lnSpc>
                <a:spcPct val="75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output1 &lt;= temp;  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 output1 stored </a:t>
            </a: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just" rtl="0">
              <a:lnSpc>
                <a:spcPct val="75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output2 &lt;= a;        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 output2 not stored</a:t>
            </a:r>
          </a:p>
          <a:p>
            <a:pPr algn="just" rtl="0">
              <a:lnSpc>
                <a:spcPct val="75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END PROCESS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>
              <a:lnSpc>
                <a:spcPct val="75000"/>
              </a:lnSpc>
            </a:pPr>
            <a:r>
              <a:rPr lang="en-US" sz="2300" dirty="0"/>
              <a:t>Example: </a:t>
            </a:r>
            <a:r>
              <a:rPr lang="en-US" sz="2300" dirty="0" smtClean="0"/>
              <a:t>temp(a </a:t>
            </a:r>
            <a:r>
              <a:rPr lang="en-US" sz="2300" dirty="0"/>
              <a:t>variable) will </a:t>
            </a:r>
            <a:r>
              <a:rPr lang="en-US" sz="2300" dirty="0" smtClean="0"/>
              <a:t>cause x(a </a:t>
            </a:r>
            <a:r>
              <a:rPr lang="en-US" sz="2300" dirty="0"/>
              <a:t>signal) to be stored.</a:t>
            </a:r>
          </a:p>
          <a:p>
            <a:pPr algn="l" rtl="0">
              <a:lnSpc>
                <a:spcPct val="7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PROCESS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l" rtl="0">
              <a:lnSpc>
                <a:spcPct val="7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VARIABLE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temp: BIT;</a:t>
            </a:r>
          </a:p>
          <a:p>
            <a:pPr algn="l" rtl="0">
              <a:lnSpc>
                <a:spcPct val="7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l" rtl="0">
              <a:lnSpc>
                <a:spcPct val="7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clk'EVENT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AND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='1') THEN </a:t>
            </a:r>
            <a:r>
              <a:rPr lang="en-US" sz="2000">
                <a:latin typeface="Courier New" pitchFamily="49" charset="0"/>
                <a:cs typeface="Courier New" pitchFamily="49" charset="0"/>
              </a:rPr>
              <a:t>temp 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:=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a;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l" rtl="0">
              <a:lnSpc>
                <a:spcPct val="75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       x &lt;= temp; 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 temp causes x to be stored</a:t>
            </a:r>
          </a:p>
          <a:p>
            <a:pPr algn="l" rtl="0">
              <a:lnSpc>
                <a:spcPct val="75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 END PROCESS;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544880" y="476672"/>
            <a:ext cx="43043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2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Number of Registers</a:t>
            </a:r>
          </a:p>
        </p:txBody>
      </p:sp>
    </p:spTree>
    <p:extLst>
      <p:ext uri="{BB962C8B-B14F-4D97-AF65-F5344CB8AC3E}">
        <p14:creationId xmlns:p14="http://schemas.microsoft.com/office/powerpoint/2010/main" val="374067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544880" y="476672"/>
            <a:ext cx="64556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2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Example </a:t>
            </a:r>
            <a:r>
              <a:rPr lang="en-US" sz="32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4: </a:t>
            </a:r>
            <a:r>
              <a:rPr lang="en-US" sz="32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DFF with q and </a:t>
            </a:r>
            <a:r>
              <a:rPr lang="en-US" sz="32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qbar</a:t>
            </a:r>
            <a:endParaRPr lang="en-US" sz="32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544880" y="1268760"/>
            <a:ext cx="85991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---- Solution 1: Two DFFs ---------------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ENTITY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dff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IS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PORT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 d,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: IN STD_LOGIC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ar-IQ" sz="2000" dirty="0" smtClean="0">
              <a:latin typeface="Courier New" pitchFamily="49" charset="0"/>
              <a:cs typeface="Courier New" pitchFamily="49" charset="0"/>
            </a:endParaRP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		    q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: BUFFER STD_LOGIC;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     qbar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: OUT STD_LOGIC);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END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dff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/>
            <a:r>
              <a:rPr lang="ar-IQ" sz="20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----------------------------</a:t>
            </a:r>
            <a:r>
              <a:rPr lang="ar-IQ" sz="20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---</a:t>
            </a:r>
            <a:r>
              <a:rPr lang="ar-IQ" sz="20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-----------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ARCHITECTURE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two_dff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OF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dff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IS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BEGIN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PROCESS (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	IF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clk'EVENT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AND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='1')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THEN 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 q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&lt;= d; -- generates a register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 qbar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&lt;= NOT d; -- generates a register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END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END PROCESS;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two_dff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/>
            <a:r>
              <a:rPr lang="ar-IQ" sz="2000" dirty="0">
                <a:latin typeface="Courier New" pitchFamily="49" charset="0"/>
                <a:cs typeface="Courier New" pitchFamily="49" charset="0"/>
              </a:rPr>
              <a:t>21 -----------------------------------------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303355"/>
            <a:ext cx="3069023" cy="2389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8139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44880" y="476672"/>
            <a:ext cx="64556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2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Example </a:t>
            </a:r>
            <a:r>
              <a:rPr lang="en-US" sz="32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4: </a:t>
            </a:r>
            <a:r>
              <a:rPr lang="en-US" sz="32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DFF with q and </a:t>
            </a:r>
            <a:r>
              <a:rPr lang="en-US" sz="32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qbar</a:t>
            </a:r>
            <a:endParaRPr lang="en-US" sz="32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44880" y="976074"/>
            <a:ext cx="84196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---- Solution 2: One DFF ----------------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ENTITY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dff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IS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PORT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 d,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: IN STD_LOGIC;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        q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: BUFFER STD_LOGIC;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     qbar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: OUT STD_LOGIC);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dff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/>
            <a:r>
              <a:rPr lang="ar-IQ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ar-IQ" sz="20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-----------------------------------------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ARCHITECTURE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one_dff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OF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dff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IS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BEGIN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PROCESS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BEGIN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	IF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clk'EVENT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AND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='1') THEN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	    q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&lt;= d; -- generates a register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END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END PROCESS;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qbar &lt;= NOT q; -- uses logic gate (no register)</a:t>
            </a:r>
          </a:p>
          <a:p>
            <a:pPr algn="l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one_dff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 rtl="0"/>
            <a:r>
              <a:rPr lang="ar-IQ" sz="20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-----------------------------------------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1937" y="2636912"/>
            <a:ext cx="3292551" cy="1803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1330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1268760"/>
            <a:ext cx="8208912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500" dirty="0">
                <a:cs typeface="Courier New" pitchFamily="49" charset="0"/>
              </a:rPr>
              <a:t>Given the following VHDL objects:</a:t>
            </a:r>
          </a:p>
          <a:p>
            <a:pPr algn="l" rtl="0"/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CONSTANT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max : INTEGER := 10;</a:t>
            </a:r>
          </a:p>
          <a:p>
            <a:pPr algn="l" rtl="0"/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x: INTEGER RANGE -10 TO 10;</a:t>
            </a:r>
          </a:p>
          <a:p>
            <a:pPr algn="l" rtl="0"/>
            <a:r>
              <a:rPr lang="es-E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s-ES" sz="2000" dirty="0">
                <a:latin typeface="Courier New" pitchFamily="49" charset="0"/>
                <a:cs typeface="Courier New" pitchFamily="49" charset="0"/>
              </a:rPr>
              <a:t> y: BIT_VECTOR (15 DOWNTO 0);</a:t>
            </a:r>
          </a:p>
          <a:p>
            <a:pPr algn="l" rtl="0"/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VARIABLE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z: BIT;</a:t>
            </a:r>
          </a:p>
          <a:p>
            <a:pPr algn="l" rtl="0"/>
            <a:r>
              <a:rPr lang="en-US" sz="2500" dirty="0">
                <a:cs typeface="Courier New" pitchFamily="49" charset="0"/>
              </a:rPr>
              <a:t>Determine which among the assignments below are </a:t>
            </a:r>
            <a:r>
              <a:rPr lang="en-US" sz="2500" dirty="0" smtClean="0">
                <a:cs typeface="Courier New" pitchFamily="49" charset="0"/>
              </a:rPr>
              <a:t>legal</a:t>
            </a:r>
            <a:endParaRPr lang="ar-IQ" sz="2000" dirty="0">
              <a:latin typeface="Courier New" pitchFamily="49" charset="0"/>
              <a:cs typeface="Courier New" pitchFamily="49" charset="0"/>
            </a:endParaRPr>
          </a:p>
          <a:p>
            <a:pPr algn="l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x &lt;= 5;</a:t>
            </a:r>
          </a:p>
          <a:p>
            <a:pPr algn="l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x &lt;= y(5);</a:t>
            </a:r>
          </a:p>
          <a:p>
            <a:pPr algn="l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z &lt;= '1';</a:t>
            </a:r>
          </a:p>
          <a:p>
            <a:pPr algn="l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z := y(5);</a:t>
            </a:r>
          </a:p>
          <a:p>
            <a:pPr algn="l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WHILE i IN 0 TO max LOOP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pPr algn="l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FOR i IN 0 TO x LOOP...</a:t>
            </a:r>
          </a:p>
          <a:p>
            <a:pPr algn="l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G1: FOR i IN 0 TO max GENERATE...</a:t>
            </a:r>
          </a:p>
          <a:p>
            <a:pPr algn="l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G1: FOR i IN 0 TO x GENERATE...</a:t>
            </a:r>
            <a:endParaRPr lang="ar-IQ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39552" y="476672"/>
            <a:ext cx="29163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Home work: </a:t>
            </a:r>
            <a:endParaRPr lang="ar-IQ" sz="2800" dirty="0">
              <a:solidFill>
                <a:srgbClr val="0000FF"/>
              </a:solidFill>
              <a:effectLst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483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83568" y="1203365"/>
            <a:ext cx="84604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l" rtl="0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2500" dirty="0" smtClean="0"/>
              <a:t>Constant</a:t>
            </a:r>
          </a:p>
          <a:p>
            <a:pPr marL="457200" indent="-457200" algn="l" rtl="0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2500" dirty="0" smtClean="0"/>
              <a:t>Signal</a:t>
            </a:r>
          </a:p>
          <a:p>
            <a:pPr marL="457200" indent="-457200" algn="l" rtl="0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2500" dirty="0" smtClean="0"/>
              <a:t>Variable</a:t>
            </a:r>
          </a:p>
          <a:p>
            <a:pPr marL="457200" indent="-457200" algn="l" rtl="0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2500" dirty="0" smtClean="0"/>
              <a:t>Signal </a:t>
            </a:r>
            <a:r>
              <a:rPr lang="en-US" sz="2500" dirty="0"/>
              <a:t>versus </a:t>
            </a:r>
            <a:r>
              <a:rPr lang="en-US" sz="2500" dirty="0" smtClean="0"/>
              <a:t>Variable</a:t>
            </a:r>
          </a:p>
          <a:p>
            <a:pPr marL="457200" indent="-457200" algn="l" rtl="0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2500" dirty="0" smtClean="0"/>
              <a:t>Number </a:t>
            </a:r>
            <a:r>
              <a:rPr lang="en-US" sz="2500" dirty="0"/>
              <a:t>of </a:t>
            </a:r>
            <a:r>
              <a:rPr lang="en-US" sz="2500" dirty="0" smtClean="0"/>
              <a:t>Registers</a:t>
            </a:r>
          </a:p>
          <a:p>
            <a:pPr marL="457200" indent="-457200" algn="l" rtl="0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25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Examples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3103885" y="550421"/>
            <a:ext cx="21881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Outlines</a:t>
            </a:r>
          </a:p>
        </p:txBody>
      </p:sp>
    </p:spTree>
    <p:extLst>
      <p:ext uri="{BB962C8B-B14F-4D97-AF65-F5344CB8AC3E}">
        <p14:creationId xmlns:p14="http://schemas.microsoft.com/office/powerpoint/2010/main" val="42397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/>
        </p:nvSpPr>
        <p:spPr>
          <a:xfrm>
            <a:off x="539552" y="404664"/>
            <a:ext cx="8496944" cy="792088"/>
          </a:xfrm>
          <a:prstGeom prst="rect">
            <a:avLst/>
          </a:prstGeom>
        </p:spPr>
        <p:txBody>
          <a:bodyPr/>
          <a:lstStyle>
            <a:lvl1pPr algn="l" defTabSz="914400" rtl="1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n-ea"/>
                <a:cs typeface="Arial" pitchFamily="34" charset="0"/>
              </a:rPr>
              <a:t>Questions?</a:t>
            </a:r>
            <a:endParaRPr lang="en-US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n-ea"/>
              <a:cs typeface="Arial" pitchFamily="34" charset="0"/>
            </a:endParaRPr>
          </a:p>
        </p:txBody>
      </p:sp>
      <p:pic>
        <p:nvPicPr>
          <p:cNvPr id="3" name="Picture 13" descr="ques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693863"/>
            <a:ext cx="3733800" cy="4495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7455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611560" y="550421"/>
            <a:ext cx="30556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Introduction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611560" y="1247200"/>
            <a:ext cx="7920880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	VHDL </a:t>
            </a:r>
            <a:r>
              <a:rPr lang="en-US" sz="2500" dirty="0"/>
              <a:t>provides two objects for dealing with non-static data values: </a:t>
            </a:r>
            <a:r>
              <a:rPr lang="en-US" sz="2500" dirty="0">
                <a:solidFill>
                  <a:srgbClr val="0000FF"/>
                </a:solidFill>
              </a:rPr>
              <a:t>SIGNAL</a:t>
            </a:r>
            <a:r>
              <a:rPr lang="en-US" sz="2500" dirty="0"/>
              <a:t> </a:t>
            </a:r>
            <a:r>
              <a:rPr lang="en-US" sz="2500" dirty="0" smtClean="0"/>
              <a:t>and </a:t>
            </a:r>
            <a:r>
              <a:rPr lang="en-US" sz="2500" dirty="0" smtClean="0">
                <a:solidFill>
                  <a:srgbClr val="0000FF"/>
                </a:solidFill>
              </a:rPr>
              <a:t>VARIABLE</a:t>
            </a:r>
            <a:r>
              <a:rPr lang="en-US" sz="2500" dirty="0"/>
              <a:t>. It also provides means for establishing default (static) values: </a:t>
            </a:r>
            <a:r>
              <a:rPr lang="en-US" sz="2500" dirty="0" smtClean="0">
                <a:solidFill>
                  <a:srgbClr val="0000FF"/>
                </a:solidFill>
              </a:rPr>
              <a:t>CONSTANT </a:t>
            </a:r>
            <a:r>
              <a:rPr lang="en-US" sz="2500" dirty="0" smtClean="0"/>
              <a:t>and </a:t>
            </a:r>
            <a:r>
              <a:rPr lang="en-US" sz="2500" dirty="0">
                <a:solidFill>
                  <a:srgbClr val="0000FF"/>
                </a:solidFill>
              </a:rPr>
              <a:t>GENERIC</a:t>
            </a:r>
            <a:r>
              <a:rPr lang="en-US" sz="2500" dirty="0" smtClean="0"/>
              <a:t>.</a:t>
            </a:r>
            <a:endParaRPr lang="en-US" sz="2500" dirty="0"/>
          </a:p>
          <a:p>
            <a:pPr algn="just" rtl="0"/>
            <a:r>
              <a:rPr lang="en-US" sz="2500" u="sng" dirty="0" smtClean="0"/>
              <a:t>CONSTANT </a:t>
            </a:r>
            <a:r>
              <a:rPr lang="en-US" sz="2500" u="sng" dirty="0"/>
              <a:t>and </a:t>
            </a:r>
            <a:r>
              <a:rPr lang="en-US" sz="2500" u="sng" dirty="0" smtClean="0"/>
              <a:t>SIGNAL:</a:t>
            </a:r>
          </a:p>
          <a:p>
            <a:pPr algn="just" rtl="0"/>
            <a:r>
              <a:rPr lang="en-US" sz="2500" dirty="0" smtClean="0"/>
              <a:t>can </a:t>
            </a:r>
            <a:r>
              <a:rPr lang="en-US" sz="2500" dirty="0"/>
              <a:t>be </a:t>
            </a:r>
            <a:r>
              <a:rPr lang="en-US" sz="2500" i="1" dirty="0">
                <a:solidFill>
                  <a:srgbClr val="0000FF"/>
                </a:solidFill>
              </a:rPr>
              <a:t>global</a:t>
            </a:r>
            <a:r>
              <a:rPr lang="en-US" sz="2500" dirty="0"/>
              <a:t> (that is, seen by the whole code), </a:t>
            </a:r>
            <a:r>
              <a:rPr lang="en-US" sz="2500" dirty="0" smtClean="0"/>
              <a:t>and can </a:t>
            </a:r>
            <a:r>
              <a:rPr lang="en-US" sz="2500" dirty="0"/>
              <a:t>be used in either type of code, concurrent or sequential. </a:t>
            </a:r>
            <a:endParaRPr lang="en-US" sz="2500" dirty="0" smtClean="0"/>
          </a:p>
          <a:p>
            <a:pPr algn="just" rtl="0"/>
            <a:r>
              <a:rPr lang="en-US" sz="2500" u="sng" dirty="0" smtClean="0"/>
              <a:t>VARIABLE</a:t>
            </a:r>
            <a:r>
              <a:rPr lang="en-US" sz="2500" dirty="0" smtClean="0"/>
              <a:t>:</a:t>
            </a:r>
          </a:p>
          <a:p>
            <a:pPr algn="just" rtl="0"/>
            <a:r>
              <a:rPr lang="en-US" sz="2500" dirty="0" smtClean="0"/>
              <a:t>is </a:t>
            </a:r>
            <a:r>
              <a:rPr lang="en-US" sz="2500" i="1" dirty="0">
                <a:solidFill>
                  <a:srgbClr val="0000FF"/>
                </a:solidFill>
              </a:rPr>
              <a:t>local</a:t>
            </a:r>
            <a:r>
              <a:rPr lang="en-US" sz="2500" dirty="0"/>
              <a:t>, for it can only be used inside a piece of sequential code (that is</a:t>
            </a:r>
            <a:r>
              <a:rPr lang="en-US" sz="2500" dirty="0" smtClean="0"/>
              <a:t>, in </a:t>
            </a:r>
            <a:r>
              <a:rPr lang="en-US" sz="2500" dirty="0"/>
              <a:t>a PROCESS, FUNCTION, or PROCEDURE) and its value can never be </a:t>
            </a:r>
            <a:r>
              <a:rPr lang="en-US" sz="2500" dirty="0" smtClean="0"/>
              <a:t>passed out directly.</a:t>
            </a:r>
          </a:p>
        </p:txBody>
      </p:sp>
    </p:spTree>
    <p:extLst>
      <p:ext uri="{BB962C8B-B14F-4D97-AF65-F5344CB8AC3E}">
        <p14:creationId xmlns:p14="http://schemas.microsoft.com/office/powerpoint/2010/main" val="1684381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548680"/>
            <a:ext cx="29241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CONSTANT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39552" y="1196752"/>
            <a:ext cx="8568952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/>
              <a:t>CONSTANT </a:t>
            </a:r>
            <a:r>
              <a:rPr lang="en-US" sz="2500" dirty="0">
                <a:cs typeface="Courier New" pitchFamily="49" charset="0"/>
              </a:rPr>
              <a:t>serves</a:t>
            </a:r>
            <a:r>
              <a:rPr lang="en-US" sz="2500" dirty="0"/>
              <a:t> to establish default values. Its syntax </a:t>
            </a:r>
            <a:r>
              <a:rPr lang="en-US" sz="2500" dirty="0" smtClean="0"/>
              <a:t>is:</a:t>
            </a:r>
          </a:p>
          <a:p>
            <a:pPr algn="just" rtl="0"/>
            <a:endParaRPr lang="en-US" sz="2500" dirty="0" smtClean="0"/>
          </a:p>
          <a:p>
            <a:pPr algn="just" rtl="0"/>
            <a:endParaRPr lang="en-US" sz="2500" dirty="0" smtClean="0"/>
          </a:p>
          <a:p>
            <a:pPr algn="just" rtl="0"/>
            <a:endParaRPr lang="en-US" sz="2500" dirty="0" smtClean="0"/>
          </a:p>
          <a:p>
            <a:pPr algn="just" rtl="0"/>
            <a:r>
              <a:rPr lang="en-US" sz="2100" u="sng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Examples:</a:t>
            </a:r>
          </a:p>
          <a:p>
            <a:pPr algn="just" rtl="0"/>
            <a:endParaRPr lang="en-US" sz="2100" u="sng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 algn="just" rtl="0"/>
            <a:r>
              <a:rPr lang="en-US" sz="21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CONSTANT</a:t>
            </a:r>
            <a:r>
              <a:rPr lang="en-US" sz="2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100" dirty="0" err="1">
                <a:latin typeface="Courier New" pitchFamily="49" charset="0"/>
                <a:cs typeface="Courier New" pitchFamily="49" charset="0"/>
              </a:rPr>
              <a:t>set_bit</a:t>
            </a:r>
            <a:r>
              <a:rPr lang="en-US" sz="2100" dirty="0">
                <a:latin typeface="Courier New" pitchFamily="49" charset="0"/>
                <a:cs typeface="Courier New" pitchFamily="49" charset="0"/>
              </a:rPr>
              <a:t> : BIT := '1';</a:t>
            </a:r>
          </a:p>
          <a:p>
            <a:pPr algn="just" rtl="0"/>
            <a:r>
              <a:rPr lang="en-US" sz="21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CONSTANT</a:t>
            </a:r>
            <a:r>
              <a:rPr lang="en-US" sz="2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100" dirty="0" err="1">
                <a:latin typeface="Courier New" pitchFamily="49" charset="0"/>
                <a:cs typeface="Courier New" pitchFamily="49" charset="0"/>
              </a:rPr>
              <a:t>datamemory</a:t>
            </a:r>
            <a:r>
              <a:rPr lang="en-US" sz="2100" dirty="0">
                <a:latin typeface="Courier New" pitchFamily="49" charset="0"/>
                <a:cs typeface="Courier New" pitchFamily="49" charset="0"/>
              </a:rPr>
              <a:t> : memory := (('0','0','0','0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'), </a:t>
            </a:r>
          </a:p>
          <a:p>
            <a:pPr algn="just" rtl="0"/>
            <a:r>
              <a:rPr lang="en-US" sz="2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                                (</a:t>
            </a:r>
            <a:r>
              <a:rPr lang="en-US" sz="2100" dirty="0">
                <a:latin typeface="Courier New" pitchFamily="49" charset="0"/>
                <a:cs typeface="Courier New" pitchFamily="49" charset="0"/>
              </a:rPr>
              <a:t>'0','0','0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',‘1'), </a:t>
            </a:r>
          </a:p>
          <a:p>
            <a:pPr algn="just" rtl="0"/>
            <a:r>
              <a:rPr lang="en-US" sz="21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                                (</a:t>
            </a:r>
            <a:r>
              <a:rPr lang="en-US" sz="2100" dirty="0">
                <a:latin typeface="Courier New" pitchFamily="49" charset="0"/>
                <a:cs typeface="Courier New" pitchFamily="49" charset="0"/>
              </a:rPr>
              <a:t>'0','0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',‘1',‘1'));</a:t>
            </a:r>
            <a:endParaRPr lang="en-US" sz="2100" dirty="0" smtClean="0"/>
          </a:p>
          <a:p>
            <a:pPr algn="just" rtl="0"/>
            <a:r>
              <a:rPr lang="en-US" sz="2500" dirty="0"/>
              <a:t>A CONSTANT can be declared in a PACKAGE, ENTITY, or ARCHITECTURE</a:t>
            </a:r>
            <a:r>
              <a:rPr lang="en-US" sz="2500" dirty="0" smtClean="0"/>
              <a:t>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3659" y="1887267"/>
            <a:ext cx="5513012" cy="749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733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1268760"/>
            <a:ext cx="853244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u="sng" dirty="0"/>
              <a:t>When declared in a </a:t>
            </a:r>
            <a:r>
              <a:rPr lang="en-US" sz="2500" u="sng" dirty="0" smtClean="0"/>
              <a:t>package</a:t>
            </a:r>
            <a:r>
              <a:rPr lang="en-US" sz="2500" dirty="0" smtClean="0"/>
              <a:t> </a:t>
            </a:r>
          </a:p>
          <a:p>
            <a:pPr algn="just" rtl="0"/>
            <a:r>
              <a:rPr lang="en-US" sz="2500" dirty="0" smtClean="0"/>
              <a:t>it </a:t>
            </a:r>
            <a:r>
              <a:rPr lang="en-US" sz="2500" dirty="0"/>
              <a:t>is truly </a:t>
            </a:r>
            <a:r>
              <a:rPr lang="en-US" sz="2500" i="1" dirty="0">
                <a:solidFill>
                  <a:srgbClr val="0000FF"/>
                </a:solidFill>
              </a:rPr>
              <a:t>global</a:t>
            </a:r>
            <a:r>
              <a:rPr lang="en-US" sz="2500" dirty="0"/>
              <a:t>, for the package can </a:t>
            </a:r>
            <a:r>
              <a:rPr lang="en-US" sz="2500" dirty="0" smtClean="0"/>
              <a:t>be used </a:t>
            </a:r>
            <a:r>
              <a:rPr lang="en-US" sz="2500" dirty="0"/>
              <a:t>by several entities. </a:t>
            </a:r>
            <a:endParaRPr lang="en-US" sz="2500" dirty="0" smtClean="0"/>
          </a:p>
          <a:p>
            <a:pPr algn="just" rtl="0"/>
            <a:endParaRPr lang="en-US" sz="2500" u="sng" dirty="0"/>
          </a:p>
          <a:p>
            <a:pPr algn="just" rtl="0"/>
            <a:r>
              <a:rPr lang="en-US" sz="2500" u="sng" dirty="0" smtClean="0"/>
              <a:t>When </a:t>
            </a:r>
            <a:r>
              <a:rPr lang="en-US" sz="2500" u="sng" dirty="0"/>
              <a:t>declared in an entity </a:t>
            </a:r>
            <a:endParaRPr lang="en-US" sz="2500" u="sng" dirty="0" smtClean="0"/>
          </a:p>
          <a:p>
            <a:pPr algn="just" rtl="0"/>
            <a:r>
              <a:rPr lang="en-US" sz="2500" dirty="0" smtClean="0"/>
              <a:t>(</a:t>
            </a:r>
            <a:r>
              <a:rPr lang="en-US" sz="2500" dirty="0"/>
              <a:t>after PORT), it is </a:t>
            </a:r>
            <a:r>
              <a:rPr lang="en-US" sz="2500" i="1" dirty="0">
                <a:solidFill>
                  <a:srgbClr val="0000FF"/>
                </a:solidFill>
              </a:rPr>
              <a:t>global</a:t>
            </a:r>
            <a:r>
              <a:rPr lang="en-US" sz="2500" dirty="0"/>
              <a:t> to </a:t>
            </a:r>
            <a:r>
              <a:rPr lang="en-US" sz="2500" dirty="0" smtClean="0"/>
              <a:t>all architectures </a:t>
            </a:r>
            <a:r>
              <a:rPr lang="en-US" sz="2500" dirty="0"/>
              <a:t>that follow that entity. </a:t>
            </a:r>
            <a:endParaRPr lang="en-US" sz="2500" dirty="0" smtClean="0"/>
          </a:p>
          <a:p>
            <a:pPr algn="just" rtl="0"/>
            <a:endParaRPr lang="en-US" sz="2500" dirty="0" smtClean="0"/>
          </a:p>
          <a:p>
            <a:pPr algn="just" rtl="0"/>
            <a:r>
              <a:rPr lang="en-US" sz="2500" dirty="0" smtClean="0"/>
              <a:t>Finally</a:t>
            </a:r>
            <a:r>
              <a:rPr lang="en-US" sz="2500" dirty="0"/>
              <a:t>, </a:t>
            </a:r>
            <a:r>
              <a:rPr lang="en-US" sz="2500" u="sng" dirty="0"/>
              <a:t>when declared in an architecture </a:t>
            </a:r>
            <a:endParaRPr lang="en-US" sz="2500" u="sng" dirty="0" smtClean="0"/>
          </a:p>
          <a:p>
            <a:pPr algn="just" rtl="0"/>
            <a:r>
              <a:rPr lang="en-US" sz="2500" dirty="0" smtClean="0"/>
              <a:t>(</a:t>
            </a:r>
            <a:r>
              <a:rPr lang="en-US" sz="2500" dirty="0"/>
              <a:t>in </a:t>
            </a:r>
            <a:r>
              <a:rPr lang="en-US" sz="2500" dirty="0" smtClean="0"/>
              <a:t>its declarative </a:t>
            </a:r>
            <a:r>
              <a:rPr lang="en-US" sz="2500" dirty="0"/>
              <a:t>part), it is </a:t>
            </a:r>
            <a:r>
              <a:rPr lang="en-US" sz="2500" i="1" dirty="0">
                <a:solidFill>
                  <a:srgbClr val="0000FF"/>
                </a:solidFill>
              </a:rPr>
              <a:t>global</a:t>
            </a:r>
            <a:r>
              <a:rPr lang="en-US" sz="2500" dirty="0"/>
              <a:t> only to that architecture’s code. </a:t>
            </a:r>
            <a:endParaRPr lang="en-US" sz="2500" dirty="0" smtClean="0"/>
          </a:p>
          <a:p>
            <a:pPr algn="just" rtl="0"/>
            <a:endParaRPr lang="en-US" sz="2500" dirty="0"/>
          </a:p>
          <a:p>
            <a:pPr algn="just" rtl="0"/>
            <a:r>
              <a:rPr lang="en-US" sz="2500" dirty="0" smtClean="0"/>
              <a:t>The </a:t>
            </a:r>
            <a:r>
              <a:rPr lang="en-US" sz="2500" dirty="0"/>
              <a:t>most </a:t>
            </a:r>
            <a:r>
              <a:rPr lang="en-US" sz="2500" dirty="0" smtClean="0"/>
              <a:t>common places </a:t>
            </a:r>
            <a:r>
              <a:rPr lang="en-US" sz="2500" dirty="0"/>
              <a:t>to find a CONSTANT declaration is in an ARCHITECTURE or in </a:t>
            </a:r>
            <a:r>
              <a:rPr lang="en-US" sz="2500" dirty="0" smtClean="0"/>
              <a:t>a PACKAGE</a:t>
            </a:r>
            <a:r>
              <a:rPr lang="en-US" sz="2500" dirty="0"/>
              <a:t>.</a:t>
            </a:r>
            <a:endParaRPr lang="ar-IQ" sz="2500" dirty="0"/>
          </a:p>
        </p:txBody>
      </p:sp>
      <p:sp>
        <p:nvSpPr>
          <p:cNvPr id="3" name="مستطيل 2"/>
          <p:cNvSpPr/>
          <p:nvPr/>
        </p:nvSpPr>
        <p:spPr>
          <a:xfrm>
            <a:off x="611560" y="548680"/>
            <a:ext cx="29241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CONSTANT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978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68749" y="1195011"/>
            <a:ext cx="8179716" cy="4724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	SIGNAL </a:t>
            </a:r>
            <a:r>
              <a:rPr lang="en-US" sz="2500" dirty="0"/>
              <a:t>serves to pass values in and out the circuit, as well as between its </a:t>
            </a:r>
            <a:r>
              <a:rPr lang="en-US" sz="2500" dirty="0" smtClean="0"/>
              <a:t>internal units</a:t>
            </a:r>
            <a:r>
              <a:rPr lang="en-US" sz="2500" dirty="0"/>
              <a:t>. In other words, a signal represents circuit interconnects (</a:t>
            </a:r>
            <a:r>
              <a:rPr lang="en-US" sz="2500" dirty="0">
                <a:solidFill>
                  <a:srgbClr val="0000FF"/>
                </a:solidFill>
              </a:rPr>
              <a:t>wires</a:t>
            </a:r>
            <a:r>
              <a:rPr lang="en-US" sz="2500" dirty="0"/>
              <a:t>). For instance</a:t>
            </a:r>
            <a:r>
              <a:rPr lang="en-US" sz="2500" dirty="0" smtClean="0"/>
              <a:t>, all </a:t>
            </a:r>
            <a:r>
              <a:rPr lang="en-US" sz="2500" dirty="0"/>
              <a:t>PORTS of an ENTITY are signals by default. Its syntax is the following</a:t>
            </a:r>
            <a:r>
              <a:rPr lang="en-US" sz="2500" dirty="0" smtClean="0"/>
              <a:t>:</a:t>
            </a:r>
          </a:p>
          <a:p>
            <a:pPr algn="just" rtl="0"/>
            <a:endParaRPr lang="en-US" sz="2500" dirty="0"/>
          </a:p>
          <a:p>
            <a:pPr algn="just" rtl="0"/>
            <a:endParaRPr lang="en-US" sz="2500" dirty="0" smtClean="0"/>
          </a:p>
          <a:p>
            <a:pPr algn="just" rtl="0"/>
            <a:endParaRPr lang="en-US" sz="2100" dirty="0">
              <a:latin typeface="Courier New" pitchFamily="49" charset="0"/>
              <a:cs typeface="Courier New" pitchFamily="49" charset="0"/>
            </a:endParaRPr>
          </a:p>
          <a:p>
            <a:pPr algn="just" rtl="0"/>
            <a:r>
              <a:rPr lang="en-US" sz="2100" u="sng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Examples</a:t>
            </a:r>
            <a:r>
              <a:rPr lang="en-US" sz="2100" u="sng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:</a:t>
            </a:r>
          </a:p>
          <a:p>
            <a:pPr algn="just" rtl="0"/>
            <a:endParaRPr lang="en-US" sz="2100" u="sng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 algn="just" rtl="0"/>
            <a:r>
              <a:rPr lang="en-US" sz="21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n-US" sz="2100" dirty="0">
                <a:latin typeface="Courier New" pitchFamily="49" charset="0"/>
                <a:cs typeface="Courier New" pitchFamily="49" charset="0"/>
              </a:rPr>
              <a:t> control: BIT := '0';</a:t>
            </a:r>
          </a:p>
          <a:p>
            <a:pPr algn="just" rtl="0"/>
            <a:r>
              <a:rPr lang="en-US" sz="21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n-US" sz="2100" dirty="0">
                <a:latin typeface="Courier New" pitchFamily="49" charset="0"/>
                <a:cs typeface="Courier New" pitchFamily="49" charset="0"/>
              </a:rPr>
              <a:t> count: INTEGER RANGE 0 TO 100;</a:t>
            </a:r>
          </a:p>
          <a:p>
            <a:pPr algn="just" rtl="0"/>
            <a:r>
              <a:rPr lang="es-ES" sz="21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SIGNAL</a:t>
            </a:r>
            <a:r>
              <a:rPr lang="es-ES" sz="2100" dirty="0">
                <a:latin typeface="Courier New" pitchFamily="49" charset="0"/>
                <a:cs typeface="Courier New" pitchFamily="49" charset="0"/>
              </a:rPr>
              <a:t> y: STD_LOGIC_VECTOR (7 DOWNTO 0);</a:t>
            </a:r>
            <a:endParaRPr lang="ar-IQ" sz="21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68749" y="548680"/>
            <a:ext cx="24190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SIGNAL</a:t>
            </a:r>
            <a:endParaRPr lang="en-US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25" y="3210947"/>
            <a:ext cx="8268821" cy="82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415520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68748" y="1195011"/>
            <a:ext cx="8575251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algn="just" rtl="0">
              <a:buFont typeface="Wingdings" pitchFamily="2" charset="2"/>
              <a:buChar char="Ø"/>
            </a:pPr>
            <a:r>
              <a:rPr lang="en-US" sz="2500" dirty="0" smtClean="0"/>
              <a:t>The </a:t>
            </a:r>
            <a:r>
              <a:rPr lang="en-US" sz="2500" dirty="0"/>
              <a:t>declaration of a </a:t>
            </a:r>
            <a:r>
              <a:rPr lang="en-US" sz="2500" dirty="0">
                <a:solidFill>
                  <a:srgbClr val="0000FF"/>
                </a:solidFill>
              </a:rPr>
              <a:t>SIGNAL</a:t>
            </a:r>
            <a:r>
              <a:rPr lang="en-US" sz="2500" dirty="0"/>
              <a:t> can be made in the same places as the </a:t>
            </a:r>
            <a:r>
              <a:rPr lang="en-US" sz="2500" dirty="0" smtClean="0"/>
              <a:t>declaration of </a:t>
            </a:r>
            <a:r>
              <a:rPr lang="en-US" sz="2500" dirty="0"/>
              <a:t>a CONSTANT </a:t>
            </a:r>
            <a:r>
              <a:rPr lang="en-US" sz="2500" dirty="0" smtClean="0"/>
              <a:t>(described before). A </a:t>
            </a:r>
            <a:r>
              <a:rPr lang="en-US" sz="2500" dirty="0"/>
              <a:t>very important aspect of a SIGNAL, when used inside a section of </a:t>
            </a:r>
            <a:r>
              <a:rPr lang="en-US" sz="2500" dirty="0" smtClean="0"/>
              <a:t>sequential code </a:t>
            </a:r>
            <a:r>
              <a:rPr lang="en-US" sz="2500" dirty="0"/>
              <a:t>(PROCESS, for example), is that its update is </a:t>
            </a:r>
            <a:r>
              <a:rPr lang="en-US" sz="2500" dirty="0">
                <a:solidFill>
                  <a:srgbClr val="0000FF"/>
                </a:solidFill>
              </a:rPr>
              <a:t>not immediate</a:t>
            </a:r>
            <a:r>
              <a:rPr lang="en-US" sz="2500" dirty="0"/>
              <a:t>. In other words, </a:t>
            </a:r>
            <a:r>
              <a:rPr lang="en-US" sz="2500" dirty="0" smtClean="0"/>
              <a:t>its new </a:t>
            </a:r>
            <a:r>
              <a:rPr lang="en-US" sz="2500" dirty="0"/>
              <a:t>value should not be expected to be ready before the conclusion of the </a:t>
            </a:r>
            <a:r>
              <a:rPr lang="en-US" sz="2500" dirty="0" smtClean="0"/>
              <a:t>corresponding PROCESS</a:t>
            </a:r>
            <a:r>
              <a:rPr lang="en-US" sz="2500" dirty="0"/>
              <a:t>, FUNCTION or PROCEDURE.</a:t>
            </a:r>
          </a:p>
          <a:p>
            <a:pPr marL="182563" indent="-182563" algn="just" rtl="0">
              <a:buFont typeface="Wingdings" pitchFamily="2" charset="2"/>
              <a:buChar char="Ø"/>
            </a:pPr>
            <a:r>
              <a:rPr lang="en-US" sz="2500" dirty="0"/>
              <a:t>Assignment</a:t>
            </a:r>
            <a:r>
              <a:rPr lang="en-US" sz="2500" dirty="0" smtClean="0"/>
              <a:t> operator </a:t>
            </a:r>
            <a:r>
              <a:rPr lang="en-US" sz="2500" dirty="0"/>
              <a:t>for a SIGNAL is ‘‘&lt;=’’ (Ex.: count&lt;=35;).</a:t>
            </a:r>
          </a:p>
          <a:p>
            <a:pPr marL="182563" indent="-182563" algn="just" rtl="0">
              <a:buFont typeface="Wingdings" pitchFamily="2" charset="2"/>
              <a:buChar char="Ø"/>
            </a:pPr>
            <a:r>
              <a:rPr lang="en-US" sz="2500" dirty="0" smtClean="0"/>
              <a:t>Initial value </a:t>
            </a:r>
            <a:r>
              <a:rPr lang="en-US" sz="2500" dirty="0"/>
              <a:t>in the syntax </a:t>
            </a:r>
            <a:r>
              <a:rPr lang="en-US" sz="2500" dirty="0" smtClean="0"/>
              <a:t>is </a:t>
            </a:r>
            <a:r>
              <a:rPr lang="en-US" sz="2500" dirty="0"/>
              <a:t>not synthesizable, being only </a:t>
            </a:r>
            <a:r>
              <a:rPr lang="en-US" sz="2500" dirty="0" smtClean="0"/>
              <a:t>considered in </a:t>
            </a:r>
            <a:r>
              <a:rPr lang="en-US" sz="2500" dirty="0"/>
              <a:t>simulations.</a:t>
            </a:r>
          </a:p>
          <a:p>
            <a:pPr marL="182563" indent="-182563" algn="just" rtl="0">
              <a:buFont typeface="Wingdings" pitchFamily="2" charset="2"/>
              <a:buChar char="Ø"/>
            </a:pPr>
            <a:r>
              <a:rPr lang="en-US" sz="2500" dirty="0" smtClean="0"/>
              <a:t>when </a:t>
            </a:r>
            <a:r>
              <a:rPr lang="en-US" sz="2500" dirty="0"/>
              <a:t>multiple assignments are </a:t>
            </a:r>
            <a:r>
              <a:rPr lang="en-US" sz="2500" dirty="0" smtClean="0"/>
              <a:t>made to </a:t>
            </a:r>
            <a:r>
              <a:rPr lang="en-US" sz="2500" dirty="0"/>
              <a:t>the same </a:t>
            </a:r>
            <a:r>
              <a:rPr lang="en-US" sz="2500" dirty="0" smtClean="0"/>
              <a:t>SIGNAL might infer </a:t>
            </a:r>
            <a:r>
              <a:rPr lang="en-US" sz="2500" dirty="0"/>
              <a:t>the wrong circuit (by considering only the last assignment, for </a:t>
            </a:r>
            <a:r>
              <a:rPr lang="en-US" sz="2500" dirty="0" smtClean="0"/>
              <a:t>example). Therefore, a VARIABLE must be used.</a:t>
            </a:r>
            <a:endParaRPr lang="ar-IQ" sz="2500" dirty="0"/>
          </a:p>
        </p:txBody>
      </p:sp>
      <p:sp>
        <p:nvSpPr>
          <p:cNvPr id="3" name="مستطيل 2"/>
          <p:cNvSpPr/>
          <p:nvPr/>
        </p:nvSpPr>
        <p:spPr>
          <a:xfrm>
            <a:off x="568749" y="548680"/>
            <a:ext cx="24190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SIGNAL</a:t>
            </a:r>
            <a:endParaRPr lang="en-US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105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548680"/>
            <a:ext cx="71513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2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2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1</a:t>
            </a:r>
            <a:r>
              <a:rPr lang="en-US" sz="32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: Count Ones #1 (not OK)</a:t>
            </a:r>
            <a:endParaRPr lang="ar-IQ" sz="32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58592" y="1122055"/>
            <a:ext cx="8189872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90000"/>
              </a:lnSpc>
            </a:pPr>
            <a:r>
              <a:rPr lang="en-US" sz="2500" dirty="0">
                <a:cs typeface="Courier New" pitchFamily="49" charset="0"/>
              </a:rPr>
              <a:t>Say that we want to design a circuit that counts the number of ‘1’s in a binary </a:t>
            </a:r>
            <a:r>
              <a:rPr lang="en-US" sz="2500" dirty="0" smtClean="0">
                <a:cs typeface="Courier New" pitchFamily="49" charset="0"/>
              </a:rPr>
              <a:t>vector</a:t>
            </a:r>
          </a:p>
          <a:p>
            <a:pPr algn="just" rtl="0"/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ENTITY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count_ones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IS</a:t>
            </a:r>
          </a:p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PORT (  din: IN STD_LOGIC_VECTOR (7 DOWNTO 0);</a:t>
            </a:r>
          </a:p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ones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: OUT INTEGER RANGE 0 TO 8);</a:t>
            </a:r>
          </a:p>
          <a:p>
            <a:pPr algn="just" rtl="0"/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count_ones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just" rtl="0"/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ARCHITECTURE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not_ok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OF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count_ones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IS</a:t>
            </a:r>
          </a:p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SIGNAL temp: INTEGER RANGE 0 TO 8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en-US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--unnecessary ones!!!</a:t>
            </a:r>
            <a:endParaRPr lang="en-US" dirty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	PROCESS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(din)</a:t>
            </a:r>
          </a:p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	BEGIN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	   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temp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&lt;= 0;</a:t>
            </a:r>
          </a:p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	   FOR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i IN 0 TO 7 LOOP</a:t>
            </a:r>
          </a:p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		IF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(din(i)='1')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THEN 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temp &lt;= temp + 1;</a:t>
            </a:r>
          </a:p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END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IF;</a:t>
            </a:r>
          </a:p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END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LOOP;</a:t>
            </a:r>
          </a:p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ones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&lt;= temp;</a:t>
            </a:r>
          </a:p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PROCESS;</a:t>
            </a:r>
          </a:p>
          <a:p>
            <a:pPr algn="just" rtl="0"/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not_ok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22983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706363" y="1340768"/>
            <a:ext cx="809858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Contrary </a:t>
            </a:r>
            <a:r>
              <a:rPr lang="en-US" sz="2500" dirty="0"/>
              <a:t>to CONSTANT and SIGNAL, a VARIABLE represents only </a:t>
            </a:r>
            <a:r>
              <a:rPr lang="en-US" sz="2500" i="1" dirty="0">
                <a:solidFill>
                  <a:srgbClr val="0000FF"/>
                </a:solidFill>
              </a:rPr>
              <a:t>local</a:t>
            </a:r>
            <a:r>
              <a:rPr lang="en-US" sz="2500" dirty="0"/>
              <a:t> information</a:t>
            </a:r>
            <a:r>
              <a:rPr lang="en-US" sz="2500" dirty="0" smtClean="0"/>
              <a:t>. It </a:t>
            </a:r>
            <a:r>
              <a:rPr lang="en-US" sz="2500" dirty="0"/>
              <a:t>can only be used inside a PROCESS, FUNCTION, or </a:t>
            </a:r>
            <a:r>
              <a:rPr lang="en-US" sz="2500" dirty="0" smtClean="0"/>
              <a:t>PROCEDURE (</a:t>
            </a:r>
            <a:r>
              <a:rPr lang="en-US" sz="2500" dirty="0"/>
              <a:t>that is, in sequential code), and its value can not be passed out directly. On the </a:t>
            </a:r>
            <a:r>
              <a:rPr lang="en-US" sz="2500" dirty="0" smtClean="0"/>
              <a:t>other hand</a:t>
            </a:r>
            <a:r>
              <a:rPr lang="en-US" sz="2500" dirty="0"/>
              <a:t>, its </a:t>
            </a:r>
            <a:r>
              <a:rPr lang="en-US" sz="2500" dirty="0">
                <a:solidFill>
                  <a:srgbClr val="0000FF"/>
                </a:solidFill>
              </a:rPr>
              <a:t>update is immediate</a:t>
            </a:r>
            <a:r>
              <a:rPr lang="en-US" sz="2500" dirty="0"/>
              <a:t>, so the new value can be promptly used in the next </a:t>
            </a:r>
            <a:r>
              <a:rPr lang="en-US" sz="2500" dirty="0" smtClean="0"/>
              <a:t>line of </a:t>
            </a:r>
            <a:r>
              <a:rPr lang="en-US" sz="2500" dirty="0"/>
              <a:t>code</a:t>
            </a:r>
            <a:r>
              <a:rPr lang="en-US" sz="2500" dirty="0" smtClean="0"/>
              <a:t>.</a:t>
            </a:r>
          </a:p>
          <a:p>
            <a:pPr algn="just" rtl="0"/>
            <a:r>
              <a:rPr lang="en-US" sz="2500" dirty="0"/>
              <a:t>To declare a VARIABLE, the following syntax should be used</a:t>
            </a:r>
            <a:r>
              <a:rPr lang="en-US" sz="2500" dirty="0" smtClean="0"/>
              <a:t>:</a:t>
            </a:r>
          </a:p>
          <a:p>
            <a:pPr algn="just" rtl="0"/>
            <a:endParaRPr lang="en-US" sz="2500" dirty="0"/>
          </a:p>
          <a:p>
            <a:pPr algn="just" rtl="0"/>
            <a:endParaRPr lang="en-US" sz="2500" dirty="0" smtClean="0"/>
          </a:p>
          <a:p>
            <a:pPr algn="l" rtl="0"/>
            <a:r>
              <a:rPr lang="en-US" sz="2000" u="sng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Examples</a:t>
            </a:r>
            <a:r>
              <a:rPr lang="en-US" sz="2000" u="sng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:</a:t>
            </a:r>
          </a:p>
          <a:p>
            <a:pPr algn="l" rtl="0"/>
            <a:endParaRPr lang="en-US" sz="2000" u="sng" dirty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 algn="l" rtl="0"/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VARIABLE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control: BIT := '0';</a:t>
            </a:r>
          </a:p>
          <a:p>
            <a:pPr algn="l" rtl="0"/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VARIABLE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count: INTEGER RANGE 0 TO 100;</a:t>
            </a:r>
          </a:p>
          <a:p>
            <a:pPr algn="l" rtl="0"/>
            <a:r>
              <a:rPr lang="es-E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VARIABLE</a:t>
            </a:r>
            <a:r>
              <a:rPr lang="es-E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s-ES" sz="2000" dirty="0" smtClean="0">
                <a:latin typeface="Courier New" pitchFamily="49" charset="0"/>
                <a:cs typeface="Courier New" pitchFamily="49" charset="0"/>
              </a:rPr>
              <a:t>y:STD_LOGIC_VECTOR(7</a:t>
            </a:r>
            <a:r>
              <a:rPr lang="es-E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DOWNTO</a:t>
            </a:r>
            <a:r>
              <a:rPr lang="es-ES" sz="2000" dirty="0" smtClean="0">
                <a:latin typeface="Courier New" pitchFamily="49" charset="0"/>
                <a:cs typeface="Courier New" pitchFamily="49" charset="0"/>
              </a:rPr>
              <a:t>0):= </a:t>
            </a:r>
            <a:r>
              <a:rPr lang="es-ES" sz="2000" dirty="0">
                <a:latin typeface="Courier New" pitchFamily="49" charset="0"/>
                <a:cs typeface="Courier New" pitchFamily="49" charset="0"/>
              </a:rPr>
              <a:t>"10001000";</a:t>
            </a:r>
            <a:endParaRPr lang="ar-IQ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68749" y="548680"/>
            <a:ext cx="47953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VARIABLE</a:t>
            </a:r>
            <a:endParaRPr lang="en-US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363" y="4005064"/>
            <a:ext cx="6961981" cy="811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7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20354</TotalTime>
  <Words>1083</Words>
  <Application>Microsoft Office PowerPoint</Application>
  <PresentationFormat>On-screen Show (4:3)</PresentationFormat>
  <Paragraphs>237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Courier New</vt:lpstr>
      <vt:lpstr>Jokerman</vt:lpstr>
      <vt:lpstr>Times New Roman</vt:lpstr>
      <vt:lpstr>Wingdings</vt:lpstr>
      <vt:lpstr>نسق Office</vt:lpstr>
      <vt:lpstr>Signals and Variables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MEMI</dc:creator>
  <cp:lastModifiedBy>Dell</cp:lastModifiedBy>
  <cp:revision>125</cp:revision>
  <dcterms:created xsi:type="dcterms:W3CDTF">2017-09-28T06:29:27Z</dcterms:created>
  <dcterms:modified xsi:type="dcterms:W3CDTF">2025-10-09T10:22:15Z</dcterms:modified>
</cp:coreProperties>
</file>