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41"/>
  </p:notesMasterIdLst>
  <p:sldIdLst>
    <p:sldId id="256" r:id="rId2"/>
    <p:sldId id="257" r:id="rId3"/>
    <p:sldId id="259" r:id="rId4"/>
    <p:sldId id="260" r:id="rId5"/>
    <p:sldId id="297"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98" r:id="rId27"/>
    <p:sldId id="299" r:id="rId28"/>
    <p:sldId id="300" r:id="rId29"/>
    <p:sldId id="301" r:id="rId30"/>
    <p:sldId id="302" r:id="rId31"/>
    <p:sldId id="303" r:id="rId32"/>
    <p:sldId id="304" r:id="rId33"/>
    <p:sldId id="305" r:id="rId34"/>
    <p:sldId id="306" r:id="rId35"/>
    <p:sldId id="307" r:id="rId36"/>
    <p:sldId id="308" r:id="rId37"/>
    <p:sldId id="309" r:id="rId38"/>
    <p:sldId id="281" r:id="rId39"/>
    <p:sldId id="282" r:id="rId40"/>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8000"/>
    <a:srgbClr val="0033CC"/>
    <a:srgbClr val="3366CC"/>
    <a:srgbClr val="99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92" d="100"/>
          <a:sy n="92" d="100"/>
        </p:scale>
        <p:origin x="215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78CFE2E-4310-480E-9459-8446F1DA4CD1}" type="datetimeFigureOut">
              <a:rPr lang="ar-IQ" smtClean="0"/>
              <a:t>17/04/1447</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093010D9-66BE-4EAD-93D0-88679D2103C5}" type="slidenum">
              <a:rPr lang="ar-IQ" smtClean="0"/>
              <a:t>‹#›</a:t>
            </a:fld>
            <a:endParaRPr lang="ar-IQ"/>
          </a:p>
        </p:txBody>
      </p:sp>
    </p:spTree>
    <p:extLst>
      <p:ext uri="{BB962C8B-B14F-4D97-AF65-F5344CB8AC3E}">
        <p14:creationId xmlns:p14="http://schemas.microsoft.com/office/powerpoint/2010/main" val="297890225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093010D9-66BE-4EAD-93D0-88679D2103C5}" type="slidenum">
              <a:rPr lang="ar-IQ" smtClean="0"/>
              <a:t>16</a:t>
            </a:fld>
            <a:endParaRPr lang="ar-IQ"/>
          </a:p>
        </p:txBody>
      </p:sp>
    </p:spTree>
    <p:extLst>
      <p:ext uri="{BB962C8B-B14F-4D97-AF65-F5344CB8AC3E}">
        <p14:creationId xmlns:p14="http://schemas.microsoft.com/office/powerpoint/2010/main" val="23489371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093010D9-66BE-4EAD-93D0-88679D2103C5}" type="slidenum">
              <a:rPr lang="ar-IQ" smtClean="0"/>
              <a:t>18</a:t>
            </a:fld>
            <a:endParaRPr lang="ar-IQ"/>
          </a:p>
        </p:txBody>
      </p:sp>
    </p:spTree>
    <p:extLst>
      <p:ext uri="{BB962C8B-B14F-4D97-AF65-F5344CB8AC3E}">
        <p14:creationId xmlns:p14="http://schemas.microsoft.com/office/powerpoint/2010/main" val="36380497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093010D9-66BE-4EAD-93D0-88679D2103C5}" type="slidenum">
              <a:rPr lang="ar-IQ" smtClean="0"/>
              <a:t>25</a:t>
            </a:fld>
            <a:endParaRPr lang="ar-IQ"/>
          </a:p>
        </p:txBody>
      </p:sp>
    </p:spTree>
    <p:extLst>
      <p:ext uri="{BB962C8B-B14F-4D97-AF65-F5344CB8AC3E}">
        <p14:creationId xmlns:p14="http://schemas.microsoft.com/office/powerpoint/2010/main" val="38358898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093010D9-66BE-4EAD-93D0-88679D2103C5}" type="slidenum">
              <a:rPr lang="ar-IQ" smtClean="0"/>
              <a:t>28</a:t>
            </a:fld>
            <a:endParaRPr lang="ar-IQ"/>
          </a:p>
        </p:txBody>
      </p:sp>
    </p:spTree>
    <p:extLst>
      <p:ext uri="{BB962C8B-B14F-4D97-AF65-F5344CB8AC3E}">
        <p14:creationId xmlns:p14="http://schemas.microsoft.com/office/powerpoint/2010/main" val="27780610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5CF7051A-9343-4396-BDC3-DFF2813460C3}" type="datetimeFigureOut">
              <a:rPr lang="ar-IQ" smtClean="0"/>
              <a:t>17/04/1447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0509DB71-81FD-4A2B-943F-5A5B88A236EC}" type="slidenum">
              <a:rPr lang="ar-IQ" smtClean="0"/>
              <a:t>‹#›</a:t>
            </a:fld>
            <a:endParaRPr lang="ar-IQ"/>
          </a:p>
        </p:txBody>
      </p:sp>
    </p:spTree>
    <p:extLst>
      <p:ext uri="{BB962C8B-B14F-4D97-AF65-F5344CB8AC3E}">
        <p14:creationId xmlns:p14="http://schemas.microsoft.com/office/powerpoint/2010/main" val="216165160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CF7051A-9343-4396-BDC3-DFF2813460C3}" type="datetimeFigureOut">
              <a:rPr lang="ar-IQ" smtClean="0"/>
              <a:t>17/04/1447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0509DB71-81FD-4A2B-943F-5A5B88A236EC}" type="slidenum">
              <a:rPr lang="ar-IQ" smtClean="0"/>
              <a:t>‹#›</a:t>
            </a:fld>
            <a:endParaRPr lang="ar-IQ"/>
          </a:p>
        </p:txBody>
      </p:sp>
    </p:spTree>
    <p:extLst>
      <p:ext uri="{BB962C8B-B14F-4D97-AF65-F5344CB8AC3E}">
        <p14:creationId xmlns:p14="http://schemas.microsoft.com/office/powerpoint/2010/main" val="276967720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CF7051A-9343-4396-BDC3-DFF2813460C3}" type="datetimeFigureOut">
              <a:rPr lang="ar-IQ" smtClean="0"/>
              <a:t>17/04/1447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0509DB71-81FD-4A2B-943F-5A5B88A236EC}" type="slidenum">
              <a:rPr lang="ar-IQ" smtClean="0"/>
              <a:t>‹#›</a:t>
            </a:fld>
            <a:endParaRPr lang="ar-IQ"/>
          </a:p>
        </p:txBody>
      </p:sp>
    </p:spTree>
    <p:extLst>
      <p:ext uri="{BB962C8B-B14F-4D97-AF65-F5344CB8AC3E}">
        <p14:creationId xmlns:p14="http://schemas.microsoft.com/office/powerpoint/2010/main" val="193172169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CF7051A-9343-4396-BDC3-DFF2813460C3}" type="datetimeFigureOut">
              <a:rPr lang="ar-IQ" smtClean="0"/>
              <a:t>17/04/1447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0509DB71-81FD-4A2B-943F-5A5B88A236EC}" type="slidenum">
              <a:rPr lang="ar-IQ" smtClean="0"/>
              <a:t>‹#›</a:t>
            </a:fld>
            <a:endParaRPr lang="ar-IQ"/>
          </a:p>
        </p:txBody>
      </p:sp>
    </p:spTree>
    <p:extLst>
      <p:ext uri="{BB962C8B-B14F-4D97-AF65-F5344CB8AC3E}">
        <p14:creationId xmlns:p14="http://schemas.microsoft.com/office/powerpoint/2010/main" val="259209711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5CF7051A-9343-4396-BDC3-DFF2813460C3}" type="datetimeFigureOut">
              <a:rPr lang="ar-IQ" smtClean="0"/>
              <a:t>17/04/1447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0509DB71-81FD-4A2B-943F-5A5B88A236EC}" type="slidenum">
              <a:rPr lang="ar-IQ" smtClean="0"/>
              <a:t>‹#›</a:t>
            </a:fld>
            <a:endParaRPr lang="ar-IQ"/>
          </a:p>
        </p:txBody>
      </p:sp>
    </p:spTree>
    <p:extLst>
      <p:ext uri="{BB962C8B-B14F-4D97-AF65-F5344CB8AC3E}">
        <p14:creationId xmlns:p14="http://schemas.microsoft.com/office/powerpoint/2010/main" val="186418314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5CF7051A-9343-4396-BDC3-DFF2813460C3}" type="datetimeFigureOut">
              <a:rPr lang="ar-IQ" smtClean="0"/>
              <a:t>17/04/1447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0509DB71-81FD-4A2B-943F-5A5B88A236EC}" type="slidenum">
              <a:rPr lang="ar-IQ" smtClean="0"/>
              <a:t>‹#›</a:t>
            </a:fld>
            <a:endParaRPr lang="ar-IQ"/>
          </a:p>
        </p:txBody>
      </p:sp>
    </p:spTree>
    <p:extLst>
      <p:ext uri="{BB962C8B-B14F-4D97-AF65-F5344CB8AC3E}">
        <p14:creationId xmlns:p14="http://schemas.microsoft.com/office/powerpoint/2010/main" val="349819520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5CF7051A-9343-4396-BDC3-DFF2813460C3}" type="datetimeFigureOut">
              <a:rPr lang="ar-IQ" smtClean="0"/>
              <a:t>17/04/1447</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0509DB71-81FD-4A2B-943F-5A5B88A236EC}" type="slidenum">
              <a:rPr lang="ar-IQ" smtClean="0"/>
              <a:t>‹#›</a:t>
            </a:fld>
            <a:endParaRPr lang="ar-IQ"/>
          </a:p>
        </p:txBody>
      </p:sp>
    </p:spTree>
    <p:extLst>
      <p:ext uri="{BB962C8B-B14F-4D97-AF65-F5344CB8AC3E}">
        <p14:creationId xmlns:p14="http://schemas.microsoft.com/office/powerpoint/2010/main" val="400093871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5CF7051A-9343-4396-BDC3-DFF2813460C3}" type="datetimeFigureOut">
              <a:rPr lang="ar-IQ" smtClean="0"/>
              <a:t>17/04/1447</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0509DB71-81FD-4A2B-943F-5A5B88A236EC}" type="slidenum">
              <a:rPr lang="ar-IQ" smtClean="0"/>
              <a:t>‹#›</a:t>
            </a:fld>
            <a:endParaRPr lang="ar-IQ"/>
          </a:p>
        </p:txBody>
      </p:sp>
    </p:spTree>
    <p:extLst>
      <p:ext uri="{BB962C8B-B14F-4D97-AF65-F5344CB8AC3E}">
        <p14:creationId xmlns:p14="http://schemas.microsoft.com/office/powerpoint/2010/main" val="40745963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5CF7051A-9343-4396-BDC3-DFF2813460C3}" type="datetimeFigureOut">
              <a:rPr lang="ar-IQ" smtClean="0"/>
              <a:t>17/04/1447</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0509DB71-81FD-4A2B-943F-5A5B88A236EC}" type="slidenum">
              <a:rPr lang="ar-IQ" smtClean="0"/>
              <a:t>‹#›</a:t>
            </a:fld>
            <a:endParaRPr lang="ar-IQ"/>
          </a:p>
        </p:txBody>
      </p:sp>
    </p:spTree>
    <p:extLst>
      <p:ext uri="{BB962C8B-B14F-4D97-AF65-F5344CB8AC3E}">
        <p14:creationId xmlns:p14="http://schemas.microsoft.com/office/powerpoint/2010/main" val="81566402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5CF7051A-9343-4396-BDC3-DFF2813460C3}" type="datetimeFigureOut">
              <a:rPr lang="ar-IQ" smtClean="0"/>
              <a:t>17/04/1447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0509DB71-81FD-4A2B-943F-5A5B88A236EC}" type="slidenum">
              <a:rPr lang="ar-IQ" smtClean="0"/>
              <a:t>‹#›</a:t>
            </a:fld>
            <a:endParaRPr lang="ar-IQ"/>
          </a:p>
        </p:txBody>
      </p:sp>
    </p:spTree>
    <p:extLst>
      <p:ext uri="{BB962C8B-B14F-4D97-AF65-F5344CB8AC3E}">
        <p14:creationId xmlns:p14="http://schemas.microsoft.com/office/powerpoint/2010/main" val="234494953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5CF7051A-9343-4396-BDC3-DFF2813460C3}" type="datetimeFigureOut">
              <a:rPr lang="ar-IQ" smtClean="0"/>
              <a:t>17/04/1447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0509DB71-81FD-4A2B-943F-5A5B88A236EC}" type="slidenum">
              <a:rPr lang="ar-IQ" smtClean="0"/>
              <a:t>‹#›</a:t>
            </a:fld>
            <a:endParaRPr lang="ar-IQ"/>
          </a:p>
        </p:txBody>
      </p:sp>
    </p:spTree>
    <p:extLst>
      <p:ext uri="{BB962C8B-B14F-4D97-AF65-F5344CB8AC3E}">
        <p14:creationId xmlns:p14="http://schemas.microsoft.com/office/powerpoint/2010/main" val="238595090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CF7051A-9343-4396-BDC3-DFF2813460C3}" type="datetimeFigureOut">
              <a:rPr lang="ar-IQ" smtClean="0"/>
              <a:t>17/04/1447</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509DB71-81FD-4A2B-943F-5A5B88A236EC}" type="slidenum">
              <a:rPr lang="ar-IQ" smtClean="0"/>
              <a:t>‹#›</a:t>
            </a:fld>
            <a:endParaRPr lang="ar-IQ"/>
          </a:p>
        </p:txBody>
      </p:sp>
    </p:spTree>
    <p:extLst>
      <p:ext uri="{BB962C8B-B14F-4D97-AF65-F5344CB8AC3E}">
        <p14:creationId xmlns:p14="http://schemas.microsoft.com/office/powerpoint/2010/main" val="6073241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4462264" cy="938535"/>
          </a:xfrm>
        </p:spPr>
        <p:txBody>
          <a:bodyPr>
            <a:normAutofit/>
          </a:bodyPr>
          <a:lstStyle/>
          <a:p>
            <a:pPr algn="l"/>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Sequential </a:t>
            </a:r>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Code</a:t>
            </a:r>
            <a:endParaRPr lang="ar-IQ"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endParaRPr>
          </a:p>
        </p:txBody>
      </p:sp>
      <p:sp>
        <p:nvSpPr>
          <p:cNvPr id="5" name="عنوان فرعي 4"/>
          <p:cNvSpPr>
            <a:spLocks noGrp="1"/>
          </p:cNvSpPr>
          <p:nvPr>
            <p:ph type="subTitle" idx="1"/>
          </p:nvPr>
        </p:nvSpPr>
        <p:spPr>
          <a:xfrm>
            <a:off x="755576" y="3933056"/>
            <a:ext cx="5112568" cy="1080120"/>
          </a:xfrm>
        </p:spPr>
        <p:txBody>
          <a:bodyPr>
            <a:normAutofit/>
          </a:bodyPr>
          <a:lstStyle/>
          <a:p>
            <a:pPr algn="l"/>
            <a:r>
              <a:rPr lang="en-US" sz="2800" b="1" dirty="0">
                <a:solidFill>
                  <a:srgbClr val="3366CC"/>
                </a:solidFill>
              </a:rPr>
              <a:t>Advanced Digital Electronics </a:t>
            </a:r>
            <a:endParaRPr lang="ar-IQ" sz="2800" b="1" dirty="0">
              <a:solidFill>
                <a:srgbClr val="3366CC"/>
              </a:solidFill>
            </a:endParaRPr>
          </a:p>
          <a:p>
            <a:pPr algn="l"/>
            <a:r>
              <a:rPr lang="en-US" sz="2400" dirty="0">
                <a:solidFill>
                  <a:srgbClr val="3366CC"/>
                </a:solidFill>
              </a:rPr>
              <a:t>Lecture </a:t>
            </a:r>
            <a:r>
              <a:rPr lang="en-US" sz="2400" dirty="0" smtClean="0">
                <a:solidFill>
                  <a:srgbClr val="3366CC"/>
                </a:solidFill>
              </a:rPr>
              <a:t>5</a:t>
            </a:r>
            <a:endParaRPr lang="ar-IQ" sz="2400" dirty="0">
              <a:solidFill>
                <a:srgbClr val="3366CC"/>
              </a:solidFill>
            </a:endParaRPr>
          </a:p>
        </p:txBody>
      </p:sp>
      <p:sp>
        <p:nvSpPr>
          <p:cNvPr id="4" name="Rectangle: Rounded Corners 2">
            <a:extLst>
              <a:ext uri="{FF2B5EF4-FFF2-40B4-BE49-F238E27FC236}">
                <a16:creationId xmlns:a16="http://schemas.microsoft.com/office/drawing/2014/main" id="{4E0D073B-75F4-F8D2-DF10-695B77DE401D}"/>
              </a:ext>
            </a:extLst>
          </p:cNvPr>
          <p:cNvSpPr/>
          <p:nvPr/>
        </p:nvSpPr>
        <p:spPr>
          <a:xfrm>
            <a:off x="179512" y="116632"/>
            <a:ext cx="5256584" cy="72008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1" anchor="ctr"/>
          <a:lstStyle>
            <a:defPPr>
              <a:defRPr lang="ar-IQ"/>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en-US" dirty="0">
                <a:solidFill>
                  <a:schemeClr val="bg1"/>
                </a:solidFill>
              </a:rPr>
              <a:t>ALMAARIF UNIVERSITY</a:t>
            </a:r>
          </a:p>
          <a:p>
            <a:pPr algn="ctr"/>
            <a:r>
              <a:rPr lang="en-US" dirty="0" smtClean="0">
                <a:solidFill>
                  <a:schemeClr val="bg1"/>
                </a:solidFill>
              </a:rPr>
              <a:t>CET</a:t>
            </a:r>
            <a:r>
              <a:rPr lang="ar-IQ" dirty="0" smtClean="0">
                <a:solidFill>
                  <a:schemeClr val="bg1"/>
                </a:solidFill>
              </a:rPr>
              <a:t>/</a:t>
            </a:r>
            <a:endParaRPr lang="ar-IQ" dirty="0">
              <a:solidFill>
                <a:schemeClr val="bg1"/>
              </a:solidFill>
            </a:endParaRPr>
          </a:p>
        </p:txBody>
      </p:sp>
    </p:spTree>
    <p:extLst>
      <p:ext uri="{BB962C8B-B14F-4D97-AF65-F5344CB8AC3E}">
        <p14:creationId xmlns:p14="http://schemas.microsoft.com/office/powerpoint/2010/main" val="96302083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611560" y="1052736"/>
            <a:ext cx="8424936" cy="3170099"/>
          </a:xfrm>
          <a:prstGeom prst="rect">
            <a:avLst/>
          </a:prstGeom>
        </p:spPr>
        <p:txBody>
          <a:bodyPr wrap="square">
            <a:spAutoFit/>
          </a:bodyPr>
          <a:lstStyle/>
          <a:p>
            <a:pPr algn="just" rtl="0"/>
            <a:r>
              <a:rPr lang="en-US" sz="2500" dirty="0" smtClean="0"/>
              <a:t>	As mentioned earlier</a:t>
            </a:r>
            <a:r>
              <a:rPr lang="en-US" sz="2500" dirty="0"/>
              <a:t>, IF, WAIT, CASE, and LOOP are the statements intended </a:t>
            </a:r>
            <a:r>
              <a:rPr lang="en-US" sz="2500" dirty="0" smtClean="0"/>
              <a:t>for sequential </a:t>
            </a:r>
            <a:r>
              <a:rPr lang="en-US" sz="2500" dirty="0"/>
              <a:t>code. Therefore, they can only be used inside a PROCESS, FUNCTION</a:t>
            </a:r>
            <a:r>
              <a:rPr lang="en-US" sz="2500" dirty="0" smtClean="0"/>
              <a:t>, or </a:t>
            </a:r>
            <a:r>
              <a:rPr lang="en-US" sz="2500" dirty="0"/>
              <a:t>PROCEDURE.</a:t>
            </a:r>
          </a:p>
          <a:p>
            <a:pPr algn="just" rtl="0"/>
            <a:r>
              <a:rPr lang="en-US" sz="2500" dirty="0" smtClean="0"/>
              <a:t>	The </a:t>
            </a:r>
            <a:r>
              <a:rPr lang="en-US" sz="2500" dirty="0"/>
              <a:t>natural tendency is for people to use IF more than any other statement</a:t>
            </a:r>
            <a:r>
              <a:rPr lang="en-US" sz="2500" dirty="0" smtClean="0"/>
              <a:t>. Though </a:t>
            </a:r>
            <a:r>
              <a:rPr lang="en-US" sz="2500" dirty="0"/>
              <a:t>this could, in principle, have a negative consequence </a:t>
            </a:r>
            <a:r>
              <a:rPr lang="en-US" sz="2500" dirty="0" smtClean="0"/>
              <a:t>,the synthesizer will </a:t>
            </a:r>
            <a:r>
              <a:rPr lang="en-US" sz="2500" dirty="0"/>
              <a:t>optimize the structure and avoid the extra hardware. The syntax of IF </a:t>
            </a:r>
            <a:r>
              <a:rPr lang="en-US" sz="2500" dirty="0" smtClean="0"/>
              <a:t>is shown </a:t>
            </a:r>
            <a:r>
              <a:rPr lang="en-US" sz="2500" dirty="0"/>
              <a:t>below.</a:t>
            </a:r>
            <a:endParaRPr lang="ar-IQ" sz="2500" dirty="0"/>
          </a:p>
        </p:txBody>
      </p:sp>
      <p:sp>
        <p:nvSpPr>
          <p:cNvPr id="7" name="مستطيل 6"/>
          <p:cNvSpPr/>
          <p:nvPr/>
        </p:nvSpPr>
        <p:spPr>
          <a:xfrm>
            <a:off x="611560" y="548680"/>
            <a:ext cx="588623" cy="646331"/>
          </a:xfrm>
          <a:prstGeom prst="rect">
            <a:avLst/>
          </a:prstGeom>
        </p:spPr>
        <p:txBody>
          <a:bodyPr wrap="none">
            <a:spAutoFit/>
          </a:bodyPr>
          <a:lstStyle/>
          <a:p>
            <a:pPr algn="just" rtl="0"/>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IF</a:t>
            </a:r>
            <a:endPar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endParaRPr>
          </a:p>
        </p:txBody>
      </p:sp>
      <p:sp>
        <p:nvSpPr>
          <p:cNvPr id="6" name="مستطيل 5"/>
          <p:cNvSpPr/>
          <p:nvPr/>
        </p:nvSpPr>
        <p:spPr>
          <a:xfrm>
            <a:off x="683568" y="4077072"/>
            <a:ext cx="7934033" cy="1485022"/>
          </a:xfrm>
          <a:prstGeom prst="rect">
            <a:avLst/>
          </a:prstGeom>
        </p:spPr>
        <p:txBody>
          <a:bodyPr wrap="square">
            <a:spAutoFit/>
          </a:bodyPr>
          <a:lstStyle/>
          <a:p>
            <a:pPr algn="l" rtl="0">
              <a:lnSpc>
                <a:spcPct val="90000"/>
              </a:lnSpc>
            </a:pPr>
            <a:r>
              <a:rPr lang="en-US" sz="2000" dirty="0">
                <a:solidFill>
                  <a:srgbClr val="0000FF"/>
                </a:solidFill>
                <a:latin typeface="Courier New" pitchFamily="49" charset="0"/>
                <a:cs typeface="Courier New" pitchFamily="49" charset="0"/>
              </a:rPr>
              <a:t>IF</a:t>
            </a:r>
            <a:r>
              <a:rPr lang="en-US" sz="2000" dirty="0">
                <a:latin typeface="Courier New" pitchFamily="49" charset="0"/>
                <a:cs typeface="Courier New" pitchFamily="49" charset="0"/>
              </a:rPr>
              <a:t> conditions THEN assignments;</a:t>
            </a:r>
          </a:p>
          <a:p>
            <a:pPr algn="l" rtl="0">
              <a:lnSpc>
                <a:spcPct val="90000"/>
              </a:lnSpc>
            </a:pPr>
            <a:r>
              <a:rPr lang="en-US" sz="2000" dirty="0">
                <a:latin typeface="Courier New" pitchFamily="49" charset="0"/>
                <a:cs typeface="Courier New" pitchFamily="49" charset="0"/>
              </a:rPr>
              <a:t>ELSIF conditions THEN assignments;</a:t>
            </a:r>
          </a:p>
          <a:p>
            <a:pPr algn="l" rtl="0">
              <a:lnSpc>
                <a:spcPct val="90000"/>
              </a:lnSpc>
            </a:pPr>
            <a:r>
              <a:rPr lang="ar-IQ" sz="2000" dirty="0">
                <a:latin typeface="Courier New" pitchFamily="49" charset="0"/>
                <a:cs typeface="Courier New" pitchFamily="49" charset="0"/>
              </a:rPr>
              <a:t>...</a:t>
            </a:r>
          </a:p>
          <a:p>
            <a:pPr algn="l" rtl="0">
              <a:lnSpc>
                <a:spcPct val="90000"/>
              </a:lnSpc>
            </a:pPr>
            <a:r>
              <a:rPr lang="en-US" sz="2000" dirty="0">
                <a:latin typeface="Courier New" pitchFamily="49" charset="0"/>
                <a:cs typeface="Courier New" pitchFamily="49" charset="0"/>
              </a:rPr>
              <a:t>ELSE assignments;</a:t>
            </a:r>
          </a:p>
          <a:p>
            <a:pPr algn="l" rtl="0">
              <a:lnSpc>
                <a:spcPct val="90000"/>
              </a:lnSpc>
            </a:pPr>
            <a:r>
              <a:rPr lang="en-US" sz="2000" dirty="0">
                <a:solidFill>
                  <a:srgbClr val="0000FF"/>
                </a:solidFill>
                <a:latin typeface="Courier New" pitchFamily="49" charset="0"/>
                <a:cs typeface="Courier New" pitchFamily="49" charset="0"/>
              </a:rPr>
              <a:t>END</a:t>
            </a:r>
            <a:r>
              <a:rPr lang="en-US" sz="2000" dirty="0">
                <a:latin typeface="Courier New" pitchFamily="49" charset="0"/>
                <a:cs typeface="Courier New" pitchFamily="49" charset="0"/>
              </a:rPr>
              <a:t> IF;</a:t>
            </a:r>
            <a:endParaRPr lang="ar-IQ" sz="2000" dirty="0">
              <a:latin typeface="Courier New" pitchFamily="49" charset="0"/>
              <a:cs typeface="Courier New" pitchFamily="49" charset="0"/>
            </a:endParaRPr>
          </a:p>
        </p:txBody>
      </p:sp>
      <p:sp>
        <p:nvSpPr>
          <p:cNvPr id="8" name="مستطيل 7"/>
          <p:cNvSpPr/>
          <p:nvPr/>
        </p:nvSpPr>
        <p:spPr>
          <a:xfrm>
            <a:off x="699592" y="5509681"/>
            <a:ext cx="8336904" cy="1015663"/>
          </a:xfrm>
          <a:prstGeom prst="rect">
            <a:avLst/>
          </a:prstGeom>
        </p:spPr>
        <p:txBody>
          <a:bodyPr wrap="square">
            <a:spAutoFit/>
          </a:bodyPr>
          <a:lstStyle/>
          <a:p>
            <a:pPr algn="just" rtl="0"/>
            <a:r>
              <a:rPr lang="en-US" sz="2000" dirty="0">
                <a:solidFill>
                  <a:srgbClr val="0000FF"/>
                </a:solidFill>
                <a:latin typeface="Courier New" pitchFamily="49" charset="0"/>
                <a:cs typeface="Courier New" pitchFamily="49" charset="0"/>
              </a:rPr>
              <a:t>Example</a:t>
            </a:r>
            <a:r>
              <a:rPr lang="en-US" sz="2000" dirty="0" smtClean="0">
                <a:solidFill>
                  <a:srgbClr val="0000FF"/>
                </a:solidFill>
                <a:latin typeface="Courier New" pitchFamily="49" charset="0"/>
                <a:cs typeface="Courier New" pitchFamily="49" charset="0"/>
              </a:rPr>
              <a:t>: IF </a:t>
            </a:r>
            <a:r>
              <a:rPr lang="en-US" sz="2000" dirty="0">
                <a:latin typeface="Courier New" pitchFamily="49" charset="0"/>
                <a:cs typeface="Courier New" pitchFamily="49" charset="0"/>
              </a:rPr>
              <a:t>(x&lt;y) </a:t>
            </a:r>
            <a:r>
              <a:rPr lang="en-US" sz="2000" dirty="0">
                <a:solidFill>
                  <a:srgbClr val="0000FF"/>
                </a:solidFill>
                <a:latin typeface="Courier New" pitchFamily="49" charset="0"/>
                <a:cs typeface="Courier New" pitchFamily="49" charset="0"/>
              </a:rPr>
              <a:t>THEN</a:t>
            </a:r>
            <a:r>
              <a:rPr lang="en-US" sz="2000" dirty="0">
                <a:latin typeface="Courier New" pitchFamily="49" charset="0"/>
                <a:cs typeface="Courier New" pitchFamily="49" charset="0"/>
              </a:rPr>
              <a:t> temp:="11111111";</a:t>
            </a:r>
          </a:p>
          <a:p>
            <a:pPr algn="just" rtl="0"/>
            <a:r>
              <a:rPr lang="en-US" sz="2000" dirty="0" smtClean="0">
                <a:latin typeface="Courier New" pitchFamily="49" charset="0"/>
                <a:cs typeface="Courier New" pitchFamily="49" charset="0"/>
              </a:rPr>
              <a:t>         </a:t>
            </a:r>
            <a:r>
              <a:rPr lang="en-US" sz="2000" dirty="0" smtClean="0">
                <a:solidFill>
                  <a:srgbClr val="0000FF"/>
                </a:solidFill>
                <a:latin typeface="Courier New" pitchFamily="49" charset="0"/>
                <a:cs typeface="Courier New" pitchFamily="49" charset="0"/>
              </a:rPr>
              <a:t>ELSIF</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(x=y AND w='0') </a:t>
            </a:r>
            <a:r>
              <a:rPr lang="en-US" sz="2000" dirty="0">
                <a:solidFill>
                  <a:srgbClr val="0000FF"/>
                </a:solidFill>
                <a:latin typeface="Courier New" pitchFamily="49" charset="0"/>
                <a:cs typeface="Courier New" pitchFamily="49" charset="0"/>
              </a:rPr>
              <a:t>THEN</a:t>
            </a:r>
            <a:r>
              <a:rPr lang="en-US" sz="2000" dirty="0">
                <a:latin typeface="Courier New" pitchFamily="49" charset="0"/>
                <a:cs typeface="Courier New" pitchFamily="49" charset="0"/>
              </a:rPr>
              <a:t> temp:="11110000";</a:t>
            </a:r>
          </a:p>
          <a:p>
            <a:pPr algn="just" rtl="0"/>
            <a:r>
              <a:rPr lang="en-US" sz="2000" dirty="0" smtClean="0">
                <a:solidFill>
                  <a:srgbClr val="0000FF"/>
                </a:solidFill>
                <a:latin typeface="Courier New" pitchFamily="49" charset="0"/>
                <a:cs typeface="Courier New" pitchFamily="49" charset="0"/>
              </a:rPr>
              <a:t>         ELSE</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temp:=(OTHERS =&gt;'0');</a:t>
            </a:r>
            <a:endParaRPr lang="ar-IQ" sz="2000" dirty="0">
              <a:latin typeface="Courier New" pitchFamily="49" charset="0"/>
              <a:cs typeface="Courier New" pitchFamily="49" charset="0"/>
            </a:endParaRPr>
          </a:p>
        </p:txBody>
      </p:sp>
    </p:spTree>
    <p:extLst>
      <p:ext uri="{BB962C8B-B14F-4D97-AF65-F5344CB8AC3E}">
        <p14:creationId xmlns:p14="http://schemas.microsoft.com/office/powerpoint/2010/main" val="170731922"/>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539551" y="1213008"/>
            <a:ext cx="5966365" cy="3939540"/>
          </a:xfrm>
          <a:prstGeom prst="rect">
            <a:avLst/>
          </a:prstGeom>
        </p:spPr>
        <p:txBody>
          <a:bodyPr wrap="square">
            <a:spAutoFit/>
          </a:bodyPr>
          <a:lstStyle/>
          <a:p>
            <a:pPr algn="just" rtl="0"/>
            <a:r>
              <a:rPr lang="en-US" sz="2500" dirty="0" smtClean="0"/>
              <a:t>The </a:t>
            </a:r>
            <a:r>
              <a:rPr lang="en-US" sz="2500" dirty="0"/>
              <a:t>code below implements a progressive 1-digit decimal counter (</a:t>
            </a:r>
            <a:r>
              <a:rPr lang="en-US" sz="2500" dirty="0" smtClean="0"/>
              <a:t>0 → 9 </a:t>
            </a:r>
            <a:r>
              <a:rPr lang="en-US" sz="2500" dirty="0"/>
              <a:t>→</a:t>
            </a:r>
            <a:r>
              <a:rPr lang="en-US" sz="2500" dirty="0" smtClean="0"/>
              <a:t> </a:t>
            </a:r>
            <a:r>
              <a:rPr lang="en-US" sz="2500" dirty="0"/>
              <a:t>0). </a:t>
            </a:r>
            <a:r>
              <a:rPr lang="en-US" sz="2500" dirty="0" smtClean="0"/>
              <a:t>A top-level </a:t>
            </a:r>
            <a:r>
              <a:rPr lang="en-US" sz="2500" dirty="0"/>
              <a:t>diagram of the circuit is shown in </a:t>
            </a:r>
            <a:r>
              <a:rPr lang="en-US" sz="2500" dirty="0" smtClean="0"/>
              <a:t>figure. </a:t>
            </a:r>
            <a:r>
              <a:rPr lang="en-US" sz="2500" dirty="0"/>
              <a:t>It contains a single-bit </a:t>
            </a:r>
            <a:r>
              <a:rPr lang="en-US" sz="2500" dirty="0" smtClean="0"/>
              <a:t>input </a:t>
            </a:r>
            <a:r>
              <a:rPr lang="en-US" sz="2500" dirty="0"/>
              <a:t>(clk) and a 4-bit output (digit). The IF statement is used in this example. A variable</a:t>
            </a:r>
            <a:r>
              <a:rPr lang="en-US" sz="2500" dirty="0" smtClean="0"/>
              <a:t>, temp</a:t>
            </a:r>
            <a:r>
              <a:rPr lang="en-US" sz="2500" dirty="0"/>
              <a:t>, was employed to create the four flip-flops necessary to store the 4-bit </a:t>
            </a:r>
            <a:r>
              <a:rPr lang="en-US" sz="2500" dirty="0" smtClean="0"/>
              <a:t>output signal</a:t>
            </a:r>
            <a:r>
              <a:rPr lang="en-US" sz="2500" dirty="0"/>
              <a:t>. Simulation results, confirming the correct operation of the synthesized </a:t>
            </a:r>
            <a:r>
              <a:rPr lang="en-US" sz="2500" dirty="0" smtClean="0"/>
              <a:t>circuit.</a:t>
            </a:r>
            <a:endParaRPr lang="ar-IQ" sz="2500" dirty="0"/>
          </a:p>
        </p:txBody>
      </p:sp>
      <p:sp>
        <p:nvSpPr>
          <p:cNvPr id="5" name="مستطيل 4"/>
          <p:cNvSpPr/>
          <p:nvPr/>
        </p:nvSpPr>
        <p:spPr>
          <a:xfrm>
            <a:off x="683568" y="520181"/>
            <a:ext cx="6431568" cy="646331"/>
          </a:xfrm>
          <a:prstGeom prst="rect">
            <a:avLst/>
          </a:prstGeom>
        </p:spPr>
        <p:txBody>
          <a:bodyPr wrap="none">
            <a:spAutoFit/>
          </a:bodyPr>
          <a:lstStyle/>
          <a:p>
            <a:pPr algn="l"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Example </a:t>
            </a:r>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2</a:t>
            </a:r>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 </a:t>
            </a:r>
            <a:r>
              <a:rPr lang="en-US" sz="28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One-digit Counter #1</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05918" y="2481064"/>
            <a:ext cx="2514428"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5152548"/>
            <a:ext cx="8408785" cy="1300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7820926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683568" y="520181"/>
            <a:ext cx="6431568" cy="646331"/>
          </a:xfrm>
          <a:prstGeom prst="rect">
            <a:avLst/>
          </a:prstGeom>
        </p:spPr>
        <p:txBody>
          <a:bodyPr wrap="none">
            <a:spAutoFit/>
          </a:bodyPr>
          <a:lstStyle/>
          <a:p>
            <a:pPr algn="l"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Example </a:t>
            </a:r>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2</a:t>
            </a:r>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 </a:t>
            </a:r>
            <a:r>
              <a:rPr lang="en-US" sz="28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One-digit Counter #1</a:t>
            </a:r>
          </a:p>
        </p:txBody>
      </p:sp>
      <p:sp>
        <p:nvSpPr>
          <p:cNvPr id="4" name="مستطيل 3"/>
          <p:cNvSpPr/>
          <p:nvPr/>
        </p:nvSpPr>
        <p:spPr>
          <a:xfrm>
            <a:off x="539552" y="1166512"/>
            <a:ext cx="8496944" cy="5632311"/>
          </a:xfrm>
          <a:prstGeom prst="rect">
            <a:avLst/>
          </a:prstGeom>
        </p:spPr>
        <p:txBody>
          <a:bodyPr wrap="square">
            <a:spAutoFit/>
          </a:bodyPr>
          <a:lstStyle/>
          <a:p>
            <a:pPr algn="just" rtl="0">
              <a:lnSpc>
                <a:spcPct val="90000"/>
              </a:lnSpc>
            </a:pPr>
            <a:r>
              <a:rPr lang="en-US" sz="2000" dirty="0" smtClean="0">
                <a:solidFill>
                  <a:srgbClr val="0000FF"/>
                </a:solidFill>
                <a:latin typeface="Courier New" pitchFamily="49" charset="0"/>
                <a:cs typeface="Courier New" pitchFamily="49" charset="0"/>
              </a:rPr>
              <a:t>LIBRARY</a:t>
            </a:r>
            <a:r>
              <a:rPr lang="en-US" sz="2000" dirty="0" smtClean="0">
                <a:latin typeface="Courier New" pitchFamily="49" charset="0"/>
                <a:cs typeface="Courier New" pitchFamily="49" charset="0"/>
              </a:rPr>
              <a:t> ieee;</a:t>
            </a:r>
          </a:p>
          <a:p>
            <a:pPr algn="just" rtl="0">
              <a:lnSpc>
                <a:spcPct val="90000"/>
              </a:lnSpc>
            </a:pPr>
            <a:r>
              <a:rPr lang="en-US" sz="2000" dirty="0" smtClean="0">
                <a:latin typeface="Courier New" pitchFamily="49" charset="0"/>
                <a:cs typeface="Courier New" pitchFamily="49" charset="0"/>
              </a:rPr>
              <a:t>USE ieee.std_logic_1164.all;</a:t>
            </a:r>
          </a:p>
          <a:p>
            <a:pPr algn="just" rtl="0">
              <a:lnSpc>
                <a:spcPct val="90000"/>
              </a:lnSpc>
            </a:pPr>
            <a:r>
              <a:rPr lang="ar-IQ" sz="2000" dirty="0" smtClean="0">
                <a:solidFill>
                  <a:srgbClr val="008000"/>
                </a:solidFill>
                <a:latin typeface="Courier New" pitchFamily="49" charset="0"/>
                <a:cs typeface="Courier New" pitchFamily="49" charset="0"/>
              </a:rPr>
              <a:t>---------------------------------------------</a:t>
            </a:r>
            <a:endParaRPr lang="ar-IQ" sz="2000" dirty="0">
              <a:solidFill>
                <a:srgbClr val="008000"/>
              </a:solidFill>
              <a:latin typeface="Courier New" pitchFamily="49" charset="0"/>
              <a:cs typeface="Courier New" pitchFamily="49" charset="0"/>
            </a:endParaRPr>
          </a:p>
          <a:p>
            <a:pPr algn="just" rtl="0">
              <a:lnSpc>
                <a:spcPct val="90000"/>
              </a:lnSpc>
            </a:pPr>
            <a:r>
              <a:rPr lang="en-US" sz="2000" dirty="0" smtClean="0">
                <a:latin typeface="Courier New" pitchFamily="49" charset="0"/>
                <a:cs typeface="Courier New" pitchFamily="49" charset="0"/>
              </a:rPr>
              <a:t> </a:t>
            </a:r>
            <a:r>
              <a:rPr lang="en-US" sz="2000" dirty="0">
                <a:solidFill>
                  <a:srgbClr val="0000FF"/>
                </a:solidFill>
                <a:latin typeface="Courier New" pitchFamily="49" charset="0"/>
                <a:cs typeface="Courier New" pitchFamily="49" charset="0"/>
              </a:rPr>
              <a:t>ENTITY</a:t>
            </a:r>
            <a:r>
              <a:rPr lang="en-US" sz="2000" dirty="0">
                <a:latin typeface="Courier New" pitchFamily="49" charset="0"/>
                <a:cs typeface="Courier New" pitchFamily="49" charset="0"/>
              </a:rPr>
              <a:t> counter IS</a:t>
            </a:r>
          </a:p>
          <a:p>
            <a:pPr algn="just" rtl="0">
              <a:lnSpc>
                <a:spcPct val="90000"/>
              </a:lnSpc>
            </a:pPr>
            <a:r>
              <a:rPr lang="en-US" sz="2000" dirty="0" smtClean="0">
                <a:latin typeface="Courier New" pitchFamily="49" charset="0"/>
                <a:cs typeface="Courier New" pitchFamily="49" charset="0"/>
              </a:rPr>
              <a:t> 	PORT (  clk </a:t>
            </a:r>
            <a:r>
              <a:rPr lang="en-US" sz="2000" dirty="0">
                <a:latin typeface="Courier New" pitchFamily="49" charset="0"/>
                <a:cs typeface="Courier New" pitchFamily="49" charset="0"/>
              </a:rPr>
              <a:t>: IN STD_LOGIC;</a:t>
            </a:r>
          </a:p>
          <a:p>
            <a:pPr algn="just" rtl="0">
              <a:lnSpc>
                <a:spcPct val="90000"/>
              </a:lnSpc>
            </a:pPr>
            <a:r>
              <a:rPr lang="en-US" sz="2000" dirty="0" smtClean="0">
                <a:latin typeface="Courier New" pitchFamily="49" charset="0"/>
                <a:cs typeface="Courier New" pitchFamily="49" charset="0"/>
              </a:rPr>
              <a:t> 		digit </a:t>
            </a:r>
            <a:r>
              <a:rPr lang="en-US" sz="2000" dirty="0">
                <a:latin typeface="Courier New" pitchFamily="49" charset="0"/>
                <a:cs typeface="Courier New" pitchFamily="49" charset="0"/>
              </a:rPr>
              <a:t>: OUT INTEGER RANGE 0 TO 9);</a:t>
            </a:r>
          </a:p>
          <a:p>
            <a:pPr algn="just" rtl="0">
              <a:lnSpc>
                <a:spcPct val="90000"/>
              </a:lnSpc>
            </a:pPr>
            <a:r>
              <a:rPr lang="en-US" sz="2000" dirty="0" smtClean="0">
                <a:latin typeface="Courier New" pitchFamily="49" charset="0"/>
                <a:cs typeface="Courier New" pitchFamily="49" charset="0"/>
              </a:rPr>
              <a:t> </a:t>
            </a:r>
            <a:r>
              <a:rPr lang="en-US" sz="2000" dirty="0">
                <a:solidFill>
                  <a:srgbClr val="0000FF"/>
                </a:solidFill>
                <a:latin typeface="Courier New" pitchFamily="49" charset="0"/>
                <a:cs typeface="Courier New" pitchFamily="49" charset="0"/>
              </a:rPr>
              <a:t>END</a:t>
            </a:r>
            <a:r>
              <a:rPr lang="en-US" sz="2000" dirty="0">
                <a:latin typeface="Courier New" pitchFamily="49" charset="0"/>
                <a:cs typeface="Courier New" pitchFamily="49" charset="0"/>
              </a:rPr>
              <a:t> counter;</a:t>
            </a:r>
          </a:p>
          <a:p>
            <a:pPr algn="just" rtl="0">
              <a:lnSpc>
                <a:spcPct val="90000"/>
              </a:lnSpc>
            </a:pPr>
            <a:r>
              <a:rPr lang="ar-IQ" sz="2000" dirty="0" smtClean="0">
                <a:solidFill>
                  <a:srgbClr val="008000"/>
                </a:solidFill>
                <a:latin typeface="Courier New" pitchFamily="49" charset="0"/>
                <a:cs typeface="Courier New" pitchFamily="49" charset="0"/>
              </a:rPr>
              <a:t>---------------------------------------------</a:t>
            </a:r>
            <a:endParaRPr lang="ar-IQ" sz="2000" dirty="0">
              <a:solidFill>
                <a:srgbClr val="008000"/>
              </a:solidFill>
              <a:latin typeface="Courier New" pitchFamily="49" charset="0"/>
              <a:cs typeface="Courier New" pitchFamily="49" charset="0"/>
            </a:endParaRPr>
          </a:p>
          <a:p>
            <a:pPr algn="just" rtl="0">
              <a:lnSpc>
                <a:spcPct val="90000"/>
              </a:lnSpc>
            </a:pPr>
            <a:r>
              <a:rPr lang="en-US" sz="2000" dirty="0" smtClean="0">
                <a:latin typeface="Courier New" pitchFamily="49" charset="0"/>
                <a:cs typeface="Courier New" pitchFamily="49" charset="0"/>
              </a:rPr>
              <a:t> </a:t>
            </a:r>
            <a:r>
              <a:rPr lang="en-US" sz="2000" dirty="0">
                <a:solidFill>
                  <a:srgbClr val="0000FF"/>
                </a:solidFill>
                <a:latin typeface="Courier New" pitchFamily="49" charset="0"/>
                <a:cs typeface="Courier New" pitchFamily="49" charset="0"/>
              </a:rPr>
              <a:t>ARCHITECTURE</a:t>
            </a:r>
            <a:r>
              <a:rPr lang="en-US" sz="2000" dirty="0">
                <a:latin typeface="Courier New" pitchFamily="49" charset="0"/>
                <a:cs typeface="Courier New" pitchFamily="49" charset="0"/>
              </a:rPr>
              <a:t> counter OF counter IS</a:t>
            </a:r>
          </a:p>
          <a:p>
            <a:pPr algn="just" rtl="0">
              <a:lnSpc>
                <a:spcPct val="90000"/>
              </a:lnSpc>
            </a:pP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BEGIN</a:t>
            </a:r>
          </a:p>
          <a:p>
            <a:pPr algn="just" rtl="0">
              <a:lnSpc>
                <a:spcPct val="90000"/>
              </a:lnSpc>
            </a:pPr>
            <a:r>
              <a:rPr lang="en-US" sz="2000" dirty="0" smtClean="0">
                <a:latin typeface="Courier New" pitchFamily="49" charset="0"/>
                <a:cs typeface="Courier New" pitchFamily="49" charset="0"/>
              </a:rPr>
              <a:t> 	count</a:t>
            </a:r>
            <a:r>
              <a:rPr lang="en-US" sz="2000" dirty="0">
                <a:latin typeface="Courier New" pitchFamily="49" charset="0"/>
                <a:cs typeface="Courier New" pitchFamily="49" charset="0"/>
              </a:rPr>
              <a:t>: PROCESS(clk)</a:t>
            </a:r>
          </a:p>
          <a:p>
            <a:pPr algn="just" rtl="0">
              <a:lnSpc>
                <a:spcPct val="90000"/>
              </a:lnSpc>
            </a:pPr>
            <a:r>
              <a:rPr lang="en-US" sz="2000" dirty="0" smtClean="0">
                <a:latin typeface="Courier New" pitchFamily="49" charset="0"/>
                <a:cs typeface="Courier New" pitchFamily="49" charset="0"/>
              </a:rPr>
              <a:t> 	VARIABLE </a:t>
            </a:r>
            <a:r>
              <a:rPr lang="en-US" sz="2000" dirty="0">
                <a:latin typeface="Courier New" pitchFamily="49" charset="0"/>
                <a:cs typeface="Courier New" pitchFamily="49" charset="0"/>
              </a:rPr>
              <a:t>temp : INTEGER RANGE 0 TO 10;</a:t>
            </a:r>
          </a:p>
          <a:p>
            <a:pPr algn="just" rtl="0">
              <a:lnSpc>
                <a:spcPct val="90000"/>
              </a:lnSpc>
            </a:pPr>
            <a:r>
              <a:rPr lang="en-US" sz="2000" dirty="0" smtClean="0">
                <a:latin typeface="Courier New" pitchFamily="49" charset="0"/>
                <a:cs typeface="Courier New" pitchFamily="49" charset="0"/>
              </a:rPr>
              <a:t> 	BEGIN</a:t>
            </a:r>
            <a:endParaRPr lang="en-US" sz="2000" dirty="0">
              <a:latin typeface="Courier New" pitchFamily="49" charset="0"/>
              <a:cs typeface="Courier New" pitchFamily="49" charset="0"/>
            </a:endParaRPr>
          </a:p>
          <a:p>
            <a:pPr algn="just" rtl="0">
              <a:lnSpc>
                <a:spcPct val="90000"/>
              </a:lnSpc>
            </a:pPr>
            <a:r>
              <a:rPr lang="en-US" sz="2000" dirty="0" smtClean="0">
                <a:latin typeface="Courier New" pitchFamily="49" charset="0"/>
                <a:cs typeface="Courier New" pitchFamily="49" charset="0"/>
              </a:rPr>
              <a:t> 	  IF </a:t>
            </a:r>
            <a:r>
              <a:rPr lang="en-US" sz="2000" dirty="0">
                <a:latin typeface="Courier New" pitchFamily="49" charset="0"/>
                <a:cs typeface="Courier New" pitchFamily="49" charset="0"/>
              </a:rPr>
              <a:t>(clk'EVENT AND clk='1') </a:t>
            </a:r>
            <a:r>
              <a:rPr lang="en-US" sz="2000" dirty="0" smtClean="0">
                <a:latin typeface="Courier New" pitchFamily="49" charset="0"/>
                <a:cs typeface="Courier New" pitchFamily="49" charset="0"/>
              </a:rPr>
              <a:t>THEN </a:t>
            </a:r>
            <a:r>
              <a:rPr lang="en-US" sz="2000" dirty="0">
                <a:latin typeface="Courier New" pitchFamily="49" charset="0"/>
                <a:cs typeface="Courier New" pitchFamily="49" charset="0"/>
              </a:rPr>
              <a:t>temp </a:t>
            </a:r>
            <a:r>
              <a:rPr lang="en-US" sz="2000" dirty="0" smtClean="0">
                <a:latin typeface="Courier New" pitchFamily="49" charset="0"/>
                <a:cs typeface="Courier New" pitchFamily="49" charset="0"/>
              </a:rPr>
              <a:t>:=temp+1</a:t>
            </a:r>
            <a:r>
              <a:rPr lang="en-US" sz="2000" dirty="0">
                <a:latin typeface="Courier New" pitchFamily="49" charset="0"/>
                <a:cs typeface="Courier New" pitchFamily="49" charset="0"/>
              </a:rPr>
              <a:t>;</a:t>
            </a:r>
          </a:p>
          <a:p>
            <a:pPr algn="just" rtl="0">
              <a:lnSpc>
                <a:spcPct val="90000"/>
              </a:lnSpc>
            </a:pPr>
            <a:r>
              <a:rPr lang="en-US" sz="2000" dirty="0" smtClean="0">
                <a:latin typeface="Courier New" pitchFamily="49" charset="0"/>
                <a:cs typeface="Courier New" pitchFamily="49" charset="0"/>
              </a:rPr>
              <a:t>        IF </a:t>
            </a:r>
            <a:r>
              <a:rPr lang="en-US" sz="2000" dirty="0">
                <a:latin typeface="Courier New" pitchFamily="49" charset="0"/>
                <a:cs typeface="Courier New" pitchFamily="49" charset="0"/>
              </a:rPr>
              <a:t>(temp=10) THEN temp := 0;</a:t>
            </a:r>
          </a:p>
          <a:p>
            <a:pPr algn="just" rtl="0">
              <a:lnSpc>
                <a:spcPct val="90000"/>
              </a:lnSpc>
            </a:pPr>
            <a:r>
              <a:rPr lang="en-US" sz="2000" dirty="0" smtClean="0">
                <a:latin typeface="Courier New" pitchFamily="49" charset="0"/>
                <a:cs typeface="Courier New" pitchFamily="49" charset="0"/>
              </a:rPr>
              <a:t>        </a:t>
            </a:r>
            <a:r>
              <a:rPr lang="en-US" sz="2000" dirty="0" smtClean="0">
                <a:solidFill>
                  <a:srgbClr val="0000FF"/>
                </a:solidFill>
                <a:latin typeface="Courier New" pitchFamily="49" charset="0"/>
                <a:cs typeface="Courier New" pitchFamily="49" charset="0"/>
              </a:rPr>
              <a:t>END</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IF;</a:t>
            </a:r>
          </a:p>
          <a:p>
            <a:pPr algn="just" rtl="0">
              <a:lnSpc>
                <a:spcPct val="90000"/>
              </a:lnSpc>
            </a:pPr>
            <a:r>
              <a:rPr lang="en-US" sz="2000" dirty="0" smtClean="0">
                <a:latin typeface="Courier New" pitchFamily="49" charset="0"/>
                <a:cs typeface="Courier New" pitchFamily="49" charset="0"/>
              </a:rPr>
              <a:t>      </a:t>
            </a:r>
            <a:r>
              <a:rPr lang="en-US" sz="2000" dirty="0" smtClean="0">
                <a:solidFill>
                  <a:srgbClr val="0000FF"/>
                </a:solidFill>
                <a:latin typeface="Courier New" pitchFamily="49" charset="0"/>
                <a:cs typeface="Courier New" pitchFamily="49" charset="0"/>
              </a:rPr>
              <a:t>END</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IF;</a:t>
            </a:r>
          </a:p>
          <a:p>
            <a:pPr algn="just" rtl="0">
              <a:lnSpc>
                <a:spcPct val="90000"/>
              </a:lnSpc>
            </a:pPr>
            <a:r>
              <a:rPr lang="en-US" sz="2000" dirty="0" smtClean="0">
                <a:latin typeface="Courier New" pitchFamily="49" charset="0"/>
                <a:cs typeface="Courier New" pitchFamily="49" charset="0"/>
              </a:rPr>
              <a:t> 	digit </a:t>
            </a:r>
            <a:r>
              <a:rPr lang="en-US" sz="2000" dirty="0">
                <a:latin typeface="Courier New" pitchFamily="49" charset="0"/>
                <a:cs typeface="Courier New" pitchFamily="49" charset="0"/>
              </a:rPr>
              <a:t>&lt;= temp;</a:t>
            </a:r>
          </a:p>
          <a:p>
            <a:pPr algn="just" rtl="0">
              <a:lnSpc>
                <a:spcPct val="90000"/>
              </a:lnSpc>
            </a:pPr>
            <a:r>
              <a:rPr lang="en-US" sz="2000" dirty="0" smtClean="0">
                <a:latin typeface="Courier New" pitchFamily="49" charset="0"/>
                <a:cs typeface="Courier New" pitchFamily="49" charset="0"/>
              </a:rPr>
              <a:t> </a:t>
            </a:r>
            <a:r>
              <a:rPr lang="en-US" sz="2000" dirty="0">
                <a:solidFill>
                  <a:srgbClr val="0000FF"/>
                </a:solidFill>
                <a:latin typeface="Courier New" pitchFamily="49" charset="0"/>
                <a:cs typeface="Courier New" pitchFamily="49" charset="0"/>
              </a:rPr>
              <a:t>END</a:t>
            </a:r>
            <a:r>
              <a:rPr lang="en-US" sz="2000" dirty="0">
                <a:latin typeface="Courier New" pitchFamily="49" charset="0"/>
                <a:cs typeface="Courier New" pitchFamily="49" charset="0"/>
              </a:rPr>
              <a:t> PROCESS count;</a:t>
            </a:r>
          </a:p>
          <a:p>
            <a:pPr algn="just" rtl="0">
              <a:lnSpc>
                <a:spcPct val="90000"/>
              </a:lnSpc>
            </a:pP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END counter</a:t>
            </a:r>
            <a:r>
              <a:rPr lang="en-US" sz="2000" dirty="0" smtClean="0">
                <a:latin typeface="Courier New" pitchFamily="49" charset="0"/>
                <a:cs typeface="Courier New" pitchFamily="49" charset="0"/>
              </a:rPr>
              <a:t>;</a:t>
            </a:r>
            <a:endParaRPr lang="ar-IQ" sz="2000" dirty="0">
              <a:latin typeface="Courier New" pitchFamily="49" charset="0"/>
              <a:cs typeface="Courier New" pitchFamily="49" charset="0"/>
            </a:endParaRPr>
          </a:p>
        </p:txBody>
      </p:sp>
    </p:spTree>
    <p:extLst>
      <p:ext uri="{BB962C8B-B14F-4D97-AF65-F5344CB8AC3E}">
        <p14:creationId xmlns:p14="http://schemas.microsoft.com/office/powerpoint/2010/main" val="223409460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539552" y="513546"/>
            <a:ext cx="5173211" cy="646331"/>
          </a:xfrm>
          <a:prstGeom prst="rect">
            <a:avLst/>
          </a:prstGeom>
        </p:spPr>
        <p:txBody>
          <a:bodyPr wrap="none">
            <a:spAutoFit/>
          </a:bodyPr>
          <a:lstStyle/>
          <a:p>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Example </a:t>
            </a:r>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3</a:t>
            </a:r>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 </a:t>
            </a:r>
            <a:r>
              <a:rPr lang="en-US" sz="28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Shift Register</a:t>
            </a:r>
            <a:endParaRPr lang="ar-IQ" sz="28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endParaRPr>
          </a:p>
        </p:txBody>
      </p:sp>
      <p:sp>
        <p:nvSpPr>
          <p:cNvPr id="6" name="مستطيل 5"/>
          <p:cNvSpPr/>
          <p:nvPr/>
        </p:nvSpPr>
        <p:spPr>
          <a:xfrm>
            <a:off x="613516" y="1244367"/>
            <a:ext cx="8278964" cy="2015936"/>
          </a:xfrm>
          <a:prstGeom prst="rect">
            <a:avLst/>
          </a:prstGeom>
        </p:spPr>
        <p:txBody>
          <a:bodyPr wrap="square">
            <a:spAutoFit/>
          </a:bodyPr>
          <a:lstStyle/>
          <a:p>
            <a:pPr algn="just" rtl="0"/>
            <a:r>
              <a:rPr lang="en-US" sz="2500" dirty="0" smtClean="0"/>
              <a:t>	Figure below shows </a:t>
            </a:r>
            <a:r>
              <a:rPr lang="en-US" sz="2500" dirty="0"/>
              <a:t>a 4-bit shift register. The output bit (q) must be four positive </a:t>
            </a:r>
            <a:r>
              <a:rPr lang="en-US" sz="2500" dirty="0" smtClean="0"/>
              <a:t>clock edges </a:t>
            </a:r>
            <a:r>
              <a:rPr lang="en-US" sz="2500" dirty="0"/>
              <a:t>behind the input bit (d). It also contains an asynchronous reset, which </a:t>
            </a:r>
            <a:r>
              <a:rPr lang="en-US" sz="2500" dirty="0" smtClean="0"/>
              <a:t>must force </a:t>
            </a:r>
            <a:r>
              <a:rPr lang="en-US" sz="2500" dirty="0"/>
              <a:t>all flip-flop outputs to ‘0’ when asserted. In this example, the IF statement </a:t>
            </a:r>
            <a:r>
              <a:rPr lang="en-US" sz="2500" dirty="0" smtClean="0"/>
              <a:t>is again </a:t>
            </a:r>
            <a:r>
              <a:rPr lang="en-US" sz="2500" dirty="0"/>
              <a:t>employed.</a:t>
            </a:r>
            <a:endParaRPr lang="ar-IQ" sz="2500"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05025" y="3429000"/>
            <a:ext cx="493395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96756325"/>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539552" y="1213584"/>
            <a:ext cx="8280920" cy="5640006"/>
          </a:xfrm>
          <a:prstGeom prst="rect">
            <a:avLst/>
          </a:prstGeom>
        </p:spPr>
        <p:txBody>
          <a:bodyPr wrap="square">
            <a:spAutoFit/>
          </a:bodyPr>
          <a:lstStyle/>
          <a:p>
            <a:pPr algn="l" rtl="0">
              <a:lnSpc>
                <a:spcPct val="90000"/>
              </a:lnSpc>
            </a:pPr>
            <a:r>
              <a:rPr lang="en-US" sz="2000" dirty="0">
                <a:solidFill>
                  <a:srgbClr val="0000FF"/>
                </a:solidFill>
                <a:latin typeface="Courier New" pitchFamily="49" charset="0"/>
                <a:cs typeface="Courier New" pitchFamily="49" charset="0"/>
              </a:rPr>
              <a:t>LIBRARY</a:t>
            </a:r>
            <a:r>
              <a:rPr lang="en-US" sz="2000" dirty="0">
                <a:latin typeface="Courier New" pitchFamily="49" charset="0"/>
                <a:cs typeface="Courier New" pitchFamily="49" charset="0"/>
              </a:rPr>
              <a:t> ieee;</a:t>
            </a:r>
          </a:p>
          <a:p>
            <a:pPr algn="l" rtl="0">
              <a:lnSpc>
                <a:spcPct val="90000"/>
              </a:lnSpc>
            </a:pPr>
            <a:r>
              <a:rPr lang="en-US" sz="2000" dirty="0" smtClean="0">
                <a:latin typeface="Courier New" pitchFamily="49" charset="0"/>
                <a:cs typeface="Courier New" pitchFamily="49" charset="0"/>
              </a:rPr>
              <a:t>USE </a:t>
            </a:r>
            <a:r>
              <a:rPr lang="en-US" sz="2000" dirty="0">
                <a:latin typeface="Courier New" pitchFamily="49" charset="0"/>
                <a:cs typeface="Courier New" pitchFamily="49" charset="0"/>
              </a:rPr>
              <a:t>ieee.std_logic_1164.all</a:t>
            </a:r>
            <a:r>
              <a:rPr lang="en-US" sz="2000" dirty="0" smtClean="0">
                <a:latin typeface="Courier New" pitchFamily="49" charset="0"/>
                <a:cs typeface="Courier New" pitchFamily="49" charset="0"/>
              </a:rPr>
              <a:t>;</a:t>
            </a:r>
          </a:p>
          <a:p>
            <a:pPr algn="l" rtl="0">
              <a:lnSpc>
                <a:spcPct val="90000"/>
              </a:lnSpc>
            </a:pPr>
            <a:r>
              <a:rPr lang="en-US" sz="2000" dirty="0">
                <a:solidFill>
                  <a:srgbClr val="0000FF"/>
                </a:solidFill>
                <a:latin typeface="Courier New" pitchFamily="49" charset="0"/>
                <a:cs typeface="Courier New" pitchFamily="49" charset="0"/>
              </a:rPr>
              <a:t>ENTITY</a:t>
            </a:r>
            <a:r>
              <a:rPr lang="en-US" sz="2000" dirty="0">
                <a:latin typeface="Courier New" pitchFamily="49" charset="0"/>
                <a:cs typeface="Courier New" pitchFamily="49" charset="0"/>
              </a:rPr>
              <a:t> shiftreg IS</a:t>
            </a:r>
          </a:p>
          <a:p>
            <a:pPr algn="l" rtl="0">
              <a:lnSpc>
                <a:spcPct val="90000"/>
              </a:lnSpc>
            </a:pPr>
            <a:r>
              <a:rPr lang="en-US" sz="2000" dirty="0" smtClean="0">
                <a:latin typeface="Courier New" pitchFamily="49" charset="0"/>
                <a:cs typeface="Courier New" pitchFamily="49" charset="0"/>
              </a:rPr>
              <a:t>	GENERIC </a:t>
            </a:r>
            <a:r>
              <a:rPr lang="en-US" sz="2000" dirty="0">
                <a:latin typeface="Courier New" pitchFamily="49" charset="0"/>
                <a:cs typeface="Courier New" pitchFamily="49" charset="0"/>
              </a:rPr>
              <a:t>(n: INTEGER := 4); -- # of stages</a:t>
            </a:r>
          </a:p>
          <a:p>
            <a:pPr algn="l" rtl="0">
              <a:lnSpc>
                <a:spcPct val="90000"/>
              </a:lnSpc>
            </a:pPr>
            <a:r>
              <a:rPr lang="en-US" sz="2000" dirty="0" smtClean="0">
                <a:latin typeface="Courier New" pitchFamily="49" charset="0"/>
                <a:cs typeface="Courier New" pitchFamily="49" charset="0"/>
              </a:rPr>
              <a:t>	PORT </a:t>
            </a:r>
            <a:r>
              <a:rPr lang="en-US" sz="2000" dirty="0">
                <a:latin typeface="Courier New" pitchFamily="49" charset="0"/>
                <a:cs typeface="Courier New" pitchFamily="49" charset="0"/>
              </a:rPr>
              <a:t>(d, clk, rst: IN STD_LOGIC;</a:t>
            </a:r>
          </a:p>
          <a:p>
            <a:pPr algn="l" rtl="0">
              <a:lnSpc>
                <a:spcPct val="90000"/>
              </a:lnSpc>
            </a:pPr>
            <a:r>
              <a:rPr lang="en-US" sz="2000" dirty="0" smtClean="0">
                <a:latin typeface="Courier New" pitchFamily="49" charset="0"/>
                <a:cs typeface="Courier New" pitchFamily="49" charset="0"/>
              </a:rPr>
              <a:t>		q</a:t>
            </a:r>
            <a:r>
              <a:rPr lang="en-US" sz="2000" dirty="0">
                <a:latin typeface="Courier New" pitchFamily="49" charset="0"/>
                <a:cs typeface="Courier New" pitchFamily="49" charset="0"/>
              </a:rPr>
              <a:t>: OUT STD_LOGIC);</a:t>
            </a:r>
          </a:p>
          <a:p>
            <a:pPr algn="l" rtl="0">
              <a:lnSpc>
                <a:spcPct val="90000"/>
              </a:lnSpc>
            </a:pPr>
            <a:r>
              <a:rPr lang="en-US" sz="2000" dirty="0" smtClean="0">
                <a:latin typeface="Courier New" pitchFamily="49" charset="0"/>
                <a:cs typeface="Courier New" pitchFamily="49" charset="0"/>
              </a:rPr>
              <a:t>	END </a:t>
            </a:r>
            <a:r>
              <a:rPr lang="en-US" sz="2000" dirty="0">
                <a:latin typeface="Courier New" pitchFamily="49" charset="0"/>
                <a:cs typeface="Courier New" pitchFamily="49" charset="0"/>
              </a:rPr>
              <a:t>shiftreg;</a:t>
            </a:r>
          </a:p>
          <a:p>
            <a:pPr algn="l" rtl="0">
              <a:lnSpc>
                <a:spcPct val="90000"/>
              </a:lnSpc>
            </a:pPr>
            <a:r>
              <a:rPr lang="en-US" sz="2000" dirty="0" smtClean="0">
                <a:solidFill>
                  <a:srgbClr val="0000FF"/>
                </a:solidFill>
                <a:latin typeface="Courier New" pitchFamily="49" charset="0"/>
                <a:cs typeface="Courier New" pitchFamily="49" charset="0"/>
              </a:rPr>
              <a:t>ARCHITECTURE</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behavior OF shiftreg IS</a:t>
            </a:r>
          </a:p>
          <a:p>
            <a:pPr algn="l" rtl="0">
              <a:lnSpc>
                <a:spcPct val="90000"/>
              </a:lnSpc>
            </a:pPr>
            <a:r>
              <a:rPr lang="en-US" sz="2000" dirty="0" smtClean="0">
                <a:latin typeface="Courier New" pitchFamily="49" charset="0"/>
                <a:cs typeface="Courier New" pitchFamily="49" charset="0"/>
              </a:rPr>
              <a:t>SIGNAL </a:t>
            </a:r>
            <a:r>
              <a:rPr lang="en-US" sz="2000" dirty="0">
                <a:latin typeface="Courier New" pitchFamily="49" charset="0"/>
                <a:cs typeface="Courier New" pitchFamily="49" charset="0"/>
              </a:rPr>
              <a:t>internal: STD_LOGIC_VECTOR (n-1 DOWNTO 0);</a:t>
            </a:r>
          </a:p>
          <a:p>
            <a:pPr algn="l" rtl="0">
              <a:lnSpc>
                <a:spcPct val="90000"/>
              </a:lnSpc>
            </a:pPr>
            <a:r>
              <a:rPr lang="en-US" sz="2000" dirty="0" smtClean="0">
                <a:latin typeface="Courier New" pitchFamily="49" charset="0"/>
                <a:cs typeface="Courier New" pitchFamily="49" charset="0"/>
              </a:rPr>
              <a:t>BEGIN</a:t>
            </a:r>
            <a:endParaRPr lang="en-US" sz="2000" dirty="0">
              <a:latin typeface="Courier New" pitchFamily="49" charset="0"/>
              <a:cs typeface="Courier New" pitchFamily="49" charset="0"/>
            </a:endParaRPr>
          </a:p>
          <a:p>
            <a:pPr algn="l" rtl="0">
              <a:lnSpc>
                <a:spcPct val="90000"/>
              </a:lnSpc>
            </a:pPr>
            <a:r>
              <a:rPr lang="en-US" sz="2000" dirty="0" smtClean="0">
                <a:latin typeface="Courier New" pitchFamily="49" charset="0"/>
                <a:cs typeface="Courier New" pitchFamily="49" charset="0"/>
              </a:rPr>
              <a:t>PROCESS </a:t>
            </a:r>
            <a:r>
              <a:rPr lang="en-US" sz="2000" dirty="0">
                <a:latin typeface="Courier New" pitchFamily="49" charset="0"/>
                <a:cs typeface="Courier New" pitchFamily="49" charset="0"/>
              </a:rPr>
              <a:t>(clk, rst)</a:t>
            </a:r>
          </a:p>
          <a:p>
            <a:pPr algn="l" rtl="0">
              <a:lnSpc>
                <a:spcPct val="90000"/>
              </a:lnSpc>
            </a:pPr>
            <a:r>
              <a:rPr lang="en-US" sz="2000" dirty="0" smtClean="0">
                <a:latin typeface="Courier New" pitchFamily="49" charset="0"/>
                <a:cs typeface="Courier New" pitchFamily="49" charset="0"/>
              </a:rPr>
              <a:t>   BEGIN</a:t>
            </a:r>
            <a:endParaRPr lang="en-US" sz="2000" dirty="0">
              <a:latin typeface="Courier New" pitchFamily="49" charset="0"/>
              <a:cs typeface="Courier New" pitchFamily="49" charset="0"/>
            </a:endParaRPr>
          </a:p>
          <a:p>
            <a:pPr algn="l" rtl="0">
              <a:lnSpc>
                <a:spcPct val="90000"/>
              </a:lnSpc>
            </a:pPr>
            <a:r>
              <a:rPr lang="en-US" sz="2000" dirty="0" smtClean="0">
                <a:latin typeface="Courier New" pitchFamily="49" charset="0"/>
                <a:cs typeface="Courier New" pitchFamily="49" charset="0"/>
              </a:rPr>
              <a:t>	IF </a:t>
            </a:r>
            <a:r>
              <a:rPr lang="en-US" sz="2000" dirty="0">
                <a:latin typeface="Courier New" pitchFamily="49" charset="0"/>
                <a:cs typeface="Courier New" pitchFamily="49" charset="0"/>
              </a:rPr>
              <a:t>(rst='1') THEN</a:t>
            </a:r>
          </a:p>
          <a:p>
            <a:pPr algn="l" rtl="0">
              <a:lnSpc>
                <a:spcPct val="90000"/>
              </a:lnSpc>
            </a:pPr>
            <a:r>
              <a:rPr lang="en-US" sz="2000" dirty="0" smtClean="0">
                <a:latin typeface="Courier New" pitchFamily="49" charset="0"/>
                <a:cs typeface="Courier New" pitchFamily="49" charset="0"/>
              </a:rPr>
              <a:t>		internal </a:t>
            </a:r>
            <a:r>
              <a:rPr lang="en-US" sz="2000" dirty="0">
                <a:latin typeface="Courier New" pitchFamily="49" charset="0"/>
                <a:cs typeface="Courier New" pitchFamily="49" charset="0"/>
              </a:rPr>
              <a:t>&lt;= (OTHERS =&gt; '0');</a:t>
            </a:r>
          </a:p>
          <a:p>
            <a:pPr algn="l" rtl="0">
              <a:lnSpc>
                <a:spcPct val="90000"/>
              </a:lnSpc>
            </a:pPr>
            <a:r>
              <a:rPr lang="en-US" sz="2000" dirty="0" smtClean="0">
                <a:latin typeface="Courier New" pitchFamily="49" charset="0"/>
                <a:cs typeface="Courier New" pitchFamily="49" charset="0"/>
              </a:rPr>
              <a:t>	ELSIF </a:t>
            </a:r>
            <a:r>
              <a:rPr lang="en-US" sz="2000" dirty="0">
                <a:latin typeface="Courier New" pitchFamily="49" charset="0"/>
                <a:cs typeface="Courier New" pitchFamily="49" charset="0"/>
              </a:rPr>
              <a:t>(clk'EVENT AND clk='1') THEN</a:t>
            </a:r>
          </a:p>
          <a:p>
            <a:pPr algn="l" rtl="0">
              <a:lnSpc>
                <a:spcPct val="90000"/>
              </a:lnSpc>
            </a:pPr>
            <a:r>
              <a:rPr lang="sv-SE" sz="2000" dirty="0" smtClean="0">
                <a:latin typeface="Courier New" pitchFamily="49" charset="0"/>
                <a:cs typeface="Courier New" pitchFamily="49" charset="0"/>
              </a:rPr>
              <a:t>       internal&lt;=d&amp;internal(internal'LEFT </a:t>
            </a:r>
            <a:r>
              <a:rPr lang="sv-SE" sz="2000" dirty="0">
                <a:latin typeface="Courier New" pitchFamily="49" charset="0"/>
                <a:cs typeface="Courier New" pitchFamily="49" charset="0"/>
              </a:rPr>
              <a:t>DOWNTO 1);</a:t>
            </a:r>
          </a:p>
          <a:p>
            <a:pPr algn="l" rtl="0">
              <a:lnSpc>
                <a:spcPct val="90000"/>
              </a:lnSpc>
            </a:pPr>
            <a:r>
              <a:rPr lang="en-US" sz="2000" dirty="0" smtClean="0">
                <a:latin typeface="Courier New" pitchFamily="49" charset="0"/>
                <a:cs typeface="Courier New" pitchFamily="49" charset="0"/>
              </a:rPr>
              <a:t>		END </a:t>
            </a:r>
            <a:r>
              <a:rPr lang="en-US" sz="2000" dirty="0">
                <a:latin typeface="Courier New" pitchFamily="49" charset="0"/>
                <a:cs typeface="Courier New" pitchFamily="49" charset="0"/>
              </a:rPr>
              <a:t>IF;</a:t>
            </a:r>
          </a:p>
          <a:p>
            <a:pPr algn="l" rtl="0">
              <a:lnSpc>
                <a:spcPct val="90000"/>
              </a:lnSpc>
            </a:pPr>
            <a:r>
              <a:rPr lang="en-US" sz="2000" dirty="0" smtClean="0">
                <a:latin typeface="Courier New" pitchFamily="49" charset="0"/>
                <a:cs typeface="Courier New" pitchFamily="49" charset="0"/>
              </a:rPr>
              <a:t>END </a:t>
            </a:r>
            <a:r>
              <a:rPr lang="en-US" sz="2000" dirty="0">
                <a:latin typeface="Courier New" pitchFamily="49" charset="0"/>
                <a:cs typeface="Courier New" pitchFamily="49" charset="0"/>
              </a:rPr>
              <a:t>PROCESS;</a:t>
            </a:r>
          </a:p>
          <a:p>
            <a:pPr algn="l" rtl="0">
              <a:lnSpc>
                <a:spcPct val="90000"/>
              </a:lnSpc>
            </a:pP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q &lt;= internal(0);</a:t>
            </a:r>
          </a:p>
          <a:p>
            <a:pPr algn="l" rtl="0">
              <a:lnSpc>
                <a:spcPct val="90000"/>
              </a:lnSpc>
            </a:pPr>
            <a:r>
              <a:rPr lang="en-US" sz="2000" dirty="0" smtClean="0">
                <a:latin typeface="Courier New" pitchFamily="49" charset="0"/>
                <a:cs typeface="Courier New" pitchFamily="49" charset="0"/>
              </a:rPr>
              <a:t>END </a:t>
            </a:r>
            <a:r>
              <a:rPr lang="en-US" sz="2000" dirty="0">
                <a:latin typeface="Courier New" pitchFamily="49" charset="0"/>
                <a:cs typeface="Courier New" pitchFamily="49" charset="0"/>
              </a:rPr>
              <a:t>behavior;</a:t>
            </a:r>
            <a:endParaRPr lang="ar-IQ" sz="2000" dirty="0">
              <a:latin typeface="Courier New" pitchFamily="49" charset="0"/>
              <a:cs typeface="Courier New" pitchFamily="49" charset="0"/>
            </a:endParaRPr>
          </a:p>
        </p:txBody>
      </p:sp>
      <p:sp>
        <p:nvSpPr>
          <p:cNvPr id="9" name="مستطيل 8"/>
          <p:cNvSpPr/>
          <p:nvPr/>
        </p:nvSpPr>
        <p:spPr>
          <a:xfrm>
            <a:off x="539552" y="513546"/>
            <a:ext cx="5173211" cy="646331"/>
          </a:xfrm>
          <a:prstGeom prst="rect">
            <a:avLst/>
          </a:prstGeom>
        </p:spPr>
        <p:txBody>
          <a:bodyPr wrap="none">
            <a:spAutoFit/>
          </a:bodyPr>
          <a:lstStyle/>
          <a:p>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Example </a:t>
            </a:r>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3</a:t>
            </a:r>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 </a:t>
            </a:r>
            <a:r>
              <a:rPr lang="en-US" sz="28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Shift Register</a:t>
            </a:r>
            <a:endParaRPr lang="ar-IQ" sz="28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endParaRPr>
          </a:p>
        </p:txBody>
      </p:sp>
    </p:spTree>
    <p:extLst>
      <p:ext uri="{BB962C8B-B14F-4D97-AF65-F5344CB8AC3E}">
        <p14:creationId xmlns:p14="http://schemas.microsoft.com/office/powerpoint/2010/main" val="2729483553"/>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611560" y="1159877"/>
            <a:ext cx="8280920" cy="861774"/>
          </a:xfrm>
          <a:prstGeom prst="rect">
            <a:avLst/>
          </a:prstGeom>
        </p:spPr>
        <p:txBody>
          <a:bodyPr wrap="square">
            <a:spAutoFit/>
          </a:bodyPr>
          <a:lstStyle/>
          <a:p>
            <a:pPr algn="just" rtl="0"/>
            <a:r>
              <a:rPr lang="en-US" sz="2500" dirty="0" smtClean="0"/>
              <a:t>	Simulation </a:t>
            </a:r>
            <a:r>
              <a:rPr lang="en-US" sz="2500" dirty="0"/>
              <a:t>results are shown in </a:t>
            </a:r>
            <a:r>
              <a:rPr lang="en-US" sz="2500" dirty="0" smtClean="0"/>
              <a:t>figure. </a:t>
            </a:r>
            <a:r>
              <a:rPr lang="en-US" sz="2500" dirty="0"/>
              <a:t>q is indeed four </a:t>
            </a:r>
            <a:r>
              <a:rPr lang="en-US" sz="2500" dirty="0" smtClean="0"/>
              <a:t>positive clock </a:t>
            </a:r>
            <a:r>
              <a:rPr lang="en-US" sz="2500" dirty="0"/>
              <a:t>edges behind d.</a:t>
            </a:r>
            <a:endParaRPr lang="ar-IQ" sz="2500" dirty="0"/>
          </a:p>
        </p:txBody>
      </p:sp>
      <p:sp>
        <p:nvSpPr>
          <p:cNvPr id="8" name="مستطيل 7"/>
          <p:cNvSpPr/>
          <p:nvPr/>
        </p:nvSpPr>
        <p:spPr>
          <a:xfrm>
            <a:off x="539552" y="513546"/>
            <a:ext cx="5173211" cy="646331"/>
          </a:xfrm>
          <a:prstGeom prst="rect">
            <a:avLst/>
          </a:prstGeom>
        </p:spPr>
        <p:txBody>
          <a:bodyPr wrap="none">
            <a:spAutoFit/>
          </a:bodyPr>
          <a:lstStyle/>
          <a:p>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Example </a:t>
            </a:r>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3</a:t>
            </a:r>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 </a:t>
            </a:r>
            <a:r>
              <a:rPr lang="en-US" sz="28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Shift Register</a:t>
            </a:r>
            <a:endParaRPr lang="ar-IQ" sz="28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endParaRP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6558" y="2052130"/>
            <a:ext cx="8185922" cy="18089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86667248"/>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539552" y="1213008"/>
            <a:ext cx="8496944" cy="5355312"/>
          </a:xfrm>
          <a:prstGeom prst="rect">
            <a:avLst/>
          </a:prstGeom>
        </p:spPr>
        <p:txBody>
          <a:bodyPr wrap="square">
            <a:spAutoFit/>
          </a:bodyPr>
          <a:lstStyle/>
          <a:p>
            <a:pPr algn="just" rtl="0">
              <a:lnSpc>
                <a:spcPct val="95000"/>
              </a:lnSpc>
            </a:pPr>
            <a:r>
              <a:rPr lang="en-US" sz="2500" dirty="0" smtClean="0"/>
              <a:t>	The </a:t>
            </a:r>
            <a:r>
              <a:rPr lang="en-US" sz="2500" dirty="0"/>
              <a:t>operation of WAIT is sometimes similar to that of IF. However, more than </a:t>
            </a:r>
            <a:r>
              <a:rPr lang="en-US" sz="2500" dirty="0" smtClean="0"/>
              <a:t>one form </a:t>
            </a:r>
            <a:r>
              <a:rPr lang="en-US" sz="2500" dirty="0"/>
              <a:t>of WAIT is available. Moreover, contrary to when IF, CASE, or LOOP </a:t>
            </a:r>
            <a:r>
              <a:rPr lang="en-US" sz="2500" dirty="0" smtClean="0"/>
              <a:t>are </a:t>
            </a:r>
            <a:r>
              <a:rPr lang="en-US" sz="2500" dirty="0"/>
              <a:t>used, the PROCESS cannot have a sensitivity list when WAIT is employed. Its syntax</a:t>
            </a:r>
          </a:p>
          <a:p>
            <a:pPr algn="just" rtl="0">
              <a:lnSpc>
                <a:spcPct val="95000"/>
              </a:lnSpc>
            </a:pPr>
            <a:r>
              <a:rPr lang="en-US" sz="2500" dirty="0"/>
              <a:t>(there are three forms of WAIT) is shown </a:t>
            </a:r>
            <a:r>
              <a:rPr lang="en-US" sz="2500" dirty="0" smtClean="0"/>
              <a:t>below:</a:t>
            </a:r>
            <a:endParaRPr lang="en-US" sz="2000" dirty="0" smtClean="0">
              <a:latin typeface="Courier New" pitchFamily="49" charset="0"/>
              <a:cs typeface="Courier New" pitchFamily="49" charset="0"/>
            </a:endParaRPr>
          </a:p>
          <a:p>
            <a:pPr algn="l" rtl="0">
              <a:lnSpc>
                <a:spcPct val="95000"/>
              </a:lnSpc>
            </a:pPr>
            <a:r>
              <a:rPr lang="en-US" sz="2000" dirty="0">
                <a:latin typeface="Courier New" pitchFamily="49" charset="0"/>
                <a:cs typeface="Courier New" pitchFamily="49" charset="0"/>
              </a:rPr>
              <a:t>WAIT UNTIL </a:t>
            </a:r>
            <a:r>
              <a:rPr lang="en-US" sz="2000" dirty="0" err="1">
                <a:latin typeface="Courier New" pitchFamily="49" charset="0"/>
                <a:cs typeface="Courier New" pitchFamily="49" charset="0"/>
              </a:rPr>
              <a:t>signal_condition</a:t>
            </a:r>
            <a:r>
              <a:rPr lang="en-US" sz="2000" dirty="0">
                <a:latin typeface="Courier New" pitchFamily="49" charset="0"/>
                <a:cs typeface="Courier New" pitchFamily="49" charset="0"/>
              </a:rPr>
              <a:t>;</a:t>
            </a:r>
          </a:p>
          <a:p>
            <a:pPr algn="l" rtl="0">
              <a:lnSpc>
                <a:spcPct val="95000"/>
              </a:lnSpc>
            </a:pPr>
            <a:r>
              <a:rPr lang="en-US" sz="2000" dirty="0">
                <a:latin typeface="Courier New" pitchFamily="49" charset="0"/>
                <a:cs typeface="Courier New" pitchFamily="49" charset="0"/>
              </a:rPr>
              <a:t>WAIT ON signal1 [, signal2, ... ];</a:t>
            </a:r>
          </a:p>
          <a:p>
            <a:pPr algn="l" rtl="0">
              <a:lnSpc>
                <a:spcPct val="95000"/>
              </a:lnSpc>
            </a:pPr>
            <a:r>
              <a:rPr lang="en-US" sz="2000" dirty="0">
                <a:latin typeface="Courier New" pitchFamily="49" charset="0"/>
                <a:cs typeface="Courier New" pitchFamily="49" charset="0"/>
              </a:rPr>
              <a:t>WAIT FOR time</a:t>
            </a:r>
            <a:r>
              <a:rPr lang="en-US" sz="2000" dirty="0" smtClean="0">
                <a:latin typeface="Courier New" pitchFamily="49" charset="0"/>
                <a:cs typeface="Courier New" pitchFamily="49" charset="0"/>
              </a:rPr>
              <a:t>;</a:t>
            </a:r>
          </a:p>
          <a:p>
            <a:pPr algn="l" rtl="0">
              <a:lnSpc>
                <a:spcPct val="95000"/>
              </a:lnSpc>
            </a:pPr>
            <a:r>
              <a:rPr lang="en-US" sz="2500" i="1" u="sng" dirty="0"/>
              <a:t>WAIT FOR </a:t>
            </a:r>
            <a:r>
              <a:rPr lang="en-US" sz="2500" dirty="0"/>
              <a:t>is intended for simulation only (waveform generation for </a:t>
            </a:r>
            <a:r>
              <a:rPr lang="en-US" sz="2500" dirty="0" err="1"/>
              <a:t>testbenches</a:t>
            </a:r>
            <a:r>
              <a:rPr lang="en-US" sz="2500" dirty="0"/>
              <a:t>). Example: WAIT FOR 5ns</a:t>
            </a:r>
            <a:r>
              <a:rPr lang="en-US" sz="2500" dirty="0" smtClean="0"/>
              <a:t>;</a:t>
            </a:r>
            <a:endParaRPr lang="en-US" sz="2000" dirty="0" smtClean="0">
              <a:latin typeface="Courier New" pitchFamily="49" charset="0"/>
              <a:cs typeface="Courier New" pitchFamily="49" charset="0"/>
            </a:endParaRPr>
          </a:p>
          <a:p>
            <a:pPr algn="just" rtl="0">
              <a:lnSpc>
                <a:spcPct val="95000"/>
              </a:lnSpc>
            </a:pPr>
            <a:r>
              <a:rPr lang="en-US" sz="2500" dirty="0"/>
              <a:t>The </a:t>
            </a:r>
            <a:r>
              <a:rPr lang="en-US" sz="2500" i="1" u="sng" dirty="0"/>
              <a:t>WAIT UNTIL </a:t>
            </a:r>
            <a:r>
              <a:rPr lang="en-US" sz="2500" dirty="0"/>
              <a:t>statement accepts only one signal, thus being more </a:t>
            </a:r>
            <a:r>
              <a:rPr lang="en-US" sz="2500" dirty="0" smtClean="0"/>
              <a:t>appropriate for </a:t>
            </a:r>
            <a:r>
              <a:rPr lang="en-US" sz="2500" dirty="0"/>
              <a:t>synchronous code than asynchronous. Since the PROCESS has no </a:t>
            </a:r>
            <a:r>
              <a:rPr lang="en-US" sz="2500" dirty="0" smtClean="0"/>
              <a:t>sensitivity list </a:t>
            </a:r>
            <a:r>
              <a:rPr lang="en-US" sz="2500" dirty="0"/>
              <a:t>in this case, WAIT UNTIL must be the first statement in the PROCESS. </a:t>
            </a:r>
            <a:r>
              <a:rPr lang="en-US" sz="2500" dirty="0" smtClean="0"/>
              <a:t>The PROCESS </a:t>
            </a:r>
            <a:r>
              <a:rPr lang="en-US" sz="2500" dirty="0"/>
              <a:t>will be executed every time the condition is met</a:t>
            </a:r>
            <a:r>
              <a:rPr lang="en-US" sz="2500" dirty="0" smtClean="0"/>
              <a:t>.</a:t>
            </a:r>
          </a:p>
        </p:txBody>
      </p:sp>
      <p:sp>
        <p:nvSpPr>
          <p:cNvPr id="6" name="مستطيل 5"/>
          <p:cNvSpPr/>
          <p:nvPr/>
        </p:nvSpPr>
        <p:spPr>
          <a:xfrm>
            <a:off x="654759" y="550421"/>
            <a:ext cx="1684993" cy="646331"/>
          </a:xfrm>
          <a:prstGeom prst="rect">
            <a:avLst/>
          </a:prstGeom>
        </p:spPr>
        <p:txBody>
          <a:bodyPr wrap="square">
            <a:spAutoFit/>
          </a:bodyPr>
          <a:lstStyle/>
          <a:p>
            <a:pPr algn="just"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WAIT</a:t>
            </a:r>
          </a:p>
        </p:txBody>
      </p:sp>
    </p:spTree>
    <p:extLst>
      <p:ext uri="{BB962C8B-B14F-4D97-AF65-F5344CB8AC3E}">
        <p14:creationId xmlns:p14="http://schemas.microsoft.com/office/powerpoint/2010/main" val="3740675627"/>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467544" y="1124745"/>
            <a:ext cx="8496944" cy="5693866"/>
          </a:xfrm>
          <a:prstGeom prst="rect">
            <a:avLst/>
          </a:prstGeom>
        </p:spPr>
        <p:txBody>
          <a:bodyPr wrap="square">
            <a:spAutoFit/>
          </a:bodyPr>
          <a:lstStyle/>
          <a:p>
            <a:pPr algn="just" rtl="0"/>
            <a:r>
              <a:rPr lang="en-US" sz="2500" u="sng" dirty="0">
                <a:solidFill>
                  <a:srgbClr val="008000"/>
                </a:solidFill>
              </a:rPr>
              <a:t>Example: </a:t>
            </a:r>
            <a:r>
              <a:rPr lang="en-US" sz="2500" dirty="0">
                <a:solidFill>
                  <a:srgbClr val="008000"/>
                </a:solidFill>
              </a:rPr>
              <a:t>8-bit register with </a:t>
            </a:r>
            <a:r>
              <a:rPr lang="en-US" sz="2500" i="1" u="sng" dirty="0">
                <a:solidFill>
                  <a:srgbClr val="008000"/>
                </a:solidFill>
              </a:rPr>
              <a:t>synchronous</a:t>
            </a:r>
            <a:r>
              <a:rPr lang="en-US" sz="2500" dirty="0">
                <a:solidFill>
                  <a:srgbClr val="008000"/>
                </a:solidFill>
              </a:rPr>
              <a:t> </a:t>
            </a:r>
            <a:r>
              <a:rPr lang="en-US" sz="2500" dirty="0" smtClean="0">
                <a:solidFill>
                  <a:srgbClr val="008000"/>
                </a:solidFill>
              </a:rPr>
              <a:t>reset:</a:t>
            </a:r>
            <a:endParaRPr lang="en-US" sz="2500" dirty="0" smtClean="0">
              <a:solidFill>
                <a:srgbClr val="008000"/>
              </a:solidFill>
              <a:cs typeface="Courier New" pitchFamily="49" charset="0"/>
            </a:endParaRPr>
          </a:p>
          <a:p>
            <a:pPr algn="just" rtl="0">
              <a:lnSpc>
                <a:spcPct val="80000"/>
              </a:lnSpc>
            </a:pPr>
            <a:r>
              <a:rPr lang="en-US" sz="2000" dirty="0" smtClean="0">
                <a:solidFill>
                  <a:srgbClr val="0000FF"/>
                </a:solidFill>
                <a:latin typeface="Courier New" pitchFamily="49" charset="0"/>
                <a:cs typeface="Courier New" pitchFamily="49" charset="0"/>
              </a:rPr>
              <a:t>PROCESS</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 no sensitivity list</a:t>
            </a:r>
          </a:p>
          <a:p>
            <a:pPr algn="just" rtl="0">
              <a:lnSpc>
                <a:spcPct val="80000"/>
              </a:lnSpc>
            </a:pPr>
            <a:r>
              <a:rPr lang="en-US" sz="2000" dirty="0" smtClean="0">
                <a:latin typeface="Courier New" pitchFamily="49" charset="0"/>
                <a:cs typeface="Courier New" pitchFamily="49" charset="0"/>
              </a:rPr>
              <a:t>  </a:t>
            </a:r>
            <a:r>
              <a:rPr lang="en-US" sz="2000" dirty="0" smtClean="0">
                <a:solidFill>
                  <a:srgbClr val="0000FF"/>
                </a:solidFill>
                <a:latin typeface="Courier New" pitchFamily="49" charset="0"/>
                <a:cs typeface="Courier New" pitchFamily="49" charset="0"/>
              </a:rPr>
              <a:t>BEGIN</a:t>
            </a:r>
            <a:endParaRPr lang="en-US" sz="2000" dirty="0">
              <a:solidFill>
                <a:srgbClr val="0000FF"/>
              </a:solidFill>
              <a:latin typeface="Courier New" pitchFamily="49" charset="0"/>
              <a:cs typeface="Courier New" pitchFamily="49" charset="0"/>
            </a:endParaRPr>
          </a:p>
          <a:p>
            <a:pPr algn="just" rtl="0">
              <a:lnSpc>
                <a:spcPct val="80000"/>
              </a:lnSpc>
            </a:pPr>
            <a:r>
              <a:rPr lang="en-US" sz="2000" dirty="0" smtClean="0">
                <a:latin typeface="Courier New" pitchFamily="49" charset="0"/>
                <a:cs typeface="Courier New" pitchFamily="49" charset="0"/>
              </a:rPr>
              <a:t>   </a:t>
            </a:r>
            <a:r>
              <a:rPr lang="en-US" sz="2000" dirty="0" smtClean="0">
                <a:solidFill>
                  <a:srgbClr val="0000FF"/>
                </a:solidFill>
                <a:latin typeface="Courier New" pitchFamily="49" charset="0"/>
                <a:cs typeface="Courier New" pitchFamily="49" charset="0"/>
              </a:rPr>
              <a:t>WAIT </a:t>
            </a:r>
            <a:r>
              <a:rPr lang="en-US" sz="2000" dirty="0">
                <a:solidFill>
                  <a:srgbClr val="0000FF"/>
                </a:solidFill>
                <a:latin typeface="Courier New" pitchFamily="49" charset="0"/>
                <a:cs typeface="Courier New" pitchFamily="49" charset="0"/>
              </a:rPr>
              <a:t>UNTIL </a:t>
            </a:r>
            <a:r>
              <a:rPr lang="en-US" sz="2000" dirty="0">
                <a:latin typeface="Courier New" pitchFamily="49" charset="0"/>
                <a:cs typeface="Courier New" pitchFamily="49" charset="0"/>
              </a:rPr>
              <a:t>(clk'EVENT </a:t>
            </a:r>
            <a:r>
              <a:rPr lang="en-US" sz="2000" dirty="0">
                <a:solidFill>
                  <a:srgbClr val="0000FF"/>
                </a:solidFill>
                <a:latin typeface="Courier New" pitchFamily="49" charset="0"/>
                <a:cs typeface="Courier New" pitchFamily="49" charset="0"/>
              </a:rPr>
              <a:t>AND</a:t>
            </a:r>
            <a:r>
              <a:rPr lang="en-US" sz="2000" dirty="0">
                <a:latin typeface="Courier New" pitchFamily="49" charset="0"/>
                <a:cs typeface="Courier New" pitchFamily="49" charset="0"/>
              </a:rPr>
              <a:t> clk='1');</a:t>
            </a:r>
          </a:p>
          <a:p>
            <a:pPr algn="just" rtl="0">
              <a:lnSpc>
                <a:spcPct val="80000"/>
              </a:lnSpc>
            </a:pP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   </a:t>
            </a:r>
            <a:r>
              <a:rPr lang="en-US" sz="2000" dirty="0" smtClean="0">
                <a:solidFill>
                  <a:srgbClr val="0000FF"/>
                </a:solidFill>
                <a:latin typeface="Courier New" pitchFamily="49" charset="0"/>
                <a:cs typeface="Courier New" pitchFamily="49" charset="0"/>
              </a:rPr>
              <a:t>IF</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(rst='1') </a:t>
            </a:r>
            <a:r>
              <a:rPr lang="en-US" sz="2000" dirty="0" smtClean="0">
                <a:solidFill>
                  <a:srgbClr val="0000FF"/>
                </a:solidFill>
                <a:latin typeface="Courier New" pitchFamily="49" charset="0"/>
                <a:cs typeface="Courier New" pitchFamily="49" charset="0"/>
              </a:rPr>
              <a:t>THEN</a:t>
            </a:r>
            <a:r>
              <a:rPr lang="en-US" sz="2000" dirty="0" smtClean="0">
                <a:latin typeface="Courier New" pitchFamily="49" charset="0"/>
                <a:cs typeface="Courier New" pitchFamily="49" charset="0"/>
              </a:rPr>
              <a:t>	output </a:t>
            </a:r>
            <a:r>
              <a:rPr lang="en-US" sz="2000" dirty="0">
                <a:latin typeface="Courier New" pitchFamily="49" charset="0"/>
                <a:cs typeface="Courier New" pitchFamily="49" charset="0"/>
              </a:rPr>
              <a:t>&lt;= "00000000";</a:t>
            </a:r>
          </a:p>
          <a:p>
            <a:pPr algn="just" rtl="0">
              <a:lnSpc>
                <a:spcPct val="80000"/>
              </a:lnSpc>
            </a:pP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   </a:t>
            </a:r>
            <a:r>
              <a:rPr lang="en-US" sz="2000" dirty="0" smtClean="0">
                <a:solidFill>
                  <a:srgbClr val="0000FF"/>
                </a:solidFill>
                <a:latin typeface="Courier New" pitchFamily="49" charset="0"/>
                <a:cs typeface="Courier New" pitchFamily="49" charset="0"/>
              </a:rPr>
              <a:t>ELSIF</a:t>
            </a:r>
            <a:r>
              <a:rPr lang="en-US" sz="2000" dirty="0" smtClean="0">
                <a:latin typeface="Courier New" pitchFamily="49" charset="0"/>
                <a:cs typeface="Courier New" pitchFamily="49" charset="0"/>
              </a:rPr>
              <a:t>(clk'EVENT </a:t>
            </a:r>
            <a:r>
              <a:rPr lang="en-US" sz="2000" dirty="0">
                <a:solidFill>
                  <a:srgbClr val="0000FF"/>
                </a:solidFill>
                <a:latin typeface="Courier New" pitchFamily="49" charset="0"/>
                <a:cs typeface="Courier New" pitchFamily="49" charset="0"/>
              </a:rPr>
              <a:t>AND</a:t>
            </a:r>
            <a:r>
              <a:rPr lang="en-US" sz="2000" dirty="0">
                <a:latin typeface="Courier New" pitchFamily="49" charset="0"/>
                <a:cs typeface="Courier New" pitchFamily="49" charset="0"/>
              </a:rPr>
              <a:t> clk='1</a:t>
            </a:r>
            <a:r>
              <a:rPr lang="en-US" sz="2000" dirty="0" smtClean="0">
                <a:latin typeface="Courier New" pitchFamily="49" charset="0"/>
                <a:cs typeface="Courier New" pitchFamily="49" charset="0"/>
              </a:rPr>
              <a:t>')</a:t>
            </a:r>
            <a:r>
              <a:rPr lang="en-US" sz="2000" dirty="0" smtClean="0">
                <a:solidFill>
                  <a:srgbClr val="0000FF"/>
                </a:solidFill>
                <a:latin typeface="Courier New" pitchFamily="49" charset="0"/>
                <a:cs typeface="Courier New" pitchFamily="49" charset="0"/>
              </a:rPr>
              <a:t>THEN</a:t>
            </a:r>
            <a:r>
              <a:rPr lang="en-US" sz="2000" dirty="0" smtClean="0">
                <a:latin typeface="Courier New" pitchFamily="49" charset="0"/>
                <a:cs typeface="Courier New" pitchFamily="49" charset="0"/>
              </a:rPr>
              <a:t> output&lt;= </a:t>
            </a:r>
            <a:r>
              <a:rPr lang="en-US" sz="2000" dirty="0">
                <a:latin typeface="Courier New" pitchFamily="49" charset="0"/>
                <a:cs typeface="Courier New" pitchFamily="49" charset="0"/>
              </a:rPr>
              <a:t>input;</a:t>
            </a:r>
          </a:p>
          <a:p>
            <a:pPr algn="just" rtl="0">
              <a:lnSpc>
                <a:spcPct val="80000"/>
              </a:lnSpc>
            </a:pP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   </a:t>
            </a:r>
            <a:r>
              <a:rPr lang="en-US" sz="2000" dirty="0" smtClean="0">
                <a:solidFill>
                  <a:srgbClr val="0000FF"/>
                </a:solidFill>
                <a:latin typeface="Courier New" pitchFamily="49" charset="0"/>
                <a:cs typeface="Courier New" pitchFamily="49" charset="0"/>
              </a:rPr>
              <a:t>END </a:t>
            </a:r>
            <a:r>
              <a:rPr lang="en-US" sz="2000" dirty="0">
                <a:solidFill>
                  <a:srgbClr val="0000FF"/>
                </a:solidFill>
                <a:latin typeface="Courier New" pitchFamily="49" charset="0"/>
                <a:cs typeface="Courier New" pitchFamily="49" charset="0"/>
              </a:rPr>
              <a:t>IF</a:t>
            </a:r>
            <a:r>
              <a:rPr lang="en-US" sz="2000" dirty="0">
                <a:latin typeface="Courier New" pitchFamily="49" charset="0"/>
                <a:cs typeface="Courier New" pitchFamily="49" charset="0"/>
              </a:rPr>
              <a:t>;</a:t>
            </a:r>
          </a:p>
          <a:p>
            <a:pPr algn="l" rtl="0">
              <a:lnSpc>
                <a:spcPct val="80000"/>
              </a:lnSpc>
            </a:pPr>
            <a:r>
              <a:rPr lang="en-US" sz="2000" dirty="0">
                <a:solidFill>
                  <a:srgbClr val="0000FF"/>
                </a:solidFill>
                <a:latin typeface="Courier New" pitchFamily="49" charset="0"/>
                <a:cs typeface="Courier New" pitchFamily="49" charset="0"/>
              </a:rPr>
              <a:t>END PROCESS</a:t>
            </a:r>
            <a:r>
              <a:rPr lang="en-US" sz="2000" dirty="0" smtClean="0">
                <a:latin typeface="Courier New" pitchFamily="49" charset="0"/>
                <a:cs typeface="Courier New" pitchFamily="49" charset="0"/>
              </a:rPr>
              <a:t>;</a:t>
            </a:r>
            <a:endParaRPr lang="en-US" sz="2500" dirty="0"/>
          </a:p>
          <a:p>
            <a:pPr algn="just" rtl="0">
              <a:lnSpc>
                <a:spcPct val="90000"/>
              </a:lnSpc>
            </a:pPr>
            <a:r>
              <a:rPr lang="en-US" sz="2500" dirty="0" smtClean="0"/>
              <a:t>	</a:t>
            </a:r>
            <a:r>
              <a:rPr lang="en-US" sz="2500" i="1" u="sng" dirty="0" smtClean="0"/>
              <a:t>WAIT </a:t>
            </a:r>
            <a:r>
              <a:rPr lang="en-US" sz="2500" i="1" u="sng" dirty="0"/>
              <a:t>ON</a:t>
            </a:r>
            <a:r>
              <a:rPr lang="en-US" sz="2500" dirty="0"/>
              <a:t>, on the other hand, accepts multiple signals</a:t>
            </a:r>
            <a:r>
              <a:rPr lang="en-US" sz="2500" dirty="0" smtClean="0"/>
              <a:t>. The PROCESS </a:t>
            </a:r>
            <a:r>
              <a:rPr lang="en-US" sz="2500" dirty="0"/>
              <a:t>is put </a:t>
            </a:r>
            <a:r>
              <a:rPr lang="en-US" sz="2500" dirty="0" smtClean="0"/>
              <a:t>on hold </a:t>
            </a:r>
            <a:r>
              <a:rPr lang="en-US" sz="2500" dirty="0"/>
              <a:t>until any of the signals listed changes. In the example below, the PROCESS </a:t>
            </a:r>
            <a:r>
              <a:rPr lang="en-US" sz="2500" dirty="0" smtClean="0"/>
              <a:t>will continue </a:t>
            </a:r>
            <a:r>
              <a:rPr lang="en-US" sz="2500" dirty="0"/>
              <a:t>execution whenever a change in rst or clk occurs</a:t>
            </a:r>
            <a:r>
              <a:rPr lang="en-US" sz="2000" dirty="0" smtClean="0"/>
              <a:t>.</a:t>
            </a:r>
          </a:p>
          <a:p>
            <a:pPr algn="just" rtl="0"/>
            <a:r>
              <a:rPr lang="en-US" sz="2500" u="sng" dirty="0">
                <a:solidFill>
                  <a:srgbClr val="008000"/>
                </a:solidFill>
              </a:rPr>
              <a:t>Example: 8-bit register with asynchronous </a:t>
            </a:r>
            <a:r>
              <a:rPr lang="en-US" sz="2500" u="sng" dirty="0" smtClean="0">
                <a:solidFill>
                  <a:srgbClr val="008000"/>
                </a:solidFill>
              </a:rPr>
              <a:t>reset:</a:t>
            </a:r>
            <a:endParaRPr lang="en-US" sz="2500" u="sng" dirty="0">
              <a:solidFill>
                <a:srgbClr val="008000"/>
              </a:solidFill>
            </a:endParaRPr>
          </a:p>
          <a:p>
            <a:pPr algn="just" rtl="0">
              <a:lnSpc>
                <a:spcPct val="80000"/>
              </a:lnSpc>
            </a:pPr>
            <a:r>
              <a:rPr lang="en-US" sz="2000" dirty="0">
                <a:solidFill>
                  <a:srgbClr val="0000FF"/>
                </a:solidFill>
                <a:latin typeface="Courier New" pitchFamily="49" charset="0"/>
                <a:cs typeface="Courier New" pitchFamily="49" charset="0"/>
              </a:rPr>
              <a:t>PROCESS</a:t>
            </a:r>
          </a:p>
          <a:p>
            <a:pPr algn="just" rtl="0">
              <a:lnSpc>
                <a:spcPct val="80000"/>
              </a:lnSpc>
            </a:pPr>
            <a:r>
              <a:rPr lang="en-US" sz="2000" dirty="0">
                <a:solidFill>
                  <a:srgbClr val="0000FF"/>
                </a:solidFill>
                <a:latin typeface="Courier New" pitchFamily="49" charset="0"/>
                <a:cs typeface="Courier New" pitchFamily="49" charset="0"/>
              </a:rPr>
              <a:t>BEGIN</a:t>
            </a:r>
          </a:p>
          <a:p>
            <a:pPr algn="just" rtl="0">
              <a:lnSpc>
                <a:spcPct val="80000"/>
              </a:lnSpc>
            </a:pPr>
            <a:r>
              <a:rPr lang="en-US" sz="2000" dirty="0">
                <a:solidFill>
                  <a:srgbClr val="0000FF"/>
                </a:solidFill>
                <a:latin typeface="Courier New" pitchFamily="49" charset="0"/>
                <a:cs typeface="Courier New" pitchFamily="49" charset="0"/>
              </a:rPr>
              <a:t>WAIT ON </a:t>
            </a:r>
            <a:r>
              <a:rPr lang="en-US" sz="2000" dirty="0">
                <a:latin typeface="Courier New" pitchFamily="49" charset="0"/>
                <a:cs typeface="Courier New" pitchFamily="49" charset="0"/>
              </a:rPr>
              <a:t>clk, rst;</a:t>
            </a:r>
          </a:p>
          <a:p>
            <a:pPr algn="just" rtl="0">
              <a:lnSpc>
                <a:spcPct val="80000"/>
              </a:lnSpc>
            </a:pPr>
            <a:r>
              <a:rPr lang="en-US" sz="2000" dirty="0">
                <a:solidFill>
                  <a:srgbClr val="0000FF"/>
                </a:solidFill>
                <a:latin typeface="Courier New" pitchFamily="49" charset="0"/>
                <a:cs typeface="Courier New" pitchFamily="49" charset="0"/>
              </a:rPr>
              <a:t>IF </a:t>
            </a:r>
            <a:r>
              <a:rPr lang="en-US" sz="2000" dirty="0">
                <a:latin typeface="Courier New" pitchFamily="49" charset="0"/>
                <a:cs typeface="Courier New" pitchFamily="49" charset="0"/>
              </a:rPr>
              <a:t>(rst='1') </a:t>
            </a:r>
            <a:r>
              <a:rPr lang="en-US" sz="2000" dirty="0" smtClean="0">
                <a:solidFill>
                  <a:srgbClr val="0000FF"/>
                </a:solidFill>
                <a:latin typeface="Courier New" pitchFamily="49" charset="0"/>
                <a:cs typeface="Courier New" pitchFamily="49" charset="0"/>
              </a:rPr>
              <a:t>THEN </a:t>
            </a:r>
            <a:r>
              <a:rPr lang="en-US" sz="2000" dirty="0">
                <a:latin typeface="Courier New" pitchFamily="49" charset="0"/>
                <a:cs typeface="Courier New" pitchFamily="49" charset="0"/>
              </a:rPr>
              <a:t>output &lt;= "00000000";</a:t>
            </a:r>
          </a:p>
          <a:p>
            <a:pPr algn="just" rtl="0">
              <a:lnSpc>
                <a:spcPct val="80000"/>
              </a:lnSpc>
            </a:pPr>
            <a:r>
              <a:rPr lang="en-US" sz="2000" dirty="0">
                <a:solidFill>
                  <a:srgbClr val="0000FF"/>
                </a:solidFill>
                <a:latin typeface="Courier New" pitchFamily="49" charset="0"/>
                <a:cs typeface="Courier New" pitchFamily="49" charset="0"/>
              </a:rPr>
              <a:t>ELSIF</a:t>
            </a:r>
            <a:r>
              <a:rPr lang="en-US" sz="2000" dirty="0">
                <a:latin typeface="Courier New" pitchFamily="49" charset="0"/>
                <a:cs typeface="Courier New" pitchFamily="49" charset="0"/>
              </a:rPr>
              <a:t> (clk'EVENT </a:t>
            </a:r>
            <a:r>
              <a:rPr lang="en-US" sz="2000" dirty="0">
                <a:solidFill>
                  <a:srgbClr val="0000FF"/>
                </a:solidFill>
                <a:latin typeface="Courier New" pitchFamily="49" charset="0"/>
                <a:cs typeface="Courier New" pitchFamily="49" charset="0"/>
              </a:rPr>
              <a:t>AND</a:t>
            </a:r>
            <a:r>
              <a:rPr lang="en-US" sz="2000" dirty="0">
                <a:latin typeface="Courier New" pitchFamily="49" charset="0"/>
                <a:cs typeface="Courier New" pitchFamily="49" charset="0"/>
              </a:rPr>
              <a:t> clk='1') </a:t>
            </a:r>
            <a:r>
              <a:rPr lang="en-US" sz="2000" dirty="0" smtClean="0">
                <a:latin typeface="Courier New" pitchFamily="49" charset="0"/>
                <a:cs typeface="Courier New" pitchFamily="49" charset="0"/>
              </a:rPr>
              <a:t>THEN output </a:t>
            </a:r>
            <a:r>
              <a:rPr lang="en-US" sz="2000" dirty="0">
                <a:latin typeface="Courier New" pitchFamily="49" charset="0"/>
                <a:cs typeface="Courier New" pitchFamily="49" charset="0"/>
              </a:rPr>
              <a:t>&lt;= input;</a:t>
            </a:r>
          </a:p>
          <a:p>
            <a:pPr algn="just" rtl="0">
              <a:lnSpc>
                <a:spcPct val="80000"/>
              </a:lnSpc>
            </a:pPr>
            <a:r>
              <a:rPr lang="en-US" sz="2000" dirty="0">
                <a:solidFill>
                  <a:srgbClr val="0000FF"/>
                </a:solidFill>
                <a:latin typeface="Courier New" pitchFamily="49" charset="0"/>
                <a:cs typeface="Courier New" pitchFamily="49" charset="0"/>
              </a:rPr>
              <a:t>END</a:t>
            </a:r>
            <a:r>
              <a:rPr lang="en-US" sz="2000" dirty="0">
                <a:latin typeface="Courier New" pitchFamily="49" charset="0"/>
                <a:cs typeface="Courier New" pitchFamily="49" charset="0"/>
              </a:rPr>
              <a:t> </a:t>
            </a:r>
            <a:r>
              <a:rPr lang="en-US" sz="2000" dirty="0">
                <a:solidFill>
                  <a:srgbClr val="0000FF"/>
                </a:solidFill>
                <a:latin typeface="Courier New" pitchFamily="49" charset="0"/>
                <a:cs typeface="Courier New" pitchFamily="49" charset="0"/>
              </a:rPr>
              <a:t>IF;</a:t>
            </a:r>
          </a:p>
          <a:p>
            <a:pPr algn="just" rtl="0">
              <a:lnSpc>
                <a:spcPct val="80000"/>
              </a:lnSpc>
            </a:pPr>
            <a:r>
              <a:rPr lang="en-US" sz="2000" dirty="0">
                <a:solidFill>
                  <a:srgbClr val="0000FF"/>
                </a:solidFill>
                <a:latin typeface="Courier New" pitchFamily="49" charset="0"/>
                <a:cs typeface="Courier New" pitchFamily="49" charset="0"/>
              </a:rPr>
              <a:t>END </a:t>
            </a:r>
            <a:r>
              <a:rPr lang="en-US" sz="2000" dirty="0" smtClean="0">
                <a:solidFill>
                  <a:srgbClr val="0000FF"/>
                </a:solidFill>
                <a:latin typeface="Courier New" pitchFamily="49" charset="0"/>
                <a:cs typeface="Courier New" pitchFamily="49" charset="0"/>
              </a:rPr>
              <a:t>PROCESS</a:t>
            </a:r>
            <a:r>
              <a:rPr lang="en-US" sz="2000" dirty="0">
                <a:solidFill>
                  <a:srgbClr val="0000FF"/>
                </a:solidFill>
                <a:latin typeface="Courier New" pitchFamily="49" charset="0"/>
                <a:cs typeface="Courier New" pitchFamily="49" charset="0"/>
              </a:rPr>
              <a:t>;</a:t>
            </a:r>
            <a:endParaRPr lang="ar-IQ" sz="2000" dirty="0">
              <a:solidFill>
                <a:srgbClr val="0000FF"/>
              </a:solidFill>
              <a:latin typeface="Courier New" pitchFamily="49" charset="0"/>
              <a:cs typeface="Courier New" pitchFamily="49" charset="0"/>
            </a:endParaRPr>
          </a:p>
        </p:txBody>
      </p:sp>
      <p:sp>
        <p:nvSpPr>
          <p:cNvPr id="7" name="مستطيل 6"/>
          <p:cNvSpPr/>
          <p:nvPr/>
        </p:nvSpPr>
        <p:spPr>
          <a:xfrm>
            <a:off x="654759" y="550421"/>
            <a:ext cx="1684993" cy="646331"/>
          </a:xfrm>
          <a:prstGeom prst="rect">
            <a:avLst/>
          </a:prstGeom>
        </p:spPr>
        <p:txBody>
          <a:bodyPr wrap="square">
            <a:spAutoFit/>
          </a:bodyPr>
          <a:lstStyle/>
          <a:p>
            <a:pPr algn="just"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WAIT</a:t>
            </a:r>
          </a:p>
        </p:txBody>
      </p:sp>
    </p:spTree>
    <p:extLst>
      <p:ext uri="{BB962C8B-B14F-4D97-AF65-F5344CB8AC3E}">
        <p14:creationId xmlns:p14="http://schemas.microsoft.com/office/powerpoint/2010/main" val="328813938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9552" y="548680"/>
            <a:ext cx="8472191" cy="646331"/>
          </a:xfrm>
          <a:prstGeom prst="rect">
            <a:avLst/>
          </a:prstGeom>
        </p:spPr>
        <p:txBody>
          <a:bodyPr wrap="none">
            <a:spAutoFit/>
          </a:bodyPr>
          <a:lstStyle/>
          <a:p>
            <a:pPr algn="just"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Example </a:t>
            </a:r>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4</a:t>
            </a:r>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 </a:t>
            </a:r>
            <a:r>
              <a:rPr lang="en-US" sz="28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DFF with Asynchronous Reset #2</a:t>
            </a:r>
            <a:endParaRPr lang="ar-IQ" sz="28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endParaRPr>
          </a:p>
        </p:txBody>
      </p:sp>
      <p:sp>
        <p:nvSpPr>
          <p:cNvPr id="7" name="مستطيل 6"/>
          <p:cNvSpPr/>
          <p:nvPr/>
        </p:nvSpPr>
        <p:spPr>
          <a:xfrm>
            <a:off x="539551" y="1173967"/>
            <a:ext cx="8472191" cy="861774"/>
          </a:xfrm>
          <a:prstGeom prst="rect">
            <a:avLst/>
          </a:prstGeom>
        </p:spPr>
        <p:txBody>
          <a:bodyPr wrap="square">
            <a:spAutoFit/>
          </a:bodyPr>
          <a:lstStyle/>
          <a:p>
            <a:pPr algn="just" rtl="0"/>
            <a:r>
              <a:rPr lang="en-US" sz="2500" dirty="0"/>
              <a:t>The code below implements the same DFF of example </a:t>
            </a:r>
            <a:r>
              <a:rPr lang="en-US" sz="2500" dirty="0" smtClean="0"/>
              <a:t>1, </a:t>
            </a:r>
            <a:r>
              <a:rPr lang="en-US" sz="2500" dirty="0"/>
              <a:t>here WAIT ON is used instead of IF only.</a:t>
            </a:r>
            <a:endParaRPr lang="ar-IQ" sz="2500" dirty="0"/>
          </a:p>
        </p:txBody>
      </p:sp>
      <p:sp>
        <p:nvSpPr>
          <p:cNvPr id="8" name="مستطيل 7"/>
          <p:cNvSpPr/>
          <p:nvPr/>
        </p:nvSpPr>
        <p:spPr>
          <a:xfrm>
            <a:off x="539552" y="2080875"/>
            <a:ext cx="8604448" cy="4532010"/>
          </a:xfrm>
          <a:prstGeom prst="rect">
            <a:avLst/>
          </a:prstGeom>
        </p:spPr>
        <p:txBody>
          <a:bodyPr wrap="square">
            <a:spAutoFit/>
          </a:bodyPr>
          <a:lstStyle/>
          <a:p>
            <a:pPr algn="l" rtl="0">
              <a:lnSpc>
                <a:spcPct val="90000"/>
              </a:lnSpc>
            </a:pPr>
            <a:r>
              <a:rPr lang="en-US" sz="2000" dirty="0" smtClean="0">
                <a:latin typeface="Courier New" pitchFamily="49" charset="0"/>
                <a:cs typeface="Courier New" pitchFamily="49" charset="0"/>
              </a:rPr>
              <a:t> </a:t>
            </a:r>
            <a:r>
              <a:rPr lang="en-US" sz="2000" dirty="0">
                <a:solidFill>
                  <a:srgbClr val="0000FF"/>
                </a:solidFill>
                <a:latin typeface="Courier New" pitchFamily="49" charset="0"/>
                <a:cs typeface="Courier New" pitchFamily="49" charset="0"/>
              </a:rPr>
              <a:t>LIBRARY</a:t>
            </a:r>
            <a:r>
              <a:rPr lang="en-US" sz="2000" dirty="0">
                <a:latin typeface="Courier New" pitchFamily="49" charset="0"/>
                <a:cs typeface="Courier New" pitchFamily="49" charset="0"/>
              </a:rPr>
              <a:t> ieee;</a:t>
            </a:r>
          </a:p>
          <a:p>
            <a:pPr algn="l" rtl="0">
              <a:lnSpc>
                <a:spcPct val="90000"/>
              </a:lnSpc>
            </a:pP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USE ieee.std_logic_1164.all;</a:t>
            </a:r>
          </a:p>
          <a:p>
            <a:pPr algn="l" rtl="0">
              <a:lnSpc>
                <a:spcPct val="90000"/>
              </a:lnSpc>
            </a:pPr>
            <a:r>
              <a:rPr lang="en-US" sz="2000" dirty="0" smtClean="0">
                <a:latin typeface="Courier New" pitchFamily="49" charset="0"/>
                <a:cs typeface="Courier New" pitchFamily="49" charset="0"/>
              </a:rPr>
              <a:t> </a:t>
            </a:r>
            <a:r>
              <a:rPr lang="en-US" sz="2000" dirty="0">
                <a:solidFill>
                  <a:srgbClr val="0000FF"/>
                </a:solidFill>
                <a:latin typeface="Courier New" pitchFamily="49" charset="0"/>
                <a:cs typeface="Courier New" pitchFamily="49" charset="0"/>
              </a:rPr>
              <a:t>ENTITY</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dff</a:t>
            </a:r>
            <a:r>
              <a:rPr lang="en-US" sz="2000" dirty="0">
                <a:latin typeface="Courier New" pitchFamily="49" charset="0"/>
                <a:cs typeface="Courier New" pitchFamily="49" charset="0"/>
              </a:rPr>
              <a:t> IS</a:t>
            </a:r>
          </a:p>
          <a:p>
            <a:pPr algn="l" rtl="0">
              <a:lnSpc>
                <a:spcPct val="90000"/>
              </a:lnSpc>
            </a:pPr>
            <a:r>
              <a:rPr lang="en-US" sz="2000" dirty="0" smtClean="0">
                <a:latin typeface="Courier New" pitchFamily="49" charset="0"/>
                <a:cs typeface="Courier New" pitchFamily="49" charset="0"/>
              </a:rPr>
              <a:t> 	PORT </a:t>
            </a:r>
            <a:r>
              <a:rPr lang="en-US" sz="2000" dirty="0">
                <a:latin typeface="Courier New" pitchFamily="49" charset="0"/>
                <a:cs typeface="Courier New" pitchFamily="49" charset="0"/>
              </a:rPr>
              <a:t>(d, clk, rst: IN STD_LOGIC;</a:t>
            </a:r>
          </a:p>
          <a:p>
            <a:pPr algn="l" rtl="0">
              <a:lnSpc>
                <a:spcPct val="90000"/>
              </a:lnSpc>
            </a:pPr>
            <a:r>
              <a:rPr lang="en-US" sz="2000" dirty="0" smtClean="0">
                <a:latin typeface="Courier New" pitchFamily="49" charset="0"/>
                <a:cs typeface="Courier New" pitchFamily="49" charset="0"/>
              </a:rPr>
              <a:t> 	q</a:t>
            </a:r>
            <a:r>
              <a:rPr lang="en-US" sz="2000" dirty="0">
                <a:latin typeface="Courier New" pitchFamily="49" charset="0"/>
                <a:cs typeface="Courier New" pitchFamily="49" charset="0"/>
              </a:rPr>
              <a:t>: OUT STD_LOGIC);</a:t>
            </a:r>
          </a:p>
          <a:p>
            <a:pPr algn="l" rtl="0">
              <a:lnSpc>
                <a:spcPct val="90000"/>
              </a:lnSpc>
            </a:pPr>
            <a:r>
              <a:rPr lang="en-US" sz="2000" dirty="0" smtClean="0">
                <a:latin typeface="Courier New" pitchFamily="49" charset="0"/>
                <a:cs typeface="Courier New" pitchFamily="49" charset="0"/>
              </a:rPr>
              <a:t> </a:t>
            </a:r>
            <a:r>
              <a:rPr lang="en-US" sz="2000" dirty="0">
                <a:solidFill>
                  <a:srgbClr val="0000FF"/>
                </a:solidFill>
                <a:latin typeface="Courier New" pitchFamily="49" charset="0"/>
                <a:cs typeface="Courier New" pitchFamily="49" charset="0"/>
              </a:rPr>
              <a:t>END </a:t>
            </a:r>
            <a:r>
              <a:rPr lang="en-US" sz="2000" dirty="0" err="1">
                <a:latin typeface="Courier New" pitchFamily="49" charset="0"/>
                <a:cs typeface="Courier New" pitchFamily="49" charset="0"/>
              </a:rPr>
              <a:t>dff</a:t>
            </a:r>
            <a:r>
              <a:rPr lang="en-US" sz="2000" dirty="0" smtClean="0">
                <a:latin typeface="Courier New" pitchFamily="49" charset="0"/>
                <a:cs typeface="Courier New" pitchFamily="49" charset="0"/>
              </a:rPr>
              <a:t>;</a:t>
            </a:r>
            <a:endParaRPr lang="ar-IQ" sz="2000" dirty="0" smtClean="0">
              <a:latin typeface="Courier New" pitchFamily="49" charset="0"/>
              <a:cs typeface="Courier New" pitchFamily="49" charset="0"/>
            </a:endParaRPr>
          </a:p>
          <a:p>
            <a:pPr algn="l" rtl="0">
              <a:lnSpc>
                <a:spcPct val="90000"/>
              </a:lnSpc>
            </a:pPr>
            <a:r>
              <a:rPr lang="en-US" sz="2000" dirty="0" smtClean="0">
                <a:latin typeface="Courier New" pitchFamily="49" charset="0"/>
                <a:cs typeface="Courier New" pitchFamily="49" charset="0"/>
              </a:rPr>
              <a:t> </a:t>
            </a:r>
            <a:r>
              <a:rPr lang="en-US" sz="2000" dirty="0">
                <a:solidFill>
                  <a:srgbClr val="0000FF"/>
                </a:solidFill>
                <a:latin typeface="Courier New" pitchFamily="49" charset="0"/>
                <a:cs typeface="Courier New" pitchFamily="49" charset="0"/>
              </a:rPr>
              <a:t>ARCHITECTURE </a:t>
            </a:r>
            <a:r>
              <a:rPr lang="en-US" sz="2000" dirty="0" err="1">
                <a:latin typeface="Courier New" pitchFamily="49" charset="0"/>
                <a:cs typeface="Courier New" pitchFamily="49" charset="0"/>
              </a:rPr>
              <a:t>dff</a:t>
            </a:r>
            <a:r>
              <a:rPr lang="en-US" sz="2000" dirty="0">
                <a:latin typeface="Courier New" pitchFamily="49" charset="0"/>
                <a:cs typeface="Courier New" pitchFamily="49" charset="0"/>
              </a:rPr>
              <a:t> OF </a:t>
            </a:r>
            <a:r>
              <a:rPr lang="en-US" sz="2000" dirty="0" err="1">
                <a:latin typeface="Courier New" pitchFamily="49" charset="0"/>
                <a:cs typeface="Courier New" pitchFamily="49" charset="0"/>
              </a:rPr>
              <a:t>dff</a:t>
            </a:r>
            <a:r>
              <a:rPr lang="en-US" sz="2000" dirty="0">
                <a:latin typeface="Courier New" pitchFamily="49" charset="0"/>
                <a:cs typeface="Courier New" pitchFamily="49" charset="0"/>
              </a:rPr>
              <a:t> IS</a:t>
            </a:r>
          </a:p>
          <a:p>
            <a:pPr algn="l" rtl="0">
              <a:lnSpc>
                <a:spcPct val="90000"/>
              </a:lnSpc>
            </a:pPr>
            <a:r>
              <a:rPr lang="en-US" sz="2000" dirty="0" smtClean="0">
                <a:latin typeface="Courier New" pitchFamily="49" charset="0"/>
                <a:cs typeface="Courier New" pitchFamily="49" charset="0"/>
              </a:rPr>
              <a:t>   BEGIN</a:t>
            </a:r>
            <a:endParaRPr lang="en-US" sz="2000" dirty="0">
              <a:latin typeface="Courier New" pitchFamily="49" charset="0"/>
              <a:cs typeface="Courier New" pitchFamily="49" charset="0"/>
            </a:endParaRPr>
          </a:p>
          <a:p>
            <a:pPr algn="l" rtl="0">
              <a:lnSpc>
                <a:spcPct val="90000"/>
              </a:lnSpc>
            </a:pPr>
            <a:r>
              <a:rPr lang="en-US" sz="2000" dirty="0" smtClean="0">
                <a:latin typeface="Courier New" pitchFamily="49" charset="0"/>
                <a:cs typeface="Courier New" pitchFamily="49" charset="0"/>
              </a:rPr>
              <a:t>    PROCESS</a:t>
            </a:r>
            <a:endParaRPr lang="en-US" sz="2000" dirty="0">
              <a:latin typeface="Courier New" pitchFamily="49" charset="0"/>
              <a:cs typeface="Courier New" pitchFamily="49" charset="0"/>
            </a:endParaRPr>
          </a:p>
          <a:p>
            <a:pPr algn="l" rtl="0">
              <a:lnSpc>
                <a:spcPct val="90000"/>
              </a:lnSpc>
            </a:pPr>
            <a:r>
              <a:rPr lang="en-US" sz="2000" dirty="0" smtClean="0">
                <a:latin typeface="Courier New" pitchFamily="49" charset="0"/>
                <a:cs typeface="Courier New" pitchFamily="49" charset="0"/>
              </a:rPr>
              <a:t> 	BEGIN</a:t>
            </a:r>
            <a:endParaRPr lang="en-US" sz="2000" dirty="0">
              <a:latin typeface="Courier New" pitchFamily="49" charset="0"/>
              <a:cs typeface="Courier New" pitchFamily="49" charset="0"/>
            </a:endParaRPr>
          </a:p>
          <a:p>
            <a:pPr algn="l" rtl="0">
              <a:lnSpc>
                <a:spcPct val="90000"/>
              </a:lnSpc>
            </a:pPr>
            <a:r>
              <a:rPr lang="en-US" sz="2000" dirty="0" smtClean="0">
                <a:latin typeface="Courier New" pitchFamily="49" charset="0"/>
                <a:cs typeface="Courier New" pitchFamily="49" charset="0"/>
              </a:rPr>
              <a:t> 	  WAIT </a:t>
            </a:r>
            <a:r>
              <a:rPr lang="en-US" sz="2000" dirty="0">
                <a:latin typeface="Courier New" pitchFamily="49" charset="0"/>
                <a:cs typeface="Courier New" pitchFamily="49" charset="0"/>
              </a:rPr>
              <a:t>ON rst, clk;</a:t>
            </a:r>
          </a:p>
          <a:p>
            <a:pPr algn="l" rtl="0">
              <a:lnSpc>
                <a:spcPct val="90000"/>
              </a:lnSpc>
            </a:pPr>
            <a:r>
              <a:rPr lang="en-US" sz="2000" dirty="0" smtClean="0">
                <a:latin typeface="Courier New" pitchFamily="49" charset="0"/>
                <a:cs typeface="Courier New" pitchFamily="49" charset="0"/>
              </a:rPr>
              <a:t> 	    IF </a:t>
            </a:r>
            <a:r>
              <a:rPr lang="en-US" sz="2000" dirty="0">
                <a:latin typeface="Courier New" pitchFamily="49" charset="0"/>
                <a:cs typeface="Courier New" pitchFamily="49" charset="0"/>
              </a:rPr>
              <a:t>(rst='1') </a:t>
            </a:r>
            <a:r>
              <a:rPr lang="en-US" sz="2000" dirty="0" smtClean="0">
                <a:latin typeface="Courier New" pitchFamily="49" charset="0"/>
                <a:cs typeface="Courier New" pitchFamily="49" charset="0"/>
              </a:rPr>
              <a:t>THEN q </a:t>
            </a:r>
            <a:r>
              <a:rPr lang="en-US" sz="2000" dirty="0">
                <a:latin typeface="Courier New" pitchFamily="49" charset="0"/>
                <a:cs typeface="Courier New" pitchFamily="49" charset="0"/>
              </a:rPr>
              <a:t>&lt;= '0';</a:t>
            </a:r>
          </a:p>
          <a:p>
            <a:pPr algn="l" rtl="0">
              <a:lnSpc>
                <a:spcPct val="90000"/>
              </a:lnSpc>
            </a:pPr>
            <a:r>
              <a:rPr lang="en-US" sz="2000" dirty="0" smtClean="0">
                <a:latin typeface="Courier New" pitchFamily="49" charset="0"/>
                <a:cs typeface="Courier New" pitchFamily="49" charset="0"/>
              </a:rPr>
              <a:t> 		ELSIF </a:t>
            </a:r>
            <a:r>
              <a:rPr lang="en-US" sz="2000" dirty="0">
                <a:latin typeface="Courier New" pitchFamily="49" charset="0"/>
                <a:cs typeface="Courier New" pitchFamily="49" charset="0"/>
              </a:rPr>
              <a:t>(clk'EVENT AND clk='1') </a:t>
            </a:r>
            <a:r>
              <a:rPr lang="en-US" sz="2000" dirty="0" smtClean="0">
                <a:latin typeface="Courier New" pitchFamily="49" charset="0"/>
                <a:cs typeface="Courier New" pitchFamily="49" charset="0"/>
              </a:rPr>
              <a:t>THEN q </a:t>
            </a:r>
            <a:r>
              <a:rPr lang="en-US" sz="2000" dirty="0">
                <a:latin typeface="Courier New" pitchFamily="49" charset="0"/>
                <a:cs typeface="Courier New" pitchFamily="49" charset="0"/>
              </a:rPr>
              <a:t>&lt;= d;</a:t>
            </a:r>
          </a:p>
          <a:p>
            <a:pPr algn="l" rtl="0">
              <a:lnSpc>
                <a:spcPct val="90000"/>
              </a:lnSpc>
            </a:pPr>
            <a:r>
              <a:rPr lang="en-US" sz="2000" dirty="0" smtClean="0">
                <a:latin typeface="Courier New" pitchFamily="49" charset="0"/>
                <a:cs typeface="Courier New" pitchFamily="49" charset="0"/>
              </a:rPr>
              <a:t> 	    </a:t>
            </a:r>
            <a:r>
              <a:rPr lang="en-US" sz="2000" dirty="0" smtClean="0">
                <a:solidFill>
                  <a:srgbClr val="0000FF"/>
                </a:solidFill>
                <a:latin typeface="Courier New" pitchFamily="49" charset="0"/>
                <a:cs typeface="Courier New" pitchFamily="49" charset="0"/>
              </a:rPr>
              <a:t>END</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IF;</a:t>
            </a:r>
          </a:p>
          <a:p>
            <a:pPr algn="l" rtl="0">
              <a:lnSpc>
                <a:spcPct val="90000"/>
              </a:lnSpc>
            </a:pPr>
            <a:r>
              <a:rPr lang="en-US" sz="2000" dirty="0" smtClean="0">
                <a:latin typeface="Courier New" pitchFamily="49" charset="0"/>
                <a:cs typeface="Courier New" pitchFamily="49" charset="0"/>
              </a:rPr>
              <a:t> 	</a:t>
            </a:r>
            <a:r>
              <a:rPr lang="en-US" sz="2000" dirty="0" smtClean="0">
                <a:solidFill>
                  <a:srgbClr val="0000FF"/>
                </a:solidFill>
                <a:latin typeface="Courier New" pitchFamily="49" charset="0"/>
                <a:cs typeface="Courier New" pitchFamily="49" charset="0"/>
              </a:rPr>
              <a:t>END</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PROCESS;</a:t>
            </a:r>
          </a:p>
          <a:p>
            <a:pPr algn="l" rtl="0">
              <a:lnSpc>
                <a:spcPct val="90000"/>
              </a:lnSpc>
            </a:pPr>
            <a:r>
              <a:rPr lang="en-US" sz="2000" dirty="0" smtClean="0">
                <a:latin typeface="Courier New" pitchFamily="49" charset="0"/>
                <a:cs typeface="Courier New" pitchFamily="49" charset="0"/>
              </a:rPr>
              <a:t> </a:t>
            </a:r>
            <a:r>
              <a:rPr lang="en-US" sz="2000" dirty="0">
                <a:solidFill>
                  <a:srgbClr val="0000FF"/>
                </a:solidFill>
                <a:latin typeface="Courier New" pitchFamily="49" charset="0"/>
                <a:cs typeface="Courier New" pitchFamily="49" charset="0"/>
              </a:rPr>
              <a:t>END</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dff</a:t>
            </a:r>
            <a:r>
              <a:rPr lang="en-US" sz="2000" dirty="0" smtClean="0">
                <a:latin typeface="Courier New" pitchFamily="49" charset="0"/>
                <a:cs typeface="Courier New" pitchFamily="49" charset="0"/>
              </a:rPr>
              <a:t>;</a:t>
            </a:r>
            <a:endParaRPr lang="ar-IQ" sz="2000" dirty="0">
              <a:latin typeface="Courier New" pitchFamily="49" charset="0"/>
              <a:cs typeface="Courier New" pitchFamily="49" charset="0"/>
            </a:endParaRPr>
          </a:p>
        </p:txBody>
      </p:sp>
    </p:spTree>
    <p:extLst>
      <p:ext uri="{BB962C8B-B14F-4D97-AF65-F5344CB8AC3E}">
        <p14:creationId xmlns:p14="http://schemas.microsoft.com/office/powerpoint/2010/main" val="501330003"/>
      </p:ext>
    </p:extLst>
  </p:cSld>
  <p:clrMapOvr>
    <a:masterClrMapping/>
  </p:clrMapOvr>
  <mc:AlternateContent xmlns:mc="http://schemas.openxmlformats.org/markup-compatibility/2006" xmlns:p14="http://schemas.microsoft.com/office/powerpoint/2010/main">
    <mc:Choice Requires="p14">
      <p:transition spd="slow" p14:dur="1600">
        <p14:prism dir="r" isInverted="1"/>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9552" y="1124744"/>
            <a:ext cx="8532440" cy="713080"/>
          </a:xfrm>
          <a:prstGeom prst="rect">
            <a:avLst/>
          </a:prstGeom>
        </p:spPr>
        <p:txBody>
          <a:bodyPr wrap="square">
            <a:spAutoFit/>
          </a:bodyPr>
          <a:lstStyle/>
          <a:p>
            <a:pPr algn="just" rtl="0">
              <a:lnSpc>
                <a:spcPct val="80000"/>
              </a:lnSpc>
            </a:pPr>
            <a:r>
              <a:rPr lang="en-US" sz="2500" dirty="0" smtClean="0"/>
              <a:t>  Code below </a:t>
            </a:r>
            <a:r>
              <a:rPr lang="en-US" sz="2500" dirty="0"/>
              <a:t>implements the same progressive 1-digit decimal counter of </a:t>
            </a:r>
            <a:r>
              <a:rPr lang="en-US" sz="2500" dirty="0" smtClean="0"/>
              <a:t>example 2, </a:t>
            </a:r>
            <a:r>
              <a:rPr lang="en-US" sz="2500" dirty="0"/>
              <a:t>WAIT UNTIL was used instead of IF only.</a:t>
            </a:r>
            <a:endParaRPr lang="ar-IQ" sz="2500" dirty="0"/>
          </a:p>
        </p:txBody>
      </p:sp>
      <p:sp>
        <p:nvSpPr>
          <p:cNvPr id="5" name="مستطيل 4"/>
          <p:cNvSpPr/>
          <p:nvPr/>
        </p:nvSpPr>
        <p:spPr>
          <a:xfrm>
            <a:off x="611560" y="476672"/>
            <a:ext cx="6639959" cy="646331"/>
          </a:xfrm>
          <a:prstGeom prst="rect">
            <a:avLst/>
          </a:prstGeom>
        </p:spPr>
        <p:txBody>
          <a:bodyPr wrap="none">
            <a:spAutoFit/>
          </a:bodyPr>
          <a:lstStyle/>
          <a:p>
            <a:pPr algn="just"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Example </a:t>
            </a:r>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5: </a:t>
            </a:r>
            <a:r>
              <a:rPr lang="en-US" sz="28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One-digit Counter #2</a:t>
            </a:r>
            <a:endParaRPr lang="ar-IQ" sz="28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endParaRPr>
          </a:p>
        </p:txBody>
      </p:sp>
      <p:sp>
        <p:nvSpPr>
          <p:cNvPr id="4" name="مستطيل 3"/>
          <p:cNvSpPr/>
          <p:nvPr/>
        </p:nvSpPr>
        <p:spPr>
          <a:xfrm>
            <a:off x="539552" y="1772816"/>
            <a:ext cx="8424936" cy="5078313"/>
          </a:xfrm>
          <a:prstGeom prst="rect">
            <a:avLst/>
          </a:prstGeom>
        </p:spPr>
        <p:txBody>
          <a:bodyPr wrap="square">
            <a:spAutoFit/>
          </a:bodyPr>
          <a:lstStyle/>
          <a:p>
            <a:pPr algn="l" rtl="0">
              <a:lnSpc>
                <a:spcPct val="90000"/>
              </a:lnSpc>
            </a:pPr>
            <a:r>
              <a:rPr lang="en-US" sz="2000" dirty="0" smtClean="0">
                <a:solidFill>
                  <a:srgbClr val="0000FF"/>
                </a:solidFill>
                <a:latin typeface="Courier New" pitchFamily="49" charset="0"/>
                <a:cs typeface="Courier New" pitchFamily="49" charset="0"/>
              </a:rPr>
              <a:t>LIBRARY</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ieee;</a:t>
            </a:r>
          </a:p>
          <a:p>
            <a:pPr algn="l" rtl="0">
              <a:lnSpc>
                <a:spcPct val="90000"/>
              </a:lnSpc>
            </a:pPr>
            <a:r>
              <a:rPr lang="en-US" sz="2000" dirty="0" smtClean="0">
                <a:latin typeface="Courier New" pitchFamily="49" charset="0"/>
                <a:cs typeface="Courier New" pitchFamily="49" charset="0"/>
              </a:rPr>
              <a:t>USE </a:t>
            </a:r>
            <a:r>
              <a:rPr lang="en-US" sz="2000" dirty="0">
                <a:latin typeface="Courier New" pitchFamily="49" charset="0"/>
                <a:cs typeface="Courier New" pitchFamily="49" charset="0"/>
              </a:rPr>
              <a:t>ieee.std_logic_1164.all;</a:t>
            </a:r>
          </a:p>
          <a:p>
            <a:pPr algn="l" rtl="0">
              <a:lnSpc>
                <a:spcPct val="90000"/>
              </a:lnSpc>
            </a:pPr>
            <a:r>
              <a:rPr lang="en-US" sz="2000" dirty="0" smtClean="0">
                <a:solidFill>
                  <a:srgbClr val="0000FF"/>
                </a:solidFill>
                <a:latin typeface="Courier New" pitchFamily="49" charset="0"/>
                <a:cs typeface="Courier New" pitchFamily="49" charset="0"/>
              </a:rPr>
              <a:t>ENTITY</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counter IS</a:t>
            </a:r>
          </a:p>
          <a:p>
            <a:pPr algn="l" rtl="0">
              <a:lnSpc>
                <a:spcPct val="90000"/>
              </a:lnSpc>
            </a:pPr>
            <a:r>
              <a:rPr lang="en-US" sz="2000" dirty="0" smtClean="0">
                <a:latin typeface="Courier New" pitchFamily="49" charset="0"/>
                <a:cs typeface="Courier New" pitchFamily="49" charset="0"/>
              </a:rPr>
              <a:t>PORT (  clk </a:t>
            </a:r>
            <a:r>
              <a:rPr lang="en-US" sz="2000" dirty="0">
                <a:latin typeface="Courier New" pitchFamily="49" charset="0"/>
                <a:cs typeface="Courier New" pitchFamily="49" charset="0"/>
              </a:rPr>
              <a:t>: IN STD_LOGIC;</a:t>
            </a:r>
          </a:p>
          <a:p>
            <a:pPr algn="l" rtl="0">
              <a:lnSpc>
                <a:spcPct val="90000"/>
              </a:lnSpc>
            </a:pPr>
            <a:r>
              <a:rPr lang="en-US" sz="2000" dirty="0" smtClean="0">
                <a:latin typeface="Courier New" pitchFamily="49" charset="0"/>
                <a:cs typeface="Courier New" pitchFamily="49" charset="0"/>
              </a:rPr>
              <a:t>      digit </a:t>
            </a:r>
            <a:r>
              <a:rPr lang="en-US" sz="2000" dirty="0">
                <a:latin typeface="Courier New" pitchFamily="49" charset="0"/>
                <a:cs typeface="Courier New" pitchFamily="49" charset="0"/>
              </a:rPr>
              <a:t>: OUT INTEGER RANGE 0 TO 9);</a:t>
            </a:r>
          </a:p>
          <a:p>
            <a:pPr algn="l" rtl="0">
              <a:lnSpc>
                <a:spcPct val="90000"/>
              </a:lnSpc>
            </a:pPr>
            <a:r>
              <a:rPr lang="en-US" sz="2000" dirty="0" smtClean="0">
                <a:solidFill>
                  <a:srgbClr val="0000FF"/>
                </a:solidFill>
                <a:latin typeface="Courier New" pitchFamily="49" charset="0"/>
                <a:cs typeface="Courier New" pitchFamily="49" charset="0"/>
              </a:rPr>
              <a:t>END</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counter;</a:t>
            </a:r>
          </a:p>
          <a:p>
            <a:pPr algn="l" rtl="0">
              <a:lnSpc>
                <a:spcPct val="90000"/>
              </a:lnSpc>
            </a:pPr>
            <a:r>
              <a:rPr lang="en-US" sz="2000" dirty="0" smtClean="0">
                <a:solidFill>
                  <a:srgbClr val="0000FF"/>
                </a:solidFill>
                <a:latin typeface="Courier New" pitchFamily="49" charset="0"/>
                <a:cs typeface="Courier New" pitchFamily="49" charset="0"/>
              </a:rPr>
              <a:t>ARCHITECTURE</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counter OF counter IS</a:t>
            </a:r>
          </a:p>
          <a:p>
            <a:pPr algn="l" rtl="0">
              <a:lnSpc>
                <a:spcPct val="90000"/>
              </a:lnSpc>
            </a:pPr>
            <a:r>
              <a:rPr lang="en-US" sz="2000" dirty="0" smtClean="0">
                <a:latin typeface="Courier New" pitchFamily="49" charset="0"/>
                <a:cs typeface="Courier New" pitchFamily="49" charset="0"/>
              </a:rPr>
              <a:t> BEGIN</a:t>
            </a:r>
            <a:endParaRPr lang="en-US" sz="2000" dirty="0">
              <a:latin typeface="Courier New" pitchFamily="49" charset="0"/>
              <a:cs typeface="Courier New" pitchFamily="49" charset="0"/>
            </a:endParaRPr>
          </a:p>
          <a:p>
            <a:pPr algn="l" rtl="0">
              <a:lnSpc>
                <a:spcPct val="90000"/>
              </a:lnSpc>
            </a:pPr>
            <a:r>
              <a:rPr lang="en-US" sz="2000" dirty="0" smtClean="0">
                <a:latin typeface="Courier New" pitchFamily="49" charset="0"/>
                <a:cs typeface="Courier New" pitchFamily="49" charset="0"/>
              </a:rPr>
              <a:t>	</a:t>
            </a:r>
            <a:r>
              <a:rPr lang="en-US" sz="2000" dirty="0" smtClean="0">
                <a:solidFill>
                  <a:srgbClr val="0000FF"/>
                </a:solidFill>
                <a:latin typeface="Courier New" pitchFamily="49" charset="0"/>
                <a:cs typeface="Courier New" pitchFamily="49" charset="0"/>
              </a:rPr>
              <a:t>PROCESS</a:t>
            </a:r>
            <a:r>
              <a:rPr lang="en-US" sz="2000" dirty="0" smtClean="0">
                <a:latin typeface="Courier New" pitchFamily="49" charset="0"/>
                <a:cs typeface="Courier New" pitchFamily="49" charset="0"/>
              </a:rPr>
              <a:t> </a:t>
            </a:r>
            <a:r>
              <a:rPr lang="en-US" sz="2000" dirty="0">
                <a:solidFill>
                  <a:srgbClr val="008000"/>
                </a:solidFill>
                <a:latin typeface="Courier New" pitchFamily="49" charset="0"/>
                <a:cs typeface="Courier New" pitchFamily="49" charset="0"/>
              </a:rPr>
              <a:t>-- no sensitivity list</a:t>
            </a:r>
          </a:p>
          <a:p>
            <a:pPr algn="l" rtl="0">
              <a:lnSpc>
                <a:spcPct val="90000"/>
              </a:lnSpc>
            </a:pPr>
            <a:r>
              <a:rPr lang="en-US" sz="2000" dirty="0" smtClean="0">
                <a:latin typeface="Courier New" pitchFamily="49" charset="0"/>
                <a:cs typeface="Courier New" pitchFamily="49" charset="0"/>
              </a:rPr>
              <a:t>      VARIABLE </a:t>
            </a:r>
            <a:r>
              <a:rPr lang="en-US" sz="2000" dirty="0">
                <a:latin typeface="Courier New" pitchFamily="49" charset="0"/>
                <a:cs typeface="Courier New" pitchFamily="49" charset="0"/>
              </a:rPr>
              <a:t>temp : INTEGER RANGE 0 TO 10;</a:t>
            </a:r>
          </a:p>
          <a:p>
            <a:pPr algn="l" rtl="0">
              <a:lnSpc>
                <a:spcPct val="90000"/>
              </a:lnSpc>
            </a:pPr>
            <a:r>
              <a:rPr lang="en-US" sz="2000" dirty="0" smtClean="0">
                <a:latin typeface="Courier New" pitchFamily="49" charset="0"/>
                <a:cs typeface="Courier New" pitchFamily="49" charset="0"/>
              </a:rPr>
              <a:t>	BEGIN</a:t>
            </a:r>
            <a:endParaRPr lang="en-US" sz="2000" dirty="0">
              <a:latin typeface="Courier New" pitchFamily="49" charset="0"/>
              <a:cs typeface="Courier New" pitchFamily="49" charset="0"/>
            </a:endParaRPr>
          </a:p>
          <a:p>
            <a:pPr algn="l" rtl="0">
              <a:lnSpc>
                <a:spcPct val="90000"/>
              </a:lnSpc>
            </a:pPr>
            <a:r>
              <a:rPr lang="en-US" sz="2000" dirty="0" smtClean="0">
                <a:latin typeface="Courier New" pitchFamily="49" charset="0"/>
                <a:cs typeface="Courier New" pitchFamily="49" charset="0"/>
              </a:rPr>
              <a:t>	  WAIT </a:t>
            </a:r>
            <a:r>
              <a:rPr lang="en-US" sz="2000" dirty="0">
                <a:latin typeface="Courier New" pitchFamily="49" charset="0"/>
                <a:cs typeface="Courier New" pitchFamily="49" charset="0"/>
              </a:rPr>
              <a:t>UNTIL (clk'EVENT AND clk='1');</a:t>
            </a:r>
          </a:p>
          <a:p>
            <a:pPr algn="l" rtl="0">
              <a:lnSpc>
                <a:spcPct val="90000"/>
              </a:lnSpc>
            </a:pPr>
            <a:r>
              <a:rPr lang="en-US" sz="2000" dirty="0" smtClean="0">
                <a:latin typeface="Courier New" pitchFamily="49" charset="0"/>
                <a:cs typeface="Courier New" pitchFamily="49" charset="0"/>
              </a:rPr>
              <a:t>        temp </a:t>
            </a:r>
            <a:r>
              <a:rPr lang="en-US" sz="2000" dirty="0">
                <a:latin typeface="Courier New" pitchFamily="49" charset="0"/>
                <a:cs typeface="Courier New" pitchFamily="49" charset="0"/>
              </a:rPr>
              <a:t>:= temp + 1;</a:t>
            </a:r>
          </a:p>
          <a:p>
            <a:pPr algn="l" rtl="0">
              <a:lnSpc>
                <a:spcPct val="90000"/>
              </a:lnSpc>
            </a:pPr>
            <a:r>
              <a:rPr lang="en-US" sz="2000" dirty="0" smtClean="0">
                <a:latin typeface="Courier New" pitchFamily="49" charset="0"/>
                <a:cs typeface="Courier New" pitchFamily="49" charset="0"/>
              </a:rPr>
              <a:t>        IF </a:t>
            </a:r>
            <a:r>
              <a:rPr lang="en-US" sz="2000" dirty="0">
                <a:latin typeface="Courier New" pitchFamily="49" charset="0"/>
                <a:cs typeface="Courier New" pitchFamily="49" charset="0"/>
              </a:rPr>
              <a:t>(temp=10) THEN temp := 0;</a:t>
            </a:r>
          </a:p>
          <a:p>
            <a:pPr algn="l" rtl="0">
              <a:lnSpc>
                <a:spcPct val="90000"/>
              </a:lnSpc>
            </a:pPr>
            <a:r>
              <a:rPr lang="en-US" sz="2000" dirty="0" smtClean="0">
                <a:latin typeface="Courier New" pitchFamily="49" charset="0"/>
                <a:cs typeface="Courier New" pitchFamily="49" charset="0"/>
              </a:rPr>
              <a:t>        </a:t>
            </a:r>
            <a:r>
              <a:rPr lang="en-US" sz="2000" dirty="0" smtClean="0">
                <a:solidFill>
                  <a:srgbClr val="0000FF"/>
                </a:solidFill>
                <a:latin typeface="Courier New" pitchFamily="49" charset="0"/>
                <a:cs typeface="Courier New" pitchFamily="49" charset="0"/>
              </a:rPr>
              <a:t>END</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IF;</a:t>
            </a:r>
          </a:p>
          <a:p>
            <a:pPr algn="l" rtl="0">
              <a:lnSpc>
                <a:spcPct val="90000"/>
              </a:lnSpc>
            </a:pPr>
            <a:r>
              <a:rPr lang="en-US" sz="2000" dirty="0" smtClean="0">
                <a:latin typeface="Courier New" pitchFamily="49" charset="0"/>
                <a:cs typeface="Courier New" pitchFamily="49" charset="0"/>
              </a:rPr>
              <a:t>        digit </a:t>
            </a:r>
            <a:r>
              <a:rPr lang="en-US" sz="2000" dirty="0">
                <a:latin typeface="Courier New" pitchFamily="49" charset="0"/>
                <a:cs typeface="Courier New" pitchFamily="49" charset="0"/>
              </a:rPr>
              <a:t>&lt;= temp;</a:t>
            </a:r>
          </a:p>
          <a:p>
            <a:pPr algn="l" rtl="0">
              <a:lnSpc>
                <a:spcPct val="90000"/>
              </a:lnSpc>
            </a:pPr>
            <a:r>
              <a:rPr lang="en-US" sz="2000" dirty="0" smtClean="0">
                <a:latin typeface="Courier New" pitchFamily="49" charset="0"/>
                <a:cs typeface="Courier New" pitchFamily="49" charset="0"/>
              </a:rPr>
              <a:t>  </a:t>
            </a:r>
            <a:r>
              <a:rPr lang="en-US" sz="2000" dirty="0" smtClean="0">
                <a:solidFill>
                  <a:srgbClr val="0000FF"/>
                </a:solidFill>
                <a:latin typeface="Courier New" pitchFamily="49" charset="0"/>
                <a:cs typeface="Courier New" pitchFamily="49" charset="0"/>
              </a:rPr>
              <a:t>END</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PROCESS;</a:t>
            </a:r>
          </a:p>
          <a:p>
            <a:pPr algn="l" rtl="0">
              <a:lnSpc>
                <a:spcPct val="90000"/>
              </a:lnSpc>
            </a:pPr>
            <a:r>
              <a:rPr lang="en-US" sz="2000" dirty="0" smtClean="0">
                <a:latin typeface="Courier New" pitchFamily="49" charset="0"/>
                <a:cs typeface="Courier New" pitchFamily="49" charset="0"/>
              </a:rPr>
              <a:t> </a:t>
            </a:r>
            <a:r>
              <a:rPr lang="en-US" sz="2000" dirty="0">
                <a:solidFill>
                  <a:srgbClr val="0000FF"/>
                </a:solidFill>
                <a:latin typeface="Courier New" pitchFamily="49" charset="0"/>
                <a:cs typeface="Courier New" pitchFamily="49" charset="0"/>
              </a:rPr>
              <a:t>END</a:t>
            </a:r>
            <a:r>
              <a:rPr lang="en-US" sz="2000" dirty="0">
                <a:latin typeface="Courier New" pitchFamily="49" charset="0"/>
                <a:cs typeface="Courier New" pitchFamily="49" charset="0"/>
              </a:rPr>
              <a:t> counter;</a:t>
            </a:r>
            <a:endParaRPr lang="ar-IQ" sz="2000" dirty="0">
              <a:latin typeface="Courier New" pitchFamily="49" charset="0"/>
              <a:cs typeface="Courier New" pitchFamily="49" charset="0"/>
            </a:endParaRPr>
          </a:p>
        </p:txBody>
      </p:sp>
    </p:spTree>
    <p:extLst>
      <p:ext uri="{BB962C8B-B14F-4D97-AF65-F5344CB8AC3E}">
        <p14:creationId xmlns:p14="http://schemas.microsoft.com/office/powerpoint/2010/main" val="2418483002"/>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3568" y="1203365"/>
            <a:ext cx="8460432" cy="5170646"/>
          </a:xfrm>
          <a:prstGeom prst="rect">
            <a:avLst/>
          </a:prstGeom>
        </p:spPr>
        <p:txBody>
          <a:bodyPr wrap="square">
            <a:spAutoFit/>
          </a:bodyPr>
          <a:lstStyle/>
          <a:p>
            <a:pPr marL="457200" indent="-457200" algn="l" rtl="0">
              <a:lnSpc>
                <a:spcPct val="120000"/>
              </a:lnSpc>
              <a:buFont typeface="Wingdings" pitchFamily="2" charset="2"/>
              <a:buChar char="v"/>
            </a:pPr>
            <a:r>
              <a:rPr lang="en-US" sz="2500" dirty="0" smtClean="0"/>
              <a:t>PROCESS</a:t>
            </a:r>
            <a:endParaRPr lang="en-US" sz="2500" dirty="0">
              <a:solidFill>
                <a:schemeClr val="tx1">
                  <a:lumMod val="95000"/>
                  <a:lumOff val="5000"/>
                </a:schemeClr>
              </a:solidFill>
            </a:endParaRPr>
          </a:p>
          <a:p>
            <a:pPr marL="457200" indent="-457200" algn="l" rtl="0">
              <a:lnSpc>
                <a:spcPct val="120000"/>
              </a:lnSpc>
              <a:buFont typeface="Wingdings" pitchFamily="2" charset="2"/>
              <a:buChar char="v"/>
            </a:pPr>
            <a:r>
              <a:rPr lang="en-US" sz="2500" dirty="0"/>
              <a:t>Signals and </a:t>
            </a:r>
            <a:r>
              <a:rPr lang="en-US" sz="2500" dirty="0" smtClean="0"/>
              <a:t>Variables</a:t>
            </a:r>
          </a:p>
          <a:p>
            <a:pPr marL="457200" indent="-457200" algn="l" rtl="0">
              <a:lnSpc>
                <a:spcPct val="120000"/>
              </a:lnSpc>
              <a:buFont typeface="Wingdings" pitchFamily="2" charset="2"/>
              <a:buChar char="v"/>
            </a:pPr>
            <a:r>
              <a:rPr lang="en-US" sz="2500" dirty="0" smtClean="0"/>
              <a:t>IF</a:t>
            </a:r>
          </a:p>
          <a:p>
            <a:pPr marL="457200" indent="-457200" algn="l" rtl="0">
              <a:lnSpc>
                <a:spcPct val="120000"/>
              </a:lnSpc>
              <a:buFont typeface="Wingdings" pitchFamily="2" charset="2"/>
              <a:buChar char="v"/>
            </a:pPr>
            <a:r>
              <a:rPr lang="en-US" sz="2500" dirty="0" smtClean="0"/>
              <a:t>WAIT</a:t>
            </a:r>
          </a:p>
          <a:p>
            <a:pPr marL="457200" indent="-457200" algn="l" rtl="0">
              <a:lnSpc>
                <a:spcPct val="120000"/>
              </a:lnSpc>
              <a:buFont typeface="Wingdings" pitchFamily="2" charset="2"/>
              <a:buChar char="v"/>
            </a:pPr>
            <a:r>
              <a:rPr lang="en-US" sz="2500" dirty="0" smtClean="0"/>
              <a:t>CASE</a:t>
            </a:r>
          </a:p>
          <a:p>
            <a:pPr marL="457200" indent="-457200" algn="l" rtl="0">
              <a:lnSpc>
                <a:spcPct val="120000"/>
              </a:lnSpc>
              <a:buFont typeface="Wingdings" pitchFamily="2" charset="2"/>
              <a:buChar char="v"/>
            </a:pPr>
            <a:r>
              <a:rPr lang="en-US" sz="2500" dirty="0" smtClean="0"/>
              <a:t>LOOP</a:t>
            </a:r>
          </a:p>
          <a:p>
            <a:pPr marL="457200" indent="-457200" algn="l" rtl="0">
              <a:lnSpc>
                <a:spcPct val="120000"/>
              </a:lnSpc>
              <a:buFont typeface="Wingdings" pitchFamily="2" charset="2"/>
              <a:buChar char="v"/>
            </a:pPr>
            <a:r>
              <a:rPr lang="en-US" sz="2500" dirty="0"/>
              <a:t>CASE versus </a:t>
            </a:r>
            <a:r>
              <a:rPr lang="en-US" sz="2500" dirty="0" smtClean="0"/>
              <a:t>IF</a:t>
            </a:r>
          </a:p>
          <a:p>
            <a:pPr marL="457200" indent="-457200" algn="l" rtl="0">
              <a:lnSpc>
                <a:spcPct val="120000"/>
              </a:lnSpc>
              <a:buFont typeface="Wingdings" pitchFamily="2" charset="2"/>
              <a:buChar char="v"/>
            </a:pPr>
            <a:r>
              <a:rPr lang="en-US" sz="2500" dirty="0"/>
              <a:t>CASE versus </a:t>
            </a:r>
            <a:r>
              <a:rPr lang="en-US" sz="2500" dirty="0" smtClean="0"/>
              <a:t>WHEN</a:t>
            </a:r>
          </a:p>
          <a:p>
            <a:pPr marL="457200" indent="-457200" algn="l" rtl="0">
              <a:lnSpc>
                <a:spcPct val="120000"/>
              </a:lnSpc>
              <a:buFont typeface="Wingdings" pitchFamily="2" charset="2"/>
              <a:buChar char="v"/>
            </a:pPr>
            <a:r>
              <a:rPr lang="en-US" sz="2500" dirty="0" smtClean="0"/>
              <a:t>Using </a:t>
            </a:r>
            <a:r>
              <a:rPr lang="en-US" sz="2500" dirty="0"/>
              <a:t>Sequential Code to Design Combinational </a:t>
            </a:r>
            <a:r>
              <a:rPr lang="en-US" sz="2500" dirty="0" smtClean="0"/>
              <a:t>Circuits</a:t>
            </a:r>
            <a:endParaRPr lang="en-US" sz="2500" dirty="0" smtClean="0">
              <a:solidFill>
                <a:schemeClr val="tx1">
                  <a:lumMod val="95000"/>
                  <a:lumOff val="5000"/>
                </a:schemeClr>
              </a:solidFill>
            </a:endParaRPr>
          </a:p>
          <a:p>
            <a:pPr marL="457200" indent="-457200" algn="l" rtl="0">
              <a:lnSpc>
                <a:spcPct val="120000"/>
              </a:lnSpc>
              <a:buFont typeface="Wingdings" pitchFamily="2" charset="2"/>
              <a:buChar char="v"/>
            </a:pPr>
            <a:r>
              <a:rPr lang="en-US" sz="2500" dirty="0" smtClean="0">
                <a:solidFill>
                  <a:schemeClr val="tx1">
                    <a:lumMod val="95000"/>
                    <a:lumOff val="5000"/>
                  </a:schemeClr>
                </a:solidFill>
              </a:rPr>
              <a:t>Examples</a:t>
            </a:r>
          </a:p>
          <a:p>
            <a:pPr marL="457200" indent="-457200" algn="l" rtl="0">
              <a:lnSpc>
                <a:spcPct val="120000"/>
              </a:lnSpc>
              <a:buFont typeface="Wingdings" pitchFamily="2" charset="2"/>
              <a:buChar char="v"/>
            </a:pPr>
            <a:endParaRPr lang="en-US" sz="2500" dirty="0">
              <a:solidFill>
                <a:schemeClr val="tx1">
                  <a:lumMod val="95000"/>
                  <a:lumOff val="5000"/>
                </a:schemeClr>
              </a:solidFill>
            </a:endParaRPr>
          </a:p>
        </p:txBody>
      </p:sp>
      <p:sp>
        <p:nvSpPr>
          <p:cNvPr id="3" name="مستطيل 2"/>
          <p:cNvSpPr/>
          <p:nvPr/>
        </p:nvSpPr>
        <p:spPr>
          <a:xfrm>
            <a:off x="3103885" y="550421"/>
            <a:ext cx="2188195" cy="646331"/>
          </a:xfrm>
          <a:prstGeom prst="rect">
            <a:avLst/>
          </a:prstGeom>
        </p:spPr>
        <p:txBody>
          <a:bodyPr wrap="square">
            <a:spAutoFit/>
          </a:bodyPr>
          <a:lstStyle/>
          <a:p>
            <a:pPr lvl="1" indent="-457200" algn="l"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Outlines</a:t>
            </a:r>
          </a:p>
        </p:txBody>
      </p:sp>
    </p:spTree>
    <p:extLst>
      <p:ext uri="{BB962C8B-B14F-4D97-AF65-F5344CB8AC3E}">
        <p14:creationId xmlns:p14="http://schemas.microsoft.com/office/powerpoint/2010/main" val="42397617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539552" y="1189077"/>
            <a:ext cx="8352928" cy="4909036"/>
          </a:xfrm>
          <a:prstGeom prst="rect">
            <a:avLst/>
          </a:prstGeom>
        </p:spPr>
        <p:txBody>
          <a:bodyPr wrap="square">
            <a:spAutoFit/>
          </a:bodyPr>
          <a:lstStyle/>
          <a:p>
            <a:pPr algn="just" rtl="0"/>
            <a:r>
              <a:rPr lang="en-US" sz="2500" dirty="0" smtClean="0"/>
              <a:t>	CASE </a:t>
            </a:r>
            <a:r>
              <a:rPr lang="en-US" sz="2500" dirty="0"/>
              <a:t>is another statement intended exclusively for sequential code (along with IF</a:t>
            </a:r>
            <a:r>
              <a:rPr lang="en-US" sz="2500" dirty="0" smtClean="0"/>
              <a:t>, LOOP</a:t>
            </a:r>
            <a:r>
              <a:rPr lang="en-US" sz="2500" dirty="0"/>
              <a:t>, and WAIT). Its syntax is shown </a:t>
            </a:r>
            <a:r>
              <a:rPr lang="en-US" sz="2500" dirty="0" smtClean="0"/>
              <a:t>below:</a:t>
            </a:r>
            <a:endParaRPr lang="en-US" sz="2500" dirty="0"/>
          </a:p>
          <a:p>
            <a:pPr algn="just" rtl="0"/>
            <a:r>
              <a:rPr lang="en-US" sz="2000" dirty="0">
                <a:solidFill>
                  <a:srgbClr val="0000FF"/>
                </a:solidFill>
                <a:latin typeface="Courier New" pitchFamily="49" charset="0"/>
                <a:cs typeface="Courier New" pitchFamily="49" charset="0"/>
              </a:rPr>
              <a:t>CASE</a:t>
            </a:r>
            <a:r>
              <a:rPr lang="en-US" sz="2000" dirty="0">
                <a:latin typeface="Courier New" pitchFamily="49" charset="0"/>
                <a:cs typeface="Courier New" pitchFamily="49" charset="0"/>
              </a:rPr>
              <a:t> identifier </a:t>
            </a:r>
            <a:r>
              <a:rPr lang="en-US" sz="2000" dirty="0">
                <a:solidFill>
                  <a:srgbClr val="0000FF"/>
                </a:solidFill>
                <a:latin typeface="Courier New" pitchFamily="49" charset="0"/>
                <a:cs typeface="Courier New" pitchFamily="49" charset="0"/>
              </a:rPr>
              <a:t>IS</a:t>
            </a:r>
          </a:p>
          <a:p>
            <a:pPr algn="just" rtl="0"/>
            <a:r>
              <a:rPr lang="en-US" sz="2000" dirty="0" smtClean="0">
                <a:latin typeface="Courier New" pitchFamily="49" charset="0"/>
                <a:cs typeface="Courier New" pitchFamily="49" charset="0"/>
              </a:rPr>
              <a:t>	</a:t>
            </a:r>
            <a:r>
              <a:rPr lang="en-US" sz="2000" dirty="0" smtClean="0">
                <a:solidFill>
                  <a:srgbClr val="0000FF"/>
                </a:solidFill>
                <a:latin typeface="Courier New" pitchFamily="49" charset="0"/>
                <a:cs typeface="Courier New" pitchFamily="49" charset="0"/>
              </a:rPr>
              <a:t>WHEN</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value =&gt; assignments;</a:t>
            </a:r>
          </a:p>
          <a:p>
            <a:pPr algn="just" rtl="0"/>
            <a:r>
              <a:rPr lang="en-US" sz="2000" dirty="0" smtClean="0">
                <a:latin typeface="Courier New" pitchFamily="49" charset="0"/>
                <a:cs typeface="Courier New" pitchFamily="49" charset="0"/>
              </a:rPr>
              <a:t>	</a:t>
            </a:r>
            <a:r>
              <a:rPr lang="en-US" sz="2000" dirty="0" smtClean="0">
                <a:solidFill>
                  <a:srgbClr val="0000FF"/>
                </a:solidFill>
                <a:latin typeface="Courier New" pitchFamily="49" charset="0"/>
                <a:cs typeface="Courier New" pitchFamily="49" charset="0"/>
              </a:rPr>
              <a:t>WHEN</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value =&gt; assignments;</a:t>
            </a:r>
          </a:p>
          <a:p>
            <a:pPr algn="just" rtl="0"/>
            <a:r>
              <a:rPr lang="ar-IQ" sz="2000" dirty="0" smtClean="0">
                <a:latin typeface="Courier New" pitchFamily="49" charset="0"/>
                <a:cs typeface="Courier New" pitchFamily="49" charset="0"/>
              </a:rPr>
              <a:t>...  		</a:t>
            </a:r>
            <a:endParaRPr lang="ar-IQ" sz="2000" dirty="0">
              <a:latin typeface="Courier New" pitchFamily="49" charset="0"/>
              <a:cs typeface="Courier New" pitchFamily="49" charset="0"/>
            </a:endParaRPr>
          </a:p>
          <a:p>
            <a:pPr algn="just" rtl="0"/>
            <a:r>
              <a:rPr lang="en-US" sz="2000" dirty="0">
                <a:solidFill>
                  <a:srgbClr val="0000FF"/>
                </a:solidFill>
                <a:latin typeface="Courier New" pitchFamily="49" charset="0"/>
                <a:cs typeface="Courier New" pitchFamily="49" charset="0"/>
              </a:rPr>
              <a:t>END</a:t>
            </a:r>
            <a:r>
              <a:rPr lang="en-US" sz="2000" dirty="0">
                <a:latin typeface="Courier New" pitchFamily="49" charset="0"/>
                <a:cs typeface="Courier New" pitchFamily="49" charset="0"/>
              </a:rPr>
              <a:t> CASE;</a:t>
            </a:r>
          </a:p>
          <a:p>
            <a:pPr algn="just" rtl="0"/>
            <a:endParaRPr lang="en-US" sz="2000" dirty="0" smtClean="0">
              <a:latin typeface="Courier New" pitchFamily="49" charset="0"/>
              <a:cs typeface="Courier New" pitchFamily="49" charset="0"/>
            </a:endParaRPr>
          </a:p>
          <a:p>
            <a:pPr algn="just" rtl="0"/>
            <a:r>
              <a:rPr lang="en-US" sz="2000" u="sng" dirty="0" smtClean="0">
                <a:solidFill>
                  <a:srgbClr val="0000FF"/>
                </a:solidFill>
                <a:latin typeface="Courier New" pitchFamily="49" charset="0"/>
                <a:cs typeface="Courier New" pitchFamily="49" charset="0"/>
              </a:rPr>
              <a:t>Example</a:t>
            </a:r>
            <a:r>
              <a:rPr lang="en-US" sz="2000" u="sng" dirty="0">
                <a:solidFill>
                  <a:srgbClr val="0000FF"/>
                </a:solidFill>
                <a:latin typeface="Courier New" pitchFamily="49" charset="0"/>
                <a:cs typeface="Courier New" pitchFamily="49" charset="0"/>
              </a:rPr>
              <a:t>:</a:t>
            </a:r>
          </a:p>
          <a:p>
            <a:pPr algn="just" rtl="0"/>
            <a:r>
              <a:rPr lang="en-US" sz="2000" dirty="0">
                <a:solidFill>
                  <a:srgbClr val="0000FF"/>
                </a:solidFill>
                <a:latin typeface="Courier New" pitchFamily="49" charset="0"/>
                <a:cs typeface="Courier New" pitchFamily="49" charset="0"/>
              </a:rPr>
              <a:t>CASE</a:t>
            </a:r>
            <a:r>
              <a:rPr lang="en-US" sz="2000" dirty="0">
                <a:latin typeface="Courier New" pitchFamily="49" charset="0"/>
                <a:cs typeface="Courier New" pitchFamily="49" charset="0"/>
              </a:rPr>
              <a:t> control </a:t>
            </a:r>
            <a:r>
              <a:rPr lang="en-US" sz="2000" dirty="0">
                <a:solidFill>
                  <a:srgbClr val="0000FF"/>
                </a:solidFill>
                <a:latin typeface="Courier New" pitchFamily="49" charset="0"/>
                <a:cs typeface="Courier New" pitchFamily="49" charset="0"/>
              </a:rPr>
              <a:t>IS</a:t>
            </a:r>
          </a:p>
          <a:p>
            <a:pPr algn="just" rtl="0"/>
            <a:r>
              <a:rPr lang="en-US" sz="2000" dirty="0" smtClean="0">
                <a:latin typeface="Courier New" pitchFamily="49" charset="0"/>
                <a:cs typeface="Courier New" pitchFamily="49" charset="0"/>
              </a:rPr>
              <a:t>	</a:t>
            </a:r>
            <a:r>
              <a:rPr lang="en-US" sz="2000" dirty="0" smtClean="0">
                <a:solidFill>
                  <a:srgbClr val="0000FF"/>
                </a:solidFill>
                <a:latin typeface="Courier New" pitchFamily="49" charset="0"/>
                <a:cs typeface="Courier New" pitchFamily="49" charset="0"/>
              </a:rPr>
              <a:t>WHEN</a:t>
            </a: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"00</a:t>
            </a: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=&gt; </a:t>
            </a:r>
            <a:r>
              <a:rPr lang="en-US" sz="2000" dirty="0">
                <a:latin typeface="Courier New" pitchFamily="49" charset="0"/>
                <a:cs typeface="Courier New" pitchFamily="49" charset="0"/>
              </a:rPr>
              <a:t>x&lt;=a</a:t>
            </a:r>
            <a:r>
              <a:rPr lang="en-US" sz="2000" dirty="0" smtClean="0">
                <a:latin typeface="Courier New" pitchFamily="49" charset="0"/>
                <a:cs typeface="Courier New" pitchFamily="49" charset="0"/>
              </a:rPr>
              <a:t>; y</a:t>
            </a:r>
            <a:r>
              <a:rPr lang="en-US" sz="2000" dirty="0">
                <a:latin typeface="Courier New" pitchFamily="49" charset="0"/>
                <a:cs typeface="Courier New" pitchFamily="49" charset="0"/>
              </a:rPr>
              <a:t>&lt;=b</a:t>
            </a:r>
            <a:r>
              <a:rPr lang="en-US" sz="2000" dirty="0" smtClean="0">
                <a:latin typeface="Courier New" pitchFamily="49" charset="0"/>
                <a:cs typeface="Courier New" pitchFamily="49" charset="0"/>
              </a:rPr>
              <a:t>;</a:t>
            </a:r>
          </a:p>
          <a:p>
            <a:pPr algn="l" rtl="0"/>
            <a:r>
              <a:rPr lang="en-US" sz="2000" dirty="0" smtClean="0">
                <a:solidFill>
                  <a:srgbClr val="0000FF"/>
                </a:solidFill>
                <a:latin typeface="Courier New" pitchFamily="49" charset="0"/>
                <a:cs typeface="Courier New" pitchFamily="49" charset="0"/>
              </a:rPr>
              <a:t>      WHEN</a:t>
            </a:r>
            <a:r>
              <a:rPr lang="en-US" sz="2000" dirty="0" smtClean="0"/>
              <a:t>  </a:t>
            </a:r>
            <a:r>
              <a:rPr lang="en-US" sz="2000" dirty="0" smtClean="0">
                <a:latin typeface="Courier New" pitchFamily="49" charset="0"/>
                <a:cs typeface="Courier New" pitchFamily="49" charset="0"/>
              </a:rPr>
              <a:t>"</a:t>
            </a:r>
            <a:r>
              <a:rPr lang="en-US" sz="2000" dirty="0">
                <a:latin typeface="Courier New" pitchFamily="49" charset="0"/>
                <a:cs typeface="Courier New" pitchFamily="49" charset="0"/>
              </a:rPr>
              <a:t>01" </a:t>
            </a:r>
            <a:r>
              <a:rPr lang="en-US" sz="2000" dirty="0" smtClean="0">
                <a:latin typeface="Courier New" pitchFamily="49" charset="0"/>
                <a:cs typeface="Courier New" pitchFamily="49" charset="0"/>
              </a:rPr>
              <a:t>=&gt; </a:t>
            </a:r>
            <a:r>
              <a:rPr lang="en-US" sz="2000" dirty="0">
                <a:latin typeface="Courier New" pitchFamily="49" charset="0"/>
                <a:cs typeface="Courier New" pitchFamily="49" charset="0"/>
              </a:rPr>
              <a:t>x&lt;=b; y&lt;=c;</a:t>
            </a:r>
          </a:p>
          <a:p>
            <a:pPr algn="l" rtl="0"/>
            <a:r>
              <a:rPr lang="en-US" sz="2000" dirty="0" smtClean="0">
                <a:solidFill>
                  <a:srgbClr val="0000FF"/>
                </a:solidFill>
                <a:latin typeface="Courier New" pitchFamily="49" charset="0"/>
                <a:cs typeface="Courier New" pitchFamily="49" charset="0"/>
              </a:rPr>
              <a:t>      WHEN</a:t>
            </a:r>
            <a:r>
              <a:rPr lang="en-US" sz="2000" dirty="0" smtClean="0">
                <a:latin typeface="Courier New" pitchFamily="49" charset="0"/>
                <a:cs typeface="Courier New" pitchFamily="49" charset="0"/>
              </a:rPr>
              <a:t> </a:t>
            </a:r>
            <a:r>
              <a:rPr lang="en-US" sz="2000" dirty="0">
                <a:solidFill>
                  <a:srgbClr val="0000FF"/>
                </a:solidFill>
                <a:latin typeface="Courier New" pitchFamily="49" charset="0"/>
                <a:cs typeface="Courier New" pitchFamily="49" charset="0"/>
              </a:rPr>
              <a:t>OTHERS</a:t>
            </a:r>
            <a:r>
              <a:rPr lang="en-US" sz="2000" dirty="0">
                <a:latin typeface="Courier New" pitchFamily="49" charset="0"/>
                <a:cs typeface="Courier New" pitchFamily="49" charset="0"/>
              </a:rPr>
              <a:t> =&gt; x&lt;="0000"; y&lt;="ZZZZ";</a:t>
            </a:r>
          </a:p>
          <a:p>
            <a:pPr algn="l" rtl="0"/>
            <a:r>
              <a:rPr lang="en-US" sz="2000" dirty="0">
                <a:solidFill>
                  <a:srgbClr val="0000FF"/>
                </a:solidFill>
                <a:latin typeface="Courier New" pitchFamily="49" charset="0"/>
                <a:cs typeface="Courier New" pitchFamily="49" charset="0"/>
              </a:rPr>
              <a:t>END CASE</a:t>
            </a:r>
            <a:r>
              <a:rPr lang="en-US" sz="2000" dirty="0">
                <a:latin typeface="Courier New" pitchFamily="49" charset="0"/>
                <a:cs typeface="Courier New" pitchFamily="49" charset="0"/>
              </a:rPr>
              <a:t>;</a:t>
            </a:r>
            <a:endParaRPr lang="ar-IQ" sz="2000" dirty="0">
              <a:latin typeface="Courier New" pitchFamily="49" charset="0"/>
              <a:cs typeface="Courier New" pitchFamily="49" charset="0"/>
            </a:endParaRPr>
          </a:p>
        </p:txBody>
      </p:sp>
      <p:sp>
        <p:nvSpPr>
          <p:cNvPr id="5" name="مستطيل 4"/>
          <p:cNvSpPr/>
          <p:nvPr/>
        </p:nvSpPr>
        <p:spPr>
          <a:xfrm>
            <a:off x="611560" y="550421"/>
            <a:ext cx="1449436" cy="646331"/>
          </a:xfrm>
          <a:prstGeom prst="rect">
            <a:avLst/>
          </a:prstGeom>
        </p:spPr>
        <p:txBody>
          <a:bodyPr wrap="none">
            <a:spAutoFit/>
          </a:bodyPr>
          <a:lstStyle/>
          <a:p>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CASE</a:t>
            </a:r>
          </a:p>
        </p:txBody>
      </p:sp>
    </p:spTree>
    <p:extLst>
      <p:ext uri="{BB962C8B-B14F-4D97-AF65-F5344CB8AC3E}">
        <p14:creationId xmlns:p14="http://schemas.microsoft.com/office/powerpoint/2010/main" val="658319183"/>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539552" y="1196752"/>
            <a:ext cx="8604448" cy="5112568"/>
          </a:xfrm>
          <a:prstGeom prst="rect">
            <a:avLst/>
          </a:prstGeom>
        </p:spPr>
        <p:txBody>
          <a:bodyPr wrap="square">
            <a:spAutoFit/>
          </a:bodyPr>
          <a:lstStyle/>
          <a:p>
            <a:pPr algn="just" rtl="0"/>
            <a:r>
              <a:rPr lang="en-US" sz="2500" dirty="0" smtClean="0"/>
              <a:t>	The </a:t>
            </a:r>
            <a:r>
              <a:rPr lang="en-US" sz="2500" dirty="0"/>
              <a:t>CASE statement (sequential) is very similar to WHEN (combinational). </a:t>
            </a:r>
            <a:r>
              <a:rPr lang="en-US" sz="2500" dirty="0" smtClean="0"/>
              <a:t>Here too </a:t>
            </a:r>
            <a:r>
              <a:rPr lang="en-US" sz="2500" dirty="0"/>
              <a:t>all permutations must be tested, so the keyword OTHERS is often helpful</a:t>
            </a:r>
            <a:r>
              <a:rPr lang="en-US" sz="2500" dirty="0" smtClean="0"/>
              <a:t>. Another </a:t>
            </a:r>
            <a:r>
              <a:rPr lang="en-US" sz="2500" dirty="0"/>
              <a:t>important keyword is NULL (the counterpart of UNAFFECTED), </a:t>
            </a:r>
            <a:r>
              <a:rPr lang="en-US" sz="2500" dirty="0" smtClean="0"/>
              <a:t>which should </a:t>
            </a:r>
            <a:r>
              <a:rPr lang="en-US" sz="2500" dirty="0"/>
              <a:t>be used when no action is to take place. For example, </a:t>
            </a:r>
            <a:r>
              <a:rPr lang="en-US" sz="2000" dirty="0">
                <a:latin typeface="Courier New" pitchFamily="49" charset="0"/>
                <a:cs typeface="Courier New" pitchFamily="49" charset="0"/>
              </a:rPr>
              <a:t>WHEN OTHERS </a:t>
            </a:r>
            <a:r>
              <a:rPr lang="en-US" sz="2000" dirty="0" smtClean="0">
                <a:latin typeface="Courier New" pitchFamily="49" charset="0"/>
                <a:cs typeface="Courier New" pitchFamily="49" charset="0"/>
              </a:rPr>
              <a:t>=&gt; NULL;</a:t>
            </a:r>
          </a:p>
          <a:p>
            <a:pPr algn="just" rtl="0"/>
            <a:r>
              <a:rPr lang="en-US" sz="2000" dirty="0" smtClean="0">
                <a:latin typeface="Courier New" pitchFamily="49" charset="0"/>
                <a:cs typeface="Courier New" pitchFamily="49" charset="0"/>
              </a:rPr>
              <a:t> </a:t>
            </a:r>
            <a:r>
              <a:rPr lang="en-US" sz="2500" dirty="0" smtClean="0"/>
              <a:t>	CASE </a:t>
            </a:r>
            <a:r>
              <a:rPr lang="en-US" sz="2500" dirty="0"/>
              <a:t>allows multiple assignments for each test condition (</a:t>
            </a:r>
            <a:r>
              <a:rPr lang="en-US" sz="2500" dirty="0" smtClean="0"/>
              <a:t>as  shown </a:t>
            </a:r>
            <a:r>
              <a:rPr lang="en-US" sz="2500" dirty="0"/>
              <a:t>in the example above), while WHEN allows only one</a:t>
            </a:r>
            <a:r>
              <a:rPr lang="en-US" sz="2500" dirty="0" smtClean="0"/>
              <a:t>.</a:t>
            </a:r>
          </a:p>
          <a:p>
            <a:pPr algn="l" rtl="0"/>
            <a:r>
              <a:rPr lang="en-US" sz="2500" dirty="0" smtClean="0"/>
              <a:t>	Like </a:t>
            </a:r>
            <a:r>
              <a:rPr lang="en-US" sz="2500" dirty="0"/>
              <a:t>in the case of </a:t>
            </a:r>
            <a:r>
              <a:rPr lang="en-US" sz="2500" dirty="0" smtClean="0"/>
              <a:t>WHEN, </a:t>
            </a:r>
            <a:r>
              <a:rPr lang="en-US" sz="2500" dirty="0"/>
              <a:t>here too ‘‘WHEN value’’ can take </a:t>
            </a:r>
            <a:r>
              <a:rPr lang="en-US" sz="2500" dirty="0" smtClean="0"/>
              <a:t>up three </a:t>
            </a:r>
            <a:r>
              <a:rPr lang="en-US" sz="2500" dirty="0"/>
              <a:t>forms:</a:t>
            </a:r>
          </a:p>
          <a:p>
            <a:pPr algn="l" rtl="0"/>
            <a:r>
              <a:rPr lang="en-US" sz="2000" dirty="0">
                <a:solidFill>
                  <a:srgbClr val="0033CC"/>
                </a:solidFill>
                <a:latin typeface="Courier New" pitchFamily="49" charset="0"/>
                <a:cs typeface="Courier New" pitchFamily="49" charset="0"/>
              </a:rPr>
              <a:t>WHEN</a:t>
            </a:r>
            <a:r>
              <a:rPr lang="en-US" sz="2000" dirty="0">
                <a:latin typeface="Courier New" pitchFamily="49" charset="0"/>
                <a:cs typeface="Courier New" pitchFamily="49" charset="0"/>
              </a:rPr>
              <a:t> value </a:t>
            </a:r>
            <a:r>
              <a:rPr lang="en-US" sz="2000" dirty="0" smtClean="0">
                <a:latin typeface="Courier New" pitchFamily="49" charset="0"/>
                <a:cs typeface="Courier New" pitchFamily="49" charset="0"/>
              </a:rPr>
              <a:t>	          </a:t>
            </a:r>
            <a:r>
              <a:rPr lang="en-US" sz="2000" dirty="0" smtClean="0">
                <a:solidFill>
                  <a:srgbClr val="008000"/>
                </a:solidFill>
                <a:latin typeface="Courier New" pitchFamily="49" charset="0"/>
                <a:cs typeface="Courier New" pitchFamily="49" charset="0"/>
              </a:rPr>
              <a:t>-- </a:t>
            </a:r>
            <a:r>
              <a:rPr lang="en-US" sz="2000" dirty="0">
                <a:solidFill>
                  <a:srgbClr val="008000"/>
                </a:solidFill>
                <a:latin typeface="Courier New" pitchFamily="49" charset="0"/>
                <a:cs typeface="Courier New" pitchFamily="49" charset="0"/>
              </a:rPr>
              <a:t>single value</a:t>
            </a:r>
          </a:p>
          <a:p>
            <a:pPr algn="l" rtl="0"/>
            <a:r>
              <a:rPr lang="en-US" sz="2000" dirty="0">
                <a:solidFill>
                  <a:srgbClr val="0000FF"/>
                </a:solidFill>
                <a:latin typeface="Courier New" pitchFamily="49" charset="0"/>
                <a:cs typeface="Courier New" pitchFamily="49" charset="0"/>
              </a:rPr>
              <a:t>WHEN</a:t>
            </a:r>
            <a:r>
              <a:rPr lang="en-US" sz="2000" dirty="0">
                <a:latin typeface="Courier New" pitchFamily="49" charset="0"/>
                <a:cs typeface="Courier New" pitchFamily="49" charset="0"/>
              </a:rPr>
              <a:t> value1 to value2 </a:t>
            </a:r>
            <a:r>
              <a:rPr lang="en-US" sz="2000" dirty="0">
                <a:solidFill>
                  <a:srgbClr val="008000"/>
                </a:solidFill>
                <a:latin typeface="Courier New" pitchFamily="49" charset="0"/>
                <a:cs typeface="Courier New" pitchFamily="49" charset="0"/>
              </a:rPr>
              <a:t>-- range, for </a:t>
            </a:r>
            <a:r>
              <a:rPr lang="en-US" sz="2000" dirty="0" smtClean="0">
                <a:solidFill>
                  <a:srgbClr val="008000"/>
                </a:solidFill>
                <a:latin typeface="Courier New" pitchFamily="49" charset="0"/>
                <a:cs typeface="Courier New" pitchFamily="49" charset="0"/>
              </a:rPr>
              <a:t>enumerated data 				</a:t>
            </a:r>
            <a:r>
              <a:rPr lang="en-US" sz="2000" dirty="0">
                <a:solidFill>
                  <a:srgbClr val="008000"/>
                </a:solidFill>
                <a:latin typeface="Courier New" pitchFamily="49" charset="0"/>
                <a:cs typeface="Courier New" pitchFamily="49" charset="0"/>
              </a:rPr>
              <a:t> </a:t>
            </a:r>
            <a:r>
              <a:rPr lang="en-US" sz="2000" dirty="0" smtClean="0">
                <a:solidFill>
                  <a:srgbClr val="008000"/>
                </a:solidFill>
                <a:latin typeface="Courier New" pitchFamily="49" charset="0"/>
                <a:cs typeface="Courier New" pitchFamily="49" charset="0"/>
              </a:rPr>
              <a:t>   -- types only</a:t>
            </a:r>
            <a:endParaRPr lang="en-US" sz="2000" dirty="0">
              <a:solidFill>
                <a:srgbClr val="008000"/>
              </a:solidFill>
              <a:latin typeface="Courier New" pitchFamily="49" charset="0"/>
              <a:cs typeface="Courier New" pitchFamily="49" charset="0"/>
            </a:endParaRPr>
          </a:p>
          <a:p>
            <a:pPr algn="l" rtl="0"/>
            <a:r>
              <a:rPr lang="en-US" sz="2000" dirty="0">
                <a:solidFill>
                  <a:srgbClr val="0000FF"/>
                </a:solidFill>
                <a:latin typeface="Courier New" pitchFamily="49" charset="0"/>
                <a:cs typeface="Courier New" pitchFamily="49" charset="0"/>
              </a:rPr>
              <a:t>WHEN</a:t>
            </a:r>
            <a:r>
              <a:rPr lang="en-US" sz="2000" dirty="0">
                <a:latin typeface="Courier New" pitchFamily="49" charset="0"/>
                <a:cs typeface="Courier New" pitchFamily="49" charset="0"/>
              </a:rPr>
              <a:t> value1 | value2 |... </a:t>
            </a:r>
            <a:r>
              <a:rPr lang="en-US" sz="2000" dirty="0">
                <a:solidFill>
                  <a:srgbClr val="008000"/>
                </a:solidFill>
                <a:latin typeface="Courier New" pitchFamily="49" charset="0"/>
                <a:cs typeface="Courier New" pitchFamily="49" charset="0"/>
              </a:rPr>
              <a:t>-- value1 or value2 or ...</a:t>
            </a:r>
            <a:endParaRPr lang="ar-IQ" sz="2000" dirty="0">
              <a:solidFill>
                <a:srgbClr val="008000"/>
              </a:solidFill>
              <a:latin typeface="Courier New" pitchFamily="49" charset="0"/>
              <a:cs typeface="Courier New" pitchFamily="49" charset="0"/>
            </a:endParaRPr>
          </a:p>
        </p:txBody>
      </p:sp>
      <p:sp>
        <p:nvSpPr>
          <p:cNvPr id="7" name="مستطيل 6"/>
          <p:cNvSpPr/>
          <p:nvPr/>
        </p:nvSpPr>
        <p:spPr>
          <a:xfrm>
            <a:off x="611560" y="550421"/>
            <a:ext cx="1449436" cy="646331"/>
          </a:xfrm>
          <a:prstGeom prst="rect">
            <a:avLst/>
          </a:prstGeom>
        </p:spPr>
        <p:txBody>
          <a:bodyPr wrap="none">
            <a:spAutoFit/>
          </a:bodyPr>
          <a:lstStyle/>
          <a:p>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CASE</a:t>
            </a:r>
          </a:p>
        </p:txBody>
      </p:sp>
    </p:spTree>
    <p:extLst>
      <p:ext uri="{BB962C8B-B14F-4D97-AF65-F5344CB8AC3E}">
        <p14:creationId xmlns:p14="http://schemas.microsoft.com/office/powerpoint/2010/main" val="2636891225"/>
      </p:ext>
    </p:extLst>
  </p:cSld>
  <p:clrMapOvr>
    <a:masterClrMapping/>
  </p:clrMapOvr>
  <mc:AlternateContent xmlns:mc="http://schemas.openxmlformats.org/markup-compatibility/2006" xmlns:p14="http://schemas.microsoft.com/office/powerpoint/2010/main">
    <mc:Choice Requires="p14">
      <p:transition spd="slow" p14:dur="2000">
        <p14:ferris dir="r"/>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539552" y="1196752"/>
            <a:ext cx="8532441" cy="5755422"/>
          </a:xfrm>
          <a:prstGeom prst="rect">
            <a:avLst/>
          </a:prstGeom>
        </p:spPr>
        <p:txBody>
          <a:bodyPr wrap="square">
            <a:spAutoFit/>
          </a:bodyPr>
          <a:lstStyle/>
          <a:p>
            <a:pPr algn="just" rtl="0">
              <a:lnSpc>
                <a:spcPct val="80000"/>
              </a:lnSpc>
            </a:pPr>
            <a:r>
              <a:rPr lang="en-US" sz="2000" dirty="0" smtClean="0">
                <a:latin typeface="Courier New" pitchFamily="49" charset="0"/>
                <a:cs typeface="Courier New" pitchFamily="49" charset="0"/>
              </a:rPr>
              <a:t>   </a:t>
            </a:r>
            <a:r>
              <a:rPr lang="en-US" sz="2500" dirty="0" smtClean="0">
                <a:cs typeface="Courier New" pitchFamily="49" charset="0"/>
              </a:rPr>
              <a:t>The </a:t>
            </a:r>
            <a:r>
              <a:rPr lang="en-US" sz="2500" dirty="0">
                <a:cs typeface="Courier New" pitchFamily="49" charset="0"/>
              </a:rPr>
              <a:t>code below implements the same DFF of example </a:t>
            </a:r>
            <a:r>
              <a:rPr lang="en-US" sz="2500" dirty="0" smtClean="0">
                <a:cs typeface="Courier New" pitchFamily="49" charset="0"/>
              </a:rPr>
              <a:t>1  </a:t>
            </a:r>
            <a:r>
              <a:rPr lang="en-US" sz="2500" dirty="0">
                <a:cs typeface="Courier New" pitchFamily="49" charset="0"/>
              </a:rPr>
              <a:t>here CASE was used instead of IF only. Notice that a few </a:t>
            </a:r>
            <a:r>
              <a:rPr lang="en-US" sz="2500" dirty="0" smtClean="0">
                <a:cs typeface="Courier New" pitchFamily="49" charset="0"/>
              </a:rPr>
              <a:t>unnecessary declarations </a:t>
            </a:r>
            <a:r>
              <a:rPr lang="en-US" sz="2500" dirty="0">
                <a:cs typeface="Courier New" pitchFamily="49" charset="0"/>
              </a:rPr>
              <a:t>were intentionally included in the code to illustrate their usage</a:t>
            </a:r>
            <a:r>
              <a:rPr lang="en-US" sz="2500" dirty="0" smtClean="0">
                <a:cs typeface="Courier New" pitchFamily="49" charset="0"/>
              </a:rPr>
              <a:t>.</a:t>
            </a:r>
          </a:p>
          <a:p>
            <a:pPr algn="just" rtl="0">
              <a:lnSpc>
                <a:spcPct val="80000"/>
              </a:lnSpc>
            </a:pPr>
            <a:r>
              <a:rPr lang="en-US" sz="2000" dirty="0" smtClean="0">
                <a:solidFill>
                  <a:srgbClr val="0033CC"/>
                </a:solidFill>
                <a:latin typeface="Courier New" pitchFamily="49" charset="0"/>
                <a:cs typeface="Courier New" pitchFamily="49" charset="0"/>
              </a:rPr>
              <a:t>LIBRARY</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ieee; </a:t>
            </a:r>
            <a:r>
              <a:rPr lang="en-US" sz="2000" dirty="0">
                <a:solidFill>
                  <a:srgbClr val="008000"/>
                </a:solidFill>
                <a:latin typeface="Courier New" pitchFamily="49" charset="0"/>
                <a:cs typeface="Courier New" pitchFamily="49" charset="0"/>
              </a:rPr>
              <a:t>-- Unnecessary declaration</a:t>
            </a:r>
            <a:r>
              <a:rPr lang="en-US" sz="2000" dirty="0" smtClean="0">
                <a:solidFill>
                  <a:srgbClr val="008000"/>
                </a:solidFill>
                <a:latin typeface="Courier New" pitchFamily="49" charset="0"/>
                <a:cs typeface="Courier New" pitchFamily="49" charset="0"/>
              </a:rPr>
              <a:t>, because</a:t>
            </a:r>
          </a:p>
          <a:p>
            <a:pPr algn="just" rtl="0">
              <a:lnSpc>
                <a:spcPct val="80000"/>
              </a:lnSpc>
            </a:pPr>
            <a:r>
              <a:rPr lang="en-US" sz="2000" dirty="0" smtClean="0">
                <a:solidFill>
                  <a:srgbClr val="008000"/>
                </a:solidFill>
                <a:latin typeface="Courier New" pitchFamily="49" charset="0"/>
                <a:cs typeface="Courier New" pitchFamily="49" charset="0"/>
              </a:rPr>
              <a:t>		  -- </a:t>
            </a:r>
            <a:r>
              <a:rPr lang="en-US" sz="2000" dirty="0">
                <a:solidFill>
                  <a:srgbClr val="008000"/>
                </a:solidFill>
                <a:latin typeface="Courier New" pitchFamily="49" charset="0"/>
                <a:cs typeface="Courier New" pitchFamily="49" charset="0"/>
              </a:rPr>
              <a:t>BIT was used instead </a:t>
            </a:r>
            <a:r>
              <a:rPr lang="en-US" sz="2000" dirty="0" smtClean="0">
                <a:solidFill>
                  <a:srgbClr val="008000"/>
                </a:solidFill>
                <a:latin typeface="Courier New" pitchFamily="49" charset="0"/>
                <a:cs typeface="Courier New" pitchFamily="49" charset="0"/>
              </a:rPr>
              <a:t>of </a:t>
            </a:r>
            <a:r>
              <a:rPr lang="en-US" sz="2000" dirty="0">
                <a:solidFill>
                  <a:srgbClr val="008000"/>
                </a:solidFill>
                <a:latin typeface="Courier New" pitchFamily="49" charset="0"/>
                <a:cs typeface="Courier New" pitchFamily="49" charset="0"/>
              </a:rPr>
              <a:t>STD_LOGIC</a:t>
            </a:r>
          </a:p>
          <a:p>
            <a:pPr algn="just" rtl="0">
              <a:lnSpc>
                <a:spcPct val="80000"/>
              </a:lnSpc>
            </a:pPr>
            <a:r>
              <a:rPr lang="en-US" sz="2000" dirty="0" smtClean="0">
                <a:solidFill>
                  <a:srgbClr val="0033CC"/>
                </a:solidFill>
                <a:latin typeface="Courier New" pitchFamily="49" charset="0"/>
                <a:cs typeface="Courier New" pitchFamily="49" charset="0"/>
              </a:rPr>
              <a:t>USE</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ieee.std_logic_1164.all;</a:t>
            </a:r>
          </a:p>
          <a:p>
            <a:pPr algn="just" rtl="0">
              <a:lnSpc>
                <a:spcPct val="80000"/>
              </a:lnSpc>
            </a:pPr>
            <a:r>
              <a:rPr lang="en-US" sz="2000" dirty="0" smtClean="0">
                <a:solidFill>
                  <a:srgbClr val="0033CC"/>
                </a:solidFill>
                <a:latin typeface="Courier New" pitchFamily="49" charset="0"/>
                <a:cs typeface="Courier New" pitchFamily="49" charset="0"/>
              </a:rPr>
              <a:t>ENTITY</a:t>
            </a:r>
            <a:r>
              <a:rPr lang="en-US" sz="2000" dirty="0" smtClean="0">
                <a:latin typeface="Courier New" pitchFamily="49" charset="0"/>
                <a:cs typeface="Courier New" pitchFamily="49" charset="0"/>
              </a:rPr>
              <a:t> </a:t>
            </a:r>
            <a:r>
              <a:rPr lang="en-US" sz="2000" dirty="0" err="1">
                <a:latin typeface="Courier New" pitchFamily="49" charset="0"/>
                <a:cs typeface="Courier New" pitchFamily="49" charset="0"/>
              </a:rPr>
              <a:t>dff</a:t>
            </a:r>
            <a:r>
              <a:rPr lang="en-US" sz="2000" dirty="0">
                <a:latin typeface="Courier New" pitchFamily="49" charset="0"/>
                <a:cs typeface="Courier New" pitchFamily="49" charset="0"/>
              </a:rPr>
              <a:t> IS</a:t>
            </a:r>
          </a:p>
          <a:p>
            <a:pPr algn="just" rtl="0">
              <a:lnSpc>
                <a:spcPct val="80000"/>
              </a:lnSpc>
            </a:pPr>
            <a:r>
              <a:rPr lang="en-US" sz="2000" dirty="0" smtClean="0">
                <a:latin typeface="Courier New" pitchFamily="49" charset="0"/>
                <a:cs typeface="Courier New" pitchFamily="49" charset="0"/>
              </a:rPr>
              <a:t>	PORT </a:t>
            </a:r>
            <a:r>
              <a:rPr lang="en-US" sz="2000" dirty="0">
                <a:latin typeface="Courier New" pitchFamily="49" charset="0"/>
                <a:cs typeface="Courier New" pitchFamily="49" charset="0"/>
              </a:rPr>
              <a:t>(d, clk, rst: IN BIT</a:t>
            </a:r>
            <a:r>
              <a:rPr lang="en-US" sz="2000" dirty="0" smtClean="0">
                <a:latin typeface="Courier New" pitchFamily="49" charset="0"/>
                <a:cs typeface="Courier New" pitchFamily="49" charset="0"/>
              </a:rPr>
              <a:t>;     q</a:t>
            </a:r>
            <a:r>
              <a:rPr lang="en-US" sz="2000" dirty="0">
                <a:latin typeface="Courier New" pitchFamily="49" charset="0"/>
                <a:cs typeface="Courier New" pitchFamily="49" charset="0"/>
              </a:rPr>
              <a:t>: OUT BIT);</a:t>
            </a:r>
          </a:p>
          <a:p>
            <a:pPr algn="just" rtl="0">
              <a:lnSpc>
                <a:spcPct val="80000"/>
              </a:lnSpc>
            </a:pPr>
            <a:r>
              <a:rPr lang="en-US" sz="2000" dirty="0" smtClean="0">
                <a:solidFill>
                  <a:srgbClr val="0033CC"/>
                </a:solidFill>
                <a:latin typeface="Courier New" pitchFamily="49" charset="0"/>
                <a:cs typeface="Courier New" pitchFamily="49" charset="0"/>
              </a:rPr>
              <a:t>END</a:t>
            </a:r>
            <a:r>
              <a:rPr lang="en-US" sz="2000" dirty="0" smtClean="0">
                <a:latin typeface="Courier New" pitchFamily="49" charset="0"/>
                <a:cs typeface="Courier New" pitchFamily="49" charset="0"/>
              </a:rPr>
              <a:t> </a:t>
            </a:r>
            <a:r>
              <a:rPr lang="en-US" sz="2000" dirty="0" err="1">
                <a:latin typeface="Courier New" pitchFamily="49" charset="0"/>
                <a:cs typeface="Courier New" pitchFamily="49" charset="0"/>
              </a:rPr>
              <a:t>dff</a:t>
            </a:r>
            <a:r>
              <a:rPr lang="en-US" sz="2000" dirty="0" smtClean="0">
                <a:latin typeface="Courier New" pitchFamily="49" charset="0"/>
                <a:cs typeface="Courier New" pitchFamily="49" charset="0"/>
              </a:rPr>
              <a:t>;</a:t>
            </a:r>
          </a:p>
          <a:p>
            <a:pPr algn="just" rtl="0">
              <a:lnSpc>
                <a:spcPct val="80000"/>
              </a:lnSpc>
            </a:pPr>
            <a:r>
              <a:rPr lang="en-US" sz="2000" dirty="0" smtClean="0">
                <a:solidFill>
                  <a:srgbClr val="0033CC"/>
                </a:solidFill>
                <a:latin typeface="Courier New" pitchFamily="49" charset="0"/>
                <a:cs typeface="Courier New" pitchFamily="49" charset="0"/>
              </a:rPr>
              <a:t>ARCHITECTURE</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dff3 </a:t>
            </a:r>
            <a:r>
              <a:rPr lang="en-US" sz="2000" dirty="0">
                <a:solidFill>
                  <a:srgbClr val="0033CC"/>
                </a:solidFill>
                <a:latin typeface="Courier New" pitchFamily="49" charset="0"/>
                <a:cs typeface="Courier New" pitchFamily="49" charset="0"/>
              </a:rPr>
              <a:t>OF</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dff</a:t>
            </a:r>
            <a:r>
              <a:rPr lang="en-US" sz="2000" dirty="0">
                <a:latin typeface="Courier New" pitchFamily="49" charset="0"/>
                <a:cs typeface="Courier New" pitchFamily="49" charset="0"/>
              </a:rPr>
              <a:t> </a:t>
            </a:r>
            <a:r>
              <a:rPr lang="en-US" sz="2000" dirty="0">
                <a:solidFill>
                  <a:srgbClr val="0033CC"/>
                </a:solidFill>
                <a:latin typeface="Courier New" pitchFamily="49" charset="0"/>
                <a:cs typeface="Courier New" pitchFamily="49" charset="0"/>
              </a:rPr>
              <a:t>IS</a:t>
            </a:r>
          </a:p>
          <a:p>
            <a:pPr algn="just" rtl="0">
              <a:lnSpc>
                <a:spcPct val="80000"/>
              </a:lnSpc>
            </a:pP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  BEGIN</a:t>
            </a:r>
            <a:endParaRPr lang="en-US" sz="2000" dirty="0">
              <a:latin typeface="Courier New" pitchFamily="49" charset="0"/>
              <a:cs typeface="Courier New" pitchFamily="49" charset="0"/>
            </a:endParaRPr>
          </a:p>
          <a:p>
            <a:pPr algn="just" rtl="0">
              <a:lnSpc>
                <a:spcPct val="80000"/>
              </a:lnSpc>
            </a:pP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    </a:t>
            </a:r>
            <a:r>
              <a:rPr lang="en-US" sz="2000" dirty="0" smtClean="0">
                <a:solidFill>
                  <a:srgbClr val="0033CC"/>
                </a:solidFill>
                <a:latin typeface="Courier New" pitchFamily="49" charset="0"/>
                <a:cs typeface="Courier New" pitchFamily="49" charset="0"/>
              </a:rPr>
              <a:t>PROCESS</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(clk, rst)</a:t>
            </a:r>
          </a:p>
          <a:p>
            <a:pPr algn="just" rtl="0">
              <a:lnSpc>
                <a:spcPct val="80000"/>
              </a:lnSpc>
            </a:pPr>
            <a:r>
              <a:rPr lang="en-US" sz="2000" dirty="0" smtClean="0">
                <a:latin typeface="Courier New" pitchFamily="49" charset="0"/>
                <a:cs typeface="Courier New" pitchFamily="49" charset="0"/>
              </a:rPr>
              <a:t>	BEGIN</a:t>
            </a:r>
            <a:endParaRPr lang="en-US" sz="2000" dirty="0">
              <a:latin typeface="Courier New" pitchFamily="49" charset="0"/>
              <a:cs typeface="Courier New" pitchFamily="49" charset="0"/>
            </a:endParaRPr>
          </a:p>
          <a:p>
            <a:pPr algn="just" rtl="0">
              <a:lnSpc>
                <a:spcPct val="80000"/>
              </a:lnSpc>
            </a:pPr>
            <a:r>
              <a:rPr lang="en-US" sz="2000" dirty="0" smtClean="0">
                <a:latin typeface="Courier New" pitchFamily="49" charset="0"/>
                <a:cs typeface="Courier New" pitchFamily="49" charset="0"/>
              </a:rPr>
              <a:t>	</a:t>
            </a:r>
            <a:r>
              <a:rPr lang="en-US" sz="2000" dirty="0" smtClean="0">
                <a:solidFill>
                  <a:srgbClr val="0033CC"/>
                </a:solidFill>
                <a:latin typeface="Courier New" pitchFamily="49" charset="0"/>
                <a:cs typeface="Courier New" pitchFamily="49" charset="0"/>
              </a:rPr>
              <a:t>CASE</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rst </a:t>
            </a:r>
            <a:r>
              <a:rPr lang="en-US" sz="2000" dirty="0" smtClean="0">
                <a:latin typeface="Courier New" pitchFamily="49" charset="0"/>
                <a:cs typeface="Courier New" pitchFamily="49" charset="0"/>
              </a:rPr>
              <a:t>IS</a:t>
            </a:r>
          </a:p>
          <a:p>
            <a:pPr algn="just" rtl="0">
              <a:lnSpc>
                <a:spcPct val="80000"/>
              </a:lnSpc>
            </a:pPr>
            <a:r>
              <a:rPr lang="en-US" sz="2000" dirty="0" smtClean="0">
                <a:latin typeface="Courier New" pitchFamily="49" charset="0"/>
                <a:cs typeface="Courier New" pitchFamily="49" charset="0"/>
              </a:rPr>
              <a:t>	 </a:t>
            </a:r>
            <a:r>
              <a:rPr lang="en-US" sz="2000" dirty="0" smtClean="0">
                <a:solidFill>
                  <a:srgbClr val="0033CC"/>
                </a:solidFill>
                <a:latin typeface="Courier New" pitchFamily="49" charset="0"/>
                <a:cs typeface="Courier New" pitchFamily="49" charset="0"/>
              </a:rPr>
              <a:t>WHEN </a:t>
            </a:r>
            <a:r>
              <a:rPr lang="en-US" sz="2000" dirty="0" smtClean="0">
                <a:latin typeface="Courier New" pitchFamily="49" charset="0"/>
                <a:cs typeface="Courier New" pitchFamily="49" charset="0"/>
              </a:rPr>
              <a:t>'1'=&gt; </a:t>
            </a:r>
            <a:r>
              <a:rPr lang="en-US" sz="2000" dirty="0">
                <a:latin typeface="Courier New" pitchFamily="49" charset="0"/>
                <a:cs typeface="Courier New" pitchFamily="49" charset="0"/>
              </a:rPr>
              <a:t>q&lt;='0';</a:t>
            </a:r>
          </a:p>
          <a:p>
            <a:pPr algn="just" rtl="0">
              <a:lnSpc>
                <a:spcPct val="80000"/>
              </a:lnSpc>
            </a:pP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 </a:t>
            </a:r>
            <a:r>
              <a:rPr lang="en-US" sz="2000" dirty="0" smtClean="0">
                <a:solidFill>
                  <a:srgbClr val="0033CC"/>
                </a:solidFill>
                <a:latin typeface="Courier New" pitchFamily="49" charset="0"/>
                <a:cs typeface="Courier New" pitchFamily="49" charset="0"/>
              </a:rPr>
              <a:t>WHEN </a:t>
            </a:r>
            <a:r>
              <a:rPr lang="en-US" sz="2000" dirty="0" smtClean="0">
                <a:latin typeface="Courier New" pitchFamily="49" charset="0"/>
                <a:cs typeface="Courier New" pitchFamily="49" charset="0"/>
              </a:rPr>
              <a:t>'0'=&gt; IF(clk'EVENT </a:t>
            </a:r>
            <a:r>
              <a:rPr lang="en-US" sz="2000" dirty="0">
                <a:latin typeface="Courier New" pitchFamily="49" charset="0"/>
                <a:cs typeface="Courier New" pitchFamily="49" charset="0"/>
              </a:rPr>
              <a:t>AND clk='1</a:t>
            </a:r>
            <a:r>
              <a:rPr lang="en-US" sz="2000" dirty="0" smtClean="0">
                <a:latin typeface="Courier New" pitchFamily="49" charset="0"/>
                <a:cs typeface="Courier New" pitchFamily="49" charset="0"/>
              </a:rPr>
              <a:t>')THEN q&lt;= </a:t>
            </a:r>
            <a:r>
              <a:rPr lang="en-US" sz="2000" dirty="0">
                <a:latin typeface="Courier New" pitchFamily="49" charset="0"/>
                <a:cs typeface="Courier New" pitchFamily="49" charset="0"/>
              </a:rPr>
              <a:t>d;</a:t>
            </a:r>
          </a:p>
          <a:p>
            <a:pPr algn="just" rtl="0">
              <a:lnSpc>
                <a:spcPct val="80000"/>
              </a:lnSpc>
            </a:pP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            END </a:t>
            </a:r>
            <a:r>
              <a:rPr lang="en-US" sz="2000" dirty="0">
                <a:latin typeface="Courier New" pitchFamily="49" charset="0"/>
                <a:cs typeface="Courier New" pitchFamily="49" charset="0"/>
              </a:rPr>
              <a:t>IF;</a:t>
            </a:r>
          </a:p>
          <a:p>
            <a:pPr algn="just" rtl="0">
              <a:lnSpc>
                <a:spcPct val="80000"/>
              </a:lnSpc>
            </a:pPr>
            <a:r>
              <a:rPr lang="en-US" sz="2000" dirty="0" smtClean="0">
                <a:latin typeface="Courier New" pitchFamily="49" charset="0"/>
                <a:cs typeface="Courier New" pitchFamily="49" charset="0"/>
              </a:rPr>
              <a:t>       </a:t>
            </a:r>
            <a:r>
              <a:rPr lang="en-US" sz="2000" dirty="0" smtClean="0">
                <a:solidFill>
                  <a:srgbClr val="0033CC"/>
                </a:solidFill>
                <a:latin typeface="Courier New" pitchFamily="49" charset="0"/>
                <a:cs typeface="Courier New" pitchFamily="49" charset="0"/>
              </a:rPr>
              <a:t>WHEN </a:t>
            </a:r>
            <a:r>
              <a:rPr lang="en-US" sz="2000" dirty="0" smtClean="0">
                <a:latin typeface="Courier New" pitchFamily="49" charset="0"/>
                <a:cs typeface="Courier New" pitchFamily="49" charset="0"/>
              </a:rPr>
              <a:t>OTHERS </a:t>
            </a:r>
            <a:r>
              <a:rPr lang="en-US" sz="2000" dirty="0">
                <a:latin typeface="Courier New" pitchFamily="49" charset="0"/>
                <a:cs typeface="Courier New" pitchFamily="49" charset="0"/>
              </a:rPr>
              <a:t>=&gt; NULL</a:t>
            </a:r>
            <a:r>
              <a:rPr lang="en-US" sz="2000" dirty="0" smtClean="0">
                <a:latin typeface="Courier New" pitchFamily="49" charset="0"/>
                <a:cs typeface="Courier New" pitchFamily="49" charset="0"/>
              </a:rPr>
              <a:t>;</a:t>
            </a:r>
            <a:r>
              <a:rPr lang="en-US" sz="2000" dirty="0" smtClean="0">
                <a:solidFill>
                  <a:srgbClr val="008000"/>
                </a:solidFill>
                <a:latin typeface="Courier New" pitchFamily="49" charset="0"/>
                <a:cs typeface="Courier New" pitchFamily="49" charset="0"/>
              </a:rPr>
              <a:t>--Unnecessary ,rst is </a:t>
            </a:r>
            <a:r>
              <a:rPr lang="en-US" sz="2000" dirty="0">
                <a:solidFill>
                  <a:srgbClr val="008000"/>
                </a:solidFill>
                <a:latin typeface="Courier New" pitchFamily="49" charset="0"/>
                <a:cs typeface="Courier New" pitchFamily="49" charset="0"/>
              </a:rPr>
              <a:t>BIT</a:t>
            </a:r>
          </a:p>
          <a:p>
            <a:pPr algn="just" rtl="0">
              <a:lnSpc>
                <a:spcPct val="80000"/>
              </a:lnSpc>
            </a:pPr>
            <a:r>
              <a:rPr lang="en-US" sz="2000" dirty="0" smtClean="0">
                <a:solidFill>
                  <a:srgbClr val="0033CC"/>
                </a:solidFill>
                <a:latin typeface="Courier New" pitchFamily="49" charset="0"/>
                <a:cs typeface="Courier New" pitchFamily="49" charset="0"/>
              </a:rPr>
              <a:t>      END </a:t>
            </a:r>
            <a:r>
              <a:rPr lang="en-US" sz="2000" dirty="0">
                <a:solidFill>
                  <a:srgbClr val="0033CC"/>
                </a:solidFill>
                <a:latin typeface="Courier New" pitchFamily="49" charset="0"/>
                <a:cs typeface="Courier New" pitchFamily="49" charset="0"/>
              </a:rPr>
              <a:t>CASE</a:t>
            </a:r>
            <a:r>
              <a:rPr lang="en-US" sz="2000" dirty="0">
                <a:latin typeface="Courier New" pitchFamily="49" charset="0"/>
                <a:cs typeface="Courier New" pitchFamily="49" charset="0"/>
              </a:rPr>
              <a:t>;</a:t>
            </a:r>
          </a:p>
          <a:p>
            <a:pPr algn="just" rtl="0">
              <a:lnSpc>
                <a:spcPct val="80000"/>
              </a:lnSpc>
            </a:pPr>
            <a:r>
              <a:rPr lang="en-US" sz="2000" dirty="0" smtClean="0">
                <a:solidFill>
                  <a:srgbClr val="0033CC"/>
                </a:solidFill>
                <a:latin typeface="Courier New" pitchFamily="49" charset="0"/>
                <a:cs typeface="Courier New" pitchFamily="49" charset="0"/>
              </a:rPr>
              <a:t>     END </a:t>
            </a:r>
            <a:r>
              <a:rPr lang="en-US" sz="2000" dirty="0">
                <a:solidFill>
                  <a:srgbClr val="0033CC"/>
                </a:solidFill>
                <a:latin typeface="Courier New" pitchFamily="49" charset="0"/>
                <a:cs typeface="Courier New" pitchFamily="49" charset="0"/>
              </a:rPr>
              <a:t>PROCESS;</a:t>
            </a:r>
          </a:p>
          <a:p>
            <a:pPr algn="just" rtl="0">
              <a:lnSpc>
                <a:spcPct val="80000"/>
              </a:lnSpc>
            </a:pPr>
            <a:r>
              <a:rPr lang="en-US" sz="2000" dirty="0" smtClean="0">
                <a:solidFill>
                  <a:srgbClr val="0033CC"/>
                </a:solidFill>
                <a:latin typeface="Courier New" pitchFamily="49" charset="0"/>
                <a:cs typeface="Courier New" pitchFamily="49" charset="0"/>
              </a:rPr>
              <a:t>END </a:t>
            </a:r>
            <a:r>
              <a:rPr lang="en-US" sz="2000" dirty="0">
                <a:solidFill>
                  <a:srgbClr val="0033CC"/>
                </a:solidFill>
                <a:latin typeface="Courier New" pitchFamily="49" charset="0"/>
                <a:cs typeface="Courier New" pitchFamily="49" charset="0"/>
              </a:rPr>
              <a:t>dff3</a:t>
            </a:r>
            <a:r>
              <a:rPr lang="en-US" sz="2000" dirty="0" smtClean="0">
                <a:solidFill>
                  <a:srgbClr val="0033CC"/>
                </a:solidFill>
                <a:latin typeface="Courier New" pitchFamily="49" charset="0"/>
                <a:cs typeface="Courier New" pitchFamily="49" charset="0"/>
              </a:rPr>
              <a:t>;</a:t>
            </a:r>
            <a:endParaRPr lang="en-US" sz="2000" dirty="0">
              <a:solidFill>
                <a:srgbClr val="0033CC"/>
              </a:solidFill>
              <a:latin typeface="Courier New" pitchFamily="49" charset="0"/>
              <a:cs typeface="Courier New" pitchFamily="49" charset="0"/>
            </a:endParaRPr>
          </a:p>
        </p:txBody>
      </p:sp>
      <p:sp>
        <p:nvSpPr>
          <p:cNvPr id="4" name="مستطيل 3"/>
          <p:cNvSpPr/>
          <p:nvPr/>
        </p:nvSpPr>
        <p:spPr>
          <a:xfrm>
            <a:off x="611559" y="594604"/>
            <a:ext cx="8472191" cy="646331"/>
          </a:xfrm>
          <a:prstGeom prst="rect">
            <a:avLst/>
          </a:prstGeom>
        </p:spPr>
        <p:txBody>
          <a:bodyPr wrap="none">
            <a:spAutoFit/>
          </a:bodyPr>
          <a:lstStyle/>
          <a:p>
            <a:pPr algn="just"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Example </a:t>
            </a:r>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6: </a:t>
            </a:r>
            <a:r>
              <a:rPr lang="en-US" sz="28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DFF with Asynchronous Reset #3</a:t>
            </a:r>
          </a:p>
        </p:txBody>
      </p:sp>
    </p:spTree>
    <p:extLst>
      <p:ext uri="{BB962C8B-B14F-4D97-AF65-F5344CB8AC3E}">
        <p14:creationId xmlns:p14="http://schemas.microsoft.com/office/powerpoint/2010/main" val="240866039"/>
      </p:ext>
    </p:extLst>
  </p:cSld>
  <p:clrMapOvr>
    <a:masterClrMapping/>
  </p:clrMapOvr>
  <mc:AlternateContent xmlns:mc="http://schemas.openxmlformats.org/markup-compatibility/2006" xmlns:p14="http://schemas.microsoft.com/office/powerpoint/2010/main">
    <mc:Choice Requires="p14">
      <p:transition spd="slow" p14:dur="1600">
        <p14:conveyor dir="r"/>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539552" y="1196752"/>
            <a:ext cx="8604448" cy="5724644"/>
          </a:xfrm>
          <a:prstGeom prst="rect">
            <a:avLst/>
          </a:prstGeom>
        </p:spPr>
        <p:txBody>
          <a:bodyPr wrap="square">
            <a:spAutoFit/>
          </a:bodyPr>
          <a:lstStyle/>
          <a:p>
            <a:pPr algn="just" rtl="0">
              <a:lnSpc>
                <a:spcPct val="80000"/>
              </a:lnSpc>
            </a:pPr>
            <a:r>
              <a:rPr lang="en-US" sz="2500" dirty="0" smtClean="0"/>
              <a:t>   As </a:t>
            </a:r>
            <a:r>
              <a:rPr lang="en-US" sz="2500" dirty="0"/>
              <a:t>the name says, LOOP is useful when a piece of code must be instantiated </a:t>
            </a:r>
            <a:r>
              <a:rPr lang="en-US" sz="2500" dirty="0" smtClean="0"/>
              <a:t>several times</a:t>
            </a:r>
            <a:r>
              <a:rPr lang="en-US" sz="2500" dirty="0"/>
              <a:t>. Like IF, WAIT, and CASE, LOOP is intended exclusively for sequential code</a:t>
            </a:r>
            <a:r>
              <a:rPr lang="en-US" sz="2500" dirty="0" smtClean="0"/>
              <a:t>, so </a:t>
            </a:r>
            <a:r>
              <a:rPr lang="en-US" sz="2500" dirty="0"/>
              <a:t>it too can only be used inside a PROCESS, FUNCTION, or PROCEDURE</a:t>
            </a:r>
            <a:r>
              <a:rPr lang="en-US" sz="2500" dirty="0" smtClean="0"/>
              <a:t>. </a:t>
            </a:r>
          </a:p>
          <a:p>
            <a:pPr algn="just" rtl="0">
              <a:lnSpc>
                <a:spcPct val="80000"/>
              </a:lnSpc>
            </a:pPr>
            <a:r>
              <a:rPr lang="en-US" sz="2500" dirty="0"/>
              <a:t> </a:t>
            </a:r>
            <a:r>
              <a:rPr lang="en-US" sz="2500" dirty="0" smtClean="0"/>
              <a:t>  There </a:t>
            </a:r>
            <a:r>
              <a:rPr lang="en-US" sz="2500" dirty="0"/>
              <a:t>are several ways of using LOOP, as shown in the </a:t>
            </a:r>
            <a:r>
              <a:rPr lang="en-US" sz="2500" dirty="0" smtClean="0"/>
              <a:t>syntaxes:</a:t>
            </a:r>
            <a:endParaRPr lang="en-US" sz="2500" dirty="0"/>
          </a:p>
          <a:p>
            <a:pPr algn="just" rtl="0">
              <a:lnSpc>
                <a:spcPct val="80000"/>
              </a:lnSpc>
            </a:pPr>
            <a:r>
              <a:rPr lang="en-US" sz="2500" u="sng" dirty="0"/>
              <a:t>FOR / LOOP: </a:t>
            </a:r>
            <a:r>
              <a:rPr lang="en-US" sz="2500" dirty="0"/>
              <a:t>The loop is repeated a fixed number of times</a:t>
            </a:r>
            <a:r>
              <a:rPr lang="en-US" sz="2500" dirty="0" smtClean="0"/>
              <a:t>.</a:t>
            </a:r>
          </a:p>
          <a:p>
            <a:pPr algn="just" rtl="0">
              <a:lnSpc>
                <a:spcPct val="80000"/>
              </a:lnSpc>
            </a:pP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label:] </a:t>
            </a:r>
            <a:r>
              <a:rPr lang="en-US" sz="2000" dirty="0">
                <a:solidFill>
                  <a:srgbClr val="0033CC"/>
                </a:solidFill>
                <a:latin typeface="Courier New" pitchFamily="49" charset="0"/>
                <a:cs typeface="Courier New" pitchFamily="49" charset="0"/>
              </a:rPr>
              <a:t>FOR</a:t>
            </a:r>
            <a:r>
              <a:rPr lang="en-US" sz="2000" dirty="0">
                <a:latin typeface="Courier New" pitchFamily="49" charset="0"/>
                <a:cs typeface="Courier New" pitchFamily="49" charset="0"/>
              </a:rPr>
              <a:t> identifier </a:t>
            </a:r>
            <a:r>
              <a:rPr lang="en-US" sz="2000" dirty="0">
                <a:solidFill>
                  <a:srgbClr val="0033CC"/>
                </a:solidFill>
                <a:latin typeface="Courier New" pitchFamily="49" charset="0"/>
                <a:cs typeface="Courier New" pitchFamily="49" charset="0"/>
              </a:rPr>
              <a:t>IN</a:t>
            </a:r>
            <a:r>
              <a:rPr lang="en-US" sz="2000" dirty="0">
                <a:latin typeface="Courier New" pitchFamily="49" charset="0"/>
                <a:cs typeface="Courier New" pitchFamily="49" charset="0"/>
              </a:rPr>
              <a:t> range </a:t>
            </a:r>
            <a:r>
              <a:rPr lang="en-US" sz="2000" dirty="0">
                <a:solidFill>
                  <a:srgbClr val="0033CC"/>
                </a:solidFill>
                <a:latin typeface="Courier New" pitchFamily="49" charset="0"/>
                <a:cs typeface="Courier New" pitchFamily="49" charset="0"/>
              </a:rPr>
              <a:t>LOOP</a:t>
            </a:r>
          </a:p>
          <a:p>
            <a:pPr algn="just" rtl="0">
              <a:lnSpc>
                <a:spcPct val="80000"/>
              </a:lnSpc>
            </a:pP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sequential statements)</a:t>
            </a:r>
          </a:p>
          <a:p>
            <a:pPr algn="just" rtl="0">
              <a:lnSpc>
                <a:spcPct val="80000"/>
              </a:lnSpc>
            </a:pPr>
            <a:r>
              <a:rPr lang="en-US" sz="2000" dirty="0" smtClean="0">
                <a:solidFill>
                  <a:srgbClr val="0033CC"/>
                </a:solidFill>
                <a:latin typeface="Courier New" pitchFamily="49" charset="0"/>
                <a:cs typeface="Courier New" pitchFamily="49" charset="0"/>
              </a:rPr>
              <a:t>            END </a:t>
            </a:r>
            <a:r>
              <a:rPr lang="en-US" sz="2000" dirty="0">
                <a:solidFill>
                  <a:srgbClr val="0033CC"/>
                </a:solidFill>
                <a:latin typeface="Courier New" pitchFamily="49" charset="0"/>
                <a:cs typeface="Courier New" pitchFamily="49" charset="0"/>
              </a:rPr>
              <a:t>LOOP </a:t>
            </a:r>
            <a:r>
              <a:rPr lang="en-US" sz="2000" dirty="0">
                <a:latin typeface="Courier New" pitchFamily="49" charset="0"/>
                <a:cs typeface="Courier New" pitchFamily="49" charset="0"/>
              </a:rPr>
              <a:t>[label</a:t>
            </a:r>
            <a:r>
              <a:rPr lang="en-US" sz="2000" dirty="0" smtClean="0">
                <a:latin typeface="Courier New" pitchFamily="49" charset="0"/>
                <a:cs typeface="Courier New" pitchFamily="49" charset="0"/>
              </a:rPr>
              <a:t>];</a:t>
            </a:r>
          </a:p>
          <a:p>
            <a:pPr algn="just" rtl="0">
              <a:lnSpc>
                <a:spcPct val="80000"/>
              </a:lnSpc>
            </a:pPr>
            <a:r>
              <a:rPr lang="en-US" sz="2500" u="sng" dirty="0"/>
              <a:t>WHILE / LOOP: </a:t>
            </a:r>
            <a:r>
              <a:rPr lang="en-US" sz="2500" dirty="0"/>
              <a:t>The loop is repeated until a condition no longer holds.</a:t>
            </a:r>
          </a:p>
          <a:p>
            <a:pPr algn="just" rtl="0">
              <a:lnSpc>
                <a:spcPct val="80000"/>
              </a:lnSpc>
            </a:pP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label:] </a:t>
            </a:r>
            <a:r>
              <a:rPr lang="en-US" sz="2000" dirty="0">
                <a:solidFill>
                  <a:srgbClr val="0033CC"/>
                </a:solidFill>
                <a:latin typeface="Courier New" pitchFamily="49" charset="0"/>
                <a:cs typeface="Courier New" pitchFamily="49" charset="0"/>
              </a:rPr>
              <a:t>WHILE</a:t>
            </a:r>
            <a:r>
              <a:rPr lang="en-US" sz="2000" dirty="0">
                <a:latin typeface="Courier New" pitchFamily="49" charset="0"/>
                <a:cs typeface="Courier New" pitchFamily="49" charset="0"/>
              </a:rPr>
              <a:t> condition </a:t>
            </a:r>
            <a:r>
              <a:rPr lang="en-US" sz="2000" dirty="0">
                <a:solidFill>
                  <a:srgbClr val="0000FF"/>
                </a:solidFill>
                <a:latin typeface="Courier New" pitchFamily="49" charset="0"/>
                <a:cs typeface="Courier New" pitchFamily="49" charset="0"/>
              </a:rPr>
              <a:t>LOOP</a:t>
            </a:r>
          </a:p>
          <a:p>
            <a:pPr algn="just" rtl="0">
              <a:lnSpc>
                <a:spcPct val="80000"/>
              </a:lnSpc>
            </a:pP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sequential statements)</a:t>
            </a:r>
          </a:p>
          <a:p>
            <a:pPr algn="just" rtl="0">
              <a:lnSpc>
                <a:spcPct val="80000"/>
              </a:lnSpc>
            </a:pPr>
            <a:r>
              <a:rPr lang="en-US" sz="2000" dirty="0" smtClean="0">
                <a:latin typeface="Courier New" pitchFamily="49" charset="0"/>
                <a:cs typeface="Courier New" pitchFamily="49" charset="0"/>
              </a:rPr>
              <a:t>	      </a:t>
            </a:r>
            <a:r>
              <a:rPr lang="en-US" sz="2000" dirty="0" smtClean="0">
                <a:solidFill>
                  <a:srgbClr val="0000FF"/>
                </a:solidFill>
                <a:latin typeface="Courier New" pitchFamily="49" charset="0"/>
                <a:cs typeface="Courier New" pitchFamily="49" charset="0"/>
              </a:rPr>
              <a:t>END </a:t>
            </a:r>
            <a:r>
              <a:rPr lang="en-US" sz="2000" dirty="0">
                <a:solidFill>
                  <a:srgbClr val="0000FF"/>
                </a:solidFill>
                <a:latin typeface="Courier New" pitchFamily="49" charset="0"/>
                <a:cs typeface="Courier New" pitchFamily="49" charset="0"/>
              </a:rPr>
              <a:t>LOOP </a:t>
            </a:r>
            <a:r>
              <a:rPr lang="en-US" sz="2000" dirty="0">
                <a:latin typeface="Courier New" pitchFamily="49" charset="0"/>
                <a:cs typeface="Courier New" pitchFamily="49" charset="0"/>
              </a:rPr>
              <a:t>[label</a:t>
            </a:r>
            <a:r>
              <a:rPr lang="en-US" sz="2000" dirty="0" smtClean="0">
                <a:latin typeface="Courier New" pitchFamily="49" charset="0"/>
                <a:cs typeface="Courier New" pitchFamily="49" charset="0"/>
              </a:rPr>
              <a:t>];</a:t>
            </a:r>
          </a:p>
          <a:p>
            <a:pPr algn="just" rtl="0"/>
            <a:r>
              <a:rPr lang="en-US" sz="2500" u="sng" dirty="0"/>
              <a:t>EXIT:</a:t>
            </a:r>
            <a:r>
              <a:rPr lang="en-US" sz="2000" dirty="0"/>
              <a:t> </a:t>
            </a:r>
            <a:r>
              <a:rPr lang="en-US" sz="2500" dirty="0"/>
              <a:t>Used for ending the loop.</a:t>
            </a:r>
          </a:p>
          <a:p>
            <a:pPr algn="just" rtl="0"/>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label:] </a:t>
            </a:r>
            <a:r>
              <a:rPr lang="en-US" sz="2000" dirty="0">
                <a:solidFill>
                  <a:srgbClr val="0000FF"/>
                </a:solidFill>
                <a:latin typeface="Courier New" pitchFamily="49" charset="0"/>
                <a:cs typeface="Courier New" pitchFamily="49" charset="0"/>
              </a:rPr>
              <a:t>EXIT</a:t>
            </a:r>
            <a:r>
              <a:rPr lang="en-US" sz="2000" dirty="0">
                <a:latin typeface="Courier New" pitchFamily="49" charset="0"/>
                <a:cs typeface="Courier New" pitchFamily="49" charset="0"/>
              </a:rPr>
              <a:t> [label] [WHEN condition];</a:t>
            </a:r>
          </a:p>
          <a:p>
            <a:pPr algn="just" rtl="0"/>
            <a:r>
              <a:rPr lang="en-US" sz="2500" u="sng" dirty="0"/>
              <a:t>NEXT</a:t>
            </a:r>
            <a:r>
              <a:rPr lang="en-US" sz="2000" dirty="0"/>
              <a:t>: </a:t>
            </a:r>
            <a:r>
              <a:rPr lang="en-US" sz="2500" dirty="0"/>
              <a:t>Used for skipping loop steps.</a:t>
            </a:r>
          </a:p>
          <a:p>
            <a:pPr algn="just" rtl="0"/>
            <a:r>
              <a:rPr lang="en-US" sz="2000" dirty="0" smtClean="0">
                <a:latin typeface="Courier New" pitchFamily="49" charset="0"/>
                <a:cs typeface="Courier New" pitchFamily="49" charset="0"/>
              </a:rPr>
              <a:t>	[label</a:t>
            </a:r>
            <a:r>
              <a:rPr lang="en-US" sz="2000" dirty="0">
                <a:latin typeface="Courier New" pitchFamily="49" charset="0"/>
                <a:cs typeface="Courier New" pitchFamily="49" charset="0"/>
              </a:rPr>
              <a:t>:] </a:t>
            </a:r>
            <a:r>
              <a:rPr lang="en-US" sz="2000" dirty="0">
                <a:solidFill>
                  <a:srgbClr val="0000FF"/>
                </a:solidFill>
                <a:latin typeface="Courier New" pitchFamily="49" charset="0"/>
                <a:cs typeface="Courier New" pitchFamily="49" charset="0"/>
              </a:rPr>
              <a:t>NEXT</a:t>
            </a:r>
            <a:r>
              <a:rPr lang="en-US" sz="2000" dirty="0"/>
              <a:t> </a:t>
            </a:r>
            <a:r>
              <a:rPr lang="en-US" sz="2000" dirty="0">
                <a:latin typeface="Courier New" pitchFamily="49" charset="0"/>
                <a:cs typeface="Courier New" pitchFamily="49" charset="0"/>
              </a:rPr>
              <a:t>[</a:t>
            </a:r>
            <a:r>
              <a:rPr lang="en-US" sz="2000" dirty="0" err="1">
                <a:latin typeface="Courier New" pitchFamily="49" charset="0"/>
                <a:cs typeface="Courier New" pitchFamily="49" charset="0"/>
              </a:rPr>
              <a:t>loop_label</a:t>
            </a:r>
            <a:r>
              <a:rPr lang="en-US" sz="2000" dirty="0">
                <a:latin typeface="Courier New" pitchFamily="49" charset="0"/>
                <a:cs typeface="Courier New" pitchFamily="49" charset="0"/>
              </a:rPr>
              <a:t>] [</a:t>
            </a:r>
            <a:r>
              <a:rPr lang="en-US" sz="2000" dirty="0">
                <a:solidFill>
                  <a:srgbClr val="0000FF"/>
                </a:solidFill>
                <a:latin typeface="Courier New" pitchFamily="49" charset="0"/>
                <a:cs typeface="Courier New" pitchFamily="49" charset="0"/>
              </a:rPr>
              <a:t>WHEN</a:t>
            </a:r>
            <a:r>
              <a:rPr lang="en-US" sz="2000" dirty="0">
                <a:latin typeface="Courier New" pitchFamily="49" charset="0"/>
                <a:cs typeface="Courier New" pitchFamily="49" charset="0"/>
              </a:rPr>
              <a:t> condition];</a:t>
            </a:r>
            <a:endParaRPr lang="ar-IQ" sz="2000" dirty="0">
              <a:latin typeface="Courier New" pitchFamily="49" charset="0"/>
              <a:cs typeface="Courier New" pitchFamily="49" charset="0"/>
            </a:endParaRPr>
          </a:p>
          <a:p>
            <a:pPr algn="just" rtl="0">
              <a:lnSpc>
                <a:spcPct val="80000"/>
              </a:lnSpc>
            </a:pPr>
            <a:endParaRPr lang="ar-IQ" sz="2500" dirty="0"/>
          </a:p>
        </p:txBody>
      </p:sp>
      <p:sp>
        <p:nvSpPr>
          <p:cNvPr id="8" name="مستطيل 7"/>
          <p:cNvSpPr/>
          <p:nvPr/>
        </p:nvSpPr>
        <p:spPr>
          <a:xfrm>
            <a:off x="539552" y="594603"/>
            <a:ext cx="1527982" cy="646331"/>
          </a:xfrm>
          <a:prstGeom prst="rect">
            <a:avLst/>
          </a:prstGeom>
        </p:spPr>
        <p:txBody>
          <a:bodyPr wrap="none">
            <a:spAutoFit/>
          </a:bodyPr>
          <a:lstStyle/>
          <a:p>
            <a:pPr algn="just" rtl="0"/>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LOOP</a:t>
            </a:r>
            <a:endParaRPr lang="en-US" sz="28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endParaRPr>
          </a:p>
        </p:txBody>
      </p:sp>
    </p:spTree>
    <p:extLst>
      <p:ext uri="{BB962C8B-B14F-4D97-AF65-F5344CB8AC3E}">
        <p14:creationId xmlns:p14="http://schemas.microsoft.com/office/powerpoint/2010/main" val="4218133932"/>
      </p:ext>
    </p:extLst>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467544" y="1124744"/>
            <a:ext cx="8424936" cy="4909036"/>
          </a:xfrm>
          <a:prstGeom prst="rect">
            <a:avLst/>
          </a:prstGeom>
        </p:spPr>
        <p:txBody>
          <a:bodyPr wrap="square">
            <a:spAutoFit/>
          </a:bodyPr>
          <a:lstStyle/>
          <a:p>
            <a:pPr algn="just" rtl="0"/>
            <a:r>
              <a:rPr lang="en-US" sz="2500" b="1" u="sng" dirty="0" smtClean="0">
                <a:solidFill>
                  <a:srgbClr val="0033CC"/>
                </a:solidFill>
                <a:latin typeface="Courier New" pitchFamily="49" charset="0"/>
                <a:cs typeface="Courier New" pitchFamily="49" charset="0"/>
              </a:rPr>
              <a:t>Example:</a:t>
            </a:r>
          </a:p>
          <a:p>
            <a:pPr algn="just" rtl="0"/>
            <a:r>
              <a:rPr lang="en-US" sz="2000" dirty="0">
                <a:solidFill>
                  <a:srgbClr val="008000"/>
                </a:solidFill>
                <a:latin typeface="Courier New" pitchFamily="49" charset="0"/>
                <a:cs typeface="Courier New" pitchFamily="49" charset="0"/>
              </a:rPr>
              <a:t>-- the loop will be repeated unconditionally until </a:t>
            </a:r>
            <a:r>
              <a:rPr lang="en-US" sz="2000" dirty="0" smtClean="0">
                <a:solidFill>
                  <a:srgbClr val="008000"/>
                </a:solidFill>
                <a:latin typeface="Courier New" pitchFamily="49" charset="0"/>
                <a:cs typeface="Courier New" pitchFamily="49" charset="0"/>
              </a:rPr>
              <a:t>i --- reaches </a:t>
            </a:r>
            <a:r>
              <a:rPr lang="en-US" sz="2000" dirty="0">
                <a:solidFill>
                  <a:srgbClr val="008000"/>
                </a:solidFill>
                <a:latin typeface="Courier New" pitchFamily="49" charset="0"/>
                <a:cs typeface="Courier New" pitchFamily="49" charset="0"/>
              </a:rPr>
              <a:t>5 (</a:t>
            </a:r>
            <a:r>
              <a:rPr lang="en-US" sz="2000" dirty="0" smtClean="0">
                <a:solidFill>
                  <a:srgbClr val="008000"/>
                </a:solidFill>
                <a:latin typeface="Courier New" pitchFamily="49" charset="0"/>
                <a:cs typeface="Courier New" pitchFamily="49" charset="0"/>
              </a:rPr>
              <a:t>that is</a:t>
            </a:r>
            <a:r>
              <a:rPr lang="en-US" sz="2000" dirty="0">
                <a:solidFill>
                  <a:srgbClr val="008000"/>
                </a:solidFill>
                <a:latin typeface="Courier New" pitchFamily="49" charset="0"/>
                <a:cs typeface="Courier New" pitchFamily="49" charset="0"/>
              </a:rPr>
              <a:t>, six times</a:t>
            </a:r>
            <a:r>
              <a:rPr lang="en-US" sz="2000" dirty="0" smtClean="0">
                <a:solidFill>
                  <a:srgbClr val="008000"/>
                </a:solidFill>
                <a:latin typeface="Courier New" pitchFamily="49" charset="0"/>
                <a:cs typeface="Courier New" pitchFamily="49" charset="0"/>
              </a:rPr>
              <a:t>).</a:t>
            </a:r>
            <a:endParaRPr lang="en-US" sz="2000" b="1" u="sng" dirty="0">
              <a:solidFill>
                <a:srgbClr val="0033CC"/>
              </a:solidFill>
              <a:latin typeface="Courier New" pitchFamily="49" charset="0"/>
              <a:cs typeface="Courier New" pitchFamily="49" charset="0"/>
            </a:endParaRPr>
          </a:p>
          <a:p>
            <a:pPr algn="just" rtl="0"/>
            <a:r>
              <a:rPr lang="en-US" sz="2500" dirty="0">
                <a:solidFill>
                  <a:srgbClr val="0033CC"/>
                </a:solidFill>
                <a:latin typeface="Courier New" pitchFamily="49" charset="0"/>
                <a:cs typeface="Courier New" pitchFamily="49" charset="0"/>
              </a:rPr>
              <a:t>FOR </a:t>
            </a:r>
            <a:r>
              <a:rPr lang="en-US" sz="2500" dirty="0">
                <a:latin typeface="Courier New" pitchFamily="49" charset="0"/>
                <a:cs typeface="Courier New" pitchFamily="49" charset="0"/>
              </a:rPr>
              <a:t>i</a:t>
            </a:r>
            <a:r>
              <a:rPr lang="en-US" sz="2500" dirty="0">
                <a:solidFill>
                  <a:srgbClr val="0033CC"/>
                </a:solidFill>
                <a:latin typeface="Courier New" pitchFamily="49" charset="0"/>
                <a:cs typeface="Courier New" pitchFamily="49" charset="0"/>
              </a:rPr>
              <a:t> IN </a:t>
            </a:r>
            <a:r>
              <a:rPr lang="en-US" sz="2500" dirty="0">
                <a:latin typeface="Courier New" pitchFamily="49" charset="0"/>
                <a:cs typeface="Courier New" pitchFamily="49" charset="0"/>
              </a:rPr>
              <a:t>0</a:t>
            </a:r>
            <a:r>
              <a:rPr lang="en-US" sz="2500" dirty="0">
                <a:solidFill>
                  <a:srgbClr val="0033CC"/>
                </a:solidFill>
                <a:latin typeface="Courier New" pitchFamily="49" charset="0"/>
                <a:cs typeface="Courier New" pitchFamily="49" charset="0"/>
              </a:rPr>
              <a:t> TO </a:t>
            </a:r>
            <a:r>
              <a:rPr lang="en-US" sz="2500" dirty="0">
                <a:latin typeface="Courier New" pitchFamily="49" charset="0"/>
                <a:cs typeface="Courier New" pitchFamily="49" charset="0"/>
              </a:rPr>
              <a:t>5</a:t>
            </a:r>
            <a:r>
              <a:rPr lang="en-US" sz="2500" dirty="0">
                <a:solidFill>
                  <a:srgbClr val="0033CC"/>
                </a:solidFill>
                <a:latin typeface="Courier New" pitchFamily="49" charset="0"/>
                <a:cs typeface="Courier New" pitchFamily="49" charset="0"/>
              </a:rPr>
              <a:t> </a:t>
            </a:r>
            <a:r>
              <a:rPr lang="en-US" sz="2500" dirty="0" smtClean="0">
                <a:solidFill>
                  <a:srgbClr val="0033CC"/>
                </a:solidFill>
                <a:latin typeface="Courier New" pitchFamily="49" charset="0"/>
                <a:cs typeface="Courier New" pitchFamily="49" charset="0"/>
              </a:rPr>
              <a:t>LOOP </a:t>
            </a:r>
            <a:r>
              <a:rPr lang="en-US" sz="2000" dirty="0">
                <a:solidFill>
                  <a:srgbClr val="008000"/>
                </a:solidFill>
                <a:latin typeface="Courier New" pitchFamily="49" charset="0"/>
                <a:cs typeface="Courier New" pitchFamily="49" charset="0"/>
              </a:rPr>
              <a:t>-- the range must be static</a:t>
            </a:r>
          </a:p>
          <a:p>
            <a:pPr algn="just" rtl="0"/>
            <a:r>
              <a:rPr lang="en-US" sz="2500" dirty="0" smtClean="0">
                <a:solidFill>
                  <a:srgbClr val="0000FF"/>
                </a:solidFill>
                <a:latin typeface="Courier New" pitchFamily="49" charset="0"/>
                <a:cs typeface="Courier New" pitchFamily="49" charset="0"/>
              </a:rPr>
              <a:t>	</a:t>
            </a:r>
            <a:r>
              <a:rPr lang="en-US" sz="2500" dirty="0" smtClean="0">
                <a:latin typeface="Courier New" pitchFamily="49" charset="0"/>
                <a:cs typeface="Courier New" pitchFamily="49" charset="0"/>
              </a:rPr>
              <a:t>x(i</a:t>
            </a:r>
            <a:r>
              <a:rPr lang="en-US" sz="2500" dirty="0">
                <a:latin typeface="Courier New" pitchFamily="49" charset="0"/>
                <a:cs typeface="Courier New" pitchFamily="49" charset="0"/>
              </a:rPr>
              <a:t>) &lt;= enable </a:t>
            </a:r>
            <a:r>
              <a:rPr lang="en-US" sz="2500" dirty="0">
                <a:solidFill>
                  <a:srgbClr val="0000FF"/>
                </a:solidFill>
                <a:latin typeface="Courier New" pitchFamily="49" charset="0"/>
                <a:cs typeface="Courier New" pitchFamily="49" charset="0"/>
              </a:rPr>
              <a:t>AND </a:t>
            </a:r>
            <a:r>
              <a:rPr lang="en-US" sz="2500" dirty="0">
                <a:latin typeface="Courier New" pitchFamily="49" charset="0"/>
                <a:cs typeface="Courier New" pitchFamily="49" charset="0"/>
              </a:rPr>
              <a:t>w(i+2);</a:t>
            </a:r>
          </a:p>
          <a:p>
            <a:pPr lvl="2" algn="just" rtl="0"/>
            <a:r>
              <a:rPr lang="en-US" sz="2500" dirty="0">
                <a:latin typeface="Courier New" pitchFamily="49" charset="0"/>
                <a:cs typeface="Courier New" pitchFamily="49" charset="0"/>
              </a:rPr>
              <a:t>y(0, i) &lt;= w(i);</a:t>
            </a:r>
          </a:p>
          <a:p>
            <a:pPr algn="just" rtl="0"/>
            <a:r>
              <a:rPr lang="en-US" sz="2500" dirty="0">
                <a:solidFill>
                  <a:srgbClr val="0033CC"/>
                </a:solidFill>
                <a:latin typeface="Courier New" pitchFamily="49" charset="0"/>
                <a:cs typeface="Courier New" pitchFamily="49" charset="0"/>
              </a:rPr>
              <a:t>END </a:t>
            </a:r>
            <a:r>
              <a:rPr lang="en-US" sz="2500" dirty="0" smtClean="0">
                <a:solidFill>
                  <a:srgbClr val="0033CC"/>
                </a:solidFill>
                <a:latin typeface="Courier New" pitchFamily="49" charset="0"/>
                <a:cs typeface="Courier New" pitchFamily="49" charset="0"/>
              </a:rPr>
              <a:t>LOOP;</a:t>
            </a:r>
          </a:p>
          <a:p>
            <a:pPr algn="just" rtl="0"/>
            <a:r>
              <a:rPr lang="en-US" sz="2500" b="1" u="sng" dirty="0" smtClean="0">
                <a:solidFill>
                  <a:srgbClr val="0033CC"/>
                </a:solidFill>
                <a:latin typeface="Courier New" pitchFamily="49" charset="0"/>
                <a:cs typeface="Courier New" pitchFamily="49" charset="0"/>
              </a:rPr>
              <a:t>Example</a:t>
            </a:r>
            <a:r>
              <a:rPr lang="en-US" sz="2800" dirty="0" smtClean="0"/>
              <a:t> </a:t>
            </a:r>
          </a:p>
          <a:p>
            <a:pPr algn="just" rtl="0"/>
            <a:r>
              <a:rPr lang="en-US" sz="2000" dirty="0">
                <a:solidFill>
                  <a:srgbClr val="008000"/>
                </a:solidFill>
                <a:latin typeface="Courier New" pitchFamily="49" charset="0"/>
                <a:cs typeface="Courier New" pitchFamily="49" charset="0"/>
              </a:rPr>
              <a:t>--LOOP will keep repeating while i &lt; 10.</a:t>
            </a:r>
          </a:p>
          <a:p>
            <a:pPr algn="l" rtl="0"/>
            <a:r>
              <a:rPr lang="en-US" sz="2500" dirty="0">
                <a:solidFill>
                  <a:srgbClr val="0033CC"/>
                </a:solidFill>
                <a:latin typeface="Courier New" pitchFamily="49" charset="0"/>
                <a:cs typeface="Courier New" pitchFamily="49" charset="0"/>
              </a:rPr>
              <a:t>WHILE </a:t>
            </a:r>
            <a:r>
              <a:rPr lang="en-US" sz="2500" dirty="0">
                <a:latin typeface="Courier New" pitchFamily="49" charset="0"/>
                <a:cs typeface="Courier New" pitchFamily="49" charset="0"/>
              </a:rPr>
              <a:t>(i &lt; 10) </a:t>
            </a:r>
            <a:r>
              <a:rPr lang="en-US" sz="2500" dirty="0">
                <a:solidFill>
                  <a:srgbClr val="0033CC"/>
                </a:solidFill>
                <a:latin typeface="Courier New" pitchFamily="49" charset="0"/>
                <a:cs typeface="Courier New" pitchFamily="49" charset="0"/>
              </a:rPr>
              <a:t>LOOP</a:t>
            </a:r>
          </a:p>
          <a:p>
            <a:pPr algn="l" rtl="0"/>
            <a:r>
              <a:rPr lang="en-US" sz="2500" dirty="0" smtClean="0">
                <a:solidFill>
                  <a:srgbClr val="0033CC"/>
                </a:solidFill>
                <a:latin typeface="Courier New" pitchFamily="49" charset="0"/>
                <a:cs typeface="Courier New" pitchFamily="49" charset="0"/>
              </a:rPr>
              <a:t>	WAIT </a:t>
            </a:r>
            <a:r>
              <a:rPr lang="en-US" sz="2500" dirty="0">
                <a:solidFill>
                  <a:srgbClr val="0033CC"/>
                </a:solidFill>
                <a:latin typeface="Courier New" pitchFamily="49" charset="0"/>
                <a:cs typeface="Courier New" pitchFamily="49" charset="0"/>
              </a:rPr>
              <a:t>UNTIL </a:t>
            </a:r>
            <a:r>
              <a:rPr lang="en-US" sz="2500" dirty="0">
                <a:latin typeface="Courier New" pitchFamily="49" charset="0"/>
                <a:cs typeface="Courier New" pitchFamily="49" charset="0"/>
              </a:rPr>
              <a:t>clk'</a:t>
            </a:r>
            <a:r>
              <a:rPr lang="en-US" sz="2500" dirty="0">
                <a:solidFill>
                  <a:srgbClr val="0033CC"/>
                </a:solidFill>
                <a:latin typeface="Courier New" pitchFamily="49" charset="0"/>
                <a:cs typeface="Courier New" pitchFamily="49" charset="0"/>
              </a:rPr>
              <a:t>EVENT AND </a:t>
            </a:r>
            <a:r>
              <a:rPr lang="en-US" sz="2500" dirty="0">
                <a:latin typeface="Courier New" pitchFamily="49" charset="0"/>
                <a:cs typeface="Courier New" pitchFamily="49" charset="0"/>
              </a:rPr>
              <a:t>clk='1';</a:t>
            </a:r>
          </a:p>
          <a:p>
            <a:pPr algn="l" rtl="0"/>
            <a:r>
              <a:rPr lang="en-US" sz="2500" dirty="0" smtClean="0">
                <a:solidFill>
                  <a:srgbClr val="0033CC"/>
                </a:solidFill>
                <a:latin typeface="Courier New" pitchFamily="49" charset="0"/>
                <a:cs typeface="Courier New" pitchFamily="49" charset="0"/>
              </a:rPr>
              <a:t>	</a:t>
            </a:r>
            <a:r>
              <a:rPr lang="en-US" sz="2500" dirty="0" smtClean="0">
                <a:latin typeface="Courier New" pitchFamily="49" charset="0"/>
                <a:cs typeface="Courier New" pitchFamily="49" charset="0"/>
              </a:rPr>
              <a:t>(</a:t>
            </a:r>
            <a:r>
              <a:rPr lang="en-US" sz="2500" dirty="0">
                <a:latin typeface="Courier New" pitchFamily="49" charset="0"/>
                <a:cs typeface="Courier New" pitchFamily="49" charset="0"/>
              </a:rPr>
              <a:t>other statements)</a:t>
            </a:r>
          </a:p>
          <a:p>
            <a:pPr algn="l" rtl="0"/>
            <a:r>
              <a:rPr lang="en-US" sz="2500" dirty="0">
                <a:solidFill>
                  <a:srgbClr val="0033CC"/>
                </a:solidFill>
                <a:latin typeface="Courier New" pitchFamily="49" charset="0"/>
                <a:cs typeface="Courier New" pitchFamily="49" charset="0"/>
              </a:rPr>
              <a:t>END LOOP;</a:t>
            </a:r>
          </a:p>
        </p:txBody>
      </p:sp>
      <p:sp>
        <p:nvSpPr>
          <p:cNvPr id="5" name="مستطيل 4"/>
          <p:cNvSpPr/>
          <p:nvPr/>
        </p:nvSpPr>
        <p:spPr>
          <a:xfrm>
            <a:off x="500522" y="594603"/>
            <a:ext cx="3427541" cy="646331"/>
          </a:xfrm>
          <a:prstGeom prst="rect">
            <a:avLst/>
          </a:prstGeom>
        </p:spPr>
        <p:txBody>
          <a:bodyPr wrap="none">
            <a:spAutoFit/>
          </a:bodyPr>
          <a:lstStyle/>
          <a:p>
            <a:pPr algn="just" rtl="0"/>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LOOP: </a:t>
            </a:r>
            <a:r>
              <a:rPr lang="en-US" sz="28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Examples</a:t>
            </a:r>
            <a:endParaRPr lang="en-US" sz="28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endParaRPr>
          </a:p>
        </p:txBody>
      </p:sp>
    </p:spTree>
    <p:extLst>
      <p:ext uri="{BB962C8B-B14F-4D97-AF65-F5344CB8AC3E}">
        <p14:creationId xmlns:p14="http://schemas.microsoft.com/office/powerpoint/2010/main" val="281596515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572530" y="1242040"/>
            <a:ext cx="8571470" cy="5401479"/>
          </a:xfrm>
          <a:prstGeom prst="rect">
            <a:avLst/>
          </a:prstGeom>
        </p:spPr>
        <p:txBody>
          <a:bodyPr wrap="square">
            <a:spAutoFit/>
          </a:bodyPr>
          <a:lstStyle/>
          <a:p>
            <a:pPr algn="just" rtl="0"/>
            <a:r>
              <a:rPr lang="en-US" sz="2500" b="1" u="sng" dirty="0">
                <a:solidFill>
                  <a:srgbClr val="0033CC"/>
                </a:solidFill>
                <a:latin typeface="Courier New" pitchFamily="49" charset="0"/>
                <a:cs typeface="Courier New" pitchFamily="49" charset="0"/>
              </a:rPr>
              <a:t>Example</a:t>
            </a:r>
            <a:r>
              <a:rPr lang="en-US" sz="2500" dirty="0"/>
              <a:t> </a:t>
            </a:r>
            <a:endParaRPr lang="en-US" sz="2500" dirty="0" smtClean="0"/>
          </a:p>
          <a:p>
            <a:pPr algn="just" rtl="0"/>
            <a:r>
              <a:rPr lang="en-US" sz="2000" dirty="0" smtClean="0">
                <a:solidFill>
                  <a:srgbClr val="008000"/>
                </a:solidFill>
                <a:latin typeface="Courier New" pitchFamily="49" charset="0"/>
                <a:cs typeface="Courier New" pitchFamily="49" charset="0"/>
              </a:rPr>
              <a:t>-- the loop </a:t>
            </a:r>
            <a:r>
              <a:rPr lang="en-US" sz="2000" dirty="0">
                <a:solidFill>
                  <a:srgbClr val="008000"/>
                </a:solidFill>
                <a:latin typeface="Courier New" pitchFamily="49" charset="0"/>
                <a:cs typeface="Courier New" pitchFamily="49" charset="0"/>
              </a:rPr>
              <a:t>will end as soon as a value </a:t>
            </a:r>
            <a:r>
              <a:rPr lang="en-US" sz="2000" dirty="0" smtClean="0">
                <a:solidFill>
                  <a:srgbClr val="008000"/>
                </a:solidFill>
                <a:latin typeface="Courier New" pitchFamily="49" charset="0"/>
                <a:cs typeface="Courier New" pitchFamily="49" charset="0"/>
              </a:rPr>
              <a:t>different </a:t>
            </a:r>
            <a:r>
              <a:rPr lang="en-US" sz="2000" dirty="0">
                <a:solidFill>
                  <a:srgbClr val="008000"/>
                </a:solidFill>
                <a:latin typeface="Courier New" pitchFamily="49" charset="0"/>
                <a:cs typeface="Courier New" pitchFamily="49" charset="0"/>
              </a:rPr>
              <a:t>from ‘0’ is found in the data vector.</a:t>
            </a:r>
          </a:p>
          <a:p>
            <a:pPr algn="just" rtl="0">
              <a:lnSpc>
                <a:spcPct val="90000"/>
              </a:lnSpc>
            </a:pPr>
            <a:r>
              <a:rPr lang="en-US" sz="2500" dirty="0">
                <a:solidFill>
                  <a:srgbClr val="0033CC"/>
                </a:solidFill>
                <a:latin typeface="Courier New" pitchFamily="49" charset="0"/>
                <a:cs typeface="Courier New" pitchFamily="49" charset="0"/>
              </a:rPr>
              <a:t>FOR</a:t>
            </a:r>
            <a:r>
              <a:rPr lang="en-US" sz="2500" dirty="0">
                <a:latin typeface="Courier New" pitchFamily="49" charset="0"/>
                <a:cs typeface="Courier New" pitchFamily="49" charset="0"/>
              </a:rPr>
              <a:t> i </a:t>
            </a:r>
            <a:r>
              <a:rPr lang="en-US" sz="2500" dirty="0">
                <a:solidFill>
                  <a:srgbClr val="0033CC"/>
                </a:solidFill>
                <a:latin typeface="Courier New" pitchFamily="49" charset="0"/>
                <a:cs typeface="Courier New" pitchFamily="49" charset="0"/>
              </a:rPr>
              <a:t>IN</a:t>
            </a:r>
            <a:r>
              <a:rPr lang="en-US" sz="2500" dirty="0">
                <a:latin typeface="Courier New" pitchFamily="49" charset="0"/>
                <a:cs typeface="Courier New" pitchFamily="49" charset="0"/>
              </a:rPr>
              <a:t> </a:t>
            </a:r>
            <a:r>
              <a:rPr lang="en-US" sz="2500" dirty="0" err="1">
                <a:latin typeface="Courier New" pitchFamily="49" charset="0"/>
                <a:cs typeface="Courier New" pitchFamily="49" charset="0"/>
              </a:rPr>
              <a:t>data'RANGE</a:t>
            </a:r>
            <a:r>
              <a:rPr lang="en-US" sz="2500" dirty="0">
                <a:latin typeface="Courier New" pitchFamily="49" charset="0"/>
                <a:cs typeface="Courier New" pitchFamily="49" charset="0"/>
              </a:rPr>
              <a:t> </a:t>
            </a:r>
            <a:r>
              <a:rPr lang="en-US" sz="2500" dirty="0">
                <a:solidFill>
                  <a:srgbClr val="0033CC"/>
                </a:solidFill>
                <a:latin typeface="Courier New" pitchFamily="49" charset="0"/>
                <a:cs typeface="Courier New" pitchFamily="49" charset="0"/>
              </a:rPr>
              <a:t>LOOP</a:t>
            </a:r>
          </a:p>
          <a:p>
            <a:pPr algn="just" rtl="0">
              <a:lnSpc>
                <a:spcPct val="90000"/>
              </a:lnSpc>
            </a:pPr>
            <a:r>
              <a:rPr lang="en-US" sz="2500" dirty="0" smtClean="0">
                <a:solidFill>
                  <a:srgbClr val="0033CC"/>
                </a:solidFill>
                <a:latin typeface="Courier New" pitchFamily="49" charset="0"/>
                <a:cs typeface="Courier New" pitchFamily="49" charset="0"/>
              </a:rPr>
              <a:t>	CASE</a:t>
            </a:r>
            <a:r>
              <a:rPr lang="en-US" sz="2500" dirty="0" smtClean="0">
                <a:latin typeface="Courier New" pitchFamily="49" charset="0"/>
                <a:cs typeface="Courier New" pitchFamily="49" charset="0"/>
              </a:rPr>
              <a:t> </a:t>
            </a:r>
            <a:r>
              <a:rPr lang="en-US" sz="2500" dirty="0">
                <a:latin typeface="Courier New" pitchFamily="49" charset="0"/>
                <a:cs typeface="Courier New" pitchFamily="49" charset="0"/>
              </a:rPr>
              <a:t>data(i) </a:t>
            </a:r>
            <a:r>
              <a:rPr lang="en-US" sz="2500" dirty="0">
                <a:solidFill>
                  <a:srgbClr val="0033CC"/>
                </a:solidFill>
                <a:latin typeface="Courier New" pitchFamily="49" charset="0"/>
                <a:cs typeface="Courier New" pitchFamily="49" charset="0"/>
              </a:rPr>
              <a:t>IS</a:t>
            </a:r>
          </a:p>
          <a:p>
            <a:pPr algn="just" rtl="0">
              <a:lnSpc>
                <a:spcPct val="90000"/>
              </a:lnSpc>
            </a:pPr>
            <a:r>
              <a:rPr lang="en-US" sz="2500" dirty="0" smtClean="0">
                <a:latin typeface="Courier New" pitchFamily="49" charset="0"/>
                <a:cs typeface="Courier New" pitchFamily="49" charset="0"/>
              </a:rPr>
              <a:t>		</a:t>
            </a:r>
            <a:r>
              <a:rPr lang="en-US" sz="2500" dirty="0" smtClean="0">
                <a:solidFill>
                  <a:srgbClr val="0033CC"/>
                </a:solidFill>
                <a:latin typeface="Courier New" pitchFamily="49" charset="0"/>
                <a:cs typeface="Courier New" pitchFamily="49" charset="0"/>
              </a:rPr>
              <a:t>WHEN</a:t>
            </a:r>
            <a:r>
              <a:rPr lang="en-US" sz="2500" dirty="0" smtClean="0">
                <a:latin typeface="Courier New" pitchFamily="49" charset="0"/>
                <a:cs typeface="Courier New" pitchFamily="49" charset="0"/>
              </a:rPr>
              <a:t> </a:t>
            </a:r>
            <a:r>
              <a:rPr lang="en-US" sz="2500" dirty="0">
                <a:latin typeface="Courier New" pitchFamily="49" charset="0"/>
                <a:cs typeface="Courier New" pitchFamily="49" charset="0"/>
              </a:rPr>
              <a:t>'0' =&gt; count:=count+1;</a:t>
            </a:r>
          </a:p>
          <a:p>
            <a:pPr algn="just" rtl="0">
              <a:lnSpc>
                <a:spcPct val="90000"/>
              </a:lnSpc>
            </a:pPr>
            <a:r>
              <a:rPr lang="en-US" sz="2500" dirty="0" smtClean="0">
                <a:latin typeface="Courier New" pitchFamily="49" charset="0"/>
                <a:cs typeface="Courier New" pitchFamily="49" charset="0"/>
              </a:rPr>
              <a:t>		</a:t>
            </a:r>
            <a:r>
              <a:rPr lang="en-US" sz="2500" dirty="0" smtClean="0">
                <a:solidFill>
                  <a:srgbClr val="0033CC"/>
                </a:solidFill>
                <a:latin typeface="Courier New" pitchFamily="49" charset="0"/>
                <a:cs typeface="Courier New" pitchFamily="49" charset="0"/>
              </a:rPr>
              <a:t>WHEN </a:t>
            </a:r>
            <a:r>
              <a:rPr lang="en-US" sz="2500" dirty="0">
                <a:solidFill>
                  <a:srgbClr val="0033CC"/>
                </a:solidFill>
                <a:latin typeface="Courier New" pitchFamily="49" charset="0"/>
                <a:cs typeface="Courier New" pitchFamily="49" charset="0"/>
              </a:rPr>
              <a:t>OTHERS</a:t>
            </a:r>
            <a:r>
              <a:rPr lang="en-US" sz="2500" dirty="0">
                <a:latin typeface="Courier New" pitchFamily="49" charset="0"/>
                <a:cs typeface="Courier New" pitchFamily="49" charset="0"/>
              </a:rPr>
              <a:t> =&gt; </a:t>
            </a:r>
            <a:r>
              <a:rPr lang="en-US" sz="2500" dirty="0">
                <a:solidFill>
                  <a:srgbClr val="0033CC"/>
                </a:solidFill>
                <a:latin typeface="Courier New" pitchFamily="49" charset="0"/>
                <a:cs typeface="Courier New" pitchFamily="49" charset="0"/>
              </a:rPr>
              <a:t>EXIT;</a:t>
            </a:r>
          </a:p>
          <a:p>
            <a:pPr algn="just" rtl="0">
              <a:lnSpc>
                <a:spcPct val="90000"/>
              </a:lnSpc>
            </a:pPr>
            <a:r>
              <a:rPr lang="en-US" sz="2500" dirty="0" smtClean="0">
                <a:latin typeface="Courier New" pitchFamily="49" charset="0"/>
                <a:cs typeface="Courier New" pitchFamily="49" charset="0"/>
              </a:rPr>
              <a:t>	</a:t>
            </a:r>
            <a:r>
              <a:rPr lang="en-US" sz="2500" dirty="0" smtClean="0">
                <a:solidFill>
                  <a:srgbClr val="0033CC"/>
                </a:solidFill>
                <a:latin typeface="Courier New" pitchFamily="49" charset="0"/>
                <a:cs typeface="Courier New" pitchFamily="49" charset="0"/>
              </a:rPr>
              <a:t>END </a:t>
            </a:r>
            <a:r>
              <a:rPr lang="en-US" sz="2500" dirty="0">
                <a:solidFill>
                  <a:srgbClr val="0033CC"/>
                </a:solidFill>
                <a:latin typeface="Courier New" pitchFamily="49" charset="0"/>
                <a:cs typeface="Courier New" pitchFamily="49" charset="0"/>
              </a:rPr>
              <a:t>CASE;</a:t>
            </a:r>
          </a:p>
          <a:p>
            <a:pPr algn="just" rtl="0">
              <a:lnSpc>
                <a:spcPct val="90000"/>
              </a:lnSpc>
            </a:pPr>
            <a:r>
              <a:rPr lang="en-US" sz="2500" dirty="0">
                <a:latin typeface="Courier New" pitchFamily="49" charset="0"/>
                <a:cs typeface="Courier New" pitchFamily="49" charset="0"/>
              </a:rPr>
              <a:t>END </a:t>
            </a:r>
            <a:r>
              <a:rPr lang="en-US" sz="2500" dirty="0">
                <a:solidFill>
                  <a:srgbClr val="0033CC"/>
                </a:solidFill>
                <a:latin typeface="Courier New" pitchFamily="49" charset="0"/>
                <a:cs typeface="Courier New" pitchFamily="49" charset="0"/>
              </a:rPr>
              <a:t>LOOP;</a:t>
            </a:r>
          </a:p>
          <a:p>
            <a:pPr algn="just" rtl="0"/>
            <a:r>
              <a:rPr lang="en-US" sz="2500" b="1" u="sng" dirty="0" smtClean="0">
                <a:solidFill>
                  <a:srgbClr val="0033CC"/>
                </a:solidFill>
                <a:latin typeface="Courier New" pitchFamily="49" charset="0"/>
                <a:cs typeface="Courier New" pitchFamily="49" charset="0"/>
              </a:rPr>
              <a:t>Example</a:t>
            </a:r>
          </a:p>
          <a:p>
            <a:pPr algn="just" rtl="0"/>
            <a:r>
              <a:rPr lang="en-US" sz="2000" dirty="0" smtClean="0">
                <a:solidFill>
                  <a:srgbClr val="008000"/>
                </a:solidFill>
                <a:latin typeface="Courier New" pitchFamily="49" charset="0"/>
                <a:cs typeface="Courier New" pitchFamily="49" charset="0"/>
              </a:rPr>
              <a:t>--NEXT </a:t>
            </a:r>
            <a:r>
              <a:rPr lang="en-US" sz="2000" dirty="0">
                <a:solidFill>
                  <a:srgbClr val="008000"/>
                </a:solidFill>
                <a:latin typeface="Courier New" pitchFamily="49" charset="0"/>
                <a:cs typeface="Courier New" pitchFamily="49" charset="0"/>
              </a:rPr>
              <a:t>causes LOOP to skip one iteration when </a:t>
            </a:r>
            <a:r>
              <a:rPr lang="en-US" sz="2000" dirty="0" smtClean="0">
                <a:solidFill>
                  <a:srgbClr val="008000"/>
                </a:solidFill>
                <a:latin typeface="Courier New" pitchFamily="49" charset="0"/>
                <a:cs typeface="Courier New" pitchFamily="49" charset="0"/>
              </a:rPr>
              <a:t>i=skip</a:t>
            </a:r>
            <a:endParaRPr lang="en-US" sz="2000" dirty="0">
              <a:solidFill>
                <a:srgbClr val="008000"/>
              </a:solidFill>
              <a:latin typeface="Courier New" pitchFamily="49" charset="0"/>
              <a:cs typeface="Courier New" pitchFamily="49" charset="0"/>
            </a:endParaRPr>
          </a:p>
          <a:p>
            <a:pPr algn="just" rtl="0"/>
            <a:r>
              <a:rPr lang="en-US" sz="2500" dirty="0">
                <a:solidFill>
                  <a:srgbClr val="0033CC"/>
                </a:solidFill>
                <a:latin typeface="Courier New" pitchFamily="49" charset="0"/>
                <a:cs typeface="Courier New" pitchFamily="49" charset="0"/>
              </a:rPr>
              <a:t>FOR </a:t>
            </a:r>
            <a:r>
              <a:rPr lang="en-US" sz="2500" dirty="0">
                <a:latin typeface="Courier New" pitchFamily="49" charset="0"/>
                <a:cs typeface="Courier New" pitchFamily="49" charset="0"/>
              </a:rPr>
              <a:t>i</a:t>
            </a:r>
            <a:r>
              <a:rPr lang="en-US" sz="2500" dirty="0">
                <a:solidFill>
                  <a:srgbClr val="0033CC"/>
                </a:solidFill>
                <a:latin typeface="Courier New" pitchFamily="49" charset="0"/>
                <a:cs typeface="Courier New" pitchFamily="49" charset="0"/>
              </a:rPr>
              <a:t> IN </a:t>
            </a:r>
            <a:r>
              <a:rPr lang="en-US" sz="2500" dirty="0">
                <a:latin typeface="Courier New" pitchFamily="49" charset="0"/>
                <a:cs typeface="Courier New" pitchFamily="49" charset="0"/>
              </a:rPr>
              <a:t>0</a:t>
            </a:r>
            <a:r>
              <a:rPr lang="en-US" sz="2500" dirty="0">
                <a:solidFill>
                  <a:srgbClr val="0033CC"/>
                </a:solidFill>
                <a:latin typeface="Courier New" pitchFamily="49" charset="0"/>
                <a:cs typeface="Courier New" pitchFamily="49" charset="0"/>
              </a:rPr>
              <a:t> TO </a:t>
            </a:r>
            <a:r>
              <a:rPr lang="en-US" sz="2500" dirty="0">
                <a:latin typeface="Courier New" pitchFamily="49" charset="0"/>
                <a:cs typeface="Courier New" pitchFamily="49" charset="0"/>
              </a:rPr>
              <a:t>15</a:t>
            </a:r>
            <a:r>
              <a:rPr lang="en-US" sz="2500" dirty="0">
                <a:solidFill>
                  <a:srgbClr val="0033CC"/>
                </a:solidFill>
                <a:latin typeface="Courier New" pitchFamily="49" charset="0"/>
                <a:cs typeface="Courier New" pitchFamily="49" charset="0"/>
              </a:rPr>
              <a:t> LOOP</a:t>
            </a:r>
          </a:p>
          <a:p>
            <a:pPr algn="just" rtl="0"/>
            <a:r>
              <a:rPr lang="en-US" sz="2500" dirty="0" smtClean="0">
                <a:solidFill>
                  <a:srgbClr val="0033CC"/>
                </a:solidFill>
                <a:latin typeface="Courier New" pitchFamily="49" charset="0"/>
                <a:cs typeface="Courier New" pitchFamily="49" charset="0"/>
              </a:rPr>
              <a:t>	NEXT </a:t>
            </a:r>
            <a:r>
              <a:rPr lang="en-US" sz="2500" dirty="0">
                <a:solidFill>
                  <a:srgbClr val="0033CC"/>
                </a:solidFill>
                <a:latin typeface="Courier New" pitchFamily="49" charset="0"/>
                <a:cs typeface="Courier New" pitchFamily="49" charset="0"/>
              </a:rPr>
              <a:t>WHEN </a:t>
            </a:r>
            <a:r>
              <a:rPr lang="en-US" sz="2500" dirty="0">
                <a:latin typeface="Courier New" pitchFamily="49" charset="0"/>
                <a:cs typeface="Courier New" pitchFamily="49" charset="0"/>
              </a:rPr>
              <a:t>i=skip</a:t>
            </a:r>
            <a:r>
              <a:rPr lang="en-US" sz="2500" dirty="0">
                <a:solidFill>
                  <a:srgbClr val="0033CC"/>
                </a:solidFill>
                <a:latin typeface="Courier New" pitchFamily="49" charset="0"/>
                <a:cs typeface="Courier New" pitchFamily="49" charset="0"/>
              </a:rPr>
              <a:t>; </a:t>
            </a:r>
            <a:r>
              <a:rPr lang="en-US" sz="2000" dirty="0">
                <a:solidFill>
                  <a:srgbClr val="008000"/>
                </a:solidFill>
                <a:latin typeface="Courier New" pitchFamily="49" charset="0"/>
                <a:cs typeface="Courier New" pitchFamily="49" charset="0"/>
              </a:rPr>
              <a:t>-- jumps to next iteration</a:t>
            </a:r>
          </a:p>
          <a:p>
            <a:pPr algn="just" rtl="0"/>
            <a:r>
              <a:rPr lang="ar-IQ" sz="2500" dirty="0" smtClean="0">
                <a:latin typeface="Courier New" pitchFamily="49" charset="0"/>
                <a:cs typeface="Courier New" pitchFamily="49" charset="0"/>
              </a:rPr>
              <a:t>(...)     </a:t>
            </a:r>
            <a:r>
              <a:rPr lang="en-US" sz="2500" dirty="0" smtClean="0">
                <a:latin typeface="Courier New" pitchFamily="49" charset="0"/>
                <a:cs typeface="Courier New" pitchFamily="49" charset="0"/>
              </a:rPr>
              <a:t>	</a:t>
            </a:r>
            <a:r>
              <a:rPr lang="ar-IQ" sz="2500" dirty="0" smtClean="0">
                <a:latin typeface="Courier New" pitchFamily="49" charset="0"/>
                <a:cs typeface="Courier New" pitchFamily="49" charset="0"/>
              </a:rPr>
              <a:t>		</a:t>
            </a:r>
            <a:endParaRPr lang="ar-IQ" sz="2500" dirty="0">
              <a:latin typeface="Courier New" pitchFamily="49" charset="0"/>
              <a:cs typeface="Courier New" pitchFamily="49" charset="0"/>
            </a:endParaRPr>
          </a:p>
          <a:p>
            <a:pPr algn="just" rtl="0"/>
            <a:r>
              <a:rPr lang="en-US" sz="2500" dirty="0">
                <a:solidFill>
                  <a:srgbClr val="0033CC"/>
                </a:solidFill>
                <a:latin typeface="Courier New" pitchFamily="49" charset="0"/>
                <a:cs typeface="Courier New" pitchFamily="49" charset="0"/>
              </a:rPr>
              <a:t>END LOOP;</a:t>
            </a:r>
            <a:endParaRPr lang="ar-IQ" sz="2500" dirty="0">
              <a:solidFill>
                <a:srgbClr val="0033CC"/>
              </a:solidFill>
              <a:latin typeface="Courier New" pitchFamily="49" charset="0"/>
              <a:cs typeface="Courier New" pitchFamily="49" charset="0"/>
            </a:endParaRPr>
          </a:p>
        </p:txBody>
      </p:sp>
      <p:sp>
        <p:nvSpPr>
          <p:cNvPr id="6" name="مستطيل 5"/>
          <p:cNvSpPr/>
          <p:nvPr/>
        </p:nvSpPr>
        <p:spPr>
          <a:xfrm>
            <a:off x="500522" y="594603"/>
            <a:ext cx="3427541" cy="646331"/>
          </a:xfrm>
          <a:prstGeom prst="rect">
            <a:avLst/>
          </a:prstGeom>
        </p:spPr>
        <p:txBody>
          <a:bodyPr wrap="none">
            <a:spAutoFit/>
          </a:bodyPr>
          <a:lstStyle/>
          <a:p>
            <a:pPr algn="just" rtl="0"/>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LOOP: </a:t>
            </a:r>
            <a:r>
              <a:rPr lang="en-US" sz="28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Examples</a:t>
            </a:r>
            <a:endParaRPr lang="en-US" sz="28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endParaRPr>
          </a:p>
        </p:txBody>
      </p:sp>
    </p:spTree>
    <p:extLst>
      <p:ext uri="{BB962C8B-B14F-4D97-AF65-F5344CB8AC3E}">
        <p14:creationId xmlns:p14="http://schemas.microsoft.com/office/powerpoint/2010/main" val="3823103097"/>
      </p:ext>
    </p:extLst>
  </p:cSld>
  <p:clrMapOvr>
    <a:masterClrMapping/>
  </p:clrMapOvr>
  <mc:AlternateContent xmlns:mc="http://schemas.openxmlformats.org/markup-compatibility/2006" xmlns:p14="http://schemas.microsoft.com/office/powerpoint/2010/main">
    <mc:Choice Requires="p14">
      <p:transition spd="slow" p14:dur="1600">
        <p14:prism dir="r" isContent="1" isInverted="1"/>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67544" y="1124744"/>
            <a:ext cx="8676456" cy="2015936"/>
          </a:xfrm>
          <a:prstGeom prst="rect">
            <a:avLst/>
          </a:prstGeom>
        </p:spPr>
        <p:txBody>
          <a:bodyPr wrap="square">
            <a:spAutoFit/>
          </a:bodyPr>
          <a:lstStyle/>
          <a:p>
            <a:pPr algn="just" rtl="0"/>
            <a:r>
              <a:rPr lang="en-US" sz="2500" dirty="0" smtClean="0"/>
              <a:t>Figure below </a:t>
            </a:r>
            <a:r>
              <a:rPr lang="en-US" sz="2500" dirty="0"/>
              <a:t>shows an 8-bit unsigned carry ripple adder. The top-level diagram </a:t>
            </a:r>
            <a:r>
              <a:rPr lang="en-US" sz="2500" dirty="0" smtClean="0"/>
              <a:t>shows the </a:t>
            </a:r>
            <a:r>
              <a:rPr lang="en-US" sz="2500" dirty="0"/>
              <a:t>inputs and outputs of the circuit: </a:t>
            </a:r>
            <a:r>
              <a:rPr lang="en-US" sz="2500" dirty="0">
                <a:solidFill>
                  <a:srgbClr val="0000FF"/>
                </a:solidFill>
              </a:rPr>
              <a:t>a</a:t>
            </a:r>
            <a:r>
              <a:rPr lang="en-US" sz="2500" dirty="0"/>
              <a:t> and </a:t>
            </a:r>
            <a:r>
              <a:rPr lang="en-US" sz="2500" dirty="0">
                <a:solidFill>
                  <a:srgbClr val="0000FF"/>
                </a:solidFill>
              </a:rPr>
              <a:t>b</a:t>
            </a:r>
            <a:r>
              <a:rPr lang="en-US" sz="2500" dirty="0"/>
              <a:t> are the input vectors to be added, </a:t>
            </a:r>
            <a:r>
              <a:rPr lang="en-US" sz="2500" dirty="0" smtClean="0">
                <a:solidFill>
                  <a:srgbClr val="0000FF"/>
                </a:solidFill>
              </a:rPr>
              <a:t>c</a:t>
            </a:r>
            <a:r>
              <a:rPr lang="en-US" sz="2500" baseline="-25000" dirty="0" smtClean="0">
                <a:solidFill>
                  <a:srgbClr val="0000FF"/>
                </a:solidFill>
              </a:rPr>
              <a:t>in</a:t>
            </a:r>
            <a:r>
              <a:rPr lang="en-US" sz="2500" dirty="0" smtClean="0"/>
              <a:t> is </a:t>
            </a:r>
            <a:r>
              <a:rPr lang="en-US" sz="2500" dirty="0"/>
              <a:t>the carry-in bit, </a:t>
            </a:r>
            <a:r>
              <a:rPr lang="en-US" sz="2500" dirty="0">
                <a:solidFill>
                  <a:srgbClr val="0000FF"/>
                </a:solidFill>
              </a:rPr>
              <a:t>s</a:t>
            </a:r>
            <a:r>
              <a:rPr lang="en-US" sz="2500" dirty="0"/>
              <a:t> is the sum vector, and </a:t>
            </a:r>
            <a:r>
              <a:rPr lang="en-US" sz="2500" dirty="0">
                <a:solidFill>
                  <a:srgbClr val="0000FF"/>
                </a:solidFill>
              </a:rPr>
              <a:t>c</a:t>
            </a:r>
            <a:r>
              <a:rPr lang="en-US" sz="2500" baseline="-25000" dirty="0">
                <a:solidFill>
                  <a:srgbClr val="0000FF"/>
                </a:solidFill>
              </a:rPr>
              <a:t>ou</a:t>
            </a:r>
            <a:r>
              <a:rPr lang="en-US" sz="2500" baseline="-25000" dirty="0"/>
              <a:t>t</a:t>
            </a:r>
            <a:r>
              <a:rPr lang="en-US" sz="2500" dirty="0"/>
              <a:t> is the carry-out bit. The </a:t>
            </a:r>
            <a:r>
              <a:rPr lang="en-US" sz="2500" dirty="0" smtClean="0"/>
              <a:t>one-level below-top </a:t>
            </a:r>
            <a:r>
              <a:rPr lang="en-US" sz="2500" dirty="0"/>
              <a:t>diagram shows how the carry bits propagate (ripple).</a:t>
            </a:r>
            <a:endParaRPr lang="ar-IQ" sz="2500" dirty="0"/>
          </a:p>
        </p:txBody>
      </p:sp>
      <p:sp>
        <p:nvSpPr>
          <p:cNvPr id="3" name="مستطيل 2"/>
          <p:cNvSpPr/>
          <p:nvPr/>
        </p:nvSpPr>
        <p:spPr>
          <a:xfrm>
            <a:off x="452863" y="550584"/>
            <a:ext cx="6362639" cy="646331"/>
          </a:xfrm>
          <a:prstGeom prst="rect">
            <a:avLst/>
          </a:prstGeom>
        </p:spPr>
        <p:txBody>
          <a:bodyPr wrap="none">
            <a:spAutoFit/>
          </a:bodyPr>
          <a:lstStyle/>
          <a:p>
            <a:pPr algn="just" rtl="0"/>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Example 7</a:t>
            </a:r>
            <a:r>
              <a:rPr lang="en-US" sz="28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 </a:t>
            </a:r>
            <a:r>
              <a:rPr lang="en-US" sz="28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Carry Ripple </a:t>
            </a:r>
            <a:r>
              <a:rPr lang="en-US" sz="28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Adders</a:t>
            </a:r>
            <a:endParaRPr lang="en-US" sz="28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endParaRPr>
          </a:p>
        </p:txBody>
      </p:sp>
      <p:pic>
        <p:nvPicPr>
          <p:cNvPr id="921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1" y="3003994"/>
            <a:ext cx="7704857" cy="23649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مستطيل 3"/>
          <p:cNvSpPr/>
          <p:nvPr/>
        </p:nvSpPr>
        <p:spPr>
          <a:xfrm>
            <a:off x="504960" y="5229200"/>
            <a:ext cx="8639040" cy="1200329"/>
          </a:xfrm>
          <a:prstGeom prst="rect">
            <a:avLst/>
          </a:prstGeom>
        </p:spPr>
        <p:txBody>
          <a:bodyPr wrap="square">
            <a:spAutoFit/>
          </a:bodyPr>
          <a:lstStyle/>
          <a:p>
            <a:pPr algn="just" rtl="0"/>
            <a:r>
              <a:rPr lang="en-US" sz="2500" dirty="0"/>
              <a:t>Each section of the latter diagram is a full-adder </a:t>
            </a:r>
            <a:r>
              <a:rPr lang="en-US" sz="2500" dirty="0" smtClean="0"/>
              <a:t>unit. </a:t>
            </a:r>
            <a:r>
              <a:rPr lang="en-US" sz="2500" dirty="0"/>
              <a:t>Thus its </a:t>
            </a:r>
            <a:r>
              <a:rPr lang="en-US" sz="2500" dirty="0" smtClean="0"/>
              <a:t>outputs: </a:t>
            </a:r>
            <a:r>
              <a:rPr lang="en-US" sz="2500" dirty="0" err="1" smtClean="0">
                <a:latin typeface="Courier New" pitchFamily="49" charset="0"/>
                <a:cs typeface="Courier New" pitchFamily="49" charset="0"/>
              </a:rPr>
              <a:t>s</a:t>
            </a:r>
            <a:r>
              <a:rPr lang="en-US" sz="2200" baseline="-25000" dirty="0" err="1" smtClean="0">
                <a:latin typeface="Courier New" pitchFamily="49" charset="0"/>
                <a:cs typeface="Courier New" pitchFamily="49" charset="0"/>
              </a:rPr>
              <a:t>j</a:t>
            </a:r>
            <a:r>
              <a:rPr lang="en-US" sz="2200" dirty="0" smtClean="0">
                <a:latin typeface="Courier New" pitchFamily="49" charset="0"/>
                <a:cs typeface="Courier New" pitchFamily="49" charset="0"/>
              </a:rPr>
              <a:t> = </a:t>
            </a:r>
            <a:r>
              <a:rPr lang="en-US" sz="2200" dirty="0" err="1">
                <a:latin typeface="Courier New" pitchFamily="49" charset="0"/>
                <a:cs typeface="Courier New" pitchFamily="49" charset="0"/>
              </a:rPr>
              <a:t>a</a:t>
            </a:r>
            <a:r>
              <a:rPr lang="en-US" sz="2200" baseline="-25000" dirty="0" err="1">
                <a:latin typeface="Courier New" pitchFamily="49" charset="0"/>
                <a:cs typeface="Courier New" pitchFamily="49" charset="0"/>
              </a:rPr>
              <a:t>j</a:t>
            </a:r>
            <a:r>
              <a:rPr lang="en-US" sz="2200" dirty="0">
                <a:latin typeface="Courier New" pitchFamily="49" charset="0"/>
                <a:cs typeface="Courier New" pitchFamily="49" charset="0"/>
              </a:rPr>
              <a:t> </a:t>
            </a:r>
            <a:r>
              <a:rPr lang="en-US" sz="2200" dirty="0">
                <a:solidFill>
                  <a:srgbClr val="0000FF"/>
                </a:solidFill>
                <a:latin typeface="Courier New" pitchFamily="49" charset="0"/>
                <a:cs typeface="Courier New" pitchFamily="49" charset="0"/>
              </a:rPr>
              <a:t>XOR</a:t>
            </a:r>
            <a:r>
              <a:rPr lang="en-US" sz="2200" dirty="0">
                <a:latin typeface="Courier New" pitchFamily="49" charset="0"/>
                <a:cs typeface="Courier New" pitchFamily="49" charset="0"/>
              </a:rPr>
              <a:t> </a:t>
            </a:r>
            <a:r>
              <a:rPr lang="en-US" sz="2200" dirty="0" err="1">
                <a:latin typeface="Courier New" pitchFamily="49" charset="0"/>
                <a:cs typeface="Courier New" pitchFamily="49" charset="0"/>
              </a:rPr>
              <a:t>b</a:t>
            </a:r>
            <a:r>
              <a:rPr lang="en-US" sz="2200" baseline="-25000" dirty="0" err="1">
                <a:latin typeface="Courier New" pitchFamily="49" charset="0"/>
                <a:cs typeface="Courier New" pitchFamily="49" charset="0"/>
              </a:rPr>
              <a:t>j</a:t>
            </a:r>
            <a:r>
              <a:rPr lang="en-US" sz="2200" dirty="0">
                <a:latin typeface="Courier New" pitchFamily="49" charset="0"/>
                <a:cs typeface="Courier New" pitchFamily="49" charset="0"/>
              </a:rPr>
              <a:t> XOR </a:t>
            </a:r>
            <a:r>
              <a:rPr lang="en-US" sz="2200" dirty="0" err="1">
                <a:latin typeface="Courier New" pitchFamily="49" charset="0"/>
                <a:cs typeface="Courier New" pitchFamily="49" charset="0"/>
              </a:rPr>
              <a:t>c</a:t>
            </a:r>
            <a:r>
              <a:rPr lang="en-US" sz="2200" baseline="-25000" dirty="0" err="1">
                <a:latin typeface="Courier New" pitchFamily="49" charset="0"/>
                <a:cs typeface="Courier New" pitchFamily="49" charset="0"/>
              </a:rPr>
              <a:t>j</a:t>
            </a:r>
            <a:endParaRPr lang="en-US" sz="2200" baseline="-25000" dirty="0">
              <a:latin typeface="Courier New" pitchFamily="49" charset="0"/>
              <a:cs typeface="Courier New" pitchFamily="49" charset="0"/>
            </a:endParaRPr>
          </a:p>
          <a:p>
            <a:pPr algn="just" rtl="0"/>
            <a:r>
              <a:rPr lang="en-US" sz="2200" dirty="0" smtClean="0">
                <a:latin typeface="Courier New" pitchFamily="49" charset="0"/>
                <a:cs typeface="Courier New" pitchFamily="49" charset="0"/>
              </a:rPr>
              <a:t>       </a:t>
            </a:r>
            <a:r>
              <a:rPr lang="en-US" sz="2200" dirty="0" err="1" smtClean="0">
                <a:latin typeface="Courier New" pitchFamily="49" charset="0"/>
                <a:cs typeface="Courier New" pitchFamily="49" charset="0"/>
              </a:rPr>
              <a:t>c</a:t>
            </a:r>
            <a:r>
              <a:rPr lang="en-US" sz="2200" baseline="-25000" dirty="0" err="1" smtClean="0">
                <a:latin typeface="Courier New" pitchFamily="49" charset="0"/>
                <a:cs typeface="Courier New" pitchFamily="49" charset="0"/>
              </a:rPr>
              <a:t>j</a:t>
            </a:r>
            <a:r>
              <a:rPr lang="en-US" sz="2200" baseline="-25000" dirty="0" smtClean="0">
                <a:latin typeface="Courier New" pitchFamily="49" charset="0"/>
                <a:cs typeface="Courier New" pitchFamily="49" charset="0"/>
              </a:rPr>
              <a:t>+‏1 </a:t>
            </a:r>
            <a:r>
              <a:rPr lang="en-US" sz="2200" dirty="0" smtClean="0">
                <a:latin typeface="Courier New" pitchFamily="49" charset="0"/>
                <a:cs typeface="Courier New" pitchFamily="49" charset="0"/>
              </a:rPr>
              <a:t>= </a:t>
            </a:r>
            <a:r>
              <a:rPr lang="en-US" sz="2200" dirty="0">
                <a:latin typeface="Courier New" pitchFamily="49" charset="0"/>
                <a:cs typeface="Courier New" pitchFamily="49" charset="0"/>
              </a:rPr>
              <a:t>(</a:t>
            </a:r>
            <a:r>
              <a:rPr lang="en-US" sz="2200" dirty="0" err="1">
                <a:latin typeface="Courier New" pitchFamily="49" charset="0"/>
                <a:cs typeface="Courier New" pitchFamily="49" charset="0"/>
              </a:rPr>
              <a:t>a</a:t>
            </a:r>
            <a:r>
              <a:rPr lang="en-US" sz="2200" baseline="-25000" dirty="0" err="1">
                <a:latin typeface="Courier New" pitchFamily="49" charset="0"/>
                <a:cs typeface="Courier New" pitchFamily="49" charset="0"/>
              </a:rPr>
              <a:t>j</a:t>
            </a:r>
            <a:r>
              <a:rPr lang="en-US" sz="2200" dirty="0">
                <a:latin typeface="Courier New" pitchFamily="49" charset="0"/>
                <a:cs typeface="Courier New" pitchFamily="49" charset="0"/>
              </a:rPr>
              <a:t> </a:t>
            </a:r>
            <a:r>
              <a:rPr lang="en-US" sz="2200" dirty="0">
                <a:solidFill>
                  <a:srgbClr val="0000FF"/>
                </a:solidFill>
                <a:latin typeface="Courier New" pitchFamily="49" charset="0"/>
                <a:cs typeface="Courier New" pitchFamily="49" charset="0"/>
              </a:rPr>
              <a:t>AND</a:t>
            </a:r>
            <a:r>
              <a:rPr lang="en-US" sz="2200" dirty="0">
                <a:latin typeface="Courier New" pitchFamily="49" charset="0"/>
                <a:cs typeface="Courier New" pitchFamily="49" charset="0"/>
              </a:rPr>
              <a:t> </a:t>
            </a:r>
            <a:r>
              <a:rPr lang="en-US" sz="2200" dirty="0" err="1" smtClean="0">
                <a:latin typeface="Courier New" pitchFamily="49" charset="0"/>
                <a:cs typeface="Courier New" pitchFamily="49" charset="0"/>
              </a:rPr>
              <a:t>b</a:t>
            </a:r>
            <a:r>
              <a:rPr lang="en-US" sz="2200" baseline="-25000" dirty="0" err="1" smtClean="0">
                <a:latin typeface="Courier New" pitchFamily="49" charset="0"/>
                <a:cs typeface="Courier New" pitchFamily="49" charset="0"/>
              </a:rPr>
              <a:t>j</a:t>
            </a:r>
            <a:r>
              <a:rPr lang="en-US" sz="2200" dirty="0" smtClean="0">
                <a:latin typeface="Courier New" pitchFamily="49" charset="0"/>
                <a:cs typeface="Courier New" pitchFamily="49" charset="0"/>
              </a:rPr>
              <a:t>)</a:t>
            </a:r>
            <a:r>
              <a:rPr lang="en-US" sz="2200" dirty="0" smtClean="0">
                <a:solidFill>
                  <a:srgbClr val="0000FF"/>
                </a:solidFill>
                <a:latin typeface="Courier New" pitchFamily="49" charset="0"/>
                <a:cs typeface="Courier New" pitchFamily="49" charset="0"/>
              </a:rPr>
              <a:t>OR</a:t>
            </a:r>
            <a:r>
              <a:rPr lang="en-US" sz="2200" dirty="0" smtClean="0">
                <a:latin typeface="Courier New" pitchFamily="49" charset="0"/>
                <a:cs typeface="Courier New" pitchFamily="49" charset="0"/>
              </a:rPr>
              <a:t>(</a:t>
            </a:r>
            <a:r>
              <a:rPr lang="en-US" sz="2200" dirty="0" err="1" smtClean="0">
                <a:latin typeface="Courier New" pitchFamily="49" charset="0"/>
                <a:cs typeface="Courier New" pitchFamily="49" charset="0"/>
              </a:rPr>
              <a:t>a</a:t>
            </a:r>
            <a:r>
              <a:rPr lang="en-US" sz="2200" baseline="-25000" dirty="0" err="1" smtClean="0">
                <a:latin typeface="Courier New" pitchFamily="49" charset="0"/>
                <a:cs typeface="Courier New" pitchFamily="49" charset="0"/>
              </a:rPr>
              <a:t>j</a:t>
            </a:r>
            <a:r>
              <a:rPr lang="en-US" sz="2200" dirty="0" smtClean="0">
                <a:latin typeface="Courier New" pitchFamily="49" charset="0"/>
                <a:cs typeface="Courier New" pitchFamily="49" charset="0"/>
              </a:rPr>
              <a:t> </a:t>
            </a:r>
            <a:r>
              <a:rPr lang="en-US" sz="2200" dirty="0">
                <a:solidFill>
                  <a:srgbClr val="0000FF"/>
                </a:solidFill>
                <a:latin typeface="Courier New" pitchFamily="49" charset="0"/>
                <a:cs typeface="Courier New" pitchFamily="49" charset="0"/>
              </a:rPr>
              <a:t>AND</a:t>
            </a:r>
            <a:r>
              <a:rPr lang="en-US" sz="2200" dirty="0">
                <a:latin typeface="Courier New" pitchFamily="49" charset="0"/>
                <a:cs typeface="Courier New" pitchFamily="49" charset="0"/>
              </a:rPr>
              <a:t> </a:t>
            </a:r>
            <a:r>
              <a:rPr lang="en-US" sz="2200" dirty="0" err="1" smtClean="0">
                <a:latin typeface="Courier New" pitchFamily="49" charset="0"/>
                <a:cs typeface="Courier New" pitchFamily="49" charset="0"/>
              </a:rPr>
              <a:t>c</a:t>
            </a:r>
            <a:r>
              <a:rPr lang="en-US" sz="2200" baseline="-25000" dirty="0" err="1" smtClean="0">
                <a:latin typeface="Courier New" pitchFamily="49" charset="0"/>
                <a:cs typeface="Courier New" pitchFamily="49" charset="0"/>
              </a:rPr>
              <a:t>j</a:t>
            </a:r>
            <a:r>
              <a:rPr lang="en-US" sz="2200" dirty="0" smtClean="0">
                <a:latin typeface="Courier New" pitchFamily="49" charset="0"/>
                <a:cs typeface="Courier New" pitchFamily="49" charset="0"/>
              </a:rPr>
              <a:t>)</a:t>
            </a:r>
            <a:r>
              <a:rPr lang="en-US" sz="2200" dirty="0" smtClean="0">
                <a:solidFill>
                  <a:srgbClr val="0000FF"/>
                </a:solidFill>
                <a:latin typeface="Courier New" pitchFamily="49" charset="0"/>
                <a:cs typeface="Courier New" pitchFamily="49" charset="0"/>
              </a:rPr>
              <a:t>OR</a:t>
            </a:r>
            <a:r>
              <a:rPr lang="en-US" sz="2200" dirty="0" smtClean="0">
                <a:latin typeface="Courier New" pitchFamily="49" charset="0"/>
                <a:cs typeface="Courier New" pitchFamily="49" charset="0"/>
              </a:rPr>
              <a:t>(</a:t>
            </a:r>
            <a:r>
              <a:rPr lang="en-US" sz="2200" dirty="0" err="1" smtClean="0">
                <a:latin typeface="Courier New" pitchFamily="49" charset="0"/>
                <a:cs typeface="Courier New" pitchFamily="49" charset="0"/>
              </a:rPr>
              <a:t>b</a:t>
            </a:r>
            <a:r>
              <a:rPr lang="en-US" sz="2200" baseline="-25000" dirty="0" err="1" smtClean="0">
                <a:latin typeface="Courier New" pitchFamily="49" charset="0"/>
                <a:cs typeface="Courier New" pitchFamily="49" charset="0"/>
              </a:rPr>
              <a:t>j</a:t>
            </a:r>
            <a:r>
              <a:rPr lang="en-US" sz="2200" dirty="0" smtClean="0">
                <a:latin typeface="Courier New" pitchFamily="49" charset="0"/>
                <a:cs typeface="Courier New" pitchFamily="49" charset="0"/>
              </a:rPr>
              <a:t> </a:t>
            </a:r>
            <a:r>
              <a:rPr lang="en-US" sz="2200" dirty="0">
                <a:solidFill>
                  <a:srgbClr val="0000FF"/>
                </a:solidFill>
                <a:latin typeface="Courier New" pitchFamily="49" charset="0"/>
                <a:cs typeface="Courier New" pitchFamily="49" charset="0"/>
              </a:rPr>
              <a:t>AND</a:t>
            </a:r>
            <a:r>
              <a:rPr lang="en-US" sz="2200" dirty="0">
                <a:latin typeface="Courier New" pitchFamily="49" charset="0"/>
                <a:cs typeface="Courier New" pitchFamily="49" charset="0"/>
              </a:rPr>
              <a:t> </a:t>
            </a:r>
            <a:r>
              <a:rPr lang="en-US" sz="2200" dirty="0" err="1">
                <a:latin typeface="Courier New" pitchFamily="49" charset="0"/>
                <a:cs typeface="Courier New" pitchFamily="49" charset="0"/>
              </a:rPr>
              <a:t>c</a:t>
            </a:r>
            <a:r>
              <a:rPr lang="en-US" sz="2200" baseline="-25000" dirty="0" err="1">
                <a:latin typeface="Courier New" pitchFamily="49" charset="0"/>
                <a:cs typeface="Courier New" pitchFamily="49" charset="0"/>
              </a:rPr>
              <a:t>j</a:t>
            </a:r>
            <a:r>
              <a:rPr lang="en-US" sz="2200" dirty="0">
                <a:latin typeface="Courier New" pitchFamily="49" charset="0"/>
                <a:cs typeface="Courier New" pitchFamily="49" charset="0"/>
              </a:rPr>
              <a:t>)</a:t>
            </a:r>
            <a:endParaRPr lang="ar-IQ" sz="2200" dirty="0">
              <a:latin typeface="Courier New" pitchFamily="49" charset="0"/>
              <a:cs typeface="Courier New" pitchFamily="49" charset="0"/>
            </a:endParaRPr>
          </a:p>
        </p:txBody>
      </p:sp>
    </p:spTree>
    <p:extLst>
      <p:ext uri="{BB962C8B-B14F-4D97-AF65-F5344CB8AC3E}">
        <p14:creationId xmlns:p14="http://schemas.microsoft.com/office/powerpoint/2010/main" val="339162039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3573016"/>
            <a:ext cx="8568952" cy="2880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مستطيل 1"/>
          <p:cNvSpPr/>
          <p:nvPr/>
        </p:nvSpPr>
        <p:spPr>
          <a:xfrm>
            <a:off x="540728" y="1340768"/>
            <a:ext cx="8351752" cy="2015936"/>
          </a:xfrm>
          <a:prstGeom prst="rect">
            <a:avLst/>
          </a:prstGeom>
        </p:spPr>
        <p:txBody>
          <a:bodyPr wrap="square">
            <a:spAutoFit/>
          </a:bodyPr>
          <a:lstStyle/>
          <a:p>
            <a:pPr algn="just" rtl="0"/>
            <a:r>
              <a:rPr lang="en-US" sz="2500" dirty="0" smtClean="0"/>
              <a:t>	Two </a:t>
            </a:r>
            <a:r>
              <a:rPr lang="en-US" sz="2500" dirty="0"/>
              <a:t>solutions are presented, being one generic (that is, for any number of </a:t>
            </a:r>
            <a:r>
              <a:rPr lang="en-US" sz="2500" dirty="0" smtClean="0"/>
              <a:t>bits) </a:t>
            </a:r>
            <a:r>
              <a:rPr lang="en-US" sz="2500" dirty="0"/>
              <a:t>and the other specific for 8-bit numbers. </a:t>
            </a:r>
            <a:r>
              <a:rPr lang="en-US" sz="2500" dirty="0" smtClean="0"/>
              <a:t>Also the </a:t>
            </a:r>
            <a:r>
              <a:rPr lang="en-US" sz="2500" dirty="0"/>
              <a:t>use of vectors and FOR/LOOP </a:t>
            </a:r>
            <a:r>
              <a:rPr lang="en-US" sz="2500" dirty="0" smtClean="0"/>
              <a:t>is shown in </a:t>
            </a:r>
            <a:r>
              <a:rPr lang="en-US" sz="2500" dirty="0"/>
              <a:t>the first solution, and </a:t>
            </a:r>
            <a:r>
              <a:rPr lang="en-US" sz="2500" dirty="0" smtClean="0"/>
              <a:t>of integers </a:t>
            </a:r>
            <a:r>
              <a:rPr lang="en-US" sz="2500" dirty="0"/>
              <a:t>and IF in the second. Simulation results from either solution are shown </a:t>
            </a:r>
            <a:r>
              <a:rPr lang="en-US" sz="2500" dirty="0" smtClean="0"/>
              <a:t>below.</a:t>
            </a:r>
            <a:endParaRPr lang="en-US" sz="2500" dirty="0"/>
          </a:p>
        </p:txBody>
      </p:sp>
      <p:sp>
        <p:nvSpPr>
          <p:cNvPr id="5" name="مستطيل 4"/>
          <p:cNvSpPr/>
          <p:nvPr/>
        </p:nvSpPr>
        <p:spPr>
          <a:xfrm>
            <a:off x="452863" y="550584"/>
            <a:ext cx="6362639" cy="646331"/>
          </a:xfrm>
          <a:prstGeom prst="rect">
            <a:avLst/>
          </a:prstGeom>
        </p:spPr>
        <p:txBody>
          <a:bodyPr wrap="none">
            <a:spAutoFit/>
          </a:bodyPr>
          <a:lstStyle/>
          <a:p>
            <a:pPr algn="just" rtl="0"/>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Example 7</a:t>
            </a:r>
            <a:r>
              <a:rPr lang="en-US" sz="28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 </a:t>
            </a:r>
            <a:r>
              <a:rPr lang="en-US" sz="28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Carry Ripple </a:t>
            </a:r>
            <a:r>
              <a:rPr lang="en-US" sz="28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Adders</a:t>
            </a:r>
            <a:endParaRPr lang="en-US" sz="28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endParaRPr>
          </a:p>
        </p:txBody>
      </p:sp>
    </p:spTree>
    <p:extLst>
      <p:ext uri="{BB962C8B-B14F-4D97-AF65-F5344CB8AC3E}">
        <p14:creationId xmlns:p14="http://schemas.microsoft.com/office/powerpoint/2010/main" val="110425592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52863" y="550584"/>
            <a:ext cx="6362639" cy="646331"/>
          </a:xfrm>
          <a:prstGeom prst="rect">
            <a:avLst/>
          </a:prstGeom>
        </p:spPr>
        <p:txBody>
          <a:bodyPr wrap="none">
            <a:spAutoFit/>
          </a:bodyPr>
          <a:lstStyle/>
          <a:p>
            <a:pPr algn="just" rtl="0"/>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Example 7</a:t>
            </a:r>
            <a:r>
              <a:rPr lang="en-US" sz="28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 </a:t>
            </a:r>
            <a:r>
              <a:rPr lang="en-US" sz="28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Carry Ripple </a:t>
            </a:r>
            <a:r>
              <a:rPr lang="en-US" sz="28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Adders</a:t>
            </a:r>
            <a:endParaRPr lang="en-US" sz="28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endParaRPr>
          </a:p>
        </p:txBody>
      </p:sp>
      <p:sp>
        <p:nvSpPr>
          <p:cNvPr id="3" name="مستطيل 2"/>
          <p:cNvSpPr/>
          <p:nvPr/>
        </p:nvSpPr>
        <p:spPr>
          <a:xfrm>
            <a:off x="504960" y="1196915"/>
            <a:ext cx="8387520" cy="5632311"/>
          </a:xfrm>
          <a:prstGeom prst="rect">
            <a:avLst/>
          </a:prstGeom>
        </p:spPr>
        <p:txBody>
          <a:bodyPr wrap="square">
            <a:spAutoFit/>
          </a:bodyPr>
          <a:lstStyle/>
          <a:p>
            <a:pPr algn="l" rtl="0">
              <a:lnSpc>
                <a:spcPct val="80000"/>
              </a:lnSpc>
            </a:pPr>
            <a:r>
              <a:rPr lang="en-US" dirty="0">
                <a:solidFill>
                  <a:srgbClr val="008000"/>
                </a:solidFill>
                <a:latin typeface="Courier New" pitchFamily="49" charset="0"/>
                <a:cs typeface="Courier New" pitchFamily="49" charset="0"/>
              </a:rPr>
              <a:t>----- Solution 1: Generic, with VECTORS --------</a:t>
            </a:r>
          </a:p>
          <a:p>
            <a:pPr algn="l" rtl="0">
              <a:lnSpc>
                <a:spcPct val="80000"/>
              </a:lnSpc>
            </a:pPr>
            <a:r>
              <a:rPr lang="en-US" dirty="0" smtClean="0">
                <a:solidFill>
                  <a:srgbClr val="0000FF"/>
                </a:solidFill>
                <a:latin typeface="Courier New" pitchFamily="49" charset="0"/>
                <a:cs typeface="Courier New" pitchFamily="49" charset="0"/>
              </a:rPr>
              <a:t>LIBRARY</a:t>
            </a:r>
            <a:r>
              <a:rPr lang="en-US" dirty="0" smtClean="0">
                <a:latin typeface="Courier New" pitchFamily="49" charset="0"/>
                <a:cs typeface="Courier New" pitchFamily="49" charset="0"/>
              </a:rPr>
              <a:t> </a:t>
            </a:r>
            <a:r>
              <a:rPr lang="en-US" dirty="0">
                <a:latin typeface="Courier New" pitchFamily="49" charset="0"/>
                <a:cs typeface="Courier New" pitchFamily="49" charset="0"/>
              </a:rPr>
              <a:t>ieee;</a:t>
            </a:r>
          </a:p>
          <a:p>
            <a:pPr algn="l" rtl="0">
              <a:lnSpc>
                <a:spcPct val="80000"/>
              </a:lnSpc>
            </a:pPr>
            <a:r>
              <a:rPr lang="en-US" dirty="0" smtClean="0">
                <a:solidFill>
                  <a:srgbClr val="0000FF"/>
                </a:solidFill>
                <a:latin typeface="Courier New" pitchFamily="49" charset="0"/>
                <a:cs typeface="Courier New" pitchFamily="49" charset="0"/>
              </a:rPr>
              <a:t>USE</a:t>
            </a:r>
            <a:r>
              <a:rPr lang="en-US" dirty="0" smtClean="0">
                <a:latin typeface="Courier New" pitchFamily="49" charset="0"/>
                <a:cs typeface="Courier New" pitchFamily="49" charset="0"/>
              </a:rPr>
              <a:t> </a:t>
            </a:r>
            <a:r>
              <a:rPr lang="en-US" dirty="0">
                <a:latin typeface="Courier New" pitchFamily="49" charset="0"/>
                <a:cs typeface="Courier New" pitchFamily="49" charset="0"/>
              </a:rPr>
              <a:t>ieee.std_logic_1164.all</a:t>
            </a:r>
            <a:r>
              <a:rPr lang="en-US" dirty="0" smtClean="0">
                <a:latin typeface="Courier New" pitchFamily="49" charset="0"/>
                <a:cs typeface="Courier New" pitchFamily="49" charset="0"/>
              </a:rPr>
              <a:t>;</a:t>
            </a:r>
          </a:p>
          <a:p>
            <a:pPr algn="l" rtl="0">
              <a:lnSpc>
                <a:spcPct val="80000"/>
              </a:lnSpc>
            </a:pPr>
            <a:r>
              <a:rPr lang="en-US" dirty="0" smtClean="0">
                <a:solidFill>
                  <a:srgbClr val="0000FF"/>
                </a:solidFill>
                <a:latin typeface="Courier New" pitchFamily="49" charset="0"/>
                <a:cs typeface="Courier New" pitchFamily="49" charset="0"/>
              </a:rPr>
              <a:t>ENTITY</a:t>
            </a:r>
            <a:r>
              <a:rPr lang="en-US" dirty="0" smtClean="0">
                <a:latin typeface="Courier New" pitchFamily="49" charset="0"/>
                <a:cs typeface="Courier New" pitchFamily="49" charset="0"/>
              </a:rPr>
              <a:t> </a:t>
            </a:r>
            <a:r>
              <a:rPr lang="en-US" dirty="0">
                <a:latin typeface="Courier New" pitchFamily="49" charset="0"/>
                <a:cs typeface="Courier New" pitchFamily="49" charset="0"/>
              </a:rPr>
              <a:t>adder IS</a:t>
            </a:r>
          </a:p>
          <a:p>
            <a:pPr algn="l" rtl="0">
              <a:lnSpc>
                <a:spcPct val="80000"/>
              </a:lnSpc>
            </a:pPr>
            <a:r>
              <a:rPr lang="en-US" dirty="0">
                <a:latin typeface="Courier New" pitchFamily="49" charset="0"/>
                <a:cs typeface="Courier New" pitchFamily="49" charset="0"/>
              </a:rPr>
              <a:t> </a:t>
            </a:r>
            <a:r>
              <a:rPr lang="en-US" dirty="0" smtClean="0">
                <a:latin typeface="Courier New" pitchFamily="49" charset="0"/>
                <a:cs typeface="Courier New" pitchFamily="49" charset="0"/>
              </a:rPr>
              <a:t>  GENERIC </a:t>
            </a:r>
            <a:r>
              <a:rPr lang="en-US" dirty="0">
                <a:latin typeface="Courier New" pitchFamily="49" charset="0"/>
                <a:cs typeface="Courier New" pitchFamily="49" charset="0"/>
              </a:rPr>
              <a:t>(length : INTEGER := 8);</a:t>
            </a:r>
          </a:p>
          <a:p>
            <a:pPr algn="l" rtl="0">
              <a:lnSpc>
                <a:spcPct val="80000"/>
              </a:lnSpc>
            </a:pPr>
            <a:r>
              <a:rPr lang="en-US" dirty="0" smtClean="0">
                <a:latin typeface="Courier New" pitchFamily="49" charset="0"/>
                <a:cs typeface="Courier New" pitchFamily="49" charset="0"/>
              </a:rPr>
              <a:t>   PORT (a</a:t>
            </a:r>
            <a:r>
              <a:rPr lang="en-US" dirty="0">
                <a:latin typeface="Courier New" pitchFamily="49" charset="0"/>
                <a:cs typeface="Courier New" pitchFamily="49" charset="0"/>
              </a:rPr>
              <a:t>, </a:t>
            </a:r>
            <a:r>
              <a:rPr lang="en-US" dirty="0" smtClean="0">
                <a:latin typeface="Courier New" pitchFamily="49" charset="0"/>
                <a:cs typeface="Courier New" pitchFamily="49" charset="0"/>
              </a:rPr>
              <a:t>b: </a:t>
            </a:r>
            <a:r>
              <a:rPr lang="en-US" dirty="0" smtClean="0">
                <a:solidFill>
                  <a:srgbClr val="0000FF"/>
                </a:solidFill>
                <a:latin typeface="Courier New" pitchFamily="49" charset="0"/>
                <a:cs typeface="Courier New" pitchFamily="49" charset="0"/>
              </a:rPr>
              <a:t>IN</a:t>
            </a:r>
            <a:r>
              <a:rPr lang="en-US" dirty="0" smtClean="0">
                <a:latin typeface="Courier New" pitchFamily="49" charset="0"/>
                <a:cs typeface="Courier New" pitchFamily="49" charset="0"/>
              </a:rPr>
              <a:t> </a:t>
            </a:r>
            <a:r>
              <a:rPr lang="en-US" dirty="0">
                <a:latin typeface="Courier New" pitchFamily="49" charset="0"/>
                <a:cs typeface="Courier New" pitchFamily="49" charset="0"/>
              </a:rPr>
              <a:t>STD_LOGIC_VECTOR (length-1 DOWNTO 0);</a:t>
            </a:r>
          </a:p>
          <a:p>
            <a:pPr algn="l" rtl="0">
              <a:lnSpc>
                <a:spcPct val="80000"/>
              </a:lnSpc>
            </a:pPr>
            <a:r>
              <a:rPr lang="en-US" dirty="0" smtClean="0">
                <a:latin typeface="Courier New" pitchFamily="49" charset="0"/>
                <a:cs typeface="Courier New" pitchFamily="49" charset="0"/>
              </a:rPr>
              <a:t>   	   cin: </a:t>
            </a:r>
            <a:r>
              <a:rPr lang="en-US" dirty="0" smtClean="0">
                <a:solidFill>
                  <a:srgbClr val="0000FF"/>
                </a:solidFill>
                <a:latin typeface="Courier New" pitchFamily="49" charset="0"/>
                <a:cs typeface="Courier New" pitchFamily="49" charset="0"/>
              </a:rPr>
              <a:t>IN</a:t>
            </a:r>
            <a:r>
              <a:rPr lang="en-US" dirty="0" smtClean="0">
                <a:latin typeface="Courier New" pitchFamily="49" charset="0"/>
                <a:cs typeface="Courier New" pitchFamily="49" charset="0"/>
              </a:rPr>
              <a:t> </a:t>
            </a:r>
            <a:r>
              <a:rPr lang="en-US" dirty="0">
                <a:latin typeface="Courier New" pitchFamily="49" charset="0"/>
                <a:cs typeface="Courier New" pitchFamily="49" charset="0"/>
              </a:rPr>
              <a:t>STD_LOGIC;</a:t>
            </a:r>
          </a:p>
          <a:p>
            <a:pPr algn="l" rtl="0">
              <a:lnSpc>
                <a:spcPct val="80000"/>
              </a:lnSpc>
            </a:pPr>
            <a:r>
              <a:rPr lang="en-US" dirty="0" smtClean="0">
                <a:latin typeface="Courier New" pitchFamily="49" charset="0"/>
                <a:cs typeface="Courier New" pitchFamily="49" charset="0"/>
              </a:rPr>
              <a:t>	     s: </a:t>
            </a:r>
            <a:r>
              <a:rPr lang="en-US" dirty="0" smtClean="0">
                <a:solidFill>
                  <a:srgbClr val="0000FF"/>
                </a:solidFill>
                <a:latin typeface="Courier New" pitchFamily="49" charset="0"/>
                <a:cs typeface="Courier New" pitchFamily="49" charset="0"/>
              </a:rPr>
              <a:t>OUT</a:t>
            </a:r>
            <a:r>
              <a:rPr lang="en-US" dirty="0" smtClean="0">
                <a:latin typeface="Courier New" pitchFamily="49" charset="0"/>
                <a:cs typeface="Courier New" pitchFamily="49" charset="0"/>
              </a:rPr>
              <a:t> </a:t>
            </a:r>
            <a:r>
              <a:rPr lang="en-US" dirty="0">
                <a:latin typeface="Courier New" pitchFamily="49" charset="0"/>
                <a:cs typeface="Courier New" pitchFamily="49" charset="0"/>
              </a:rPr>
              <a:t>STD_LOGIC_VECTOR (length-1 </a:t>
            </a:r>
            <a:r>
              <a:rPr lang="en-US" dirty="0" smtClean="0">
                <a:latin typeface="Courier New" pitchFamily="49" charset="0"/>
                <a:cs typeface="Courier New" pitchFamily="49" charset="0"/>
              </a:rPr>
              <a:t>DOWNTO 0</a:t>
            </a:r>
            <a:r>
              <a:rPr lang="en-US" dirty="0">
                <a:latin typeface="Courier New" pitchFamily="49" charset="0"/>
                <a:cs typeface="Courier New" pitchFamily="49" charset="0"/>
              </a:rPr>
              <a:t>);</a:t>
            </a:r>
          </a:p>
          <a:p>
            <a:pPr algn="l" rtl="0">
              <a:lnSpc>
                <a:spcPct val="80000"/>
              </a:lnSpc>
            </a:pPr>
            <a:r>
              <a:rPr lang="en-US" dirty="0" smtClean="0">
                <a:latin typeface="Courier New" pitchFamily="49" charset="0"/>
                <a:cs typeface="Courier New" pitchFamily="49" charset="0"/>
              </a:rPr>
              <a:t>	  cout: </a:t>
            </a:r>
            <a:r>
              <a:rPr lang="en-US" dirty="0" smtClean="0">
                <a:solidFill>
                  <a:srgbClr val="0000FF"/>
                </a:solidFill>
                <a:latin typeface="Courier New" pitchFamily="49" charset="0"/>
                <a:cs typeface="Courier New" pitchFamily="49" charset="0"/>
              </a:rPr>
              <a:t>OUT</a:t>
            </a:r>
            <a:r>
              <a:rPr lang="en-US" dirty="0" smtClean="0">
                <a:latin typeface="Courier New" pitchFamily="49" charset="0"/>
                <a:cs typeface="Courier New" pitchFamily="49" charset="0"/>
              </a:rPr>
              <a:t> </a:t>
            </a:r>
            <a:r>
              <a:rPr lang="en-US" dirty="0">
                <a:latin typeface="Courier New" pitchFamily="49" charset="0"/>
                <a:cs typeface="Courier New" pitchFamily="49" charset="0"/>
              </a:rPr>
              <a:t>STD_LOGIC);</a:t>
            </a:r>
          </a:p>
          <a:p>
            <a:pPr algn="l" rtl="0">
              <a:lnSpc>
                <a:spcPct val="80000"/>
              </a:lnSpc>
            </a:pPr>
            <a:r>
              <a:rPr lang="en-US" dirty="0" smtClean="0">
                <a:solidFill>
                  <a:srgbClr val="0000FF"/>
                </a:solidFill>
                <a:latin typeface="Courier New" pitchFamily="49" charset="0"/>
                <a:cs typeface="Courier New" pitchFamily="49" charset="0"/>
              </a:rPr>
              <a:t>END</a:t>
            </a:r>
            <a:r>
              <a:rPr lang="en-US" dirty="0" smtClean="0">
                <a:latin typeface="Courier New" pitchFamily="49" charset="0"/>
                <a:cs typeface="Courier New" pitchFamily="49" charset="0"/>
              </a:rPr>
              <a:t> </a:t>
            </a:r>
            <a:r>
              <a:rPr lang="en-US" dirty="0">
                <a:latin typeface="Courier New" pitchFamily="49" charset="0"/>
                <a:cs typeface="Courier New" pitchFamily="49" charset="0"/>
              </a:rPr>
              <a:t>adder;</a:t>
            </a:r>
          </a:p>
          <a:p>
            <a:pPr algn="l" rtl="0">
              <a:lnSpc>
                <a:spcPct val="80000"/>
              </a:lnSpc>
            </a:pPr>
            <a:r>
              <a:rPr lang="en-US" dirty="0" smtClean="0">
                <a:solidFill>
                  <a:srgbClr val="0000FF"/>
                </a:solidFill>
                <a:latin typeface="Courier New" pitchFamily="49" charset="0"/>
                <a:cs typeface="Courier New" pitchFamily="49" charset="0"/>
              </a:rPr>
              <a:t>ARCHITECTURE</a:t>
            </a:r>
            <a:r>
              <a:rPr lang="en-US" dirty="0" smtClean="0">
                <a:latin typeface="Courier New" pitchFamily="49" charset="0"/>
                <a:cs typeface="Courier New" pitchFamily="49" charset="0"/>
              </a:rPr>
              <a:t> </a:t>
            </a:r>
            <a:r>
              <a:rPr lang="en-US" dirty="0">
                <a:latin typeface="Courier New" pitchFamily="49" charset="0"/>
                <a:cs typeface="Courier New" pitchFamily="49" charset="0"/>
              </a:rPr>
              <a:t>adder </a:t>
            </a:r>
            <a:r>
              <a:rPr lang="en-US" dirty="0">
                <a:solidFill>
                  <a:srgbClr val="0000FF"/>
                </a:solidFill>
                <a:latin typeface="Courier New" pitchFamily="49" charset="0"/>
                <a:cs typeface="Courier New" pitchFamily="49" charset="0"/>
              </a:rPr>
              <a:t>OF</a:t>
            </a:r>
            <a:r>
              <a:rPr lang="en-US" dirty="0">
                <a:latin typeface="Courier New" pitchFamily="49" charset="0"/>
                <a:cs typeface="Courier New" pitchFamily="49" charset="0"/>
              </a:rPr>
              <a:t> adder </a:t>
            </a:r>
            <a:r>
              <a:rPr lang="en-US" dirty="0">
                <a:solidFill>
                  <a:srgbClr val="0000FF"/>
                </a:solidFill>
                <a:latin typeface="Courier New" pitchFamily="49" charset="0"/>
                <a:cs typeface="Courier New" pitchFamily="49" charset="0"/>
              </a:rPr>
              <a:t>IS</a:t>
            </a:r>
          </a:p>
          <a:p>
            <a:pPr algn="l" rtl="0">
              <a:lnSpc>
                <a:spcPct val="80000"/>
              </a:lnSpc>
            </a:pPr>
            <a:r>
              <a:rPr lang="en-US" dirty="0" smtClean="0">
                <a:latin typeface="Courier New" pitchFamily="49" charset="0"/>
                <a:cs typeface="Courier New" pitchFamily="49" charset="0"/>
              </a:rPr>
              <a:t> </a:t>
            </a:r>
            <a:r>
              <a:rPr lang="en-US" dirty="0">
                <a:latin typeface="Courier New" pitchFamily="49" charset="0"/>
                <a:cs typeface="Courier New" pitchFamily="49" charset="0"/>
              </a:rPr>
              <a:t>BEGIN</a:t>
            </a:r>
          </a:p>
          <a:p>
            <a:pPr algn="l" rtl="0">
              <a:lnSpc>
                <a:spcPct val="80000"/>
              </a:lnSpc>
            </a:pPr>
            <a:r>
              <a:rPr lang="en-US" dirty="0" smtClean="0">
                <a:latin typeface="Courier New" pitchFamily="49" charset="0"/>
                <a:cs typeface="Courier New" pitchFamily="49" charset="0"/>
              </a:rPr>
              <a:t> </a:t>
            </a:r>
            <a:r>
              <a:rPr lang="en-US" dirty="0">
                <a:solidFill>
                  <a:srgbClr val="0000FF"/>
                </a:solidFill>
                <a:latin typeface="Courier New" pitchFamily="49" charset="0"/>
                <a:cs typeface="Courier New" pitchFamily="49" charset="0"/>
              </a:rPr>
              <a:t>PROCESS</a:t>
            </a:r>
            <a:r>
              <a:rPr lang="en-US" dirty="0">
                <a:latin typeface="Courier New" pitchFamily="49" charset="0"/>
                <a:cs typeface="Courier New" pitchFamily="49" charset="0"/>
              </a:rPr>
              <a:t> (a, b, cin)</a:t>
            </a:r>
          </a:p>
          <a:p>
            <a:pPr algn="l" rtl="0">
              <a:lnSpc>
                <a:spcPct val="80000"/>
              </a:lnSpc>
            </a:pPr>
            <a:r>
              <a:rPr lang="en-US" dirty="0" smtClean="0">
                <a:latin typeface="Courier New" pitchFamily="49" charset="0"/>
                <a:cs typeface="Courier New" pitchFamily="49" charset="0"/>
              </a:rPr>
              <a:t>   VARIABLE </a:t>
            </a:r>
            <a:r>
              <a:rPr lang="en-US" dirty="0">
                <a:latin typeface="Courier New" pitchFamily="49" charset="0"/>
                <a:cs typeface="Courier New" pitchFamily="49" charset="0"/>
              </a:rPr>
              <a:t>carry : STD_LOGIC_VECTOR (length DOWNTO 0);</a:t>
            </a:r>
          </a:p>
          <a:p>
            <a:pPr algn="l" rtl="0">
              <a:lnSpc>
                <a:spcPct val="80000"/>
              </a:lnSpc>
            </a:pPr>
            <a:r>
              <a:rPr lang="en-US" dirty="0" smtClean="0">
                <a:latin typeface="Courier New" pitchFamily="49" charset="0"/>
                <a:cs typeface="Courier New" pitchFamily="49" charset="0"/>
              </a:rPr>
              <a:t>   </a:t>
            </a:r>
            <a:r>
              <a:rPr lang="en-US" dirty="0" smtClean="0">
                <a:solidFill>
                  <a:srgbClr val="0000FF"/>
                </a:solidFill>
                <a:latin typeface="Courier New" pitchFamily="49" charset="0"/>
                <a:cs typeface="Courier New" pitchFamily="49" charset="0"/>
              </a:rPr>
              <a:t>BEGIN</a:t>
            </a:r>
            <a:endParaRPr lang="en-US" dirty="0">
              <a:solidFill>
                <a:srgbClr val="0000FF"/>
              </a:solidFill>
              <a:latin typeface="Courier New" pitchFamily="49" charset="0"/>
              <a:cs typeface="Courier New" pitchFamily="49" charset="0"/>
            </a:endParaRPr>
          </a:p>
          <a:p>
            <a:pPr algn="l" rtl="0">
              <a:lnSpc>
                <a:spcPct val="80000"/>
              </a:lnSpc>
            </a:pPr>
            <a:r>
              <a:rPr lang="en-US" dirty="0" smtClean="0">
                <a:latin typeface="Courier New" pitchFamily="49" charset="0"/>
                <a:cs typeface="Courier New" pitchFamily="49" charset="0"/>
              </a:rPr>
              <a:t>     carry(0</a:t>
            </a:r>
            <a:r>
              <a:rPr lang="en-US" dirty="0">
                <a:latin typeface="Courier New" pitchFamily="49" charset="0"/>
                <a:cs typeface="Courier New" pitchFamily="49" charset="0"/>
              </a:rPr>
              <a:t>) := cin;</a:t>
            </a:r>
          </a:p>
          <a:p>
            <a:pPr algn="l" rtl="0">
              <a:lnSpc>
                <a:spcPct val="80000"/>
              </a:lnSpc>
            </a:pPr>
            <a:r>
              <a:rPr lang="en-US" dirty="0" smtClean="0">
                <a:latin typeface="Courier New" pitchFamily="49" charset="0"/>
                <a:cs typeface="Courier New" pitchFamily="49" charset="0"/>
              </a:rPr>
              <a:t> 	</a:t>
            </a:r>
            <a:r>
              <a:rPr lang="en-US" dirty="0" smtClean="0">
                <a:solidFill>
                  <a:srgbClr val="0000FF"/>
                </a:solidFill>
                <a:latin typeface="Courier New" pitchFamily="49" charset="0"/>
                <a:cs typeface="Courier New" pitchFamily="49" charset="0"/>
              </a:rPr>
              <a:t>FOR</a:t>
            </a:r>
            <a:r>
              <a:rPr lang="en-US" dirty="0" smtClean="0">
                <a:latin typeface="Courier New" pitchFamily="49" charset="0"/>
                <a:cs typeface="Courier New" pitchFamily="49" charset="0"/>
              </a:rPr>
              <a:t> </a:t>
            </a:r>
            <a:r>
              <a:rPr lang="en-US" dirty="0">
                <a:latin typeface="Courier New" pitchFamily="49" charset="0"/>
                <a:cs typeface="Courier New" pitchFamily="49" charset="0"/>
              </a:rPr>
              <a:t>i </a:t>
            </a:r>
            <a:r>
              <a:rPr lang="en-US" dirty="0">
                <a:solidFill>
                  <a:srgbClr val="0000FF"/>
                </a:solidFill>
                <a:latin typeface="Courier New" pitchFamily="49" charset="0"/>
                <a:cs typeface="Courier New" pitchFamily="49" charset="0"/>
              </a:rPr>
              <a:t>IN</a:t>
            </a:r>
            <a:r>
              <a:rPr lang="en-US" dirty="0">
                <a:latin typeface="Courier New" pitchFamily="49" charset="0"/>
                <a:cs typeface="Courier New" pitchFamily="49" charset="0"/>
              </a:rPr>
              <a:t> 0 </a:t>
            </a:r>
            <a:r>
              <a:rPr lang="en-US" dirty="0">
                <a:solidFill>
                  <a:srgbClr val="0000FF"/>
                </a:solidFill>
                <a:latin typeface="Courier New" pitchFamily="49" charset="0"/>
                <a:cs typeface="Courier New" pitchFamily="49" charset="0"/>
              </a:rPr>
              <a:t>TO</a:t>
            </a:r>
            <a:r>
              <a:rPr lang="en-US" dirty="0">
                <a:latin typeface="Courier New" pitchFamily="49" charset="0"/>
                <a:cs typeface="Courier New" pitchFamily="49" charset="0"/>
              </a:rPr>
              <a:t> length-1 </a:t>
            </a:r>
            <a:r>
              <a:rPr lang="en-US" dirty="0">
                <a:solidFill>
                  <a:srgbClr val="0000FF"/>
                </a:solidFill>
                <a:latin typeface="Courier New" pitchFamily="49" charset="0"/>
                <a:cs typeface="Courier New" pitchFamily="49" charset="0"/>
              </a:rPr>
              <a:t>LOOP</a:t>
            </a:r>
          </a:p>
          <a:p>
            <a:pPr algn="l" rtl="0">
              <a:lnSpc>
                <a:spcPct val="80000"/>
              </a:lnSpc>
            </a:pPr>
            <a:r>
              <a:rPr lang="en-US" dirty="0" smtClean="0">
                <a:latin typeface="Courier New" pitchFamily="49" charset="0"/>
                <a:cs typeface="Courier New" pitchFamily="49" charset="0"/>
              </a:rPr>
              <a:t> 	   s(i</a:t>
            </a:r>
            <a:r>
              <a:rPr lang="en-US" dirty="0">
                <a:latin typeface="Courier New" pitchFamily="49" charset="0"/>
                <a:cs typeface="Courier New" pitchFamily="49" charset="0"/>
              </a:rPr>
              <a:t>) &lt;= a(i) </a:t>
            </a:r>
            <a:r>
              <a:rPr lang="en-US" dirty="0">
                <a:solidFill>
                  <a:srgbClr val="0000FF"/>
                </a:solidFill>
                <a:latin typeface="Courier New" pitchFamily="49" charset="0"/>
                <a:cs typeface="Courier New" pitchFamily="49" charset="0"/>
              </a:rPr>
              <a:t>XOR</a:t>
            </a:r>
            <a:r>
              <a:rPr lang="en-US" dirty="0">
                <a:latin typeface="Courier New" pitchFamily="49" charset="0"/>
                <a:cs typeface="Courier New" pitchFamily="49" charset="0"/>
              </a:rPr>
              <a:t> b(i) </a:t>
            </a:r>
            <a:r>
              <a:rPr lang="en-US" dirty="0">
                <a:solidFill>
                  <a:srgbClr val="0000FF"/>
                </a:solidFill>
                <a:latin typeface="Courier New" pitchFamily="49" charset="0"/>
                <a:cs typeface="Courier New" pitchFamily="49" charset="0"/>
              </a:rPr>
              <a:t>XOR</a:t>
            </a:r>
            <a:r>
              <a:rPr lang="en-US" dirty="0">
                <a:latin typeface="Courier New" pitchFamily="49" charset="0"/>
                <a:cs typeface="Courier New" pitchFamily="49" charset="0"/>
              </a:rPr>
              <a:t> carry(i);</a:t>
            </a:r>
          </a:p>
          <a:p>
            <a:pPr algn="l" rtl="0">
              <a:lnSpc>
                <a:spcPct val="80000"/>
              </a:lnSpc>
            </a:pPr>
            <a:r>
              <a:rPr lang="en-US" dirty="0" smtClean="0">
                <a:latin typeface="Courier New" pitchFamily="49" charset="0"/>
                <a:cs typeface="Courier New" pitchFamily="49" charset="0"/>
              </a:rPr>
              <a:t>         carry(i+1):=(a(i) </a:t>
            </a:r>
            <a:r>
              <a:rPr lang="en-US" dirty="0" smtClean="0">
                <a:solidFill>
                  <a:srgbClr val="0000FF"/>
                </a:solidFill>
                <a:latin typeface="Courier New" pitchFamily="49" charset="0"/>
                <a:cs typeface="Courier New" pitchFamily="49" charset="0"/>
              </a:rPr>
              <a:t>AND </a:t>
            </a:r>
            <a:r>
              <a:rPr lang="en-US" dirty="0" smtClean="0">
                <a:latin typeface="Courier New" pitchFamily="49" charset="0"/>
                <a:cs typeface="Courier New" pitchFamily="49" charset="0"/>
              </a:rPr>
              <a:t>b(i))OR</a:t>
            </a:r>
          </a:p>
          <a:p>
            <a:pPr algn="l" rtl="0">
              <a:lnSpc>
                <a:spcPct val="80000"/>
              </a:lnSpc>
            </a:pPr>
            <a:r>
              <a:rPr lang="en-US" dirty="0">
                <a:latin typeface="Courier New" pitchFamily="49" charset="0"/>
                <a:cs typeface="Courier New" pitchFamily="49" charset="0"/>
              </a:rPr>
              <a:t> </a:t>
            </a:r>
            <a:r>
              <a:rPr lang="en-US" dirty="0" smtClean="0">
                <a:latin typeface="Courier New" pitchFamily="49" charset="0"/>
                <a:cs typeface="Courier New" pitchFamily="49" charset="0"/>
              </a:rPr>
              <a:t>                    (a(i) </a:t>
            </a:r>
            <a:r>
              <a:rPr lang="en-US" dirty="0" smtClean="0">
                <a:solidFill>
                  <a:srgbClr val="0000FF"/>
                </a:solidFill>
                <a:latin typeface="Courier New" pitchFamily="49" charset="0"/>
                <a:cs typeface="Courier New" pitchFamily="49" charset="0"/>
              </a:rPr>
              <a:t>AND </a:t>
            </a:r>
            <a:r>
              <a:rPr lang="en-US" dirty="0" smtClean="0">
                <a:latin typeface="Courier New" pitchFamily="49" charset="0"/>
                <a:cs typeface="Courier New" pitchFamily="49" charset="0"/>
              </a:rPr>
              <a:t>carry(i))OR</a:t>
            </a:r>
          </a:p>
          <a:p>
            <a:pPr algn="l" rtl="0">
              <a:lnSpc>
                <a:spcPct val="80000"/>
              </a:lnSpc>
            </a:pPr>
            <a:r>
              <a:rPr lang="en-US" dirty="0">
                <a:latin typeface="Courier New" pitchFamily="49" charset="0"/>
                <a:cs typeface="Courier New" pitchFamily="49" charset="0"/>
              </a:rPr>
              <a:t> </a:t>
            </a:r>
            <a:r>
              <a:rPr lang="en-US" dirty="0" smtClean="0">
                <a:latin typeface="Courier New" pitchFamily="49" charset="0"/>
                <a:cs typeface="Courier New" pitchFamily="49" charset="0"/>
              </a:rPr>
              <a:t>                    (b(i) </a:t>
            </a:r>
            <a:r>
              <a:rPr lang="en-US" dirty="0" smtClean="0">
                <a:solidFill>
                  <a:srgbClr val="0000FF"/>
                </a:solidFill>
                <a:latin typeface="Courier New" pitchFamily="49" charset="0"/>
                <a:cs typeface="Courier New" pitchFamily="49" charset="0"/>
              </a:rPr>
              <a:t>AND </a:t>
            </a:r>
            <a:r>
              <a:rPr lang="en-US" dirty="0" smtClean="0">
                <a:latin typeface="Courier New" pitchFamily="49" charset="0"/>
                <a:cs typeface="Courier New" pitchFamily="49" charset="0"/>
              </a:rPr>
              <a:t>carry(i));</a:t>
            </a:r>
            <a:endParaRPr lang="en-US" dirty="0">
              <a:latin typeface="Courier New" pitchFamily="49" charset="0"/>
              <a:cs typeface="Courier New" pitchFamily="49" charset="0"/>
            </a:endParaRPr>
          </a:p>
          <a:p>
            <a:pPr algn="l" rtl="0">
              <a:lnSpc>
                <a:spcPct val="80000"/>
              </a:lnSpc>
            </a:pPr>
            <a:r>
              <a:rPr lang="en-US" dirty="0" smtClean="0">
                <a:latin typeface="Courier New" pitchFamily="49" charset="0"/>
                <a:cs typeface="Courier New" pitchFamily="49" charset="0"/>
              </a:rPr>
              <a:t>       </a:t>
            </a:r>
            <a:r>
              <a:rPr lang="en-US" dirty="0">
                <a:solidFill>
                  <a:srgbClr val="0000FF"/>
                </a:solidFill>
                <a:latin typeface="Courier New" pitchFamily="49" charset="0"/>
                <a:cs typeface="Courier New" pitchFamily="49" charset="0"/>
              </a:rPr>
              <a:t>END</a:t>
            </a:r>
            <a:r>
              <a:rPr lang="en-US" dirty="0">
                <a:latin typeface="Courier New" pitchFamily="49" charset="0"/>
                <a:cs typeface="Courier New" pitchFamily="49" charset="0"/>
              </a:rPr>
              <a:t> LOOP;</a:t>
            </a:r>
          </a:p>
          <a:p>
            <a:pPr algn="l" rtl="0">
              <a:lnSpc>
                <a:spcPct val="80000"/>
              </a:lnSpc>
            </a:pPr>
            <a:r>
              <a:rPr lang="en-US" dirty="0" smtClean="0">
                <a:latin typeface="Courier New" pitchFamily="49" charset="0"/>
                <a:cs typeface="Courier New" pitchFamily="49" charset="0"/>
              </a:rPr>
              <a:t>   cout </a:t>
            </a:r>
            <a:r>
              <a:rPr lang="en-US" dirty="0">
                <a:latin typeface="Courier New" pitchFamily="49" charset="0"/>
                <a:cs typeface="Courier New" pitchFamily="49" charset="0"/>
              </a:rPr>
              <a:t>&lt;= carry(length);</a:t>
            </a:r>
          </a:p>
          <a:p>
            <a:pPr algn="l" rtl="0">
              <a:lnSpc>
                <a:spcPct val="80000"/>
              </a:lnSpc>
            </a:pPr>
            <a:r>
              <a:rPr lang="en-US" dirty="0" smtClean="0">
                <a:latin typeface="Courier New" pitchFamily="49" charset="0"/>
                <a:cs typeface="Courier New" pitchFamily="49" charset="0"/>
              </a:rPr>
              <a:t> </a:t>
            </a:r>
            <a:r>
              <a:rPr lang="en-US" dirty="0">
                <a:solidFill>
                  <a:srgbClr val="0000FF"/>
                </a:solidFill>
                <a:latin typeface="Courier New" pitchFamily="49" charset="0"/>
                <a:cs typeface="Courier New" pitchFamily="49" charset="0"/>
              </a:rPr>
              <a:t>END</a:t>
            </a:r>
            <a:r>
              <a:rPr lang="en-US" dirty="0">
                <a:latin typeface="Courier New" pitchFamily="49" charset="0"/>
                <a:cs typeface="Courier New" pitchFamily="49" charset="0"/>
              </a:rPr>
              <a:t> PROCESS;</a:t>
            </a:r>
          </a:p>
          <a:p>
            <a:pPr algn="l" rtl="0">
              <a:lnSpc>
                <a:spcPct val="80000"/>
              </a:lnSpc>
            </a:pPr>
            <a:r>
              <a:rPr lang="en-US" dirty="0" smtClean="0">
                <a:solidFill>
                  <a:srgbClr val="0000FF"/>
                </a:solidFill>
                <a:latin typeface="Courier New" pitchFamily="49" charset="0"/>
                <a:cs typeface="Courier New" pitchFamily="49" charset="0"/>
              </a:rPr>
              <a:t>END</a:t>
            </a:r>
            <a:r>
              <a:rPr lang="en-US" dirty="0" smtClean="0">
                <a:latin typeface="Courier New" pitchFamily="49" charset="0"/>
                <a:cs typeface="Courier New" pitchFamily="49" charset="0"/>
              </a:rPr>
              <a:t> adder;</a:t>
            </a:r>
            <a:endParaRPr lang="en-US" dirty="0">
              <a:latin typeface="Courier New" pitchFamily="49" charset="0"/>
              <a:cs typeface="Courier New" pitchFamily="49" charset="0"/>
            </a:endParaRPr>
          </a:p>
        </p:txBody>
      </p:sp>
    </p:spTree>
    <p:extLst>
      <p:ext uri="{BB962C8B-B14F-4D97-AF65-F5344CB8AC3E}">
        <p14:creationId xmlns:p14="http://schemas.microsoft.com/office/powerpoint/2010/main" val="362297236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52863" y="550584"/>
            <a:ext cx="6362639" cy="646331"/>
          </a:xfrm>
          <a:prstGeom prst="rect">
            <a:avLst/>
          </a:prstGeom>
        </p:spPr>
        <p:txBody>
          <a:bodyPr wrap="none">
            <a:spAutoFit/>
          </a:bodyPr>
          <a:lstStyle/>
          <a:p>
            <a:pPr algn="just" rtl="0"/>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Example 7</a:t>
            </a:r>
            <a:r>
              <a:rPr lang="en-US" sz="28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 </a:t>
            </a:r>
            <a:r>
              <a:rPr lang="en-US" sz="28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Carry Ripple </a:t>
            </a:r>
            <a:r>
              <a:rPr lang="en-US" sz="28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Adders</a:t>
            </a:r>
            <a:endParaRPr lang="en-US" sz="28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endParaRPr>
          </a:p>
        </p:txBody>
      </p:sp>
      <p:sp>
        <p:nvSpPr>
          <p:cNvPr id="3" name="مستطيل 2"/>
          <p:cNvSpPr/>
          <p:nvPr/>
        </p:nvSpPr>
        <p:spPr>
          <a:xfrm>
            <a:off x="557742" y="1208196"/>
            <a:ext cx="8406746" cy="5410712"/>
          </a:xfrm>
          <a:prstGeom prst="rect">
            <a:avLst/>
          </a:prstGeom>
        </p:spPr>
        <p:txBody>
          <a:bodyPr wrap="square">
            <a:spAutoFit/>
          </a:bodyPr>
          <a:lstStyle/>
          <a:p>
            <a:pPr algn="just" rtl="0">
              <a:lnSpc>
                <a:spcPct val="80000"/>
              </a:lnSpc>
            </a:pPr>
            <a:r>
              <a:rPr lang="en-US" dirty="0" smtClean="0">
                <a:solidFill>
                  <a:srgbClr val="008000"/>
                </a:solidFill>
                <a:latin typeface="Courier New" pitchFamily="49" charset="0"/>
                <a:cs typeface="Courier New" pitchFamily="49" charset="0"/>
              </a:rPr>
              <a:t>---- </a:t>
            </a:r>
            <a:r>
              <a:rPr lang="en-US" dirty="0">
                <a:solidFill>
                  <a:srgbClr val="008000"/>
                </a:solidFill>
                <a:latin typeface="Courier New" pitchFamily="49" charset="0"/>
                <a:cs typeface="Courier New" pitchFamily="49" charset="0"/>
              </a:rPr>
              <a:t>Solution 2: non-generic, with INTEGERS ----</a:t>
            </a:r>
          </a:p>
          <a:p>
            <a:pPr algn="just" rtl="0">
              <a:lnSpc>
                <a:spcPct val="80000"/>
              </a:lnSpc>
            </a:pPr>
            <a:r>
              <a:rPr lang="en-US" dirty="0" smtClean="0">
                <a:solidFill>
                  <a:srgbClr val="0000FF"/>
                </a:solidFill>
                <a:latin typeface="Courier New" pitchFamily="49" charset="0"/>
                <a:cs typeface="Courier New" pitchFamily="49" charset="0"/>
              </a:rPr>
              <a:t>LIBRARY</a:t>
            </a:r>
            <a:r>
              <a:rPr lang="en-US" dirty="0" smtClean="0">
                <a:latin typeface="Courier New" pitchFamily="49" charset="0"/>
                <a:cs typeface="Courier New" pitchFamily="49" charset="0"/>
              </a:rPr>
              <a:t> </a:t>
            </a:r>
            <a:r>
              <a:rPr lang="en-US" dirty="0">
                <a:latin typeface="Courier New" pitchFamily="49" charset="0"/>
                <a:cs typeface="Courier New" pitchFamily="49" charset="0"/>
              </a:rPr>
              <a:t>ieee;</a:t>
            </a:r>
          </a:p>
          <a:p>
            <a:pPr algn="just" rtl="0">
              <a:lnSpc>
                <a:spcPct val="80000"/>
              </a:lnSpc>
            </a:pPr>
            <a:r>
              <a:rPr lang="en-US" dirty="0">
                <a:solidFill>
                  <a:srgbClr val="0000FF"/>
                </a:solidFill>
                <a:latin typeface="Courier New" pitchFamily="49" charset="0"/>
                <a:cs typeface="Courier New" pitchFamily="49" charset="0"/>
              </a:rPr>
              <a:t>USE</a:t>
            </a:r>
            <a:r>
              <a:rPr lang="en-US" dirty="0" smtClean="0">
                <a:latin typeface="Courier New" pitchFamily="49" charset="0"/>
                <a:cs typeface="Courier New" pitchFamily="49" charset="0"/>
              </a:rPr>
              <a:t> </a:t>
            </a:r>
            <a:r>
              <a:rPr lang="en-US" dirty="0">
                <a:latin typeface="Courier New" pitchFamily="49" charset="0"/>
                <a:cs typeface="Courier New" pitchFamily="49" charset="0"/>
              </a:rPr>
              <a:t>ieee.std_logic_1164.all</a:t>
            </a:r>
            <a:r>
              <a:rPr lang="en-US" dirty="0" smtClean="0">
                <a:latin typeface="Courier New" pitchFamily="49" charset="0"/>
                <a:cs typeface="Courier New" pitchFamily="49" charset="0"/>
              </a:rPr>
              <a:t>;</a:t>
            </a:r>
            <a:endParaRPr lang="ar-IQ" dirty="0" smtClean="0">
              <a:latin typeface="Courier New" pitchFamily="49" charset="0"/>
              <a:cs typeface="Courier New" pitchFamily="49" charset="0"/>
            </a:endParaRPr>
          </a:p>
          <a:p>
            <a:pPr algn="just" rtl="0">
              <a:lnSpc>
                <a:spcPct val="80000"/>
              </a:lnSpc>
            </a:pPr>
            <a:r>
              <a:rPr lang="en-US" dirty="0" smtClean="0">
                <a:solidFill>
                  <a:srgbClr val="0000FF"/>
                </a:solidFill>
                <a:latin typeface="Courier New" pitchFamily="49" charset="0"/>
                <a:cs typeface="Courier New" pitchFamily="49" charset="0"/>
              </a:rPr>
              <a:t>ENTITY</a:t>
            </a:r>
            <a:r>
              <a:rPr lang="en-US" dirty="0" smtClean="0">
                <a:latin typeface="Courier New" pitchFamily="49" charset="0"/>
                <a:cs typeface="Courier New" pitchFamily="49" charset="0"/>
              </a:rPr>
              <a:t> </a:t>
            </a:r>
            <a:r>
              <a:rPr lang="en-US" dirty="0">
                <a:latin typeface="Courier New" pitchFamily="49" charset="0"/>
                <a:cs typeface="Courier New" pitchFamily="49" charset="0"/>
              </a:rPr>
              <a:t>adder IS</a:t>
            </a:r>
          </a:p>
          <a:p>
            <a:pPr algn="just" rtl="0">
              <a:lnSpc>
                <a:spcPct val="80000"/>
              </a:lnSpc>
            </a:pPr>
            <a:r>
              <a:rPr lang="en-US" dirty="0">
                <a:latin typeface="Courier New" pitchFamily="49" charset="0"/>
                <a:cs typeface="Courier New" pitchFamily="49" charset="0"/>
              </a:rPr>
              <a:t> </a:t>
            </a:r>
            <a:r>
              <a:rPr lang="en-US" dirty="0" smtClean="0">
                <a:latin typeface="Courier New" pitchFamily="49" charset="0"/>
                <a:cs typeface="Courier New" pitchFamily="49" charset="0"/>
              </a:rPr>
              <a:t>  PORT </a:t>
            </a:r>
            <a:r>
              <a:rPr lang="en-US" dirty="0">
                <a:latin typeface="Courier New" pitchFamily="49" charset="0"/>
                <a:cs typeface="Courier New" pitchFamily="49" charset="0"/>
              </a:rPr>
              <a:t>( a, b: </a:t>
            </a:r>
            <a:r>
              <a:rPr lang="en-US" dirty="0">
                <a:solidFill>
                  <a:srgbClr val="0000FF"/>
                </a:solidFill>
                <a:latin typeface="Courier New" pitchFamily="49" charset="0"/>
                <a:cs typeface="Courier New" pitchFamily="49" charset="0"/>
              </a:rPr>
              <a:t>IN</a:t>
            </a:r>
            <a:r>
              <a:rPr lang="en-US" dirty="0">
                <a:latin typeface="Courier New" pitchFamily="49" charset="0"/>
                <a:cs typeface="Courier New" pitchFamily="49" charset="0"/>
              </a:rPr>
              <a:t> INTEGER RANGE 0 TO 255;</a:t>
            </a:r>
          </a:p>
          <a:p>
            <a:pPr algn="just" rtl="0">
              <a:lnSpc>
                <a:spcPct val="80000"/>
              </a:lnSpc>
            </a:pPr>
            <a:r>
              <a:rPr lang="en-US" dirty="0" smtClean="0">
                <a:latin typeface="Courier New" pitchFamily="49" charset="0"/>
                <a:cs typeface="Courier New" pitchFamily="49" charset="0"/>
              </a:rPr>
              <a:t>            c0</a:t>
            </a:r>
            <a:r>
              <a:rPr lang="en-US" dirty="0">
                <a:latin typeface="Courier New" pitchFamily="49" charset="0"/>
                <a:cs typeface="Courier New" pitchFamily="49" charset="0"/>
              </a:rPr>
              <a:t>: </a:t>
            </a:r>
            <a:r>
              <a:rPr lang="en-US" dirty="0">
                <a:solidFill>
                  <a:srgbClr val="0000FF"/>
                </a:solidFill>
                <a:latin typeface="Courier New" pitchFamily="49" charset="0"/>
                <a:cs typeface="Courier New" pitchFamily="49" charset="0"/>
              </a:rPr>
              <a:t>IN</a:t>
            </a:r>
            <a:r>
              <a:rPr lang="en-US" dirty="0">
                <a:latin typeface="Courier New" pitchFamily="49" charset="0"/>
                <a:cs typeface="Courier New" pitchFamily="49" charset="0"/>
              </a:rPr>
              <a:t> STD_LOGIC;</a:t>
            </a:r>
          </a:p>
          <a:p>
            <a:pPr algn="just" rtl="0">
              <a:lnSpc>
                <a:spcPct val="80000"/>
              </a:lnSpc>
            </a:pPr>
            <a:r>
              <a:rPr lang="en-US" dirty="0" smtClean="0">
                <a:latin typeface="Courier New" pitchFamily="49" charset="0"/>
                <a:cs typeface="Courier New" pitchFamily="49" charset="0"/>
              </a:rPr>
              <a:t>             </a:t>
            </a:r>
            <a:r>
              <a:rPr lang="en-US" dirty="0">
                <a:latin typeface="Courier New" pitchFamily="49" charset="0"/>
                <a:cs typeface="Courier New" pitchFamily="49" charset="0"/>
              </a:rPr>
              <a:t>s: </a:t>
            </a:r>
            <a:r>
              <a:rPr lang="en-US" dirty="0">
                <a:solidFill>
                  <a:srgbClr val="0000FF"/>
                </a:solidFill>
                <a:latin typeface="Courier New" pitchFamily="49" charset="0"/>
                <a:cs typeface="Courier New" pitchFamily="49" charset="0"/>
              </a:rPr>
              <a:t>OUT</a:t>
            </a:r>
            <a:r>
              <a:rPr lang="en-US" dirty="0">
                <a:latin typeface="Courier New" pitchFamily="49" charset="0"/>
                <a:cs typeface="Courier New" pitchFamily="49" charset="0"/>
              </a:rPr>
              <a:t> INTEGER RANGE 0 TO 255;</a:t>
            </a:r>
          </a:p>
          <a:p>
            <a:pPr algn="just" rtl="0">
              <a:lnSpc>
                <a:spcPct val="80000"/>
              </a:lnSpc>
            </a:pPr>
            <a:r>
              <a:rPr lang="en-US" dirty="0" smtClean="0">
                <a:latin typeface="Courier New" pitchFamily="49" charset="0"/>
                <a:cs typeface="Courier New" pitchFamily="49" charset="0"/>
              </a:rPr>
              <a:t>            </a:t>
            </a:r>
            <a:r>
              <a:rPr lang="en-US" dirty="0">
                <a:latin typeface="Courier New" pitchFamily="49" charset="0"/>
                <a:cs typeface="Courier New" pitchFamily="49" charset="0"/>
              </a:rPr>
              <a:t>c8: </a:t>
            </a:r>
            <a:r>
              <a:rPr lang="en-US" dirty="0">
                <a:solidFill>
                  <a:srgbClr val="0000FF"/>
                </a:solidFill>
                <a:latin typeface="Courier New" pitchFamily="49" charset="0"/>
                <a:cs typeface="Courier New" pitchFamily="49" charset="0"/>
              </a:rPr>
              <a:t>OUT</a:t>
            </a:r>
            <a:r>
              <a:rPr lang="en-US" dirty="0">
                <a:latin typeface="Courier New" pitchFamily="49" charset="0"/>
                <a:cs typeface="Courier New" pitchFamily="49" charset="0"/>
              </a:rPr>
              <a:t> STD_LOGIC);</a:t>
            </a:r>
          </a:p>
          <a:p>
            <a:pPr algn="just" rtl="0">
              <a:lnSpc>
                <a:spcPct val="80000"/>
              </a:lnSpc>
            </a:pPr>
            <a:r>
              <a:rPr lang="en-US" dirty="0" smtClean="0">
                <a:solidFill>
                  <a:srgbClr val="0000FF"/>
                </a:solidFill>
                <a:latin typeface="Courier New" pitchFamily="49" charset="0"/>
                <a:cs typeface="Courier New" pitchFamily="49" charset="0"/>
              </a:rPr>
              <a:t>END</a:t>
            </a:r>
            <a:r>
              <a:rPr lang="en-US" dirty="0" smtClean="0">
                <a:latin typeface="Courier New" pitchFamily="49" charset="0"/>
                <a:cs typeface="Courier New" pitchFamily="49" charset="0"/>
              </a:rPr>
              <a:t> </a:t>
            </a:r>
            <a:r>
              <a:rPr lang="en-US" dirty="0">
                <a:latin typeface="Courier New" pitchFamily="49" charset="0"/>
                <a:cs typeface="Courier New" pitchFamily="49" charset="0"/>
              </a:rPr>
              <a:t>adder</a:t>
            </a:r>
            <a:r>
              <a:rPr lang="en-US" dirty="0" smtClean="0">
                <a:latin typeface="Courier New" pitchFamily="49" charset="0"/>
                <a:cs typeface="Courier New" pitchFamily="49" charset="0"/>
              </a:rPr>
              <a:t>;</a:t>
            </a:r>
          </a:p>
          <a:p>
            <a:pPr algn="just" rtl="0">
              <a:lnSpc>
                <a:spcPct val="80000"/>
              </a:lnSpc>
            </a:pPr>
            <a:r>
              <a:rPr lang="en-US" dirty="0" smtClean="0">
                <a:solidFill>
                  <a:srgbClr val="0000FF"/>
                </a:solidFill>
                <a:latin typeface="Courier New" pitchFamily="49" charset="0"/>
                <a:cs typeface="Courier New" pitchFamily="49" charset="0"/>
              </a:rPr>
              <a:t>ARCHITECTURE</a:t>
            </a:r>
            <a:r>
              <a:rPr lang="en-US" dirty="0" smtClean="0">
                <a:latin typeface="Courier New" pitchFamily="49" charset="0"/>
                <a:cs typeface="Courier New" pitchFamily="49" charset="0"/>
              </a:rPr>
              <a:t> </a:t>
            </a:r>
            <a:r>
              <a:rPr lang="en-US" dirty="0">
                <a:latin typeface="Courier New" pitchFamily="49" charset="0"/>
                <a:cs typeface="Courier New" pitchFamily="49" charset="0"/>
              </a:rPr>
              <a:t>adder </a:t>
            </a:r>
            <a:r>
              <a:rPr lang="en-US" dirty="0">
                <a:solidFill>
                  <a:srgbClr val="0000FF"/>
                </a:solidFill>
                <a:latin typeface="Courier New" pitchFamily="49" charset="0"/>
                <a:cs typeface="Courier New" pitchFamily="49" charset="0"/>
              </a:rPr>
              <a:t>OF</a:t>
            </a:r>
            <a:r>
              <a:rPr lang="en-US" dirty="0">
                <a:latin typeface="Courier New" pitchFamily="49" charset="0"/>
                <a:cs typeface="Courier New" pitchFamily="49" charset="0"/>
              </a:rPr>
              <a:t> adder </a:t>
            </a:r>
            <a:r>
              <a:rPr lang="en-US" dirty="0">
                <a:solidFill>
                  <a:srgbClr val="0000FF"/>
                </a:solidFill>
                <a:latin typeface="Courier New" pitchFamily="49" charset="0"/>
                <a:cs typeface="Courier New" pitchFamily="49" charset="0"/>
              </a:rPr>
              <a:t>IS</a:t>
            </a:r>
          </a:p>
          <a:p>
            <a:pPr algn="just" rtl="0">
              <a:lnSpc>
                <a:spcPct val="80000"/>
              </a:lnSpc>
            </a:pPr>
            <a:r>
              <a:rPr lang="en-US" dirty="0" smtClean="0">
                <a:latin typeface="Courier New" pitchFamily="49" charset="0"/>
                <a:cs typeface="Courier New" pitchFamily="49" charset="0"/>
              </a:rPr>
              <a:t>  BEGIN</a:t>
            </a:r>
          </a:p>
          <a:p>
            <a:pPr algn="l" rtl="0">
              <a:lnSpc>
                <a:spcPct val="80000"/>
              </a:lnSpc>
            </a:pPr>
            <a:r>
              <a:rPr lang="en-US" dirty="0" smtClean="0">
                <a:solidFill>
                  <a:srgbClr val="0000FF"/>
                </a:solidFill>
                <a:latin typeface="Courier New" pitchFamily="49" charset="0"/>
                <a:cs typeface="Courier New" pitchFamily="49" charset="0"/>
              </a:rPr>
              <a:t>  PROCESS</a:t>
            </a:r>
            <a:r>
              <a:rPr lang="en-US" dirty="0" smtClean="0">
                <a:latin typeface="Courier New" pitchFamily="49" charset="0"/>
                <a:cs typeface="Courier New" pitchFamily="49" charset="0"/>
              </a:rPr>
              <a:t> </a:t>
            </a:r>
            <a:r>
              <a:rPr lang="en-US" dirty="0">
                <a:latin typeface="Courier New" pitchFamily="49" charset="0"/>
                <a:cs typeface="Courier New" pitchFamily="49" charset="0"/>
              </a:rPr>
              <a:t>(a, b, c0)</a:t>
            </a:r>
          </a:p>
          <a:p>
            <a:pPr algn="l" rtl="0">
              <a:lnSpc>
                <a:spcPct val="80000"/>
              </a:lnSpc>
            </a:pPr>
            <a:r>
              <a:rPr lang="en-US" dirty="0" smtClean="0">
                <a:latin typeface="Courier New" pitchFamily="49" charset="0"/>
                <a:cs typeface="Courier New" pitchFamily="49" charset="0"/>
              </a:rPr>
              <a:t>    VARIABLE </a:t>
            </a:r>
            <a:r>
              <a:rPr lang="en-US" dirty="0">
                <a:latin typeface="Courier New" pitchFamily="49" charset="0"/>
                <a:cs typeface="Courier New" pitchFamily="49" charset="0"/>
              </a:rPr>
              <a:t>temp : INTEGER RANGE 0 TO 511;</a:t>
            </a:r>
          </a:p>
          <a:p>
            <a:pPr algn="l" rtl="0">
              <a:lnSpc>
                <a:spcPct val="80000"/>
              </a:lnSpc>
            </a:pPr>
            <a:r>
              <a:rPr lang="en-US" dirty="0" smtClean="0">
                <a:latin typeface="Courier New" pitchFamily="49" charset="0"/>
                <a:cs typeface="Courier New" pitchFamily="49" charset="0"/>
              </a:rPr>
              <a:t>    BEGIN</a:t>
            </a:r>
            <a:endParaRPr lang="en-US" dirty="0">
              <a:latin typeface="Courier New" pitchFamily="49" charset="0"/>
              <a:cs typeface="Courier New" pitchFamily="49" charset="0"/>
            </a:endParaRPr>
          </a:p>
          <a:p>
            <a:pPr algn="l" rtl="0">
              <a:lnSpc>
                <a:spcPct val="80000"/>
              </a:lnSpc>
            </a:pPr>
            <a:r>
              <a:rPr lang="en-US" dirty="0" smtClean="0">
                <a:latin typeface="Courier New" pitchFamily="49" charset="0"/>
                <a:cs typeface="Courier New" pitchFamily="49" charset="0"/>
              </a:rPr>
              <a:t>    	</a:t>
            </a:r>
            <a:r>
              <a:rPr lang="en-US" dirty="0" smtClean="0">
                <a:solidFill>
                  <a:srgbClr val="0000FF"/>
                </a:solidFill>
                <a:latin typeface="Courier New" pitchFamily="49" charset="0"/>
                <a:cs typeface="Courier New" pitchFamily="49" charset="0"/>
              </a:rPr>
              <a:t>IF</a:t>
            </a:r>
            <a:r>
              <a:rPr lang="en-US" dirty="0" smtClean="0">
                <a:latin typeface="Courier New" pitchFamily="49" charset="0"/>
                <a:cs typeface="Courier New" pitchFamily="49" charset="0"/>
              </a:rPr>
              <a:t> </a:t>
            </a:r>
            <a:r>
              <a:rPr lang="en-US" dirty="0">
                <a:latin typeface="Courier New" pitchFamily="49" charset="0"/>
                <a:cs typeface="Courier New" pitchFamily="49" charset="0"/>
              </a:rPr>
              <a:t>(c0='1') </a:t>
            </a:r>
            <a:r>
              <a:rPr lang="en-US" dirty="0">
                <a:solidFill>
                  <a:srgbClr val="0000FF"/>
                </a:solidFill>
                <a:latin typeface="Courier New" pitchFamily="49" charset="0"/>
                <a:cs typeface="Courier New" pitchFamily="49" charset="0"/>
              </a:rPr>
              <a:t>THEN</a:t>
            </a:r>
            <a:r>
              <a:rPr lang="en-US" dirty="0">
                <a:latin typeface="Courier New" pitchFamily="49" charset="0"/>
                <a:cs typeface="Courier New" pitchFamily="49" charset="0"/>
              </a:rPr>
              <a:t> temp:=1</a:t>
            </a:r>
            <a:r>
              <a:rPr lang="en-US" dirty="0" smtClean="0">
                <a:latin typeface="Courier New" pitchFamily="49" charset="0"/>
                <a:cs typeface="Courier New" pitchFamily="49" charset="0"/>
              </a:rPr>
              <a:t>; </a:t>
            </a:r>
          </a:p>
          <a:p>
            <a:pPr algn="l" rtl="0">
              <a:lnSpc>
                <a:spcPct val="80000"/>
              </a:lnSpc>
            </a:pPr>
            <a:r>
              <a:rPr lang="en-US" dirty="0" smtClean="0">
                <a:latin typeface="Courier New" pitchFamily="49" charset="0"/>
                <a:cs typeface="Courier New" pitchFamily="49" charset="0"/>
              </a:rPr>
              <a:t>       </a:t>
            </a:r>
            <a:r>
              <a:rPr lang="en-US" dirty="0" smtClean="0">
                <a:solidFill>
                  <a:srgbClr val="0000FF"/>
                </a:solidFill>
                <a:latin typeface="Courier New" pitchFamily="49" charset="0"/>
                <a:cs typeface="Courier New" pitchFamily="49" charset="0"/>
              </a:rPr>
              <a:t>ELSE</a:t>
            </a:r>
            <a:r>
              <a:rPr lang="en-US" dirty="0" smtClean="0">
                <a:latin typeface="Courier New" pitchFamily="49" charset="0"/>
                <a:cs typeface="Courier New" pitchFamily="49" charset="0"/>
              </a:rPr>
              <a:t> </a:t>
            </a:r>
            <a:r>
              <a:rPr lang="en-US" dirty="0">
                <a:latin typeface="Courier New" pitchFamily="49" charset="0"/>
                <a:cs typeface="Courier New" pitchFamily="49" charset="0"/>
              </a:rPr>
              <a:t>temp:=0;</a:t>
            </a:r>
          </a:p>
          <a:p>
            <a:pPr algn="l" rtl="0">
              <a:lnSpc>
                <a:spcPct val="80000"/>
              </a:lnSpc>
            </a:pPr>
            <a:r>
              <a:rPr lang="en-US" dirty="0" smtClean="0">
                <a:latin typeface="Courier New" pitchFamily="49" charset="0"/>
                <a:cs typeface="Courier New" pitchFamily="49" charset="0"/>
              </a:rPr>
              <a:t>       </a:t>
            </a:r>
            <a:r>
              <a:rPr lang="en-US" dirty="0" smtClean="0">
                <a:solidFill>
                  <a:srgbClr val="0000FF"/>
                </a:solidFill>
                <a:latin typeface="Courier New" pitchFamily="49" charset="0"/>
                <a:cs typeface="Courier New" pitchFamily="49" charset="0"/>
              </a:rPr>
              <a:t>END</a:t>
            </a:r>
            <a:r>
              <a:rPr lang="en-US" dirty="0" smtClean="0">
                <a:latin typeface="Courier New" pitchFamily="49" charset="0"/>
                <a:cs typeface="Courier New" pitchFamily="49" charset="0"/>
              </a:rPr>
              <a:t> </a:t>
            </a:r>
            <a:r>
              <a:rPr lang="en-US" dirty="0">
                <a:latin typeface="Courier New" pitchFamily="49" charset="0"/>
                <a:cs typeface="Courier New" pitchFamily="49" charset="0"/>
              </a:rPr>
              <a:t>IF;</a:t>
            </a:r>
          </a:p>
          <a:p>
            <a:pPr algn="l" rtl="0">
              <a:lnSpc>
                <a:spcPct val="80000"/>
              </a:lnSpc>
            </a:pPr>
            <a:r>
              <a:rPr lang="en-US" dirty="0" smtClean="0">
                <a:latin typeface="Courier New" pitchFamily="49" charset="0"/>
                <a:cs typeface="Courier New" pitchFamily="49" charset="0"/>
              </a:rPr>
              <a:t>       temp </a:t>
            </a:r>
            <a:r>
              <a:rPr lang="en-US" dirty="0">
                <a:latin typeface="Courier New" pitchFamily="49" charset="0"/>
                <a:cs typeface="Courier New" pitchFamily="49" charset="0"/>
              </a:rPr>
              <a:t>:= a + b + temp;</a:t>
            </a:r>
          </a:p>
          <a:p>
            <a:pPr algn="l" rtl="0">
              <a:lnSpc>
                <a:spcPct val="80000"/>
              </a:lnSpc>
            </a:pPr>
            <a:r>
              <a:rPr lang="en-US" dirty="0" smtClean="0">
                <a:latin typeface="Courier New" pitchFamily="49" charset="0"/>
                <a:cs typeface="Courier New" pitchFamily="49" charset="0"/>
              </a:rPr>
              <a:t>       </a:t>
            </a:r>
            <a:r>
              <a:rPr lang="en-US" dirty="0" smtClean="0">
                <a:solidFill>
                  <a:srgbClr val="0000FF"/>
                </a:solidFill>
                <a:latin typeface="Courier New" pitchFamily="49" charset="0"/>
                <a:cs typeface="Courier New" pitchFamily="49" charset="0"/>
              </a:rPr>
              <a:t>IF</a:t>
            </a:r>
            <a:r>
              <a:rPr lang="en-US" dirty="0" smtClean="0">
                <a:latin typeface="Courier New" pitchFamily="49" charset="0"/>
                <a:cs typeface="Courier New" pitchFamily="49" charset="0"/>
              </a:rPr>
              <a:t> </a:t>
            </a:r>
            <a:r>
              <a:rPr lang="en-US" dirty="0">
                <a:latin typeface="Courier New" pitchFamily="49" charset="0"/>
                <a:cs typeface="Courier New" pitchFamily="49" charset="0"/>
              </a:rPr>
              <a:t>(temp &gt; 255) </a:t>
            </a:r>
            <a:r>
              <a:rPr lang="en-US" dirty="0" smtClean="0">
                <a:solidFill>
                  <a:srgbClr val="0000FF"/>
                </a:solidFill>
                <a:latin typeface="Courier New" pitchFamily="49" charset="0"/>
                <a:cs typeface="Courier New" pitchFamily="49" charset="0"/>
              </a:rPr>
              <a:t>THEN </a:t>
            </a:r>
            <a:r>
              <a:rPr lang="en-US" dirty="0" smtClean="0">
                <a:latin typeface="Courier New" pitchFamily="49" charset="0"/>
                <a:cs typeface="Courier New" pitchFamily="49" charset="0"/>
              </a:rPr>
              <a:t>c8 </a:t>
            </a:r>
            <a:r>
              <a:rPr lang="en-US" dirty="0">
                <a:latin typeface="Courier New" pitchFamily="49" charset="0"/>
                <a:cs typeface="Courier New" pitchFamily="49" charset="0"/>
              </a:rPr>
              <a:t>&lt;= '1</a:t>
            </a:r>
            <a:r>
              <a:rPr lang="en-US" dirty="0" smtClean="0">
                <a:latin typeface="Courier New" pitchFamily="49" charset="0"/>
                <a:cs typeface="Courier New" pitchFamily="49" charset="0"/>
              </a:rPr>
              <a:t>'; temp </a:t>
            </a:r>
            <a:r>
              <a:rPr lang="en-US" dirty="0">
                <a:latin typeface="Courier New" pitchFamily="49" charset="0"/>
                <a:cs typeface="Courier New" pitchFamily="49" charset="0"/>
              </a:rPr>
              <a:t>:= temp---256;</a:t>
            </a:r>
          </a:p>
          <a:p>
            <a:pPr algn="l" rtl="0">
              <a:lnSpc>
                <a:spcPct val="80000"/>
              </a:lnSpc>
            </a:pPr>
            <a:r>
              <a:rPr lang="en-US" dirty="0" smtClean="0">
                <a:latin typeface="Courier New" pitchFamily="49" charset="0"/>
                <a:cs typeface="Courier New" pitchFamily="49" charset="0"/>
              </a:rPr>
              <a:t>       </a:t>
            </a:r>
            <a:r>
              <a:rPr lang="en-US" dirty="0" smtClean="0">
                <a:solidFill>
                  <a:srgbClr val="0000FF"/>
                </a:solidFill>
                <a:latin typeface="Courier New" pitchFamily="49" charset="0"/>
                <a:cs typeface="Courier New" pitchFamily="49" charset="0"/>
              </a:rPr>
              <a:t>ELSE</a:t>
            </a:r>
            <a:r>
              <a:rPr lang="en-US" dirty="0" smtClean="0">
                <a:latin typeface="Courier New" pitchFamily="49" charset="0"/>
                <a:cs typeface="Courier New" pitchFamily="49" charset="0"/>
              </a:rPr>
              <a:t>                 c8 </a:t>
            </a:r>
            <a:r>
              <a:rPr lang="en-US" dirty="0">
                <a:latin typeface="Courier New" pitchFamily="49" charset="0"/>
                <a:cs typeface="Courier New" pitchFamily="49" charset="0"/>
              </a:rPr>
              <a:t>&lt;= '0';</a:t>
            </a:r>
          </a:p>
          <a:p>
            <a:pPr algn="l" rtl="0">
              <a:lnSpc>
                <a:spcPct val="80000"/>
              </a:lnSpc>
            </a:pPr>
            <a:r>
              <a:rPr lang="en-US" dirty="0" smtClean="0">
                <a:latin typeface="Courier New" pitchFamily="49" charset="0"/>
                <a:cs typeface="Courier New" pitchFamily="49" charset="0"/>
              </a:rPr>
              <a:t>       </a:t>
            </a:r>
            <a:r>
              <a:rPr lang="en-US" dirty="0" smtClean="0">
                <a:solidFill>
                  <a:srgbClr val="0000FF"/>
                </a:solidFill>
                <a:latin typeface="Courier New" pitchFamily="49" charset="0"/>
                <a:cs typeface="Courier New" pitchFamily="49" charset="0"/>
              </a:rPr>
              <a:t>END </a:t>
            </a:r>
            <a:r>
              <a:rPr lang="en-US" dirty="0">
                <a:solidFill>
                  <a:srgbClr val="0000FF"/>
                </a:solidFill>
                <a:latin typeface="Courier New" pitchFamily="49" charset="0"/>
                <a:cs typeface="Courier New" pitchFamily="49" charset="0"/>
              </a:rPr>
              <a:t>IF;</a:t>
            </a:r>
          </a:p>
          <a:p>
            <a:pPr algn="l" rtl="0">
              <a:lnSpc>
                <a:spcPct val="80000"/>
              </a:lnSpc>
            </a:pPr>
            <a:r>
              <a:rPr lang="en-US" dirty="0" smtClean="0">
                <a:latin typeface="Courier New" pitchFamily="49" charset="0"/>
                <a:cs typeface="Courier New" pitchFamily="49" charset="0"/>
              </a:rPr>
              <a:t>       s </a:t>
            </a:r>
            <a:r>
              <a:rPr lang="en-US" dirty="0">
                <a:latin typeface="Courier New" pitchFamily="49" charset="0"/>
                <a:cs typeface="Courier New" pitchFamily="49" charset="0"/>
              </a:rPr>
              <a:t>&lt;= temp;</a:t>
            </a:r>
          </a:p>
          <a:p>
            <a:pPr algn="l" rtl="0">
              <a:lnSpc>
                <a:spcPct val="80000"/>
              </a:lnSpc>
            </a:pPr>
            <a:r>
              <a:rPr lang="en-US" dirty="0" smtClean="0">
                <a:latin typeface="Courier New" pitchFamily="49" charset="0"/>
                <a:cs typeface="Courier New" pitchFamily="49" charset="0"/>
              </a:rPr>
              <a:t>  </a:t>
            </a:r>
            <a:r>
              <a:rPr lang="en-US" dirty="0" smtClean="0">
                <a:solidFill>
                  <a:srgbClr val="0000FF"/>
                </a:solidFill>
                <a:latin typeface="Courier New" pitchFamily="49" charset="0"/>
                <a:cs typeface="Courier New" pitchFamily="49" charset="0"/>
              </a:rPr>
              <a:t>END</a:t>
            </a:r>
            <a:r>
              <a:rPr lang="en-US" dirty="0" smtClean="0">
                <a:latin typeface="Courier New" pitchFamily="49" charset="0"/>
                <a:cs typeface="Courier New" pitchFamily="49" charset="0"/>
              </a:rPr>
              <a:t> </a:t>
            </a:r>
            <a:r>
              <a:rPr lang="en-US" dirty="0">
                <a:latin typeface="Courier New" pitchFamily="49" charset="0"/>
                <a:cs typeface="Courier New" pitchFamily="49" charset="0"/>
              </a:rPr>
              <a:t>PROCESS;</a:t>
            </a:r>
          </a:p>
          <a:p>
            <a:pPr algn="l" rtl="0">
              <a:lnSpc>
                <a:spcPct val="80000"/>
              </a:lnSpc>
            </a:pPr>
            <a:r>
              <a:rPr lang="en-US" dirty="0" smtClean="0">
                <a:solidFill>
                  <a:srgbClr val="0000FF"/>
                </a:solidFill>
                <a:latin typeface="Courier New" pitchFamily="49" charset="0"/>
                <a:cs typeface="Courier New" pitchFamily="49" charset="0"/>
              </a:rPr>
              <a:t>END</a:t>
            </a:r>
            <a:r>
              <a:rPr lang="en-US" dirty="0" smtClean="0">
                <a:latin typeface="Courier New" pitchFamily="49" charset="0"/>
                <a:cs typeface="Courier New" pitchFamily="49" charset="0"/>
              </a:rPr>
              <a:t> </a:t>
            </a:r>
            <a:r>
              <a:rPr lang="en-US" dirty="0">
                <a:latin typeface="Courier New" pitchFamily="49" charset="0"/>
                <a:cs typeface="Courier New" pitchFamily="49" charset="0"/>
              </a:rPr>
              <a:t>adder</a:t>
            </a:r>
            <a:r>
              <a:rPr lang="en-US" dirty="0" smtClean="0">
                <a:latin typeface="Courier New" pitchFamily="49" charset="0"/>
                <a:cs typeface="Courier New" pitchFamily="49" charset="0"/>
              </a:rPr>
              <a:t>;</a:t>
            </a:r>
            <a:endParaRPr lang="ar-IQ" dirty="0">
              <a:latin typeface="Courier New" pitchFamily="49" charset="0"/>
              <a:cs typeface="Courier New" pitchFamily="49" charset="0"/>
            </a:endParaRPr>
          </a:p>
        </p:txBody>
      </p:sp>
    </p:spTree>
    <p:extLst>
      <p:ext uri="{BB962C8B-B14F-4D97-AF65-F5344CB8AC3E}">
        <p14:creationId xmlns:p14="http://schemas.microsoft.com/office/powerpoint/2010/main" val="16459882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611560" y="550421"/>
            <a:ext cx="3055644" cy="646331"/>
          </a:xfrm>
          <a:prstGeom prst="rect">
            <a:avLst/>
          </a:prstGeom>
        </p:spPr>
        <p:txBody>
          <a:bodyPr wrap="none">
            <a:spAutoFit/>
          </a:bodyPr>
          <a:lstStyle/>
          <a:p>
            <a:pPr algn="l" rtl="0"/>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Introduction</a:t>
            </a:r>
            <a:endParaRPr lang="ar-IQ"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endParaRPr>
          </a:p>
        </p:txBody>
      </p:sp>
      <p:sp>
        <p:nvSpPr>
          <p:cNvPr id="4" name="مستطيل 3"/>
          <p:cNvSpPr/>
          <p:nvPr/>
        </p:nvSpPr>
        <p:spPr>
          <a:xfrm>
            <a:off x="539552" y="1291982"/>
            <a:ext cx="8496944" cy="4324261"/>
          </a:xfrm>
          <a:prstGeom prst="rect">
            <a:avLst/>
          </a:prstGeom>
        </p:spPr>
        <p:txBody>
          <a:bodyPr wrap="square">
            <a:spAutoFit/>
          </a:bodyPr>
          <a:lstStyle/>
          <a:p>
            <a:pPr algn="just" rtl="0"/>
            <a:r>
              <a:rPr lang="en-US" sz="2500" dirty="0" smtClean="0"/>
              <a:t>	One </a:t>
            </a:r>
            <a:r>
              <a:rPr lang="en-US" sz="2500" dirty="0"/>
              <a:t>important aspect of sequential code is that it is not limited to sequential logic</a:t>
            </a:r>
            <a:r>
              <a:rPr lang="en-US" sz="2500" dirty="0" smtClean="0"/>
              <a:t>. Indeed</a:t>
            </a:r>
            <a:r>
              <a:rPr lang="en-US" sz="2500" dirty="0"/>
              <a:t>, with it we can build sequential circuits as well as combinational circuits. </a:t>
            </a:r>
            <a:r>
              <a:rPr lang="en-US" sz="2500" dirty="0" smtClean="0"/>
              <a:t>Sequential code </a:t>
            </a:r>
            <a:r>
              <a:rPr lang="en-US" sz="2500" dirty="0"/>
              <a:t>is also called </a:t>
            </a:r>
            <a:r>
              <a:rPr lang="en-US" sz="2500" dirty="0">
                <a:solidFill>
                  <a:srgbClr val="0000FF"/>
                </a:solidFill>
              </a:rPr>
              <a:t>behavioral</a:t>
            </a:r>
            <a:r>
              <a:rPr lang="en-US" sz="2500" dirty="0"/>
              <a:t> code.</a:t>
            </a:r>
          </a:p>
          <a:p>
            <a:pPr algn="just" rtl="0"/>
            <a:r>
              <a:rPr lang="en-US" sz="2500" dirty="0" smtClean="0"/>
              <a:t>	The </a:t>
            </a:r>
            <a:r>
              <a:rPr lang="en-US" sz="2500" dirty="0"/>
              <a:t>statements discussed in this </a:t>
            </a:r>
            <a:r>
              <a:rPr lang="en-US" sz="2500" dirty="0" smtClean="0"/>
              <a:t>lecture are </a:t>
            </a:r>
            <a:r>
              <a:rPr lang="en-US" sz="2500" dirty="0"/>
              <a:t>all sequential, that is, allowed </a:t>
            </a:r>
            <a:r>
              <a:rPr lang="en-US" sz="2500" dirty="0" smtClean="0"/>
              <a:t>only inside </a:t>
            </a:r>
            <a:r>
              <a:rPr lang="en-US" sz="2500" dirty="0"/>
              <a:t>PROCESSES, FUNCTIONS, or PROCEDURES. They are</a:t>
            </a:r>
            <a:r>
              <a:rPr lang="en-US" sz="2500" dirty="0" smtClean="0"/>
              <a:t>: </a:t>
            </a:r>
          </a:p>
          <a:p>
            <a:pPr algn="just" rtl="0"/>
            <a:r>
              <a:rPr lang="en-US" sz="2500" dirty="0" smtClean="0">
                <a:solidFill>
                  <a:srgbClr val="0000FF"/>
                </a:solidFill>
                <a:latin typeface="Courier New" pitchFamily="49" charset="0"/>
                <a:cs typeface="Courier New" pitchFamily="49" charset="0"/>
              </a:rPr>
              <a:t>IF</a:t>
            </a:r>
            <a:r>
              <a:rPr lang="en-US" sz="2500" dirty="0">
                <a:solidFill>
                  <a:srgbClr val="0000FF"/>
                </a:solidFill>
                <a:latin typeface="Courier New" pitchFamily="49" charset="0"/>
                <a:cs typeface="Courier New" pitchFamily="49" charset="0"/>
              </a:rPr>
              <a:t>, WAIT</a:t>
            </a:r>
            <a:r>
              <a:rPr lang="en-US" sz="2500" dirty="0" smtClean="0">
                <a:solidFill>
                  <a:srgbClr val="0000FF"/>
                </a:solidFill>
                <a:latin typeface="Courier New" pitchFamily="49" charset="0"/>
                <a:cs typeface="Courier New" pitchFamily="49" charset="0"/>
              </a:rPr>
              <a:t>, CASE</a:t>
            </a:r>
            <a:r>
              <a:rPr lang="en-US" sz="2500" dirty="0">
                <a:solidFill>
                  <a:srgbClr val="0000FF"/>
                </a:solidFill>
                <a:latin typeface="Courier New" pitchFamily="49" charset="0"/>
                <a:cs typeface="Courier New" pitchFamily="49" charset="0"/>
              </a:rPr>
              <a:t>, </a:t>
            </a:r>
            <a:r>
              <a:rPr lang="en-US" sz="2500" dirty="0"/>
              <a:t>and </a:t>
            </a:r>
            <a:r>
              <a:rPr lang="en-US" sz="2500" dirty="0">
                <a:solidFill>
                  <a:srgbClr val="0000FF"/>
                </a:solidFill>
                <a:latin typeface="Courier New" pitchFamily="49" charset="0"/>
                <a:cs typeface="Courier New" pitchFamily="49" charset="0"/>
              </a:rPr>
              <a:t>LOOP.</a:t>
            </a:r>
          </a:p>
          <a:p>
            <a:pPr algn="just" rtl="0"/>
            <a:r>
              <a:rPr lang="en-US" sz="2500" dirty="0"/>
              <a:t>VARIABLES are also restricted to be used in sequential code only (that is, </a:t>
            </a:r>
            <a:r>
              <a:rPr lang="en-US" sz="2500" dirty="0" smtClean="0"/>
              <a:t>inside a </a:t>
            </a:r>
            <a:r>
              <a:rPr lang="en-US" sz="2500" dirty="0"/>
              <a:t>PROCESS, FUNCTION, or PROCEDURE). Thus, contrary to a SIGNAL, </a:t>
            </a:r>
            <a:r>
              <a:rPr lang="en-US" sz="2500" dirty="0" smtClean="0"/>
              <a:t>a VARIABLE </a:t>
            </a:r>
            <a:r>
              <a:rPr lang="en-US" sz="2500" dirty="0"/>
              <a:t>can never be </a:t>
            </a:r>
            <a:r>
              <a:rPr lang="en-US" sz="2500" dirty="0" smtClean="0"/>
              <a:t>global.</a:t>
            </a:r>
            <a:endParaRPr lang="en-US" sz="2500" dirty="0"/>
          </a:p>
        </p:txBody>
      </p:sp>
    </p:spTree>
    <p:extLst>
      <p:ext uri="{BB962C8B-B14F-4D97-AF65-F5344CB8AC3E}">
        <p14:creationId xmlns:p14="http://schemas.microsoft.com/office/powerpoint/2010/main" val="168438156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11576" y="1233920"/>
            <a:ext cx="8532424" cy="5881610"/>
          </a:xfrm>
          <a:prstGeom prst="rect">
            <a:avLst/>
          </a:prstGeom>
        </p:spPr>
        <p:txBody>
          <a:bodyPr wrap="square">
            <a:spAutoFit/>
          </a:bodyPr>
          <a:lstStyle/>
          <a:p>
            <a:pPr algn="just" rtl="0">
              <a:lnSpc>
                <a:spcPct val="90000"/>
              </a:lnSpc>
            </a:pPr>
            <a:r>
              <a:rPr lang="en-US" sz="2400" dirty="0" smtClean="0"/>
              <a:t>The </a:t>
            </a:r>
            <a:r>
              <a:rPr lang="en-US" sz="2400" dirty="0"/>
              <a:t>presence of ELSE in the IF/ELSE statement might infer </a:t>
            </a:r>
            <a:r>
              <a:rPr lang="en-US" sz="2400" dirty="0" smtClean="0"/>
              <a:t>the implementation </a:t>
            </a:r>
            <a:r>
              <a:rPr lang="en-US" sz="2400" dirty="0"/>
              <a:t>of a priority decoder (which would never occur with CASE</a:t>
            </a:r>
            <a:r>
              <a:rPr lang="en-US" sz="2400" dirty="0" smtClean="0"/>
              <a:t>), when </a:t>
            </a:r>
            <a:r>
              <a:rPr lang="en-US" sz="2400" dirty="0"/>
              <a:t>IF (a sequential statement) is used to </a:t>
            </a:r>
            <a:r>
              <a:rPr lang="en-US" sz="2400" dirty="0" smtClean="0"/>
              <a:t>implement a </a:t>
            </a:r>
            <a:r>
              <a:rPr lang="en-US" sz="2400" dirty="0"/>
              <a:t>fully combinational circuit, a multiplexer might be inferred instead. Therefore</a:t>
            </a:r>
            <a:r>
              <a:rPr lang="en-US" sz="2400" dirty="0" smtClean="0"/>
              <a:t>, after </a:t>
            </a:r>
            <a:r>
              <a:rPr lang="en-US" sz="2400" dirty="0"/>
              <a:t>optimization, </a:t>
            </a:r>
            <a:r>
              <a:rPr lang="en-US" sz="2400" dirty="0" smtClean="0"/>
              <a:t>a </a:t>
            </a:r>
            <a:r>
              <a:rPr lang="en-US" sz="2400" dirty="0"/>
              <a:t>circuit synthesized from </a:t>
            </a:r>
            <a:r>
              <a:rPr lang="en-US" sz="2400" dirty="0" smtClean="0"/>
              <a:t>a VHDL </a:t>
            </a:r>
            <a:r>
              <a:rPr lang="en-US" sz="2400" dirty="0"/>
              <a:t>code based on IF not to </a:t>
            </a:r>
            <a:r>
              <a:rPr lang="en-US" sz="2400" dirty="0" smtClean="0"/>
              <a:t>differ </a:t>
            </a:r>
            <a:r>
              <a:rPr lang="en-US" sz="2400" dirty="0"/>
              <a:t>from that based on </a:t>
            </a:r>
            <a:r>
              <a:rPr lang="en-US" sz="2400" dirty="0" smtClean="0"/>
              <a:t>CASE.</a:t>
            </a:r>
            <a:endParaRPr lang="en-US" sz="2400" u="sng" dirty="0" smtClean="0">
              <a:solidFill>
                <a:srgbClr val="0000FF"/>
              </a:solidFill>
              <a:cs typeface="Courier New" pitchFamily="49" charset="0"/>
            </a:endParaRPr>
          </a:p>
          <a:p>
            <a:pPr algn="just" rtl="0">
              <a:lnSpc>
                <a:spcPct val="90000"/>
              </a:lnSpc>
            </a:pPr>
            <a:r>
              <a:rPr lang="en-US" dirty="0" smtClean="0">
                <a:solidFill>
                  <a:srgbClr val="008000"/>
                </a:solidFill>
                <a:latin typeface="Courier New" pitchFamily="49" charset="0"/>
                <a:cs typeface="Courier New" pitchFamily="49" charset="0"/>
              </a:rPr>
              <a:t>--Codes below </a:t>
            </a:r>
            <a:r>
              <a:rPr lang="en-US" dirty="0">
                <a:solidFill>
                  <a:srgbClr val="008000"/>
                </a:solidFill>
                <a:latin typeface="Courier New" pitchFamily="49" charset="0"/>
                <a:cs typeface="Courier New" pitchFamily="49" charset="0"/>
              </a:rPr>
              <a:t>implement </a:t>
            </a:r>
            <a:r>
              <a:rPr lang="en-US" dirty="0" smtClean="0">
                <a:solidFill>
                  <a:srgbClr val="008000"/>
                </a:solidFill>
                <a:latin typeface="Courier New" pitchFamily="49" charset="0"/>
                <a:cs typeface="Courier New" pitchFamily="49" charset="0"/>
              </a:rPr>
              <a:t>same physical multiplexer </a:t>
            </a:r>
            <a:r>
              <a:rPr lang="en-US" dirty="0">
                <a:solidFill>
                  <a:srgbClr val="008000"/>
                </a:solidFill>
                <a:latin typeface="Courier New" pitchFamily="49" charset="0"/>
                <a:cs typeface="Courier New" pitchFamily="49" charset="0"/>
              </a:rPr>
              <a:t>circuit.</a:t>
            </a:r>
          </a:p>
          <a:p>
            <a:pPr algn="just" rtl="0">
              <a:lnSpc>
                <a:spcPct val="90000"/>
              </a:lnSpc>
            </a:pPr>
            <a:r>
              <a:rPr lang="en-US" sz="2000" dirty="0">
                <a:solidFill>
                  <a:srgbClr val="008000"/>
                </a:solidFill>
                <a:latin typeface="Courier New" pitchFamily="49" charset="0"/>
                <a:cs typeface="Courier New" pitchFamily="49" charset="0"/>
              </a:rPr>
              <a:t>---- With IF: </a:t>
            </a:r>
            <a:r>
              <a:rPr lang="en-US" sz="2000" dirty="0" smtClean="0">
                <a:solidFill>
                  <a:srgbClr val="008000"/>
                </a:solidFill>
                <a:latin typeface="Courier New" pitchFamily="49" charset="0"/>
                <a:cs typeface="Courier New" pitchFamily="49" charset="0"/>
              </a:rPr>
              <a:t>--------------</a:t>
            </a:r>
          </a:p>
          <a:p>
            <a:pPr algn="just" rtl="0">
              <a:lnSpc>
                <a:spcPct val="90000"/>
              </a:lnSpc>
            </a:pPr>
            <a:r>
              <a:rPr lang="en-US" sz="2000" dirty="0" smtClean="0">
                <a:latin typeface="Courier New" pitchFamily="49" charset="0"/>
                <a:cs typeface="Courier New" pitchFamily="49" charset="0"/>
              </a:rPr>
              <a:t>IF    (</a:t>
            </a:r>
            <a:r>
              <a:rPr lang="en-US" sz="2000" dirty="0" err="1" smtClean="0">
                <a:latin typeface="Courier New" pitchFamily="49" charset="0"/>
                <a:cs typeface="Courier New" pitchFamily="49" charset="0"/>
              </a:rPr>
              <a:t>sel</a:t>
            </a:r>
            <a:r>
              <a:rPr lang="en-US" sz="2000" dirty="0" smtClean="0">
                <a:latin typeface="Courier New" pitchFamily="49" charset="0"/>
                <a:cs typeface="Courier New" pitchFamily="49" charset="0"/>
              </a:rPr>
              <a:t>="00") THEN x&lt;=a;</a:t>
            </a:r>
          </a:p>
          <a:p>
            <a:pPr algn="just" rtl="0">
              <a:lnSpc>
                <a:spcPct val="90000"/>
              </a:lnSpc>
            </a:pPr>
            <a:r>
              <a:rPr lang="en-US" sz="2000" dirty="0" smtClean="0">
                <a:latin typeface="Courier New" pitchFamily="49" charset="0"/>
                <a:cs typeface="Courier New" pitchFamily="49" charset="0"/>
              </a:rPr>
              <a:t>ELSIF </a:t>
            </a:r>
            <a:r>
              <a:rPr lang="en-US" sz="2000" dirty="0">
                <a:latin typeface="Courier New" pitchFamily="49" charset="0"/>
                <a:cs typeface="Courier New" pitchFamily="49" charset="0"/>
              </a:rPr>
              <a:t>(</a:t>
            </a:r>
            <a:r>
              <a:rPr lang="en-US" sz="2000" dirty="0" err="1">
                <a:latin typeface="Courier New" pitchFamily="49" charset="0"/>
                <a:cs typeface="Courier New" pitchFamily="49" charset="0"/>
              </a:rPr>
              <a:t>sel</a:t>
            </a:r>
            <a:r>
              <a:rPr lang="en-US" sz="2000" dirty="0">
                <a:latin typeface="Courier New" pitchFamily="49" charset="0"/>
                <a:cs typeface="Courier New" pitchFamily="49" charset="0"/>
              </a:rPr>
              <a:t>="01") THEN x&lt;=b;</a:t>
            </a:r>
          </a:p>
          <a:p>
            <a:pPr algn="just" rtl="0">
              <a:lnSpc>
                <a:spcPct val="90000"/>
              </a:lnSpc>
            </a:pPr>
            <a:r>
              <a:rPr lang="en-US" sz="2000" dirty="0">
                <a:latin typeface="Courier New" pitchFamily="49" charset="0"/>
                <a:cs typeface="Courier New" pitchFamily="49" charset="0"/>
              </a:rPr>
              <a:t>ELSIF (</a:t>
            </a:r>
            <a:r>
              <a:rPr lang="en-US" sz="2000" dirty="0" err="1">
                <a:latin typeface="Courier New" pitchFamily="49" charset="0"/>
                <a:cs typeface="Courier New" pitchFamily="49" charset="0"/>
              </a:rPr>
              <a:t>sel</a:t>
            </a:r>
            <a:r>
              <a:rPr lang="en-US" sz="2000" dirty="0">
                <a:latin typeface="Courier New" pitchFamily="49" charset="0"/>
                <a:cs typeface="Courier New" pitchFamily="49" charset="0"/>
              </a:rPr>
              <a:t>="10") THEN x&lt;=c;</a:t>
            </a:r>
          </a:p>
          <a:p>
            <a:pPr algn="just" rtl="0">
              <a:lnSpc>
                <a:spcPct val="90000"/>
              </a:lnSpc>
            </a:pPr>
            <a:r>
              <a:rPr lang="en-US" sz="2000" dirty="0">
                <a:latin typeface="Courier New" pitchFamily="49" charset="0"/>
                <a:cs typeface="Courier New" pitchFamily="49" charset="0"/>
              </a:rPr>
              <a:t>ELSE </a:t>
            </a:r>
            <a:r>
              <a:rPr lang="en-US" sz="2000" dirty="0" smtClean="0">
                <a:latin typeface="Courier New" pitchFamily="49" charset="0"/>
                <a:cs typeface="Courier New" pitchFamily="49" charset="0"/>
              </a:rPr>
              <a:t>                 x</a:t>
            </a:r>
            <a:r>
              <a:rPr lang="en-US" sz="2000" dirty="0">
                <a:latin typeface="Courier New" pitchFamily="49" charset="0"/>
                <a:cs typeface="Courier New" pitchFamily="49" charset="0"/>
              </a:rPr>
              <a:t>&lt;=d;</a:t>
            </a:r>
          </a:p>
          <a:p>
            <a:pPr algn="just" rtl="0">
              <a:lnSpc>
                <a:spcPct val="90000"/>
              </a:lnSpc>
            </a:pPr>
            <a:r>
              <a:rPr lang="en-US" sz="2000" dirty="0">
                <a:solidFill>
                  <a:srgbClr val="008000"/>
                </a:solidFill>
                <a:latin typeface="Courier New" pitchFamily="49" charset="0"/>
                <a:cs typeface="Courier New" pitchFamily="49" charset="0"/>
              </a:rPr>
              <a:t>---- With CASE: ------------</a:t>
            </a:r>
          </a:p>
          <a:p>
            <a:pPr algn="just" rtl="0">
              <a:lnSpc>
                <a:spcPct val="90000"/>
              </a:lnSpc>
            </a:pPr>
            <a:r>
              <a:rPr lang="en-US" sz="2000" dirty="0">
                <a:latin typeface="Courier New" pitchFamily="49" charset="0"/>
                <a:cs typeface="Courier New" pitchFamily="49" charset="0"/>
              </a:rPr>
              <a:t>CASE </a:t>
            </a:r>
            <a:r>
              <a:rPr lang="en-US" sz="2000" dirty="0" err="1">
                <a:latin typeface="Courier New" pitchFamily="49" charset="0"/>
                <a:cs typeface="Courier New" pitchFamily="49" charset="0"/>
              </a:rPr>
              <a:t>sel</a:t>
            </a:r>
            <a:r>
              <a:rPr lang="en-US" sz="2000" dirty="0">
                <a:latin typeface="Courier New" pitchFamily="49" charset="0"/>
                <a:cs typeface="Courier New" pitchFamily="49" charset="0"/>
              </a:rPr>
              <a:t> IS</a:t>
            </a:r>
          </a:p>
          <a:p>
            <a:pPr algn="just" rtl="0">
              <a:lnSpc>
                <a:spcPct val="90000"/>
              </a:lnSpc>
            </a:pPr>
            <a:r>
              <a:rPr lang="en-US" sz="2000" dirty="0" smtClean="0">
                <a:latin typeface="Courier New" pitchFamily="49" charset="0"/>
                <a:cs typeface="Courier New" pitchFamily="49" charset="0"/>
              </a:rPr>
              <a:t>	WHEN </a:t>
            </a:r>
            <a:r>
              <a:rPr lang="en-US" sz="2000" dirty="0">
                <a:latin typeface="Courier New" pitchFamily="49" charset="0"/>
                <a:cs typeface="Courier New" pitchFamily="49" charset="0"/>
              </a:rPr>
              <a:t>"00" =&gt; x&lt;=a;</a:t>
            </a:r>
          </a:p>
          <a:p>
            <a:pPr algn="just" rtl="0">
              <a:lnSpc>
                <a:spcPct val="90000"/>
              </a:lnSpc>
            </a:pPr>
            <a:r>
              <a:rPr lang="en-US" sz="2000" dirty="0" smtClean="0">
                <a:latin typeface="Courier New" pitchFamily="49" charset="0"/>
                <a:cs typeface="Courier New" pitchFamily="49" charset="0"/>
              </a:rPr>
              <a:t>	WHEN </a:t>
            </a:r>
            <a:r>
              <a:rPr lang="en-US" sz="2000" dirty="0">
                <a:latin typeface="Courier New" pitchFamily="49" charset="0"/>
                <a:cs typeface="Courier New" pitchFamily="49" charset="0"/>
              </a:rPr>
              <a:t>"01" =&gt; x&lt;=b;</a:t>
            </a:r>
          </a:p>
          <a:p>
            <a:pPr algn="just" rtl="0">
              <a:lnSpc>
                <a:spcPct val="90000"/>
              </a:lnSpc>
            </a:pPr>
            <a:r>
              <a:rPr lang="en-US" sz="2000" dirty="0" smtClean="0">
                <a:latin typeface="Courier New" pitchFamily="49" charset="0"/>
                <a:cs typeface="Courier New" pitchFamily="49" charset="0"/>
              </a:rPr>
              <a:t>	WHEN </a:t>
            </a:r>
            <a:r>
              <a:rPr lang="en-US" sz="2000" dirty="0">
                <a:latin typeface="Courier New" pitchFamily="49" charset="0"/>
                <a:cs typeface="Courier New" pitchFamily="49" charset="0"/>
              </a:rPr>
              <a:t>"10" =&gt; x&lt;=c;</a:t>
            </a:r>
          </a:p>
          <a:p>
            <a:pPr algn="just" rtl="0">
              <a:lnSpc>
                <a:spcPct val="90000"/>
              </a:lnSpc>
            </a:pPr>
            <a:r>
              <a:rPr lang="en-US" sz="2000" dirty="0" smtClean="0">
                <a:latin typeface="Courier New" pitchFamily="49" charset="0"/>
                <a:cs typeface="Courier New" pitchFamily="49" charset="0"/>
              </a:rPr>
              <a:t>	WHEN </a:t>
            </a:r>
            <a:r>
              <a:rPr lang="en-US" sz="2000" dirty="0">
                <a:latin typeface="Courier New" pitchFamily="49" charset="0"/>
                <a:cs typeface="Courier New" pitchFamily="49" charset="0"/>
              </a:rPr>
              <a:t>OTHERS =&gt; x&lt;=d;</a:t>
            </a:r>
          </a:p>
          <a:p>
            <a:pPr algn="just" rtl="0">
              <a:lnSpc>
                <a:spcPct val="90000"/>
              </a:lnSpc>
            </a:pPr>
            <a:r>
              <a:rPr lang="en-US" sz="2000" dirty="0">
                <a:latin typeface="Courier New" pitchFamily="49" charset="0"/>
                <a:cs typeface="Courier New" pitchFamily="49" charset="0"/>
              </a:rPr>
              <a:t>END CASE</a:t>
            </a:r>
            <a:r>
              <a:rPr lang="en-US" sz="2000" dirty="0" smtClean="0">
                <a:latin typeface="Courier New" pitchFamily="49" charset="0"/>
                <a:cs typeface="Courier New" pitchFamily="49" charset="0"/>
              </a:rPr>
              <a:t>;</a:t>
            </a:r>
            <a:endParaRPr lang="en-US" sz="2000" dirty="0">
              <a:latin typeface="Courier New" pitchFamily="49" charset="0"/>
              <a:cs typeface="Courier New" pitchFamily="49" charset="0"/>
            </a:endParaRPr>
          </a:p>
        </p:txBody>
      </p:sp>
      <p:sp>
        <p:nvSpPr>
          <p:cNvPr id="3" name="مستطيل 2"/>
          <p:cNvSpPr/>
          <p:nvPr/>
        </p:nvSpPr>
        <p:spPr>
          <a:xfrm>
            <a:off x="640528" y="620688"/>
            <a:ext cx="3546164" cy="646331"/>
          </a:xfrm>
          <a:prstGeom prst="rect">
            <a:avLst/>
          </a:prstGeom>
        </p:spPr>
        <p:txBody>
          <a:bodyPr wrap="none">
            <a:spAutoFit/>
          </a:bodyPr>
          <a:lstStyle/>
          <a:p>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CASE versus IF</a:t>
            </a:r>
          </a:p>
        </p:txBody>
      </p:sp>
    </p:spTree>
    <p:extLst>
      <p:ext uri="{BB962C8B-B14F-4D97-AF65-F5344CB8AC3E}">
        <p14:creationId xmlns:p14="http://schemas.microsoft.com/office/powerpoint/2010/main" val="137649958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595088" y="620688"/>
            <a:ext cx="4624984" cy="646331"/>
          </a:xfrm>
          <a:prstGeom prst="rect">
            <a:avLst/>
          </a:prstGeom>
        </p:spPr>
        <p:txBody>
          <a:bodyPr wrap="none">
            <a:spAutoFit/>
          </a:bodyPr>
          <a:lstStyle/>
          <a:p>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CASE versus </a:t>
            </a:r>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WHEN</a:t>
            </a:r>
            <a:endParaRPr lang="ar-IQ"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endParaRPr>
          </a:p>
        </p:txBody>
      </p:sp>
      <p:sp>
        <p:nvSpPr>
          <p:cNvPr id="4" name="مستطيل 3"/>
          <p:cNvSpPr/>
          <p:nvPr/>
        </p:nvSpPr>
        <p:spPr>
          <a:xfrm>
            <a:off x="580240" y="1275115"/>
            <a:ext cx="8384248" cy="1631216"/>
          </a:xfrm>
          <a:prstGeom prst="rect">
            <a:avLst/>
          </a:prstGeom>
        </p:spPr>
        <p:txBody>
          <a:bodyPr wrap="square">
            <a:spAutoFit/>
          </a:bodyPr>
          <a:lstStyle/>
          <a:p>
            <a:pPr algn="just" rtl="0"/>
            <a:r>
              <a:rPr lang="en-US" sz="2500" dirty="0" smtClean="0"/>
              <a:t>    CASE </a:t>
            </a:r>
            <a:r>
              <a:rPr lang="en-US" sz="2500" dirty="0"/>
              <a:t>and WHEN are very similar. However, while one is concurrent (WHEN), </a:t>
            </a:r>
            <a:r>
              <a:rPr lang="en-US" sz="2500" dirty="0" smtClean="0"/>
              <a:t>the other </a:t>
            </a:r>
            <a:r>
              <a:rPr lang="en-US" sz="2500" dirty="0"/>
              <a:t>is sequential (CASE). Their main similarities and </a:t>
            </a:r>
            <a:r>
              <a:rPr lang="en-US" sz="2500" dirty="0" smtClean="0"/>
              <a:t>differences </a:t>
            </a:r>
            <a:r>
              <a:rPr lang="en-US" sz="2500" dirty="0"/>
              <a:t>are summarized </a:t>
            </a:r>
            <a:r>
              <a:rPr lang="en-US" sz="2500" dirty="0" smtClean="0"/>
              <a:t>in table:</a:t>
            </a:r>
          </a:p>
          <a:p>
            <a:pPr algn="just" rtl="0"/>
            <a:endParaRPr lang="ar-IQ" sz="2500" dirty="0"/>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2636912"/>
            <a:ext cx="8424936" cy="3816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8363830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95088" y="620688"/>
            <a:ext cx="4624984" cy="646331"/>
          </a:xfrm>
          <a:prstGeom prst="rect">
            <a:avLst/>
          </a:prstGeom>
        </p:spPr>
        <p:txBody>
          <a:bodyPr wrap="none">
            <a:spAutoFit/>
          </a:bodyPr>
          <a:lstStyle/>
          <a:p>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CASE versus </a:t>
            </a:r>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WHEN</a:t>
            </a:r>
            <a:endParaRPr lang="ar-IQ"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endParaRPr>
          </a:p>
        </p:txBody>
      </p:sp>
      <p:sp>
        <p:nvSpPr>
          <p:cNvPr id="3" name="مستطيل 2"/>
          <p:cNvSpPr/>
          <p:nvPr/>
        </p:nvSpPr>
        <p:spPr>
          <a:xfrm>
            <a:off x="591680" y="1267019"/>
            <a:ext cx="8444816" cy="5016758"/>
          </a:xfrm>
          <a:prstGeom prst="rect">
            <a:avLst/>
          </a:prstGeom>
        </p:spPr>
        <p:txBody>
          <a:bodyPr wrap="square">
            <a:spAutoFit/>
          </a:bodyPr>
          <a:lstStyle/>
          <a:p>
            <a:pPr algn="just" rtl="0"/>
            <a:r>
              <a:rPr lang="en-US" sz="2000" dirty="0" smtClean="0">
                <a:solidFill>
                  <a:srgbClr val="008000"/>
                </a:solidFill>
                <a:latin typeface="Courier New" pitchFamily="49" charset="0"/>
                <a:cs typeface="Courier New" pitchFamily="49" charset="0"/>
              </a:rPr>
              <a:t>--From </a:t>
            </a:r>
            <a:r>
              <a:rPr lang="en-US" sz="2000" dirty="0">
                <a:solidFill>
                  <a:srgbClr val="008000"/>
                </a:solidFill>
                <a:latin typeface="Courier New" pitchFamily="49" charset="0"/>
                <a:cs typeface="Courier New" pitchFamily="49" charset="0"/>
              </a:rPr>
              <a:t>a functional point of view, the two codes </a:t>
            </a:r>
            <a:r>
              <a:rPr lang="en-US" sz="2000" dirty="0" smtClean="0">
                <a:solidFill>
                  <a:srgbClr val="008000"/>
                </a:solidFill>
                <a:latin typeface="Courier New" pitchFamily="49" charset="0"/>
                <a:cs typeface="Courier New" pitchFamily="49" charset="0"/>
              </a:rPr>
              <a:t>     --below </a:t>
            </a:r>
            <a:r>
              <a:rPr lang="en-US" sz="2000" dirty="0">
                <a:solidFill>
                  <a:srgbClr val="008000"/>
                </a:solidFill>
                <a:latin typeface="Courier New" pitchFamily="49" charset="0"/>
                <a:cs typeface="Courier New" pitchFamily="49" charset="0"/>
              </a:rPr>
              <a:t>are equivalent.</a:t>
            </a:r>
          </a:p>
          <a:p>
            <a:pPr algn="just" rtl="0"/>
            <a:r>
              <a:rPr lang="en-US" sz="2000" dirty="0">
                <a:solidFill>
                  <a:srgbClr val="008000"/>
                </a:solidFill>
                <a:latin typeface="Courier New" pitchFamily="49" charset="0"/>
                <a:cs typeface="Courier New" pitchFamily="49" charset="0"/>
              </a:rPr>
              <a:t>---- With WHEN: ----------------</a:t>
            </a:r>
          </a:p>
          <a:p>
            <a:pPr algn="just" rtl="0"/>
            <a:r>
              <a:rPr lang="en-US" sz="2000" dirty="0">
                <a:latin typeface="Courier New" pitchFamily="49" charset="0"/>
                <a:cs typeface="Courier New" pitchFamily="49" charset="0"/>
              </a:rPr>
              <a:t>WITH </a:t>
            </a:r>
            <a:r>
              <a:rPr lang="en-US" sz="2000" dirty="0" err="1">
                <a:latin typeface="Courier New" pitchFamily="49" charset="0"/>
                <a:cs typeface="Courier New" pitchFamily="49" charset="0"/>
              </a:rPr>
              <a:t>sel</a:t>
            </a: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SELECT</a:t>
            </a:r>
            <a:endParaRPr lang="en-US" sz="2000" dirty="0">
              <a:latin typeface="Courier New" pitchFamily="49" charset="0"/>
              <a:cs typeface="Courier New" pitchFamily="49" charset="0"/>
            </a:endParaRPr>
          </a:p>
          <a:p>
            <a:pPr algn="just" rtl="0"/>
            <a:r>
              <a:rPr lang="en-US" sz="2000" dirty="0" smtClean="0">
                <a:latin typeface="Courier New" pitchFamily="49" charset="0"/>
                <a:cs typeface="Courier New" pitchFamily="49" charset="0"/>
              </a:rPr>
              <a:t>	x </a:t>
            </a:r>
            <a:r>
              <a:rPr lang="en-US" sz="2000" dirty="0">
                <a:latin typeface="Courier New" pitchFamily="49" charset="0"/>
                <a:cs typeface="Courier New" pitchFamily="49" charset="0"/>
              </a:rPr>
              <a:t>&lt;= </a:t>
            </a:r>
            <a:r>
              <a:rPr lang="en-US" sz="2000" dirty="0" smtClean="0">
                <a:latin typeface="Courier New" pitchFamily="49" charset="0"/>
                <a:cs typeface="Courier New" pitchFamily="49" charset="0"/>
              </a:rPr>
              <a:t>a WHEN </a:t>
            </a:r>
            <a:r>
              <a:rPr lang="en-US" sz="2000" dirty="0">
                <a:latin typeface="Courier New" pitchFamily="49" charset="0"/>
                <a:cs typeface="Courier New" pitchFamily="49" charset="0"/>
              </a:rPr>
              <a:t>"000",</a:t>
            </a:r>
          </a:p>
          <a:p>
            <a:pPr algn="just" rtl="0"/>
            <a:r>
              <a:rPr lang="en-US" sz="2000" dirty="0" smtClean="0">
                <a:latin typeface="Courier New" pitchFamily="49" charset="0"/>
                <a:cs typeface="Courier New" pitchFamily="49" charset="0"/>
              </a:rPr>
              <a:t>	     b </a:t>
            </a:r>
            <a:r>
              <a:rPr lang="en-US" sz="2000" dirty="0">
                <a:latin typeface="Courier New" pitchFamily="49" charset="0"/>
                <a:cs typeface="Courier New" pitchFamily="49" charset="0"/>
              </a:rPr>
              <a:t>WHEN "001",</a:t>
            </a:r>
          </a:p>
          <a:p>
            <a:pPr algn="just" rtl="0"/>
            <a:r>
              <a:rPr lang="en-US" sz="2000" dirty="0" smtClean="0">
                <a:latin typeface="Courier New" pitchFamily="49" charset="0"/>
                <a:cs typeface="Courier New" pitchFamily="49" charset="0"/>
              </a:rPr>
              <a:t>           c </a:t>
            </a:r>
            <a:r>
              <a:rPr lang="en-US" sz="2000" dirty="0">
                <a:latin typeface="Courier New" pitchFamily="49" charset="0"/>
                <a:cs typeface="Courier New" pitchFamily="49" charset="0"/>
              </a:rPr>
              <a:t>WHEN "010",</a:t>
            </a:r>
          </a:p>
          <a:p>
            <a:pPr algn="just" rtl="0"/>
            <a:r>
              <a:rPr lang="en-US" sz="2000" dirty="0" smtClean="0">
                <a:latin typeface="Courier New" pitchFamily="49" charset="0"/>
                <a:cs typeface="Courier New" pitchFamily="49" charset="0"/>
              </a:rPr>
              <a:t>           UNAFFECTED </a:t>
            </a:r>
            <a:r>
              <a:rPr lang="en-US" sz="2000" dirty="0">
                <a:latin typeface="Courier New" pitchFamily="49" charset="0"/>
                <a:cs typeface="Courier New" pitchFamily="49" charset="0"/>
              </a:rPr>
              <a:t>WHEN OTHERS;</a:t>
            </a:r>
          </a:p>
          <a:p>
            <a:pPr algn="just" rtl="0"/>
            <a:r>
              <a:rPr lang="en-US" sz="2000" dirty="0">
                <a:solidFill>
                  <a:srgbClr val="008000"/>
                </a:solidFill>
                <a:latin typeface="Courier New" pitchFamily="49" charset="0"/>
                <a:cs typeface="Courier New" pitchFamily="49" charset="0"/>
              </a:rPr>
              <a:t>---- With CASE: ----------------</a:t>
            </a:r>
          </a:p>
          <a:p>
            <a:pPr algn="just" rtl="0"/>
            <a:r>
              <a:rPr lang="en-US" sz="2000" dirty="0">
                <a:latin typeface="Courier New" pitchFamily="49" charset="0"/>
                <a:cs typeface="Courier New" pitchFamily="49" charset="0"/>
              </a:rPr>
              <a:t>CASE </a:t>
            </a:r>
            <a:r>
              <a:rPr lang="en-US" sz="2000" dirty="0" err="1">
                <a:latin typeface="Courier New" pitchFamily="49" charset="0"/>
                <a:cs typeface="Courier New" pitchFamily="49" charset="0"/>
              </a:rPr>
              <a:t>sel</a:t>
            </a:r>
            <a:r>
              <a:rPr lang="en-US" sz="2000" dirty="0">
                <a:latin typeface="Courier New" pitchFamily="49" charset="0"/>
                <a:cs typeface="Courier New" pitchFamily="49" charset="0"/>
              </a:rPr>
              <a:t> IS</a:t>
            </a:r>
          </a:p>
          <a:p>
            <a:pPr algn="just" rtl="0"/>
            <a:r>
              <a:rPr lang="en-US" sz="2000" dirty="0" smtClean="0">
                <a:latin typeface="Courier New" pitchFamily="49" charset="0"/>
                <a:cs typeface="Courier New" pitchFamily="49" charset="0"/>
              </a:rPr>
              <a:t>	WHEN </a:t>
            </a:r>
            <a:r>
              <a:rPr lang="en-US" sz="2000" dirty="0">
                <a:latin typeface="Courier New" pitchFamily="49" charset="0"/>
                <a:cs typeface="Courier New" pitchFamily="49" charset="0"/>
              </a:rPr>
              <a:t>"000" =&gt; x&lt;=a;</a:t>
            </a:r>
          </a:p>
          <a:p>
            <a:pPr algn="just" rtl="0"/>
            <a:r>
              <a:rPr lang="en-US" sz="2000" dirty="0" smtClean="0">
                <a:latin typeface="Courier New" pitchFamily="49" charset="0"/>
                <a:cs typeface="Courier New" pitchFamily="49" charset="0"/>
              </a:rPr>
              <a:t>	WHEN </a:t>
            </a:r>
            <a:r>
              <a:rPr lang="en-US" sz="2000" dirty="0">
                <a:latin typeface="Courier New" pitchFamily="49" charset="0"/>
                <a:cs typeface="Courier New" pitchFamily="49" charset="0"/>
              </a:rPr>
              <a:t>"001" =&gt; x&lt;=b;</a:t>
            </a:r>
          </a:p>
          <a:p>
            <a:pPr algn="just" rtl="0"/>
            <a:r>
              <a:rPr lang="en-US" sz="2000" dirty="0" smtClean="0">
                <a:latin typeface="Courier New" pitchFamily="49" charset="0"/>
                <a:cs typeface="Courier New" pitchFamily="49" charset="0"/>
              </a:rPr>
              <a:t>	WHEN </a:t>
            </a:r>
            <a:r>
              <a:rPr lang="en-US" sz="2000" dirty="0">
                <a:latin typeface="Courier New" pitchFamily="49" charset="0"/>
                <a:cs typeface="Courier New" pitchFamily="49" charset="0"/>
              </a:rPr>
              <a:t>"010" =&gt; x&lt;=c;</a:t>
            </a:r>
          </a:p>
          <a:p>
            <a:pPr algn="just" rtl="0"/>
            <a:r>
              <a:rPr lang="en-US" sz="2000" dirty="0" smtClean="0">
                <a:latin typeface="Courier New" pitchFamily="49" charset="0"/>
                <a:cs typeface="Courier New" pitchFamily="49" charset="0"/>
              </a:rPr>
              <a:t>	WHEN </a:t>
            </a:r>
            <a:r>
              <a:rPr lang="en-US" sz="2000" dirty="0">
                <a:latin typeface="Courier New" pitchFamily="49" charset="0"/>
                <a:cs typeface="Courier New" pitchFamily="49" charset="0"/>
              </a:rPr>
              <a:t>OTHERS =&gt; NULL;</a:t>
            </a:r>
          </a:p>
          <a:p>
            <a:pPr algn="just" rtl="0"/>
            <a:r>
              <a:rPr lang="en-US" sz="2000" dirty="0">
                <a:latin typeface="Courier New" pitchFamily="49" charset="0"/>
                <a:cs typeface="Courier New" pitchFamily="49" charset="0"/>
              </a:rPr>
              <a:t>END CASE;</a:t>
            </a:r>
          </a:p>
          <a:p>
            <a:pPr algn="just" rtl="0"/>
            <a:r>
              <a:rPr lang="ar-IQ" sz="2000" dirty="0">
                <a:solidFill>
                  <a:srgbClr val="008000"/>
                </a:solidFill>
                <a:latin typeface="Courier New" pitchFamily="49" charset="0"/>
                <a:cs typeface="Courier New" pitchFamily="49" charset="0"/>
              </a:rPr>
              <a:t>--------------------------------</a:t>
            </a:r>
          </a:p>
        </p:txBody>
      </p:sp>
    </p:spTree>
    <p:extLst>
      <p:ext uri="{BB962C8B-B14F-4D97-AF65-F5344CB8AC3E}">
        <p14:creationId xmlns:p14="http://schemas.microsoft.com/office/powerpoint/2010/main" val="177813447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539552" y="548680"/>
            <a:ext cx="3945311" cy="646331"/>
          </a:xfrm>
          <a:prstGeom prst="rect">
            <a:avLst/>
          </a:prstGeom>
        </p:spPr>
        <p:txBody>
          <a:bodyPr wrap="none">
            <a:spAutoFit/>
          </a:bodyPr>
          <a:lstStyle/>
          <a:p>
            <a:pPr algn="l"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Example </a:t>
            </a:r>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8: </a:t>
            </a:r>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RAM</a:t>
            </a:r>
            <a:endParaRPr lang="ar-IQ"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endParaRPr>
          </a:p>
        </p:txBody>
      </p:sp>
      <p:sp>
        <p:nvSpPr>
          <p:cNvPr id="5" name="مستطيل 4"/>
          <p:cNvSpPr/>
          <p:nvPr/>
        </p:nvSpPr>
        <p:spPr>
          <a:xfrm>
            <a:off x="539552" y="1214329"/>
            <a:ext cx="8424936" cy="3600986"/>
          </a:xfrm>
          <a:prstGeom prst="rect">
            <a:avLst/>
          </a:prstGeom>
        </p:spPr>
        <p:txBody>
          <a:bodyPr wrap="square">
            <a:spAutoFit/>
          </a:bodyPr>
          <a:lstStyle/>
          <a:p>
            <a:pPr algn="just" rtl="0"/>
            <a:r>
              <a:rPr lang="en-US" sz="2500" dirty="0" smtClean="0"/>
              <a:t>example below shows </a:t>
            </a:r>
            <a:r>
              <a:rPr lang="en-US" sz="2500" dirty="0"/>
              <a:t>the implementation of a RAM (random access </a:t>
            </a:r>
            <a:r>
              <a:rPr lang="en-US" sz="2500" dirty="0" smtClean="0"/>
              <a:t>memory), </a:t>
            </a:r>
            <a:r>
              <a:rPr lang="en-US" sz="2500" dirty="0"/>
              <a:t>the circuit has a data input bus (</a:t>
            </a:r>
            <a:r>
              <a:rPr lang="en-US" sz="2500" dirty="0" err="1"/>
              <a:t>data_in</a:t>
            </a:r>
            <a:r>
              <a:rPr lang="en-US" sz="2500" dirty="0"/>
              <a:t>), a </a:t>
            </a:r>
            <a:r>
              <a:rPr lang="en-US" sz="2500" dirty="0" smtClean="0"/>
              <a:t>data output </a:t>
            </a:r>
            <a:r>
              <a:rPr lang="en-US" sz="2500" dirty="0"/>
              <a:t>bus (</a:t>
            </a:r>
            <a:r>
              <a:rPr lang="en-US" sz="2500" dirty="0" err="1"/>
              <a:t>data_out</a:t>
            </a:r>
            <a:r>
              <a:rPr lang="en-US" sz="2500" dirty="0"/>
              <a:t>), an address bus (</a:t>
            </a:r>
            <a:r>
              <a:rPr lang="en-US" sz="2500" dirty="0" err="1"/>
              <a:t>addr</a:t>
            </a:r>
            <a:r>
              <a:rPr lang="en-US" sz="2500" dirty="0"/>
              <a:t>), plus clock (clk) and write </a:t>
            </a:r>
            <a:r>
              <a:rPr lang="en-US" sz="2500" dirty="0" smtClean="0"/>
              <a:t>enable </a:t>
            </a:r>
            <a:r>
              <a:rPr lang="en-US" sz="2500" dirty="0"/>
              <a:t>(</a:t>
            </a:r>
            <a:r>
              <a:rPr lang="en-US" sz="2500" dirty="0" err="1"/>
              <a:t>wr_ena</a:t>
            </a:r>
            <a:r>
              <a:rPr lang="en-US" sz="2500" dirty="0"/>
              <a:t>) pins. </a:t>
            </a:r>
            <a:endParaRPr lang="en-US" sz="2500" dirty="0" smtClean="0"/>
          </a:p>
          <a:p>
            <a:pPr algn="just" rtl="0"/>
            <a:endParaRPr lang="en-US" sz="2500" dirty="0"/>
          </a:p>
          <a:p>
            <a:pPr algn="just" rtl="0"/>
            <a:endParaRPr lang="en-US" sz="2500" dirty="0" smtClean="0"/>
          </a:p>
          <a:p>
            <a:pPr algn="just" rtl="0"/>
            <a:endParaRPr lang="en-US" sz="2500" dirty="0"/>
          </a:p>
          <a:p>
            <a:pPr algn="just" rtl="0"/>
            <a:endParaRPr lang="en-US" sz="2500" dirty="0" smtClean="0"/>
          </a:p>
          <a:p>
            <a:pPr algn="just" rtl="0"/>
            <a:r>
              <a:rPr lang="en-US" sz="2500" dirty="0"/>
              <a:t>Simulation </a:t>
            </a:r>
            <a:r>
              <a:rPr lang="en-US" sz="2500" dirty="0" smtClean="0"/>
              <a:t>results:</a:t>
            </a:r>
            <a:endParaRPr lang="ar-IQ" sz="2500" dirty="0"/>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0640" y="2780928"/>
            <a:ext cx="3456384" cy="203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9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4900761"/>
            <a:ext cx="6943725"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5892154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504056" y="1124744"/>
            <a:ext cx="8748464" cy="5576911"/>
          </a:xfrm>
          <a:prstGeom prst="rect">
            <a:avLst/>
          </a:prstGeom>
        </p:spPr>
        <p:txBody>
          <a:bodyPr wrap="square">
            <a:spAutoFit/>
          </a:bodyPr>
          <a:lstStyle/>
          <a:p>
            <a:pPr algn="just" rtl="0">
              <a:lnSpc>
                <a:spcPct val="90000"/>
              </a:lnSpc>
            </a:pPr>
            <a:r>
              <a:rPr lang="en-US" dirty="0" smtClean="0">
                <a:solidFill>
                  <a:srgbClr val="0000FF"/>
                </a:solidFill>
                <a:latin typeface="Courier New" pitchFamily="49" charset="0"/>
                <a:cs typeface="Courier New" pitchFamily="49" charset="0"/>
              </a:rPr>
              <a:t>ENTITY</a:t>
            </a:r>
            <a:r>
              <a:rPr lang="en-US" dirty="0" smtClean="0">
                <a:latin typeface="Courier New" pitchFamily="49" charset="0"/>
                <a:cs typeface="Courier New" pitchFamily="49" charset="0"/>
              </a:rPr>
              <a:t> </a:t>
            </a:r>
            <a:r>
              <a:rPr lang="en-US" dirty="0">
                <a:latin typeface="Courier New" pitchFamily="49" charset="0"/>
                <a:cs typeface="Courier New" pitchFamily="49" charset="0"/>
              </a:rPr>
              <a:t>ram IS</a:t>
            </a:r>
          </a:p>
          <a:p>
            <a:pPr algn="just" rtl="0">
              <a:lnSpc>
                <a:spcPct val="90000"/>
              </a:lnSpc>
            </a:pPr>
            <a:r>
              <a:rPr lang="en-US" dirty="0" smtClean="0">
                <a:latin typeface="Courier New" pitchFamily="49" charset="0"/>
                <a:cs typeface="Courier New" pitchFamily="49" charset="0"/>
              </a:rPr>
              <a:t>GENERIC </a:t>
            </a:r>
            <a:r>
              <a:rPr lang="en-US" dirty="0">
                <a:latin typeface="Courier New" pitchFamily="49" charset="0"/>
                <a:cs typeface="Courier New" pitchFamily="49" charset="0"/>
              </a:rPr>
              <a:t>( bits: INTEGER := 8; </a:t>
            </a:r>
            <a:r>
              <a:rPr lang="en-US" dirty="0" smtClean="0">
                <a:latin typeface="Courier New" pitchFamily="49" charset="0"/>
                <a:cs typeface="Courier New" pitchFamily="49" charset="0"/>
              </a:rPr>
              <a:t>  </a:t>
            </a:r>
            <a:r>
              <a:rPr lang="en-US" dirty="0" smtClean="0">
                <a:solidFill>
                  <a:srgbClr val="008000"/>
                </a:solidFill>
                <a:latin typeface="Courier New" pitchFamily="49" charset="0"/>
                <a:cs typeface="Courier New" pitchFamily="49" charset="0"/>
              </a:rPr>
              <a:t>-- </a:t>
            </a:r>
            <a:r>
              <a:rPr lang="en-US" dirty="0">
                <a:solidFill>
                  <a:srgbClr val="008000"/>
                </a:solidFill>
                <a:latin typeface="Courier New" pitchFamily="49" charset="0"/>
                <a:cs typeface="Courier New" pitchFamily="49" charset="0"/>
              </a:rPr>
              <a:t># of bits per word</a:t>
            </a:r>
          </a:p>
          <a:p>
            <a:pPr algn="just" rtl="0">
              <a:lnSpc>
                <a:spcPct val="90000"/>
              </a:lnSpc>
            </a:pPr>
            <a:r>
              <a:rPr lang="en-US" dirty="0" smtClean="0">
                <a:latin typeface="Courier New" pitchFamily="49" charset="0"/>
                <a:cs typeface="Courier New" pitchFamily="49" charset="0"/>
              </a:rPr>
              <a:t>          words</a:t>
            </a:r>
            <a:r>
              <a:rPr lang="en-US" dirty="0">
                <a:latin typeface="Courier New" pitchFamily="49" charset="0"/>
                <a:cs typeface="Courier New" pitchFamily="49" charset="0"/>
              </a:rPr>
              <a:t>: </a:t>
            </a:r>
            <a:r>
              <a:rPr lang="en-US" dirty="0" smtClean="0">
                <a:latin typeface="Courier New" pitchFamily="49" charset="0"/>
                <a:cs typeface="Courier New" pitchFamily="49" charset="0"/>
              </a:rPr>
              <a:t>INTEGER:= </a:t>
            </a:r>
            <a:r>
              <a:rPr lang="en-US" dirty="0">
                <a:latin typeface="Courier New" pitchFamily="49" charset="0"/>
                <a:cs typeface="Courier New" pitchFamily="49" charset="0"/>
              </a:rPr>
              <a:t>16); </a:t>
            </a:r>
            <a:r>
              <a:rPr lang="en-US" dirty="0">
                <a:solidFill>
                  <a:srgbClr val="008000"/>
                </a:solidFill>
                <a:latin typeface="Courier New" pitchFamily="49" charset="0"/>
                <a:cs typeface="Courier New" pitchFamily="49" charset="0"/>
              </a:rPr>
              <a:t>-- # of words in the memory</a:t>
            </a:r>
          </a:p>
          <a:p>
            <a:pPr algn="just" rtl="0">
              <a:lnSpc>
                <a:spcPct val="90000"/>
              </a:lnSpc>
            </a:pPr>
            <a:r>
              <a:rPr lang="en-US" dirty="0" smtClean="0">
                <a:latin typeface="Courier New" pitchFamily="49" charset="0"/>
                <a:cs typeface="Courier New" pitchFamily="49" charset="0"/>
              </a:rPr>
              <a:t>PORT </a:t>
            </a:r>
            <a:r>
              <a:rPr lang="en-US" dirty="0">
                <a:latin typeface="Courier New" pitchFamily="49" charset="0"/>
                <a:cs typeface="Courier New" pitchFamily="49" charset="0"/>
              </a:rPr>
              <a:t>( </a:t>
            </a:r>
            <a:r>
              <a:rPr lang="en-US" dirty="0" err="1">
                <a:latin typeface="Courier New" pitchFamily="49" charset="0"/>
                <a:cs typeface="Courier New" pitchFamily="49" charset="0"/>
              </a:rPr>
              <a:t>wr_ena</a:t>
            </a:r>
            <a:r>
              <a:rPr lang="en-US" dirty="0">
                <a:latin typeface="Courier New" pitchFamily="49" charset="0"/>
                <a:cs typeface="Courier New" pitchFamily="49" charset="0"/>
              </a:rPr>
              <a:t>, </a:t>
            </a:r>
            <a:r>
              <a:rPr lang="en-US" dirty="0" err="1" smtClean="0">
                <a:latin typeface="Courier New" pitchFamily="49" charset="0"/>
                <a:cs typeface="Courier New" pitchFamily="49" charset="0"/>
              </a:rPr>
              <a:t>clk:</a:t>
            </a:r>
            <a:r>
              <a:rPr lang="en-US" dirty="0" err="1" smtClean="0">
                <a:solidFill>
                  <a:srgbClr val="0000FF"/>
                </a:solidFill>
                <a:latin typeface="Courier New" pitchFamily="49" charset="0"/>
                <a:cs typeface="Courier New" pitchFamily="49" charset="0"/>
              </a:rPr>
              <a:t>IN</a:t>
            </a:r>
            <a:r>
              <a:rPr lang="en-US" dirty="0" smtClean="0">
                <a:latin typeface="Courier New" pitchFamily="49" charset="0"/>
                <a:cs typeface="Courier New" pitchFamily="49" charset="0"/>
              </a:rPr>
              <a:t> </a:t>
            </a:r>
            <a:r>
              <a:rPr lang="en-US" dirty="0">
                <a:latin typeface="Courier New" pitchFamily="49" charset="0"/>
                <a:cs typeface="Courier New" pitchFamily="49" charset="0"/>
              </a:rPr>
              <a:t>STD_LOGIC;</a:t>
            </a:r>
          </a:p>
          <a:p>
            <a:pPr algn="just" rtl="0">
              <a:lnSpc>
                <a:spcPct val="90000"/>
              </a:lnSpc>
            </a:pPr>
            <a:r>
              <a:rPr lang="en-US" dirty="0" smtClean="0">
                <a:latin typeface="Courier New" pitchFamily="49" charset="0"/>
                <a:cs typeface="Courier New" pitchFamily="49" charset="0"/>
              </a:rPr>
              <a:t>              </a:t>
            </a:r>
            <a:r>
              <a:rPr lang="en-US" dirty="0" err="1" smtClean="0">
                <a:latin typeface="Courier New" pitchFamily="49" charset="0"/>
                <a:cs typeface="Courier New" pitchFamily="49" charset="0"/>
              </a:rPr>
              <a:t>addr:</a:t>
            </a:r>
            <a:r>
              <a:rPr lang="en-US" dirty="0" err="1" smtClean="0">
                <a:solidFill>
                  <a:srgbClr val="0000FF"/>
                </a:solidFill>
                <a:latin typeface="Courier New" pitchFamily="49" charset="0"/>
                <a:cs typeface="Courier New" pitchFamily="49" charset="0"/>
              </a:rPr>
              <a:t>IN</a:t>
            </a:r>
            <a:r>
              <a:rPr lang="en-US" dirty="0" smtClean="0">
                <a:latin typeface="Courier New" pitchFamily="49" charset="0"/>
                <a:cs typeface="Courier New" pitchFamily="49" charset="0"/>
              </a:rPr>
              <a:t> </a:t>
            </a:r>
            <a:r>
              <a:rPr lang="en-US" dirty="0">
                <a:latin typeface="Courier New" pitchFamily="49" charset="0"/>
                <a:cs typeface="Courier New" pitchFamily="49" charset="0"/>
              </a:rPr>
              <a:t>INTEGER RANGE 0 TO words-1;</a:t>
            </a:r>
          </a:p>
          <a:p>
            <a:pPr algn="just" rtl="0">
              <a:lnSpc>
                <a:spcPct val="90000"/>
              </a:lnSpc>
            </a:pPr>
            <a:r>
              <a:rPr lang="en-US" dirty="0" smtClean="0">
                <a:latin typeface="Courier New" pitchFamily="49" charset="0"/>
                <a:cs typeface="Courier New" pitchFamily="49" charset="0"/>
              </a:rPr>
              <a:t>           </a:t>
            </a:r>
            <a:r>
              <a:rPr lang="en-US" dirty="0" err="1" smtClean="0">
                <a:latin typeface="Courier New" pitchFamily="49" charset="0"/>
                <a:cs typeface="Courier New" pitchFamily="49" charset="0"/>
              </a:rPr>
              <a:t>data_in:</a:t>
            </a:r>
            <a:r>
              <a:rPr lang="en-US" dirty="0" err="1" smtClean="0">
                <a:solidFill>
                  <a:srgbClr val="0000FF"/>
                </a:solidFill>
                <a:latin typeface="Courier New" pitchFamily="49" charset="0"/>
                <a:cs typeface="Courier New" pitchFamily="49" charset="0"/>
              </a:rPr>
              <a:t>IN</a:t>
            </a:r>
            <a:r>
              <a:rPr lang="en-US" dirty="0" smtClean="0">
                <a:latin typeface="Courier New" pitchFamily="49" charset="0"/>
                <a:cs typeface="Courier New" pitchFamily="49" charset="0"/>
              </a:rPr>
              <a:t> </a:t>
            </a:r>
            <a:r>
              <a:rPr lang="en-US" dirty="0">
                <a:latin typeface="Courier New" pitchFamily="49" charset="0"/>
                <a:cs typeface="Courier New" pitchFamily="49" charset="0"/>
              </a:rPr>
              <a:t>STD_LOGIC_VECTOR (bits-1 DOWNTO 0);</a:t>
            </a:r>
          </a:p>
          <a:p>
            <a:pPr algn="just" rtl="0">
              <a:lnSpc>
                <a:spcPct val="90000"/>
              </a:lnSpc>
            </a:pPr>
            <a:r>
              <a:rPr lang="en-US" dirty="0" smtClean="0">
                <a:latin typeface="Courier New" pitchFamily="49" charset="0"/>
                <a:cs typeface="Courier New" pitchFamily="49" charset="0"/>
              </a:rPr>
              <a:t>          </a:t>
            </a:r>
            <a:r>
              <a:rPr lang="en-US" dirty="0" err="1" smtClean="0">
                <a:latin typeface="Courier New" pitchFamily="49" charset="0"/>
                <a:cs typeface="Courier New" pitchFamily="49" charset="0"/>
              </a:rPr>
              <a:t>data_out:</a:t>
            </a:r>
            <a:r>
              <a:rPr lang="en-US" dirty="0" err="1" smtClean="0">
                <a:solidFill>
                  <a:srgbClr val="0000FF"/>
                </a:solidFill>
                <a:latin typeface="Courier New" pitchFamily="49" charset="0"/>
                <a:cs typeface="Courier New" pitchFamily="49" charset="0"/>
              </a:rPr>
              <a:t>OUT</a:t>
            </a:r>
            <a:r>
              <a:rPr lang="en-US" dirty="0" smtClean="0">
                <a:latin typeface="Courier New" pitchFamily="49" charset="0"/>
                <a:cs typeface="Courier New" pitchFamily="49" charset="0"/>
              </a:rPr>
              <a:t> </a:t>
            </a:r>
            <a:r>
              <a:rPr lang="en-US" dirty="0">
                <a:latin typeface="Courier New" pitchFamily="49" charset="0"/>
                <a:cs typeface="Courier New" pitchFamily="49" charset="0"/>
              </a:rPr>
              <a:t>STD_LOGIC_VECTOR (bits-1 DOWNTO 0));</a:t>
            </a:r>
          </a:p>
          <a:p>
            <a:pPr algn="just" rtl="0">
              <a:lnSpc>
                <a:spcPct val="90000"/>
              </a:lnSpc>
            </a:pPr>
            <a:r>
              <a:rPr lang="en-US" dirty="0" smtClean="0">
                <a:solidFill>
                  <a:srgbClr val="0000FF"/>
                </a:solidFill>
                <a:latin typeface="Courier New" pitchFamily="49" charset="0"/>
                <a:cs typeface="Courier New" pitchFamily="49" charset="0"/>
              </a:rPr>
              <a:t>END </a:t>
            </a:r>
            <a:r>
              <a:rPr lang="en-US" dirty="0">
                <a:solidFill>
                  <a:srgbClr val="0000FF"/>
                </a:solidFill>
                <a:latin typeface="Courier New" pitchFamily="49" charset="0"/>
                <a:cs typeface="Courier New" pitchFamily="49" charset="0"/>
              </a:rPr>
              <a:t>ram</a:t>
            </a:r>
            <a:r>
              <a:rPr lang="en-US" dirty="0">
                <a:latin typeface="Courier New" pitchFamily="49" charset="0"/>
                <a:cs typeface="Courier New" pitchFamily="49" charset="0"/>
              </a:rPr>
              <a:t>;</a:t>
            </a:r>
          </a:p>
          <a:p>
            <a:pPr algn="just" rtl="0">
              <a:lnSpc>
                <a:spcPct val="90000"/>
              </a:lnSpc>
            </a:pPr>
            <a:r>
              <a:rPr lang="ar-IQ" dirty="0" smtClean="0">
                <a:latin typeface="Courier New" pitchFamily="49" charset="0"/>
                <a:cs typeface="Courier New" pitchFamily="49" charset="0"/>
              </a:rPr>
              <a:t> </a:t>
            </a:r>
            <a:r>
              <a:rPr lang="ar-IQ" dirty="0">
                <a:solidFill>
                  <a:srgbClr val="008000"/>
                </a:solidFill>
                <a:latin typeface="Courier New" pitchFamily="49" charset="0"/>
                <a:cs typeface="Courier New" pitchFamily="49" charset="0"/>
              </a:rPr>
              <a:t>---------------------------------------------------</a:t>
            </a:r>
          </a:p>
          <a:p>
            <a:pPr algn="just" rtl="0">
              <a:lnSpc>
                <a:spcPct val="90000"/>
              </a:lnSpc>
            </a:pPr>
            <a:r>
              <a:rPr lang="en-US" dirty="0" smtClean="0">
                <a:solidFill>
                  <a:srgbClr val="0000FF"/>
                </a:solidFill>
                <a:latin typeface="Courier New" pitchFamily="49" charset="0"/>
                <a:cs typeface="Courier New" pitchFamily="49" charset="0"/>
              </a:rPr>
              <a:t>ARCHITECTURE</a:t>
            </a:r>
            <a:r>
              <a:rPr lang="en-US" dirty="0" smtClean="0">
                <a:latin typeface="Courier New" pitchFamily="49" charset="0"/>
                <a:cs typeface="Courier New" pitchFamily="49" charset="0"/>
              </a:rPr>
              <a:t> </a:t>
            </a:r>
            <a:r>
              <a:rPr lang="en-US" dirty="0">
                <a:latin typeface="Courier New" pitchFamily="49" charset="0"/>
                <a:cs typeface="Courier New" pitchFamily="49" charset="0"/>
              </a:rPr>
              <a:t>ram OF ram </a:t>
            </a:r>
            <a:r>
              <a:rPr lang="en-US" dirty="0" smtClean="0">
                <a:latin typeface="Courier New" pitchFamily="49" charset="0"/>
                <a:cs typeface="Courier New" pitchFamily="49" charset="0"/>
              </a:rPr>
              <a:t>IS</a:t>
            </a:r>
          </a:p>
          <a:p>
            <a:pPr algn="just" rtl="0">
              <a:lnSpc>
                <a:spcPct val="90000"/>
              </a:lnSpc>
            </a:pPr>
            <a:r>
              <a:rPr lang="en-US" dirty="0" smtClean="0">
                <a:latin typeface="Courier New" pitchFamily="49" charset="0"/>
                <a:cs typeface="Courier New" pitchFamily="49" charset="0"/>
              </a:rPr>
              <a:t>TYPE</a:t>
            </a:r>
            <a:r>
              <a:rPr lang="en-US" sz="100" dirty="0" smtClean="0">
                <a:latin typeface="Courier New" pitchFamily="49" charset="0"/>
                <a:cs typeface="Courier New" pitchFamily="49" charset="0"/>
              </a:rPr>
              <a:t>  </a:t>
            </a:r>
            <a:r>
              <a:rPr lang="en-US" dirty="0" err="1" smtClean="0">
                <a:latin typeface="Courier New" pitchFamily="49" charset="0"/>
                <a:cs typeface="Courier New" pitchFamily="49" charset="0"/>
              </a:rPr>
              <a:t>v_ary</a:t>
            </a:r>
            <a:r>
              <a:rPr lang="en-US" sz="100" dirty="0" smtClean="0">
                <a:latin typeface="Courier New" pitchFamily="49" charset="0"/>
                <a:cs typeface="Courier New" pitchFamily="49" charset="0"/>
              </a:rPr>
              <a:t>  </a:t>
            </a:r>
            <a:r>
              <a:rPr lang="en-US" dirty="0" smtClean="0">
                <a:latin typeface="Courier New" pitchFamily="49" charset="0"/>
                <a:cs typeface="Courier New" pitchFamily="49" charset="0"/>
              </a:rPr>
              <a:t>IS</a:t>
            </a:r>
            <a:r>
              <a:rPr lang="en-US" sz="100" dirty="0" smtClean="0">
                <a:latin typeface="Courier New" pitchFamily="49" charset="0"/>
                <a:cs typeface="Courier New" pitchFamily="49" charset="0"/>
              </a:rPr>
              <a:t>  </a:t>
            </a:r>
            <a:r>
              <a:rPr lang="en-US" dirty="0" smtClean="0">
                <a:latin typeface="Courier New" pitchFamily="49" charset="0"/>
                <a:cs typeface="Courier New" pitchFamily="49" charset="0"/>
              </a:rPr>
              <a:t>ARRAY(0</a:t>
            </a:r>
            <a:r>
              <a:rPr lang="en-US" sz="100" dirty="0" smtClean="0">
                <a:latin typeface="Courier New" pitchFamily="49" charset="0"/>
                <a:cs typeface="Courier New" pitchFamily="49" charset="0"/>
              </a:rPr>
              <a:t> </a:t>
            </a:r>
            <a:r>
              <a:rPr lang="en-US" dirty="0" smtClean="0">
                <a:latin typeface="Courier New" pitchFamily="49" charset="0"/>
                <a:cs typeface="Courier New" pitchFamily="49" charset="0"/>
              </a:rPr>
              <a:t>TO</a:t>
            </a:r>
            <a:r>
              <a:rPr lang="en-US" sz="100" dirty="0" smtClean="0">
                <a:latin typeface="Courier New" pitchFamily="49" charset="0"/>
                <a:cs typeface="Courier New" pitchFamily="49" charset="0"/>
              </a:rPr>
              <a:t> </a:t>
            </a:r>
            <a:r>
              <a:rPr lang="en-US" dirty="0" smtClean="0">
                <a:latin typeface="Courier New" pitchFamily="49" charset="0"/>
                <a:cs typeface="Courier New" pitchFamily="49" charset="0"/>
              </a:rPr>
              <a:t>words-1)OF</a:t>
            </a:r>
            <a:r>
              <a:rPr lang="en-US" sz="100" dirty="0" smtClean="0">
                <a:latin typeface="Courier New" pitchFamily="49" charset="0"/>
                <a:cs typeface="Courier New" pitchFamily="49" charset="0"/>
              </a:rPr>
              <a:t> </a:t>
            </a:r>
            <a:r>
              <a:rPr lang="en-US" dirty="0" smtClean="0">
                <a:latin typeface="Courier New" pitchFamily="49" charset="0"/>
                <a:cs typeface="Courier New" pitchFamily="49" charset="0"/>
              </a:rPr>
              <a:t>STD_LOGIC_VECTOR(bits-1</a:t>
            </a:r>
            <a:r>
              <a:rPr lang="en-US" sz="100" dirty="0" smtClean="0">
                <a:latin typeface="Courier New" pitchFamily="49" charset="0"/>
                <a:cs typeface="Courier New" pitchFamily="49" charset="0"/>
              </a:rPr>
              <a:t> </a:t>
            </a:r>
            <a:r>
              <a:rPr lang="en-US" dirty="0">
                <a:latin typeface="Courier New" pitchFamily="49" charset="0"/>
                <a:cs typeface="Courier New" pitchFamily="49" charset="0"/>
              </a:rPr>
              <a:t>DOWNTO</a:t>
            </a:r>
            <a:r>
              <a:rPr lang="en-US" sz="100" dirty="0">
                <a:latin typeface="Courier New" pitchFamily="49" charset="0"/>
                <a:cs typeface="Courier New" pitchFamily="49" charset="0"/>
              </a:rPr>
              <a:t> </a:t>
            </a:r>
            <a:r>
              <a:rPr lang="en-US" dirty="0">
                <a:latin typeface="Courier New" pitchFamily="49" charset="0"/>
                <a:cs typeface="Courier New" pitchFamily="49" charset="0"/>
              </a:rPr>
              <a:t>0);</a:t>
            </a:r>
          </a:p>
          <a:p>
            <a:pPr algn="just" rtl="0">
              <a:lnSpc>
                <a:spcPct val="90000"/>
              </a:lnSpc>
            </a:pPr>
            <a:r>
              <a:rPr lang="en-US" dirty="0" smtClean="0">
                <a:latin typeface="Courier New" pitchFamily="49" charset="0"/>
                <a:cs typeface="Courier New" pitchFamily="49" charset="0"/>
              </a:rPr>
              <a:t>SIGNAL </a:t>
            </a:r>
            <a:r>
              <a:rPr lang="en-US" dirty="0">
                <a:latin typeface="Courier New" pitchFamily="49" charset="0"/>
                <a:cs typeface="Courier New" pitchFamily="49" charset="0"/>
              </a:rPr>
              <a:t>memory: </a:t>
            </a:r>
            <a:r>
              <a:rPr lang="en-US" dirty="0" err="1" smtClean="0">
                <a:latin typeface="Courier New" pitchFamily="49" charset="0"/>
                <a:cs typeface="Courier New" pitchFamily="49" charset="0"/>
              </a:rPr>
              <a:t>v_ary</a:t>
            </a:r>
            <a:r>
              <a:rPr lang="en-US" dirty="0">
                <a:latin typeface="Courier New" pitchFamily="49" charset="0"/>
                <a:cs typeface="Courier New" pitchFamily="49" charset="0"/>
              </a:rPr>
              <a:t>;</a:t>
            </a:r>
          </a:p>
          <a:p>
            <a:pPr algn="just" rtl="0">
              <a:lnSpc>
                <a:spcPct val="90000"/>
              </a:lnSpc>
            </a:pPr>
            <a:r>
              <a:rPr lang="en-US" dirty="0" smtClean="0">
                <a:latin typeface="Courier New" pitchFamily="49" charset="0"/>
                <a:cs typeface="Courier New" pitchFamily="49" charset="0"/>
              </a:rPr>
              <a:t>BEGIN</a:t>
            </a:r>
            <a:endParaRPr lang="en-US" dirty="0">
              <a:latin typeface="Courier New" pitchFamily="49" charset="0"/>
              <a:cs typeface="Courier New" pitchFamily="49" charset="0"/>
            </a:endParaRPr>
          </a:p>
          <a:p>
            <a:pPr algn="just" rtl="0">
              <a:lnSpc>
                <a:spcPct val="90000"/>
              </a:lnSpc>
            </a:pPr>
            <a:r>
              <a:rPr lang="en-US" dirty="0" smtClean="0">
                <a:solidFill>
                  <a:srgbClr val="0000FF"/>
                </a:solidFill>
                <a:latin typeface="Courier New" pitchFamily="49" charset="0"/>
                <a:cs typeface="Courier New" pitchFamily="49" charset="0"/>
              </a:rPr>
              <a:t>PROCESS</a:t>
            </a:r>
            <a:r>
              <a:rPr lang="en-US" dirty="0" smtClean="0">
                <a:latin typeface="Courier New" pitchFamily="49" charset="0"/>
                <a:cs typeface="Courier New" pitchFamily="49" charset="0"/>
              </a:rPr>
              <a:t> </a:t>
            </a:r>
            <a:r>
              <a:rPr lang="en-US" dirty="0">
                <a:latin typeface="Courier New" pitchFamily="49" charset="0"/>
                <a:cs typeface="Courier New" pitchFamily="49" charset="0"/>
              </a:rPr>
              <a:t>(clk, </a:t>
            </a:r>
            <a:r>
              <a:rPr lang="en-US" dirty="0" err="1">
                <a:latin typeface="Courier New" pitchFamily="49" charset="0"/>
                <a:cs typeface="Courier New" pitchFamily="49" charset="0"/>
              </a:rPr>
              <a:t>wr_ena</a:t>
            </a:r>
            <a:r>
              <a:rPr lang="en-US" dirty="0">
                <a:latin typeface="Courier New" pitchFamily="49" charset="0"/>
                <a:cs typeface="Courier New" pitchFamily="49" charset="0"/>
              </a:rPr>
              <a:t>)</a:t>
            </a:r>
          </a:p>
          <a:p>
            <a:pPr algn="just" rtl="0">
              <a:lnSpc>
                <a:spcPct val="90000"/>
              </a:lnSpc>
            </a:pPr>
            <a:r>
              <a:rPr lang="en-US" dirty="0" smtClean="0">
                <a:latin typeface="Courier New" pitchFamily="49" charset="0"/>
                <a:cs typeface="Courier New" pitchFamily="49" charset="0"/>
              </a:rPr>
              <a:t>   BEGIN</a:t>
            </a:r>
            <a:endParaRPr lang="en-US" dirty="0">
              <a:latin typeface="Courier New" pitchFamily="49" charset="0"/>
              <a:cs typeface="Courier New" pitchFamily="49" charset="0"/>
            </a:endParaRPr>
          </a:p>
          <a:p>
            <a:pPr algn="just" rtl="0">
              <a:lnSpc>
                <a:spcPct val="90000"/>
              </a:lnSpc>
            </a:pPr>
            <a:r>
              <a:rPr lang="en-US" dirty="0" smtClean="0">
                <a:latin typeface="Courier New" pitchFamily="49" charset="0"/>
                <a:cs typeface="Courier New" pitchFamily="49" charset="0"/>
              </a:rPr>
              <a:t>    IF </a:t>
            </a:r>
            <a:r>
              <a:rPr lang="en-US" dirty="0">
                <a:latin typeface="Courier New" pitchFamily="49" charset="0"/>
                <a:cs typeface="Courier New" pitchFamily="49" charset="0"/>
              </a:rPr>
              <a:t>(</a:t>
            </a:r>
            <a:r>
              <a:rPr lang="en-US" dirty="0" err="1">
                <a:latin typeface="Courier New" pitchFamily="49" charset="0"/>
                <a:cs typeface="Courier New" pitchFamily="49" charset="0"/>
              </a:rPr>
              <a:t>wr_ena</a:t>
            </a:r>
            <a:r>
              <a:rPr lang="en-US" dirty="0">
                <a:latin typeface="Courier New" pitchFamily="49" charset="0"/>
                <a:cs typeface="Courier New" pitchFamily="49" charset="0"/>
              </a:rPr>
              <a:t>='1') THEN</a:t>
            </a:r>
          </a:p>
          <a:p>
            <a:pPr algn="just" rtl="0">
              <a:lnSpc>
                <a:spcPct val="90000"/>
              </a:lnSpc>
            </a:pPr>
            <a:r>
              <a:rPr lang="en-US" dirty="0" smtClean="0">
                <a:latin typeface="Courier New" pitchFamily="49" charset="0"/>
                <a:cs typeface="Courier New" pitchFamily="49" charset="0"/>
              </a:rPr>
              <a:t> 	IF(clk'EVENT </a:t>
            </a:r>
            <a:r>
              <a:rPr lang="en-US" dirty="0">
                <a:latin typeface="Courier New" pitchFamily="49" charset="0"/>
                <a:cs typeface="Courier New" pitchFamily="49" charset="0"/>
              </a:rPr>
              <a:t>AND clk='1</a:t>
            </a:r>
            <a:r>
              <a:rPr lang="en-US" dirty="0" smtClean="0">
                <a:latin typeface="Courier New" pitchFamily="49" charset="0"/>
                <a:cs typeface="Courier New" pitchFamily="49" charset="0"/>
              </a:rPr>
              <a:t>')THEN memory(</a:t>
            </a:r>
            <a:r>
              <a:rPr lang="en-US" dirty="0" err="1" smtClean="0">
                <a:latin typeface="Courier New" pitchFamily="49" charset="0"/>
                <a:cs typeface="Courier New" pitchFamily="49" charset="0"/>
              </a:rPr>
              <a:t>addr</a:t>
            </a:r>
            <a:r>
              <a:rPr lang="en-US" dirty="0">
                <a:latin typeface="Courier New" pitchFamily="49" charset="0"/>
                <a:cs typeface="Courier New" pitchFamily="49" charset="0"/>
              </a:rPr>
              <a:t>) &lt;= </a:t>
            </a:r>
            <a:r>
              <a:rPr lang="en-US" dirty="0" err="1">
                <a:latin typeface="Courier New" pitchFamily="49" charset="0"/>
                <a:cs typeface="Courier New" pitchFamily="49" charset="0"/>
              </a:rPr>
              <a:t>data_in</a:t>
            </a:r>
            <a:r>
              <a:rPr lang="en-US" dirty="0">
                <a:latin typeface="Courier New" pitchFamily="49" charset="0"/>
                <a:cs typeface="Courier New" pitchFamily="49" charset="0"/>
              </a:rPr>
              <a:t>;</a:t>
            </a:r>
          </a:p>
          <a:p>
            <a:pPr algn="just" rtl="0">
              <a:lnSpc>
                <a:spcPct val="90000"/>
              </a:lnSpc>
            </a:pPr>
            <a:r>
              <a:rPr lang="en-US" dirty="0" smtClean="0">
                <a:latin typeface="Courier New" pitchFamily="49" charset="0"/>
                <a:cs typeface="Courier New" pitchFamily="49" charset="0"/>
              </a:rPr>
              <a:t> 	END </a:t>
            </a:r>
            <a:r>
              <a:rPr lang="en-US" dirty="0">
                <a:latin typeface="Courier New" pitchFamily="49" charset="0"/>
                <a:cs typeface="Courier New" pitchFamily="49" charset="0"/>
              </a:rPr>
              <a:t>IF;</a:t>
            </a:r>
          </a:p>
          <a:p>
            <a:pPr algn="just" rtl="0">
              <a:lnSpc>
                <a:spcPct val="90000"/>
              </a:lnSpc>
            </a:pPr>
            <a:r>
              <a:rPr lang="en-US" dirty="0" smtClean="0">
                <a:latin typeface="Courier New" pitchFamily="49" charset="0"/>
                <a:cs typeface="Courier New" pitchFamily="49" charset="0"/>
              </a:rPr>
              <a:t>    END </a:t>
            </a:r>
            <a:r>
              <a:rPr lang="en-US" dirty="0">
                <a:latin typeface="Courier New" pitchFamily="49" charset="0"/>
                <a:cs typeface="Courier New" pitchFamily="49" charset="0"/>
              </a:rPr>
              <a:t>IF</a:t>
            </a:r>
            <a:r>
              <a:rPr lang="en-US" dirty="0" smtClean="0">
                <a:latin typeface="Courier New" pitchFamily="49" charset="0"/>
                <a:cs typeface="Courier New" pitchFamily="49" charset="0"/>
              </a:rPr>
              <a:t>;</a:t>
            </a:r>
          </a:p>
          <a:p>
            <a:pPr algn="just" rtl="0">
              <a:lnSpc>
                <a:spcPct val="90000"/>
              </a:lnSpc>
            </a:pPr>
            <a:r>
              <a:rPr lang="en-US" dirty="0">
                <a:solidFill>
                  <a:srgbClr val="0000FF"/>
                </a:solidFill>
                <a:latin typeface="Courier New" pitchFamily="49" charset="0"/>
                <a:cs typeface="Courier New" pitchFamily="49" charset="0"/>
              </a:rPr>
              <a:t>END PROCESS</a:t>
            </a:r>
            <a:r>
              <a:rPr lang="en-US" dirty="0">
                <a:latin typeface="Courier New" pitchFamily="49" charset="0"/>
                <a:cs typeface="Courier New" pitchFamily="49" charset="0"/>
              </a:rPr>
              <a:t>;</a:t>
            </a:r>
          </a:p>
          <a:p>
            <a:pPr algn="just" rtl="0">
              <a:lnSpc>
                <a:spcPct val="90000"/>
              </a:lnSpc>
            </a:pPr>
            <a:r>
              <a:rPr lang="en-US" dirty="0" err="1" smtClean="0">
                <a:latin typeface="Courier New" pitchFamily="49" charset="0"/>
                <a:cs typeface="Courier New" pitchFamily="49" charset="0"/>
              </a:rPr>
              <a:t>data_out</a:t>
            </a:r>
            <a:r>
              <a:rPr lang="en-US" dirty="0" smtClean="0">
                <a:latin typeface="Courier New" pitchFamily="49" charset="0"/>
                <a:cs typeface="Courier New" pitchFamily="49" charset="0"/>
              </a:rPr>
              <a:t> </a:t>
            </a:r>
            <a:r>
              <a:rPr lang="en-US" dirty="0">
                <a:latin typeface="Courier New" pitchFamily="49" charset="0"/>
                <a:cs typeface="Courier New" pitchFamily="49" charset="0"/>
              </a:rPr>
              <a:t>&lt;= memory(</a:t>
            </a:r>
            <a:r>
              <a:rPr lang="en-US" dirty="0" err="1">
                <a:latin typeface="Courier New" pitchFamily="49" charset="0"/>
                <a:cs typeface="Courier New" pitchFamily="49" charset="0"/>
              </a:rPr>
              <a:t>addr</a:t>
            </a:r>
            <a:r>
              <a:rPr lang="en-US" dirty="0">
                <a:latin typeface="Courier New" pitchFamily="49" charset="0"/>
                <a:cs typeface="Courier New" pitchFamily="49" charset="0"/>
              </a:rPr>
              <a:t>);</a:t>
            </a:r>
          </a:p>
          <a:p>
            <a:pPr algn="just" rtl="0">
              <a:lnSpc>
                <a:spcPct val="90000"/>
              </a:lnSpc>
            </a:pPr>
            <a:r>
              <a:rPr lang="en-US" dirty="0" smtClean="0">
                <a:latin typeface="Courier New" pitchFamily="49" charset="0"/>
                <a:cs typeface="Courier New" pitchFamily="49" charset="0"/>
              </a:rPr>
              <a:t>END </a:t>
            </a:r>
            <a:r>
              <a:rPr lang="en-US" dirty="0">
                <a:latin typeface="Courier New" pitchFamily="49" charset="0"/>
                <a:cs typeface="Courier New" pitchFamily="49" charset="0"/>
              </a:rPr>
              <a:t>ram</a:t>
            </a:r>
            <a:r>
              <a:rPr lang="en-US" dirty="0" smtClean="0">
                <a:latin typeface="Courier New" pitchFamily="49" charset="0"/>
                <a:cs typeface="Courier New" pitchFamily="49" charset="0"/>
              </a:rPr>
              <a:t>;</a:t>
            </a:r>
            <a:endParaRPr lang="ar-IQ" dirty="0">
              <a:latin typeface="Courier New" pitchFamily="49" charset="0"/>
              <a:cs typeface="Courier New" pitchFamily="49" charset="0"/>
            </a:endParaRPr>
          </a:p>
        </p:txBody>
      </p:sp>
      <p:sp>
        <p:nvSpPr>
          <p:cNvPr id="6" name="مستطيل 5"/>
          <p:cNvSpPr/>
          <p:nvPr/>
        </p:nvSpPr>
        <p:spPr>
          <a:xfrm>
            <a:off x="539552" y="548680"/>
            <a:ext cx="3945311" cy="646331"/>
          </a:xfrm>
          <a:prstGeom prst="rect">
            <a:avLst/>
          </a:prstGeom>
        </p:spPr>
        <p:txBody>
          <a:bodyPr wrap="none">
            <a:spAutoFit/>
          </a:bodyPr>
          <a:lstStyle/>
          <a:p>
            <a:pPr algn="l"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Example </a:t>
            </a:r>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8: </a:t>
            </a:r>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RAM</a:t>
            </a:r>
            <a:endParaRPr lang="ar-IQ"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endParaRPr>
          </a:p>
        </p:txBody>
      </p:sp>
    </p:spTree>
    <p:extLst>
      <p:ext uri="{BB962C8B-B14F-4D97-AF65-F5344CB8AC3E}">
        <p14:creationId xmlns:p14="http://schemas.microsoft.com/office/powerpoint/2010/main" val="390923886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9552" y="548680"/>
            <a:ext cx="8604448" cy="1200329"/>
          </a:xfrm>
          <a:prstGeom prst="rect">
            <a:avLst/>
          </a:prstGeom>
        </p:spPr>
        <p:txBody>
          <a:bodyPr wrap="square">
            <a:spAutoFit/>
          </a:bodyPr>
          <a:lstStyle/>
          <a:p>
            <a:pPr algn="just"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Using Sequential Code to Design Combinational Circuits</a:t>
            </a:r>
            <a:endParaRPr lang="ar-IQ"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endParaRPr>
          </a:p>
        </p:txBody>
      </p:sp>
      <p:sp>
        <p:nvSpPr>
          <p:cNvPr id="3" name="مستطيل 2"/>
          <p:cNvSpPr/>
          <p:nvPr/>
        </p:nvSpPr>
        <p:spPr>
          <a:xfrm>
            <a:off x="611560" y="1796038"/>
            <a:ext cx="8352928" cy="4324261"/>
          </a:xfrm>
          <a:prstGeom prst="rect">
            <a:avLst/>
          </a:prstGeom>
        </p:spPr>
        <p:txBody>
          <a:bodyPr wrap="square">
            <a:spAutoFit/>
          </a:bodyPr>
          <a:lstStyle/>
          <a:p>
            <a:pPr algn="just" rtl="0"/>
            <a:r>
              <a:rPr lang="en-US" sz="2500" dirty="0" smtClean="0"/>
              <a:t>The sequential </a:t>
            </a:r>
            <a:r>
              <a:rPr lang="en-US" sz="2500" dirty="0"/>
              <a:t>code can be used to implement either </a:t>
            </a:r>
            <a:r>
              <a:rPr lang="en-US" sz="2500" dirty="0" smtClean="0"/>
              <a:t>sequential or </a:t>
            </a:r>
            <a:r>
              <a:rPr lang="en-US" sz="2500" dirty="0"/>
              <a:t>combinational circuits</a:t>
            </a:r>
            <a:r>
              <a:rPr lang="en-US" sz="2500" dirty="0" smtClean="0"/>
              <a:t>. the </a:t>
            </a:r>
            <a:r>
              <a:rPr lang="en-US" sz="2500" dirty="0"/>
              <a:t>following rules should be observed</a:t>
            </a:r>
            <a:r>
              <a:rPr lang="en-US" sz="2500" dirty="0" smtClean="0"/>
              <a:t>:</a:t>
            </a:r>
          </a:p>
          <a:p>
            <a:pPr algn="just" rtl="0"/>
            <a:endParaRPr lang="en-US" sz="2500" dirty="0"/>
          </a:p>
          <a:p>
            <a:pPr algn="just" rtl="0"/>
            <a:r>
              <a:rPr lang="en-US" sz="2500" dirty="0">
                <a:solidFill>
                  <a:srgbClr val="0000FF"/>
                </a:solidFill>
              </a:rPr>
              <a:t>Rule 1</a:t>
            </a:r>
            <a:r>
              <a:rPr lang="en-US" sz="2500" dirty="0"/>
              <a:t>: Make sure that all input signals used (read) in the </a:t>
            </a:r>
            <a:r>
              <a:rPr lang="en-US" sz="2500" dirty="0" smtClean="0"/>
              <a:t>   	PROCESS </a:t>
            </a:r>
            <a:r>
              <a:rPr lang="en-US" sz="2500" dirty="0"/>
              <a:t>appear in </a:t>
            </a:r>
            <a:r>
              <a:rPr lang="en-US" sz="2500" dirty="0" smtClean="0"/>
              <a:t>its sensitivity </a:t>
            </a:r>
            <a:r>
              <a:rPr lang="en-US" sz="2500" dirty="0"/>
              <a:t>list.</a:t>
            </a:r>
          </a:p>
          <a:p>
            <a:pPr algn="just" rtl="0"/>
            <a:r>
              <a:rPr lang="en-US" sz="2500" dirty="0">
                <a:solidFill>
                  <a:srgbClr val="0000FF"/>
                </a:solidFill>
              </a:rPr>
              <a:t>Rule 2</a:t>
            </a:r>
            <a:r>
              <a:rPr lang="en-US" sz="2500" dirty="0"/>
              <a:t>: Make sure that all combinations of the input/output </a:t>
            </a:r>
            <a:r>
              <a:rPr lang="en-US" sz="2500" dirty="0" smtClean="0"/>
              <a:t>	signals </a:t>
            </a:r>
            <a:r>
              <a:rPr lang="en-US" sz="2500" dirty="0"/>
              <a:t>are included </a:t>
            </a:r>
            <a:r>
              <a:rPr lang="en-US" sz="2500" dirty="0" smtClean="0"/>
              <a:t>in the </a:t>
            </a:r>
            <a:r>
              <a:rPr lang="en-US" sz="2500" dirty="0"/>
              <a:t>code; that is, make sure that, </a:t>
            </a:r>
            <a:r>
              <a:rPr lang="en-US" sz="2500" dirty="0" smtClean="0"/>
              <a:t>	by </a:t>
            </a:r>
            <a:r>
              <a:rPr lang="en-US" sz="2500" dirty="0"/>
              <a:t>looking at the code, the circuit’s complete </a:t>
            </a:r>
            <a:r>
              <a:rPr lang="en-US" sz="2500" dirty="0" smtClean="0"/>
              <a:t>truth-table 	can </a:t>
            </a:r>
            <a:r>
              <a:rPr lang="en-US" sz="2500" dirty="0"/>
              <a:t>be obtained (indeed, this is true for both sequential </a:t>
            </a:r>
            <a:r>
              <a:rPr lang="en-US" sz="2500" dirty="0" smtClean="0"/>
              <a:t>	as </a:t>
            </a:r>
            <a:r>
              <a:rPr lang="en-US" sz="2500" dirty="0"/>
              <a:t>well as </a:t>
            </a:r>
            <a:r>
              <a:rPr lang="en-US" sz="2500" dirty="0" smtClean="0"/>
              <a:t>concurrent code).</a:t>
            </a:r>
            <a:endParaRPr lang="en-US" sz="2500" dirty="0"/>
          </a:p>
        </p:txBody>
      </p:sp>
    </p:spTree>
    <p:extLst>
      <p:ext uri="{BB962C8B-B14F-4D97-AF65-F5344CB8AC3E}">
        <p14:creationId xmlns:p14="http://schemas.microsoft.com/office/powerpoint/2010/main" val="378927787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9552" y="1268760"/>
            <a:ext cx="8424936" cy="4431983"/>
          </a:xfrm>
          <a:prstGeom prst="rect">
            <a:avLst/>
          </a:prstGeom>
        </p:spPr>
        <p:txBody>
          <a:bodyPr wrap="square">
            <a:spAutoFit/>
          </a:bodyPr>
          <a:lstStyle/>
          <a:p>
            <a:pPr algn="just" rtl="0">
              <a:lnSpc>
                <a:spcPct val="85000"/>
              </a:lnSpc>
            </a:pPr>
            <a:r>
              <a:rPr lang="en-US" sz="2000" dirty="0" smtClean="0">
                <a:solidFill>
                  <a:srgbClr val="0000FF"/>
                </a:solidFill>
                <a:latin typeface="Courier New" pitchFamily="49" charset="0"/>
                <a:cs typeface="Courier New" pitchFamily="49" charset="0"/>
              </a:rPr>
              <a:t>ENTITY</a:t>
            </a:r>
            <a:r>
              <a:rPr lang="en-US" sz="2000" dirty="0" smtClean="0">
                <a:latin typeface="Courier New" pitchFamily="49" charset="0"/>
                <a:cs typeface="Courier New" pitchFamily="49" charset="0"/>
              </a:rPr>
              <a:t> example IS</a:t>
            </a:r>
          </a:p>
          <a:p>
            <a:pPr algn="just" rtl="0">
              <a:lnSpc>
                <a:spcPct val="85000"/>
              </a:lnSpc>
            </a:pPr>
            <a:r>
              <a:rPr lang="en-US" sz="2000" dirty="0" smtClean="0">
                <a:latin typeface="Courier New" pitchFamily="49" charset="0"/>
                <a:cs typeface="Courier New" pitchFamily="49" charset="0"/>
              </a:rPr>
              <a:t>	PORT (a, b, c, d: IN STD_LOGIC;</a:t>
            </a:r>
          </a:p>
          <a:p>
            <a:pPr algn="just" rtl="0">
              <a:lnSpc>
                <a:spcPct val="85000"/>
              </a:lnSpc>
            </a:pPr>
            <a:r>
              <a:rPr lang="en-US" sz="2000" dirty="0" smtClean="0">
                <a:latin typeface="Courier New" pitchFamily="49" charset="0"/>
                <a:cs typeface="Courier New" pitchFamily="49" charset="0"/>
              </a:rPr>
              <a:t>			 </a:t>
            </a:r>
            <a:r>
              <a:rPr lang="en-US" sz="2000" dirty="0" err="1" smtClean="0">
                <a:latin typeface="Courier New" pitchFamily="49" charset="0"/>
                <a:cs typeface="Courier New" pitchFamily="49" charset="0"/>
              </a:rPr>
              <a:t>sel</a:t>
            </a:r>
            <a:r>
              <a:rPr lang="en-US" sz="2000" dirty="0" smtClean="0">
                <a:latin typeface="Courier New" pitchFamily="49" charset="0"/>
                <a:cs typeface="Courier New" pitchFamily="49" charset="0"/>
              </a:rPr>
              <a:t>: IN INTEGER RANGE 0 TO 3;</a:t>
            </a:r>
          </a:p>
          <a:p>
            <a:pPr algn="just" rtl="0">
              <a:lnSpc>
                <a:spcPct val="85000"/>
              </a:lnSpc>
            </a:pPr>
            <a:r>
              <a:rPr lang="en-US" sz="2000" dirty="0" smtClean="0">
                <a:latin typeface="Courier New" pitchFamily="49" charset="0"/>
                <a:cs typeface="Courier New" pitchFamily="49" charset="0"/>
              </a:rPr>
              <a:t>			x, y: OUT STD_LOGIC);</a:t>
            </a:r>
          </a:p>
          <a:p>
            <a:pPr algn="just" rtl="0">
              <a:lnSpc>
                <a:spcPct val="85000"/>
              </a:lnSpc>
            </a:pPr>
            <a:r>
              <a:rPr lang="en-US" sz="2000" dirty="0" smtClean="0">
                <a:solidFill>
                  <a:srgbClr val="0000FF"/>
                </a:solidFill>
                <a:latin typeface="Courier New" pitchFamily="49" charset="0"/>
                <a:cs typeface="Courier New" pitchFamily="49" charset="0"/>
              </a:rPr>
              <a:t>END</a:t>
            </a:r>
            <a:r>
              <a:rPr lang="en-US" sz="2000" dirty="0" smtClean="0">
                <a:latin typeface="Courier New" pitchFamily="49" charset="0"/>
                <a:cs typeface="Courier New" pitchFamily="49" charset="0"/>
              </a:rPr>
              <a:t> example;</a:t>
            </a:r>
          </a:p>
          <a:p>
            <a:pPr algn="just" rtl="0">
              <a:lnSpc>
                <a:spcPct val="50000"/>
              </a:lnSpc>
            </a:pPr>
            <a:r>
              <a:rPr lang="ar-IQ" sz="2000" dirty="0" smtClean="0">
                <a:solidFill>
                  <a:srgbClr val="008000"/>
                </a:solidFill>
                <a:latin typeface="Courier New" pitchFamily="49" charset="0"/>
                <a:cs typeface="Courier New" pitchFamily="49" charset="0"/>
              </a:rPr>
              <a:t>--------------------------------------</a:t>
            </a:r>
            <a:endParaRPr lang="en-US" sz="2000" dirty="0" smtClean="0">
              <a:solidFill>
                <a:srgbClr val="008000"/>
              </a:solidFill>
              <a:latin typeface="Courier New" pitchFamily="49" charset="0"/>
              <a:cs typeface="Courier New" pitchFamily="49" charset="0"/>
            </a:endParaRPr>
          </a:p>
          <a:p>
            <a:pPr algn="just" rtl="0">
              <a:lnSpc>
                <a:spcPct val="85000"/>
              </a:lnSpc>
            </a:pPr>
            <a:r>
              <a:rPr lang="en-US" sz="2000" dirty="0" smtClean="0">
                <a:solidFill>
                  <a:srgbClr val="0000FF"/>
                </a:solidFill>
                <a:latin typeface="Courier New" pitchFamily="49" charset="0"/>
                <a:cs typeface="Courier New" pitchFamily="49" charset="0"/>
              </a:rPr>
              <a:t>ARCHITECTURE</a:t>
            </a:r>
            <a:r>
              <a:rPr lang="en-US" sz="2000" dirty="0" smtClean="0">
                <a:latin typeface="Courier New" pitchFamily="49" charset="0"/>
                <a:cs typeface="Courier New" pitchFamily="49" charset="0"/>
              </a:rPr>
              <a:t> example OF example IS</a:t>
            </a:r>
          </a:p>
          <a:p>
            <a:pPr algn="just" rtl="0">
              <a:lnSpc>
                <a:spcPct val="85000"/>
              </a:lnSpc>
            </a:pPr>
            <a:r>
              <a:rPr lang="en-US" sz="2000" dirty="0" smtClean="0">
                <a:latin typeface="Courier New" pitchFamily="49" charset="0"/>
                <a:cs typeface="Courier New" pitchFamily="49" charset="0"/>
              </a:rPr>
              <a:t>BEGIN</a:t>
            </a:r>
          </a:p>
          <a:p>
            <a:pPr algn="just" rtl="0">
              <a:lnSpc>
                <a:spcPct val="85000"/>
              </a:lnSpc>
            </a:pPr>
            <a:r>
              <a:rPr lang="en-US" sz="2000" dirty="0" smtClean="0">
                <a:latin typeface="Courier New" pitchFamily="49" charset="0"/>
                <a:cs typeface="Courier New" pitchFamily="49" charset="0"/>
              </a:rPr>
              <a:t>PROCESS (a, b, c, d, </a:t>
            </a:r>
            <a:r>
              <a:rPr lang="en-US" sz="2000" dirty="0" err="1" smtClean="0">
                <a:latin typeface="Courier New" pitchFamily="49" charset="0"/>
                <a:cs typeface="Courier New" pitchFamily="49" charset="0"/>
              </a:rPr>
              <a:t>sel</a:t>
            </a:r>
            <a:r>
              <a:rPr lang="en-US" sz="2000" dirty="0" smtClean="0">
                <a:latin typeface="Courier New" pitchFamily="49" charset="0"/>
                <a:cs typeface="Courier New" pitchFamily="49" charset="0"/>
              </a:rPr>
              <a:t>)</a:t>
            </a:r>
          </a:p>
          <a:p>
            <a:pPr algn="just" rtl="0">
              <a:lnSpc>
                <a:spcPct val="85000"/>
              </a:lnSpc>
            </a:pPr>
            <a:r>
              <a:rPr lang="en-US" sz="2000" dirty="0" smtClean="0">
                <a:latin typeface="Courier New" pitchFamily="49" charset="0"/>
                <a:cs typeface="Courier New" pitchFamily="49" charset="0"/>
              </a:rPr>
              <a:t>BEGIN</a:t>
            </a:r>
          </a:p>
          <a:p>
            <a:pPr algn="just" rtl="0">
              <a:lnSpc>
                <a:spcPct val="85000"/>
              </a:lnSpc>
            </a:pPr>
            <a:r>
              <a:rPr lang="en-US" sz="2000" dirty="0" smtClean="0">
                <a:latin typeface="Courier New" pitchFamily="49" charset="0"/>
                <a:cs typeface="Courier New" pitchFamily="49" charset="0"/>
              </a:rPr>
              <a:t>   IF    (</a:t>
            </a:r>
            <a:r>
              <a:rPr lang="en-US" sz="2000" dirty="0" err="1" smtClean="0">
                <a:latin typeface="Courier New" pitchFamily="49" charset="0"/>
                <a:cs typeface="Courier New" pitchFamily="49" charset="0"/>
              </a:rPr>
              <a:t>sel</a:t>
            </a:r>
            <a:r>
              <a:rPr lang="en-US" sz="2000" dirty="0" smtClean="0">
                <a:latin typeface="Courier New" pitchFamily="49" charset="0"/>
                <a:cs typeface="Courier New" pitchFamily="49" charset="0"/>
              </a:rPr>
              <a:t>=0) THEN x&lt;=a; y&lt;='0';</a:t>
            </a:r>
          </a:p>
          <a:p>
            <a:pPr algn="just" rtl="0">
              <a:lnSpc>
                <a:spcPct val="85000"/>
              </a:lnSpc>
            </a:pPr>
            <a:r>
              <a:rPr lang="en-US" sz="2000" dirty="0" smtClean="0">
                <a:latin typeface="Courier New" pitchFamily="49" charset="0"/>
                <a:cs typeface="Courier New" pitchFamily="49" charset="0"/>
              </a:rPr>
              <a:t>   ELSIF (</a:t>
            </a:r>
            <a:r>
              <a:rPr lang="en-US" sz="2000" dirty="0" err="1" smtClean="0">
                <a:latin typeface="Courier New" pitchFamily="49" charset="0"/>
                <a:cs typeface="Courier New" pitchFamily="49" charset="0"/>
              </a:rPr>
              <a:t>sel</a:t>
            </a:r>
            <a:r>
              <a:rPr lang="en-US" sz="2000" dirty="0" smtClean="0">
                <a:latin typeface="Courier New" pitchFamily="49" charset="0"/>
                <a:cs typeface="Courier New" pitchFamily="49" charset="0"/>
              </a:rPr>
              <a:t>=1) THEN x&lt;=b; y&lt;='1';</a:t>
            </a:r>
          </a:p>
          <a:p>
            <a:pPr algn="just" rtl="0">
              <a:lnSpc>
                <a:spcPct val="85000"/>
              </a:lnSpc>
            </a:pPr>
            <a:r>
              <a:rPr lang="en-US" sz="2000" dirty="0" smtClean="0">
                <a:latin typeface="Courier New" pitchFamily="49" charset="0"/>
                <a:cs typeface="Courier New" pitchFamily="49" charset="0"/>
              </a:rPr>
              <a:t>   ELSIF (</a:t>
            </a:r>
            <a:r>
              <a:rPr lang="en-US" sz="2000" dirty="0" err="1" smtClean="0">
                <a:latin typeface="Courier New" pitchFamily="49" charset="0"/>
                <a:cs typeface="Courier New" pitchFamily="49" charset="0"/>
              </a:rPr>
              <a:t>sel</a:t>
            </a:r>
            <a:r>
              <a:rPr lang="en-US" sz="2000" dirty="0" smtClean="0">
                <a:latin typeface="Courier New" pitchFamily="49" charset="0"/>
                <a:cs typeface="Courier New" pitchFamily="49" charset="0"/>
              </a:rPr>
              <a:t>=2) THEN </a:t>
            </a:r>
            <a:r>
              <a:rPr lang="en-US" sz="2000" dirty="0" smtClean="0">
                <a:solidFill>
                  <a:srgbClr val="FF0000"/>
                </a:solidFill>
                <a:latin typeface="Courier New" pitchFamily="49" charset="0"/>
                <a:cs typeface="Courier New" pitchFamily="49" charset="0"/>
              </a:rPr>
              <a:t>x&lt;=c</a:t>
            </a:r>
            <a:r>
              <a:rPr lang="en-US" sz="2000" dirty="0" smtClean="0">
                <a:latin typeface="Courier New" pitchFamily="49" charset="0"/>
                <a:cs typeface="Courier New" pitchFamily="49" charset="0"/>
              </a:rPr>
              <a:t>;</a:t>
            </a:r>
          </a:p>
          <a:p>
            <a:pPr algn="just" rtl="0">
              <a:lnSpc>
                <a:spcPct val="85000"/>
              </a:lnSpc>
            </a:pPr>
            <a:r>
              <a:rPr lang="en-US" sz="2000" dirty="0" smtClean="0">
                <a:latin typeface="Courier New" pitchFamily="49" charset="0"/>
                <a:cs typeface="Courier New" pitchFamily="49" charset="0"/>
              </a:rPr>
              <a:t>   ELSE               </a:t>
            </a:r>
            <a:r>
              <a:rPr lang="en-US" sz="2000" dirty="0" smtClean="0">
                <a:solidFill>
                  <a:srgbClr val="FF0000"/>
                </a:solidFill>
                <a:latin typeface="Courier New" pitchFamily="49" charset="0"/>
                <a:cs typeface="Courier New" pitchFamily="49" charset="0"/>
              </a:rPr>
              <a:t>x&lt;=d</a:t>
            </a:r>
            <a:r>
              <a:rPr lang="en-US" sz="2000" dirty="0" smtClean="0">
                <a:latin typeface="Courier New" pitchFamily="49" charset="0"/>
                <a:cs typeface="Courier New" pitchFamily="49" charset="0"/>
              </a:rPr>
              <a:t>;</a:t>
            </a:r>
          </a:p>
          <a:p>
            <a:pPr algn="just" rtl="0">
              <a:lnSpc>
                <a:spcPct val="85000"/>
              </a:lnSpc>
            </a:pPr>
            <a:r>
              <a:rPr lang="en-US" sz="2000" dirty="0" smtClean="0">
                <a:latin typeface="Courier New" pitchFamily="49" charset="0"/>
                <a:cs typeface="Courier New" pitchFamily="49" charset="0"/>
              </a:rPr>
              <a:t>   END IF;</a:t>
            </a:r>
          </a:p>
          <a:p>
            <a:pPr algn="just" rtl="0">
              <a:lnSpc>
                <a:spcPct val="85000"/>
              </a:lnSpc>
            </a:pPr>
            <a:r>
              <a:rPr lang="en-US" sz="2000" dirty="0" smtClean="0">
                <a:latin typeface="Courier New" pitchFamily="49" charset="0"/>
                <a:cs typeface="Courier New" pitchFamily="49" charset="0"/>
              </a:rPr>
              <a:t>END PROCESS;</a:t>
            </a:r>
          </a:p>
          <a:p>
            <a:pPr algn="just" rtl="0">
              <a:lnSpc>
                <a:spcPct val="85000"/>
              </a:lnSpc>
            </a:pPr>
            <a:r>
              <a:rPr lang="en-US" sz="2000" dirty="0" smtClean="0">
                <a:latin typeface="Courier New" pitchFamily="49" charset="0"/>
                <a:cs typeface="Courier New" pitchFamily="49" charset="0"/>
              </a:rPr>
              <a:t>END example;</a:t>
            </a:r>
            <a:endParaRPr lang="en-US" sz="2000" dirty="0">
              <a:latin typeface="Courier New" pitchFamily="49" charset="0"/>
              <a:cs typeface="Courier New" pitchFamily="49" charset="0"/>
            </a:endParaRPr>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2125" y="4453474"/>
            <a:ext cx="4166379" cy="19998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مستطيل 2"/>
          <p:cNvSpPr/>
          <p:nvPr/>
        </p:nvSpPr>
        <p:spPr>
          <a:xfrm>
            <a:off x="520770" y="550421"/>
            <a:ext cx="8659742" cy="646331"/>
          </a:xfrm>
          <a:prstGeom prst="rect">
            <a:avLst/>
          </a:prstGeom>
        </p:spPr>
        <p:txBody>
          <a:bodyPr wrap="none">
            <a:spAutoFit/>
          </a:bodyPr>
          <a:lstStyle/>
          <a:p>
            <a:pPr algn="l"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Example </a:t>
            </a:r>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9: </a:t>
            </a:r>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Bad Combinational Design</a:t>
            </a:r>
            <a:endParaRPr lang="ar-IQ"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endParaRPr>
          </a:p>
        </p:txBody>
      </p:sp>
    </p:spTree>
    <p:extLst>
      <p:ext uri="{BB962C8B-B14F-4D97-AF65-F5344CB8AC3E}">
        <p14:creationId xmlns:p14="http://schemas.microsoft.com/office/powerpoint/2010/main" val="198582084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20770" y="1196752"/>
            <a:ext cx="8443718" cy="1631216"/>
          </a:xfrm>
          <a:prstGeom prst="rect">
            <a:avLst/>
          </a:prstGeom>
        </p:spPr>
        <p:txBody>
          <a:bodyPr wrap="square">
            <a:spAutoFit/>
          </a:bodyPr>
          <a:lstStyle/>
          <a:p>
            <a:pPr algn="just" rtl="0"/>
            <a:r>
              <a:rPr lang="en-US" sz="2500" dirty="0"/>
              <a:t>After </a:t>
            </a:r>
            <a:r>
              <a:rPr lang="en-US" sz="2500" dirty="0" smtClean="0"/>
              <a:t>compiling, </a:t>
            </a:r>
            <a:r>
              <a:rPr lang="en-US" sz="2500" dirty="0"/>
              <a:t>the report files show that no flip-flops were inferred (</a:t>
            </a:r>
            <a:r>
              <a:rPr lang="en-US" sz="2500" dirty="0" smtClean="0"/>
              <a:t>as expected</a:t>
            </a:r>
            <a:r>
              <a:rPr lang="en-US" sz="2500" dirty="0"/>
              <a:t>). </a:t>
            </a:r>
            <a:r>
              <a:rPr lang="en-US" sz="2500" dirty="0" smtClean="0"/>
              <a:t>but, </a:t>
            </a:r>
            <a:r>
              <a:rPr lang="en-US" sz="2500" dirty="0"/>
              <a:t>when we look at the simulation results </a:t>
            </a:r>
            <a:r>
              <a:rPr lang="en-US" sz="2500" dirty="0" smtClean="0"/>
              <a:t>:</a:t>
            </a:r>
          </a:p>
          <a:p>
            <a:pPr algn="just" rtl="0"/>
            <a:endParaRPr lang="ar-IQ" sz="2500" dirty="0"/>
          </a:p>
        </p:txBody>
      </p:sp>
      <p:sp>
        <p:nvSpPr>
          <p:cNvPr id="3" name="مستطيل 2"/>
          <p:cNvSpPr/>
          <p:nvPr/>
        </p:nvSpPr>
        <p:spPr>
          <a:xfrm>
            <a:off x="520770" y="550421"/>
            <a:ext cx="8659742" cy="646331"/>
          </a:xfrm>
          <a:prstGeom prst="rect">
            <a:avLst/>
          </a:prstGeom>
        </p:spPr>
        <p:txBody>
          <a:bodyPr wrap="none">
            <a:spAutoFit/>
          </a:bodyPr>
          <a:lstStyle/>
          <a:p>
            <a:pPr algn="l"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Example </a:t>
            </a:r>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9: </a:t>
            </a:r>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Bad Combinational Design</a:t>
            </a:r>
            <a:endParaRPr lang="ar-IQ"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endParaRPr>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3925" y="2424113"/>
            <a:ext cx="7296150" cy="2009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مستطيل 3"/>
          <p:cNvSpPr/>
          <p:nvPr/>
        </p:nvSpPr>
        <p:spPr>
          <a:xfrm>
            <a:off x="542906" y="4293096"/>
            <a:ext cx="8421582" cy="2400657"/>
          </a:xfrm>
          <a:prstGeom prst="rect">
            <a:avLst/>
          </a:prstGeom>
        </p:spPr>
        <p:txBody>
          <a:bodyPr wrap="square">
            <a:spAutoFit/>
          </a:bodyPr>
          <a:lstStyle/>
          <a:p>
            <a:pPr algn="just" rtl="0"/>
            <a:r>
              <a:rPr lang="en-US" sz="2500" dirty="0"/>
              <a:t>we </a:t>
            </a:r>
            <a:r>
              <a:rPr lang="en-US" sz="2500" dirty="0" smtClean="0"/>
              <a:t>notice something </a:t>
            </a:r>
            <a:r>
              <a:rPr lang="en-US" sz="2500" dirty="0"/>
              <a:t>peculiar about y. Observe that, for the same value of the </a:t>
            </a:r>
            <a:r>
              <a:rPr lang="en-US" sz="2500" dirty="0" smtClean="0"/>
              <a:t>input (</a:t>
            </a:r>
            <a:r>
              <a:rPr lang="en-US" sz="2500" dirty="0" err="1"/>
              <a:t>sel</a:t>
            </a:r>
            <a:r>
              <a:rPr lang="en-US" sz="2500" dirty="0"/>
              <a:t> </a:t>
            </a:r>
            <a:r>
              <a:rPr lang="en-US" sz="2500" dirty="0" smtClean="0"/>
              <a:t>= ‘‘11’’), two different </a:t>
            </a:r>
            <a:r>
              <a:rPr lang="en-US" sz="2500" dirty="0"/>
              <a:t>results are obtained for </a:t>
            </a:r>
            <a:r>
              <a:rPr lang="en-US" sz="2500" dirty="0" smtClean="0"/>
              <a:t>y). </a:t>
            </a:r>
            <a:r>
              <a:rPr lang="en-US" sz="2500" dirty="0"/>
              <a:t>To avoid the extra logic required by the latch, the specifications of </a:t>
            </a:r>
            <a:r>
              <a:rPr lang="en-US" sz="2500" dirty="0" smtClean="0"/>
              <a:t>should </a:t>
            </a:r>
            <a:r>
              <a:rPr lang="en-US" sz="2500" dirty="0"/>
              <a:t>be used (‘X’ </a:t>
            </a:r>
            <a:r>
              <a:rPr lang="en-US" sz="2500" dirty="0" smtClean="0"/>
              <a:t>should be used </a:t>
            </a:r>
            <a:r>
              <a:rPr lang="en-US" sz="2500" dirty="0"/>
              <a:t>for all unknown or ‘‘don’t care’’ values). Thus the </a:t>
            </a:r>
            <a:r>
              <a:rPr lang="en-US" sz="2500" dirty="0" smtClean="0"/>
              <a:t>line y</a:t>
            </a:r>
            <a:r>
              <a:rPr lang="en-US" sz="2500" dirty="0"/>
              <a:t>&lt;='X'; must be included </a:t>
            </a:r>
            <a:r>
              <a:rPr lang="en-US" sz="2500" dirty="0" smtClean="0"/>
              <a:t>after the indicated lines. </a:t>
            </a:r>
            <a:endParaRPr lang="ar-IQ" sz="2500" dirty="0"/>
          </a:p>
        </p:txBody>
      </p:sp>
    </p:spTree>
    <p:extLst>
      <p:ext uri="{BB962C8B-B14F-4D97-AF65-F5344CB8AC3E}">
        <p14:creationId xmlns:p14="http://schemas.microsoft.com/office/powerpoint/2010/main" val="294187869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539552" y="476672"/>
            <a:ext cx="5832648" cy="646331"/>
          </a:xfrm>
          <a:prstGeom prst="rect">
            <a:avLst/>
          </a:prstGeom>
        </p:spPr>
        <p:txBody>
          <a:bodyPr wrap="square">
            <a:spAutoFit/>
          </a:bodyPr>
          <a:lstStyle/>
          <a:p>
            <a:pPr algn="l" rtl="0"/>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Home work: </a:t>
            </a:r>
            <a:endParaRPr lang="ar-IQ" sz="2800" dirty="0">
              <a:solidFill>
                <a:srgbClr val="0000FF"/>
              </a:solidFill>
              <a:effectLst>
                <a:reflection blurRad="6350" stA="55000" endA="300" endPos="45500" dir="5400000" sy="-100000" algn="bl" rotWithShape="0"/>
              </a:effectLst>
              <a:latin typeface="Jokerman" pitchFamily="82" charset="0"/>
              <a:ea typeface="+mj-ea"/>
              <a:cs typeface="Arial" pitchFamily="34" charset="0"/>
            </a:endParaRPr>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6031" y="3009900"/>
            <a:ext cx="4892233" cy="15712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مستطيل 4"/>
          <p:cNvSpPr/>
          <p:nvPr/>
        </p:nvSpPr>
        <p:spPr>
          <a:xfrm>
            <a:off x="539552" y="1251584"/>
            <a:ext cx="8424936" cy="1246495"/>
          </a:xfrm>
          <a:prstGeom prst="rect">
            <a:avLst/>
          </a:prstGeom>
        </p:spPr>
        <p:txBody>
          <a:bodyPr wrap="square">
            <a:spAutoFit/>
          </a:bodyPr>
          <a:lstStyle/>
          <a:p>
            <a:pPr algn="just" rtl="0"/>
            <a:r>
              <a:rPr lang="en-US" sz="2500" dirty="0" smtClean="0"/>
              <a:t>Use WHEN to design a 3-state buffer of figure below output=input </a:t>
            </a:r>
            <a:r>
              <a:rPr lang="en-US" sz="2500" dirty="0"/>
              <a:t>when </a:t>
            </a:r>
            <a:r>
              <a:rPr lang="en-US" sz="2500" dirty="0" err="1"/>
              <a:t>ena</a:t>
            </a:r>
            <a:r>
              <a:rPr lang="en-US" sz="2500" dirty="0"/>
              <a:t> (enable) is low, or output </a:t>
            </a:r>
            <a:r>
              <a:rPr lang="en-US" sz="2500" dirty="0" smtClean="0"/>
              <a:t>= ‘‘</a:t>
            </a:r>
            <a:r>
              <a:rPr lang="en-US" sz="2500" dirty="0"/>
              <a:t>ZZZZZZZZ’’ (high impedance) otherwise.</a:t>
            </a:r>
            <a:endParaRPr lang="ar-IQ" sz="2500" dirty="0"/>
          </a:p>
        </p:txBody>
      </p:sp>
    </p:spTree>
    <p:extLst>
      <p:ext uri="{BB962C8B-B14F-4D97-AF65-F5344CB8AC3E}">
        <p14:creationId xmlns:p14="http://schemas.microsoft.com/office/powerpoint/2010/main" val="2102129946"/>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txBox="1">
            <a:spLocks noChangeArrowheads="1"/>
          </p:cNvSpPr>
          <p:nvPr/>
        </p:nvSpPr>
        <p:spPr>
          <a:xfrm>
            <a:off x="539552" y="404664"/>
            <a:ext cx="8496944" cy="792088"/>
          </a:xfrm>
          <a:prstGeom prst="rect">
            <a:avLst/>
          </a:prstGeom>
        </p:spPr>
        <p:txBody>
          <a:bodyPr/>
          <a:lstStyle>
            <a:lvl1pPr algn="l" defTabSz="914400" rtl="1" eaLnBrk="1" latinLnBrk="0" hangingPunct="1">
              <a:spcBef>
                <a:spcPct val="0"/>
              </a:spcBef>
              <a:buNone/>
              <a:defRPr sz="2800" kern="1200" cap="all" baseline="0">
                <a:solidFill>
                  <a:schemeClr val="tx1"/>
                </a:solidFill>
                <a:latin typeface="+mj-lt"/>
                <a:ea typeface="+mj-ea"/>
                <a:cs typeface="+mj-cs"/>
              </a:defRPr>
            </a:lvl1pPr>
          </a:lstStyle>
          <a:p>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n-ea"/>
                <a:cs typeface="Arial" pitchFamily="34" charset="0"/>
              </a:rPr>
              <a:t>Questions?</a:t>
            </a:r>
            <a:endPar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n-ea"/>
              <a:cs typeface="Arial" pitchFamily="34" charset="0"/>
            </a:endParaRPr>
          </a:p>
        </p:txBody>
      </p:sp>
      <p:pic>
        <p:nvPicPr>
          <p:cNvPr id="3" name="Picture 13" descr="ques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5816" y="1693863"/>
            <a:ext cx="3733800" cy="44958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8745518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ppt_w</p:attrName>
                                        </p:attrNameLst>
                                      </p:cBhvr>
                                      <p:tavLst>
                                        <p:tav tm="0" fmla="#ppt_w*sin(2.5*pi*$)">
                                          <p:val>
                                            <p:fltVal val="0"/>
                                          </p:val>
                                        </p:tav>
                                        <p:tav tm="100000">
                                          <p:val>
                                            <p:fltVal val="1"/>
                                          </p:val>
                                        </p:tav>
                                      </p:tavLst>
                                    </p:anim>
                                    <p:anim calcmode="lin" valueType="num">
                                      <p:cBhvr>
                                        <p:cTn id="9" dur="2000" fill="hold"/>
                                        <p:tgtEl>
                                          <p:spTgt spid="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611560" y="511384"/>
            <a:ext cx="2334292" cy="646331"/>
          </a:xfrm>
          <a:prstGeom prst="rect">
            <a:avLst/>
          </a:prstGeom>
        </p:spPr>
        <p:txBody>
          <a:bodyPr wrap="none">
            <a:spAutoFit/>
          </a:bodyPr>
          <a:lstStyle/>
          <a:p>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PROCESS</a:t>
            </a:r>
            <a:endParaRPr lang="ar-IQ"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endParaRPr>
          </a:p>
        </p:txBody>
      </p:sp>
      <p:sp>
        <p:nvSpPr>
          <p:cNvPr id="4" name="مستطيل 3"/>
          <p:cNvSpPr/>
          <p:nvPr/>
        </p:nvSpPr>
        <p:spPr>
          <a:xfrm>
            <a:off x="601648" y="1484784"/>
            <a:ext cx="8136904" cy="2400657"/>
          </a:xfrm>
          <a:prstGeom prst="rect">
            <a:avLst/>
          </a:prstGeom>
        </p:spPr>
        <p:txBody>
          <a:bodyPr wrap="square">
            <a:spAutoFit/>
          </a:bodyPr>
          <a:lstStyle/>
          <a:p>
            <a:pPr algn="just" rtl="0"/>
            <a:r>
              <a:rPr lang="en-US" sz="2500" dirty="0"/>
              <a:t>A PROCESS is a </a:t>
            </a:r>
            <a:r>
              <a:rPr lang="en-US" sz="2500" i="1" dirty="0">
                <a:solidFill>
                  <a:srgbClr val="0000FF"/>
                </a:solidFill>
              </a:rPr>
              <a:t>sequential</a:t>
            </a:r>
            <a:r>
              <a:rPr lang="en-US" sz="2500" dirty="0"/>
              <a:t> section of VHDL code. It is characterized by the </a:t>
            </a:r>
            <a:r>
              <a:rPr lang="en-US" sz="2500" dirty="0" smtClean="0"/>
              <a:t>presence of </a:t>
            </a:r>
            <a:r>
              <a:rPr lang="en-US" sz="2500" dirty="0"/>
              <a:t>IF, WAIT, CASE, or LOOP, and by a sensitivity list (except when WAIT </a:t>
            </a:r>
            <a:r>
              <a:rPr lang="en-US" sz="2500" dirty="0" smtClean="0"/>
              <a:t>is used</a:t>
            </a:r>
            <a:r>
              <a:rPr lang="en-US" sz="2500" dirty="0"/>
              <a:t>). A PROCESS must be installed in the main code, and is executed every time </a:t>
            </a:r>
            <a:r>
              <a:rPr lang="en-US" sz="2500" dirty="0" smtClean="0"/>
              <a:t>a signal </a:t>
            </a:r>
            <a:r>
              <a:rPr lang="en-US" sz="2500" dirty="0"/>
              <a:t>in the sensitivity list changes (or the condition related to WAIT is fulfilled). </a:t>
            </a:r>
            <a:r>
              <a:rPr lang="en-US" sz="2500" dirty="0" smtClean="0"/>
              <a:t>Its syntax </a:t>
            </a:r>
            <a:r>
              <a:rPr lang="en-US" sz="2500" dirty="0"/>
              <a:t>is shown below.</a:t>
            </a:r>
            <a:endParaRPr lang="ar-IQ" sz="2500" dirty="0"/>
          </a:p>
        </p:txBody>
      </p:sp>
      <p:sp>
        <p:nvSpPr>
          <p:cNvPr id="5" name="مستطيل 4"/>
          <p:cNvSpPr/>
          <p:nvPr/>
        </p:nvSpPr>
        <p:spPr>
          <a:xfrm>
            <a:off x="601648" y="4244608"/>
            <a:ext cx="8362448" cy="1631216"/>
          </a:xfrm>
          <a:prstGeom prst="rect">
            <a:avLst/>
          </a:prstGeom>
        </p:spPr>
        <p:txBody>
          <a:bodyPr wrap="square">
            <a:spAutoFit/>
          </a:bodyPr>
          <a:lstStyle/>
          <a:p>
            <a:pPr algn="l" rtl="0"/>
            <a:r>
              <a:rPr lang="en-US" sz="2000" dirty="0">
                <a:latin typeface="Courier New" pitchFamily="49" charset="0"/>
                <a:cs typeface="Courier New" pitchFamily="49" charset="0"/>
              </a:rPr>
              <a:t>[label:] </a:t>
            </a:r>
            <a:r>
              <a:rPr lang="en-US" sz="2000" dirty="0">
                <a:solidFill>
                  <a:srgbClr val="0000FF"/>
                </a:solidFill>
                <a:latin typeface="Courier New" pitchFamily="49" charset="0"/>
                <a:cs typeface="Courier New" pitchFamily="49" charset="0"/>
              </a:rPr>
              <a:t>PROCESS</a:t>
            </a:r>
            <a:r>
              <a:rPr lang="en-US" sz="2000" dirty="0">
                <a:latin typeface="Courier New" pitchFamily="49" charset="0"/>
                <a:cs typeface="Courier New" pitchFamily="49" charset="0"/>
              </a:rPr>
              <a:t> (sensitivity list)</a:t>
            </a:r>
          </a:p>
          <a:p>
            <a:pPr algn="l" rtl="0"/>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VARIABLE name type [range] [:= </a:t>
            </a:r>
            <a:r>
              <a:rPr lang="en-US" sz="2000" dirty="0" err="1">
                <a:latin typeface="Courier New" pitchFamily="49" charset="0"/>
                <a:cs typeface="Courier New" pitchFamily="49" charset="0"/>
              </a:rPr>
              <a:t>initial_value</a:t>
            </a:r>
            <a:r>
              <a:rPr lang="en-US" sz="2000" dirty="0">
                <a:latin typeface="Courier New" pitchFamily="49" charset="0"/>
                <a:cs typeface="Courier New" pitchFamily="49" charset="0"/>
              </a:rPr>
              <a:t>;]]</a:t>
            </a:r>
          </a:p>
          <a:p>
            <a:pPr algn="l" rtl="0"/>
            <a:r>
              <a:rPr lang="en-US" sz="2000" dirty="0">
                <a:latin typeface="Courier New" pitchFamily="49" charset="0"/>
                <a:cs typeface="Courier New" pitchFamily="49" charset="0"/>
              </a:rPr>
              <a:t>BEGIN</a:t>
            </a:r>
          </a:p>
          <a:p>
            <a:pPr algn="l" rtl="0"/>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sequential code)</a:t>
            </a:r>
          </a:p>
          <a:p>
            <a:pPr algn="l" rtl="0"/>
            <a:r>
              <a:rPr lang="en-US" sz="2000" dirty="0">
                <a:solidFill>
                  <a:srgbClr val="0000FF"/>
                </a:solidFill>
                <a:latin typeface="Courier New" pitchFamily="49" charset="0"/>
                <a:cs typeface="Courier New" pitchFamily="49" charset="0"/>
              </a:rPr>
              <a:t>END PROCESS </a:t>
            </a:r>
            <a:r>
              <a:rPr lang="en-US" sz="2000" dirty="0">
                <a:latin typeface="Courier New" pitchFamily="49" charset="0"/>
                <a:cs typeface="Courier New" pitchFamily="49" charset="0"/>
              </a:rPr>
              <a:t>[label];</a:t>
            </a:r>
            <a:endParaRPr lang="ar-IQ" sz="2000" dirty="0">
              <a:latin typeface="Courier New" pitchFamily="49" charset="0"/>
              <a:cs typeface="Courier New" pitchFamily="49" charset="0"/>
            </a:endParaRPr>
          </a:p>
        </p:txBody>
      </p:sp>
    </p:spTree>
    <p:extLst>
      <p:ext uri="{BB962C8B-B14F-4D97-AF65-F5344CB8AC3E}">
        <p14:creationId xmlns:p14="http://schemas.microsoft.com/office/powerpoint/2010/main" val="3627336378"/>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606272" y="1124744"/>
            <a:ext cx="8286208" cy="5478423"/>
          </a:xfrm>
          <a:prstGeom prst="rect">
            <a:avLst/>
          </a:prstGeom>
        </p:spPr>
        <p:txBody>
          <a:bodyPr wrap="square">
            <a:spAutoFit/>
          </a:bodyPr>
          <a:lstStyle/>
          <a:p>
            <a:pPr algn="just" rtl="0"/>
            <a:r>
              <a:rPr lang="en-US" sz="2500" dirty="0" smtClean="0"/>
              <a:t>	VARIABLES </a:t>
            </a:r>
            <a:r>
              <a:rPr lang="en-US" sz="2500" dirty="0"/>
              <a:t>are optional. If used, they must be declared in the declarative </a:t>
            </a:r>
            <a:r>
              <a:rPr lang="en-US" sz="2500" dirty="0" smtClean="0"/>
              <a:t>part of </a:t>
            </a:r>
            <a:r>
              <a:rPr lang="en-US" sz="2500" dirty="0"/>
              <a:t>the PROCESS (before the word BEGIN, as indicated in the syntax above). </a:t>
            </a:r>
            <a:r>
              <a:rPr lang="en-US" sz="2500" dirty="0" smtClean="0"/>
              <a:t>The initial </a:t>
            </a:r>
            <a:r>
              <a:rPr lang="en-US" sz="2500" dirty="0"/>
              <a:t>value is not synthesizable, being only taken into consideration in simulations</a:t>
            </a:r>
            <a:r>
              <a:rPr lang="en-US" sz="2500" dirty="0" smtClean="0"/>
              <a:t>. The </a:t>
            </a:r>
            <a:r>
              <a:rPr lang="en-US" sz="2500" dirty="0"/>
              <a:t>use of a label is also optional. Its purpose is to improve code readability. </a:t>
            </a:r>
            <a:r>
              <a:rPr lang="en-US" sz="2500" dirty="0" smtClean="0"/>
              <a:t>The label </a:t>
            </a:r>
            <a:r>
              <a:rPr lang="en-US" sz="2500" dirty="0"/>
              <a:t>can be any word, except VHDL reserved </a:t>
            </a:r>
            <a:r>
              <a:rPr lang="en-US" sz="2500" dirty="0" smtClean="0"/>
              <a:t>words.</a:t>
            </a:r>
          </a:p>
          <a:p>
            <a:pPr algn="just" rtl="0"/>
            <a:r>
              <a:rPr lang="en-US" sz="2500" dirty="0" smtClean="0"/>
              <a:t>	To </a:t>
            </a:r>
            <a:r>
              <a:rPr lang="en-US" sz="2500" dirty="0"/>
              <a:t>construct a synchronous circuit, monitoring a signal (clock, for example) </a:t>
            </a:r>
            <a:r>
              <a:rPr lang="en-US" sz="2500" dirty="0" smtClean="0"/>
              <a:t>is necessary</a:t>
            </a:r>
            <a:r>
              <a:rPr lang="en-US" sz="2500" dirty="0"/>
              <a:t>. A common way of detecting a signal change is by means of the </a:t>
            </a:r>
            <a:r>
              <a:rPr lang="en-US" sz="2500" dirty="0" smtClean="0"/>
              <a:t>EVENT attribute. </a:t>
            </a:r>
            <a:r>
              <a:rPr lang="en-US" sz="2500" dirty="0"/>
              <a:t>For instance, if clk is a signal to be monitored, </a:t>
            </a:r>
            <a:r>
              <a:rPr lang="en-US" sz="2500" dirty="0" smtClean="0"/>
              <a:t>then clk’EVENT </a:t>
            </a:r>
            <a:r>
              <a:rPr lang="en-US" sz="2500" dirty="0"/>
              <a:t>returns TRUE when a change on clk occurs (rising or falling edge). </a:t>
            </a:r>
            <a:r>
              <a:rPr lang="en-US" sz="2500" dirty="0" smtClean="0"/>
              <a:t>An example</a:t>
            </a:r>
            <a:r>
              <a:rPr lang="en-US" sz="2500" dirty="0"/>
              <a:t>, illustrating the use of EVENT and PROCESS, is shown next.</a:t>
            </a:r>
            <a:endParaRPr lang="ar-IQ" sz="2500" dirty="0"/>
          </a:p>
        </p:txBody>
      </p:sp>
      <p:sp>
        <p:nvSpPr>
          <p:cNvPr id="5" name="مستطيل 4"/>
          <p:cNvSpPr/>
          <p:nvPr/>
        </p:nvSpPr>
        <p:spPr>
          <a:xfrm>
            <a:off x="611560" y="511384"/>
            <a:ext cx="2334292" cy="646331"/>
          </a:xfrm>
          <a:prstGeom prst="rect">
            <a:avLst/>
          </a:prstGeom>
        </p:spPr>
        <p:txBody>
          <a:bodyPr wrap="none">
            <a:spAutoFit/>
          </a:bodyPr>
          <a:lstStyle/>
          <a:p>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PROCESS</a:t>
            </a:r>
            <a:endParaRPr lang="ar-IQ"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endParaRPr>
          </a:p>
        </p:txBody>
      </p:sp>
    </p:spTree>
    <p:extLst>
      <p:ext uri="{BB962C8B-B14F-4D97-AF65-F5344CB8AC3E}">
        <p14:creationId xmlns:p14="http://schemas.microsoft.com/office/powerpoint/2010/main" val="72897885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مستطيل 131"/>
          <p:cNvSpPr/>
          <p:nvPr/>
        </p:nvSpPr>
        <p:spPr>
          <a:xfrm>
            <a:off x="508985" y="550421"/>
            <a:ext cx="8455503" cy="646331"/>
          </a:xfrm>
          <a:prstGeom prst="rect">
            <a:avLst/>
          </a:prstGeom>
        </p:spPr>
        <p:txBody>
          <a:bodyPr wrap="square">
            <a:spAutoFit/>
          </a:bodyPr>
          <a:lstStyle/>
          <a:p>
            <a:pPr algn="l" rtl="0"/>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Example 1: </a:t>
            </a:r>
            <a:r>
              <a:rPr lang="en-US" sz="2800" dirty="0">
                <a:solidFill>
                  <a:srgbClr val="0000FF"/>
                </a:solidFill>
                <a:latin typeface="Jokerman" pitchFamily="82" charset="0"/>
              </a:rPr>
              <a:t>DFF with Asynchronous </a:t>
            </a:r>
            <a:r>
              <a:rPr lang="en-US" sz="2800" dirty="0" smtClean="0">
                <a:solidFill>
                  <a:srgbClr val="0000FF"/>
                </a:solidFill>
                <a:latin typeface="Jokerman" pitchFamily="82" charset="0"/>
              </a:rPr>
              <a:t>Reset #1</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0152" y="1801892"/>
            <a:ext cx="2047875" cy="1704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3" name="مستطيل 132"/>
          <p:cNvSpPr/>
          <p:nvPr/>
        </p:nvSpPr>
        <p:spPr>
          <a:xfrm>
            <a:off x="611560" y="3573016"/>
            <a:ext cx="8352928" cy="2785378"/>
          </a:xfrm>
          <a:prstGeom prst="rect">
            <a:avLst/>
          </a:prstGeom>
        </p:spPr>
        <p:txBody>
          <a:bodyPr wrap="square">
            <a:spAutoFit/>
          </a:bodyPr>
          <a:lstStyle/>
          <a:p>
            <a:pPr algn="just" rtl="0"/>
            <a:r>
              <a:rPr lang="en-US" sz="2500" dirty="0" smtClean="0"/>
              <a:t>	In </a:t>
            </a:r>
            <a:r>
              <a:rPr lang="en-US" sz="2500" dirty="0"/>
              <a:t>the code presented below, we make use of the IF statement </a:t>
            </a:r>
            <a:r>
              <a:rPr lang="en-US" sz="2500" dirty="0" smtClean="0"/>
              <a:t>to </a:t>
            </a:r>
            <a:r>
              <a:rPr lang="en-US" sz="2500" dirty="0"/>
              <a:t>design a DFF with asynchronous reset. If rst </a:t>
            </a:r>
            <a:r>
              <a:rPr lang="en-US" sz="2500" dirty="0" smtClean="0"/>
              <a:t>= </a:t>
            </a:r>
            <a:r>
              <a:rPr lang="en-US" sz="2500" dirty="0"/>
              <a:t>‘1’, then the output must </a:t>
            </a:r>
            <a:r>
              <a:rPr lang="en-US" sz="2500" dirty="0" smtClean="0"/>
              <a:t>be q = </a:t>
            </a:r>
            <a:r>
              <a:rPr lang="en-US" sz="2500" dirty="0"/>
              <a:t>‘0’ </a:t>
            </a:r>
            <a:r>
              <a:rPr lang="en-US" sz="2500" dirty="0" smtClean="0"/>
              <a:t>,regardless </a:t>
            </a:r>
            <a:r>
              <a:rPr lang="en-US" sz="2500" dirty="0"/>
              <a:t>of the status of clk. Otherwise, the output must </a:t>
            </a:r>
            <a:r>
              <a:rPr lang="en-US" sz="2500" dirty="0" smtClean="0"/>
              <a:t>copy the </a:t>
            </a:r>
            <a:r>
              <a:rPr lang="en-US" sz="2500" dirty="0"/>
              <a:t>input (that is, q </a:t>
            </a:r>
            <a:r>
              <a:rPr lang="en-US" sz="2500" dirty="0" smtClean="0"/>
              <a:t>= </a:t>
            </a:r>
            <a:r>
              <a:rPr lang="en-US" sz="2500" dirty="0"/>
              <a:t>d) at the positive edge of clk </a:t>
            </a:r>
            <a:r>
              <a:rPr lang="en-US" sz="2500" dirty="0" smtClean="0"/>
              <a:t>. The </a:t>
            </a:r>
            <a:r>
              <a:rPr lang="en-US" sz="2500" dirty="0"/>
              <a:t>EVENT </a:t>
            </a:r>
            <a:r>
              <a:rPr lang="en-US" sz="2500" dirty="0" smtClean="0"/>
              <a:t>attribute is </a:t>
            </a:r>
            <a:r>
              <a:rPr lang="en-US" sz="2500" dirty="0"/>
              <a:t>used </a:t>
            </a:r>
            <a:r>
              <a:rPr lang="en-US" sz="2500" dirty="0" smtClean="0"/>
              <a:t>to </a:t>
            </a:r>
            <a:r>
              <a:rPr lang="en-US" sz="2500" dirty="0"/>
              <a:t>detect a clock transition. The PROCESS </a:t>
            </a:r>
            <a:r>
              <a:rPr lang="en-US" sz="2500" dirty="0" smtClean="0"/>
              <a:t>is run every </a:t>
            </a:r>
            <a:r>
              <a:rPr lang="en-US" sz="2500" dirty="0"/>
              <a:t>time any of the signals that appear in its sensitivity list (clk and </a:t>
            </a:r>
            <a:r>
              <a:rPr lang="en-US" sz="2500" dirty="0" smtClean="0"/>
              <a:t>rst) changes</a:t>
            </a:r>
            <a:r>
              <a:rPr lang="en-US" sz="2500" dirty="0"/>
              <a:t>. </a:t>
            </a:r>
            <a:endParaRPr lang="ar-IQ" sz="2500" dirty="0"/>
          </a:p>
        </p:txBody>
      </p:sp>
      <p:sp>
        <p:nvSpPr>
          <p:cNvPr id="134" name="مستطيل 133"/>
          <p:cNvSpPr/>
          <p:nvPr/>
        </p:nvSpPr>
        <p:spPr>
          <a:xfrm>
            <a:off x="611560" y="1201728"/>
            <a:ext cx="4968552" cy="2400657"/>
          </a:xfrm>
          <a:prstGeom prst="rect">
            <a:avLst/>
          </a:prstGeom>
        </p:spPr>
        <p:txBody>
          <a:bodyPr wrap="square">
            <a:spAutoFit/>
          </a:bodyPr>
          <a:lstStyle/>
          <a:p>
            <a:pPr algn="just" rtl="0"/>
            <a:r>
              <a:rPr lang="en-US" dirty="0"/>
              <a:t>	</a:t>
            </a:r>
            <a:r>
              <a:rPr lang="en-US" sz="2500" dirty="0"/>
              <a:t>A D-type flip-flop is the most basic building block in sequential logic circuits. In it, the output must copy the input at either the positive or negative transition of the clock signal (rising or falling edge). </a:t>
            </a:r>
          </a:p>
        </p:txBody>
      </p:sp>
    </p:spTree>
    <p:extLst>
      <p:ext uri="{BB962C8B-B14F-4D97-AF65-F5344CB8AC3E}">
        <p14:creationId xmlns:p14="http://schemas.microsoft.com/office/powerpoint/2010/main" val="2234155202"/>
      </p:ext>
    </p:extLst>
  </p:cSld>
  <p:clrMapOvr>
    <a:masterClrMapping/>
  </p:clrMapOvr>
  <p:transition spd="slow">
    <p:wheel spokes="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539552" y="1336119"/>
            <a:ext cx="8424936" cy="861774"/>
          </a:xfrm>
          <a:prstGeom prst="rect">
            <a:avLst/>
          </a:prstGeom>
        </p:spPr>
        <p:txBody>
          <a:bodyPr wrap="square">
            <a:spAutoFit/>
          </a:bodyPr>
          <a:lstStyle/>
          <a:p>
            <a:pPr algn="just" rtl="0"/>
            <a:r>
              <a:rPr lang="en-US" sz="2500" dirty="0" smtClean="0"/>
              <a:t>	Simulation </a:t>
            </a:r>
            <a:r>
              <a:rPr lang="en-US" sz="2500" dirty="0"/>
              <a:t>results, confirming the functionality of the synthesized circuit, are presented in figure </a:t>
            </a:r>
            <a:r>
              <a:rPr lang="en-US" sz="2500" dirty="0" smtClean="0"/>
              <a:t>below:</a:t>
            </a:r>
            <a:endParaRPr lang="ar-IQ" sz="2500" dirty="0"/>
          </a:p>
        </p:txBody>
      </p:sp>
      <p:sp>
        <p:nvSpPr>
          <p:cNvPr id="8" name="مستطيل 7"/>
          <p:cNvSpPr/>
          <p:nvPr/>
        </p:nvSpPr>
        <p:spPr>
          <a:xfrm>
            <a:off x="508985" y="550421"/>
            <a:ext cx="8455503" cy="646331"/>
          </a:xfrm>
          <a:prstGeom prst="rect">
            <a:avLst/>
          </a:prstGeom>
        </p:spPr>
        <p:txBody>
          <a:bodyPr wrap="square">
            <a:spAutoFit/>
          </a:bodyPr>
          <a:lstStyle/>
          <a:p>
            <a:pPr algn="l" rtl="0"/>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Example 1: </a:t>
            </a:r>
            <a:r>
              <a:rPr lang="en-US" sz="2800" dirty="0">
                <a:solidFill>
                  <a:srgbClr val="0000FF"/>
                </a:solidFill>
                <a:latin typeface="Jokerman" pitchFamily="82" charset="0"/>
              </a:rPr>
              <a:t>DFF with Asynchronous </a:t>
            </a:r>
            <a:r>
              <a:rPr lang="en-US" sz="2800" dirty="0" smtClean="0">
                <a:solidFill>
                  <a:srgbClr val="0000FF"/>
                </a:solidFill>
                <a:latin typeface="Jokerman" pitchFamily="82" charset="0"/>
              </a:rPr>
              <a:t>Reset #1</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8913" y="2276872"/>
            <a:ext cx="8437583" cy="23685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0710585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508985" y="550421"/>
            <a:ext cx="8455503" cy="646331"/>
          </a:xfrm>
          <a:prstGeom prst="rect">
            <a:avLst/>
          </a:prstGeom>
        </p:spPr>
        <p:txBody>
          <a:bodyPr wrap="square">
            <a:spAutoFit/>
          </a:bodyPr>
          <a:lstStyle/>
          <a:p>
            <a:pPr algn="l" rtl="0"/>
            <a:r>
              <a:rPr lang="en-US" sz="3600" dirty="0" smtClean="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Example 1: </a:t>
            </a:r>
            <a:r>
              <a:rPr lang="en-US" sz="2800" dirty="0">
                <a:solidFill>
                  <a:srgbClr val="0000FF"/>
                </a:solidFill>
                <a:latin typeface="Jokerman" pitchFamily="82" charset="0"/>
              </a:rPr>
              <a:t>DFF with Asynchronous </a:t>
            </a:r>
            <a:r>
              <a:rPr lang="en-US" sz="2800" dirty="0" smtClean="0">
                <a:solidFill>
                  <a:srgbClr val="0000FF"/>
                </a:solidFill>
                <a:latin typeface="Jokerman" pitchFamily="82" charset="0"/>
              </a:rPr>
              <a:t>Reset #1</a:t>
            </a:r>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72200" y="2804145"/>
            <a:ext cx="2047875" cy="1704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مستطيل 4"/>
          <p:cNvSpPr/>
          <p:nvPr/>
        </p:nvSpPr>
        <p:spPr>
          <a:xfrm>
            <a:off x="544400" y="1435998"/>
            <a:ext cx="8420088" cy="4801314"/>
          </a:xfrm>
          <a:prstGeom prst="rect">
            <a:avLst/>
          </a:prstGeom>
        </p:spPr>
        <p:txBody>
          <a:bodyPr wrap="square">
            <a:spAutoFit/>
          </a:bodyPr>
          <a:lstStyle/>
          <a:p>
            <a:pPr algn="l" rtl="0">
              <a:lnSpc>
                <a:spcPct val="90000"/>
              </a:lnSpc>
            </a:pPr>
            <a:r>
              <a:rPr lang="en-US" sz="2000" dirty="0">
                <a:solidFill>
                  <a:srgbClr val="0000FF"/>
                </a:solidFill>
                <a:latin typeface="Courier New" pitchFamily="49" charset="0"/>
                <a:cs typeface="Courier New" pitchFamily="49" charset="0"/>
              </a:rPr>
              <a:t>LIBRARY</a:t>
            </a:r>
            <a:r>
              <a:rPr lang="en-US" sz="2000" dirty="0">
                <a:latin typeface="Courier New" pitchFamily="49" charset="0"/>
                <a:cs typeface="Courier New" pitchFamily="49" charset="0"/>
              </a:rPr>
              <a:t> ieee;</a:t>
            </a:r>
          </a:p>
          <a:p>
            <a:pPr algn="l" rtl="0">
              <a:lnSpc>
                <a:spcPct val="90000"/>
              </a:lnSpc>
            </a:pPr>
            <a:r>
              <a:rPr lang="en-US" sz="2000" dirty="0" smtClean="0">
                <a:latin typeface="Courier New" pitchFamily="49" charset="0"/>
                <a:cs typeface="Courier New" pitchFamily="49" charset="0"/>
              </a:rPr>
              <a:t>USE </a:t>
            </a:r>
            <a:r>
              <a:rPr lang="en-US" sz="2000" dirty="0">
                <a:latin typeface="Courier New" pitchFamily="49" charset="0"/>
                <a:cs typeface="Courier New" pitchFamily="49" charset="0"/>
              </a:rPr>
              <a:t>ieee.std_logic_1164.all;</a:t>
            </a:r>
          </a:p>
          <a:p>
            <a:pPr algn="l" rtl="0">
              <a:lnSpc>
                <a:spcPct val="90000"/>
              </a:lnSpc>
            </a:pPr>
            <a:r>
              <a:rPr lang="ar-IQ" sz="2000" dirty="0" smtClean="0">
                <a:solidFill>
                  <a:srgbClr val="008000"/>
                </a:solidFill>
                <a:latin typeface="Courier New" pitchFamily="49" charset="0"/>
                <a:cs typeface="Courier New" pitchFamily="49" charset="0"/>
              </a:rPr>
              <a:t>--------------------------------------</a:t>
            </a:r>
            <a:endParaRPr lang="ar-IQ" sz="2000" dirty="0">
              <a:solidFill>
                <a:srgbClr val="008000"/>
              </a:solidFill>
              <a:latin typeface="Courier New" pitchFamily="49" charset="0"/>
              <a:cs typeface="Courier New" pitchFamily="49" charset="0"/>
            </a:endParaRPr>
          </a:p>
          <a:p>
            <a:pPr algn="l" rtl="0">
              <a:lnSpc>
                <a:spcPct val="90000"/>
              </a:lnSpc>
            </a:pPr>
            <a:r>
              <a:rPr lang="en-US" sz="2000" dirty="0" smtClean="0">
                <a:solidFill>
                  <a:srgbClr val="0033CC"/>
                </a:solidFill>
                <a:latin typeface="Courier New" pitchFamily="49" charset="0"/>
                <a:cs typeface="Courier New" pitchFamily="49" charset="0"/>
              </a:rPr>
              <a:t>ENTITY</a:t>
            </a:r>
            <a:r>
              <a:rPr lang="en-US" sz="2000" dirty="0" smtClean="0">
                <a:latin typeface="Courier New" pitchFamily="49" charset="0"/>
                <a:cs typeface="Courier New" pitchFamily="49" charset="0"/>
              </a:rPr>
              <a:t> </a:t>
            </a:r>
            <a:r>
              <a:rPr lang="en-US" sz="2000" dirty="0" err="1">
                <a:latin typeface="Courier New" pitchFamily="49" charset="0"/>
                <a:cs typeface="Courier New" pitchFamily="49" charset="0"/>
              </a:rPr>
              <a:t>dff</a:t>
            </a:r>
            <a:r>
              <a:rPr lang="en-US" sz="2000" dirty="0">
                <a:latin typeface="Courier New" pitchFamily="49" charset="0"/>
                <a:cs typeface="Courier New" pitchFamily="49" charset="0"/>
              </a:rPr>
              <a:t> IS</a:t>
            </a:r>
          </a:p>
          <a:p>
            <a:pPr algn="l" rtl="0">
              <a:lnSpc>
                <a:spcPct val="90000"/>
              </a:lnSpc>
            </a:pP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PORT (d, clk, rst: IN STD_LOGIC;</a:t>
            </a:r>
          </a:p>
          <a:p>
            <a:pPr algn="l" rtl="0">
              <a:lnSpc>
                <a:spcPct val="90000"/>
              </a:lnSpc>
            </a:pPr>
            <a:r>
              <a:rPr lang="en-US" sz="2000" dirty="0" smtClean="0">
                <a:latin typeface="Courier New" pitchFamily="49" charset="0"/>
                <a:cs typeface="Courier New" pitchFamily="49" charset="0"/>
              </a:rPr>
              <a:t> 	           q</a:t>
            </a:r>
            <a:r>
              <a:rPr lang="en-US" sz="2000" dirty="0">
                <a:latin typeface="Courier New" pitchFamily="49" charset="0"/>
                <a:cs typeface="Courier New" pitchFamily="49" charset="0"/>
              </a:rPr>
              <a:t>: OUT STD_LOGIC);</a:t>
            </a:r>
          </a:p>
          <a:p>
            <a:pPr algn="l" rtl="0">
              <a:lnSpc>
                <a:spcPct val="90000"/>
              </a:lnSpc>
            </a:pPr>
            <a:r>
              <a:rPr lang="en-US" sz="2000" dirty="0" smtClean="0">
                <a:latin typeface="Courier New" pitchFamily="49" charset="0"/>
                <a:cs typeface="Courier New" pitchFamily="49" charset="0"/>
              </a:rPr>
              <a:t>END </a:t>
            </a:r>
            <a:r>
              <a:rPr lang="en-US" sz="2000" dirty="0" err="1">
                <a:latin typeface="Courier New" pitchFamily="49" charset="0"/>
                <a:cs typeface="Courier New" pitchFamily="49" charset="0"/>
              </a:rPr>
              <a:t>dff</a:t>
            </a:r>
            <a:r>
              <a:rPr lang="en-US" sz="2000" dirty="0">
                <a:latin typeface="Courier New" pitchFamily="49" charset="0"/>
                <a:cs typeface="Courier New" pitchFamily="49" charset="0"/>
              </a:rPr>
              <a:t>;</a:t>
            </a:r>
          </a:p>
          <a:p>
            <a:pPr algn="l" rtl="0">
              <a:lnSpc>
                <a:spcPct val="90000"/>
              </a:lnSpc>
            </a:pPr>
            <a:r>
              <a:rPr lang="ar-IQ" sz="2000" dirty="0" smtClean="0">
                <a:latin typeface="Courier New" pitchFamily="49" charset="0"/>
                <a:cs typeface="Courier New" pitchFamily="49" charset="0"/>
              </a:rPr>
              <a:t> </a:t>
            </a:r>
            <a:r>
              <a:rPr lang="ar-IQ" sz="2000" dirty="0">
                <a:solidFill>
                  <a:srgbClr val="008000"/>
                </a:solidFill>
                <a:latin typeface="Courier New" pitchFamily="49" charset="0"/>
                <a:cs typeface="Courier New" pitchFamily="49" charset="0"/>
              </a:rPr>
              <a:t>--------------------------------------</a:t>
            </a:r>
          </a:p>
          <a:p>
            <a:pPr algn="l" rtl="0">
              <a:lnSpc>
                <a:spcPct val="90000"/>
              </a:lnSpc>
            </a:pPr>
            <a:r>
              <a:rPr lang="en-US" sz="2000" dirty="0" smtClean="0">
                <a:solidFill>
                  <a:srgbClr val="0033CC"/>
                </a:solidFill>
                <a:latin typeface="Courier New" pitchFamily="49" charset="0"/>
                <a:cs typeface="Courier New" pitchFamily="49" charset="0"/>
              </a:rPr>
              <a:t>ARCHITECTURE</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behavior OF </a:t>
            </a:r>
            <a:r>
              <a:rPr lang="en-US" sz="2000" dirty="0" err="1">
                <a:latin typeface="Courier New" pitchFamily="49" charset="0"/>
                <a:cs typeface="Courier New" pitchFamily="49" charset="0"/>
              </a:rPr>
              <a:t>dff</a:t>
            </a:r>
            <a:r>
              <a:rPr lang="en-US" sz="2000" dirty="0">
                <a:latin typeface="Courier New" pitchFamily="49" charset="0"/>
                <a:cs typeface="Courier New" pitchFamily="49" charset="0"/>
              </a:rPr>
              <a:t> IS</a:t>
            </a:r>
          </a:p>
          <a:p>
            <a:pPr algn="l" rtl="0">
              <a:lnSpc>
                <a:spcPct val="90000"/>
              </a:lnSpc>
            </a:pP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BEGIN</a:t>
            </a:r>
          </a:p>
          <a:p>
            <a:pPr algn="l" rtl="0">
              <a:lnSpc>
                <a:spcPct val="90000"/>
              </a:lnSpc>
            </a:pPr>
            <a:r>
              <a:rPr lang="en-US" sz="2000" dirty="0" smtClean="0">
                <a:latin typeface="Courier New" pitchFamily="49" charset="0"/>
                <a:cs typeface="Courier New" pitchFamily="49" charset="0"/>
              </a:rPr>
              <a:t> 	PROCESS </a:t>
            </a:r>
            <a:r>
              <a:rPr lang="en-US" sz="2000" dirty="0">
                <a:latin typeface="Courier New" pitchFamily="49" charset="0"/>
                <a:cs typeface="Courier New" pitchFamily="49" charset="0"/>
              </a:rPr>
              <a:t>(clk, rst)</a:t>
            </a:r>
          </a:p>
          <a:p>
            <a:pPr algn="l" rtl="0">
              <a:lnSpc>
                <a:spcPct val="90000"/>
              </a:lnSpc>
            </a:pPr>
            <a:r>
              <a:rPr lang="en-US" sz="2000" dirty="0" smtClean="0">
                <a:latin typeface="Courier New" pitchFamily="49" charset="0"/>
                <a:cs typeface="Courier New" pitchFamily="49" charset="0"/>
              </a:rPr>
              <a:t> 	BEGIN</a:t>
            </a:r>
            <a:endParaRPr lang="en-US" sz="2000" dirty="0">
              <a:latin typeface="Courier New" pitchFamily="49" charset="0"/>
              <a:cs typeface="Courier New" pitchFamily="49" charset="0"/>
            </a:endParaRPr>
          </a:p>
          <a:p>
            <a:pPr algn="l" rtl="0">
              <a:lnSpc>
                <a:spcPct val="90000"/>
              </a:lnSpc>
            </a:pPr>
            <a:r>
              <a:rPr lang="en-US" sz="2000" dirty="0" smtClean="0">
                <a:latin typeface="Courier New" pitchFamily="49" charset="0"/>
                <a:cs typeface="Courier New" pitchFamily="49" charset="0"/>
              </a:rPr>
              <a:t> 	  IF </a:t>
            </a:r>
            <a:r>
              <a:rPr lang="en-US" sz="2000" dirty="0">
                <a:latin typeface="Courier New" pitchFamily="49" charset="0"/>
                <a:cs typeface="Courier New" pitchFamily="49" charset="0"/>
              </a:rPr>
              <a:t>(rst='1') </a:t>
            </a:r>
            <a:r>
              <a:rPr lang="en-US" sz="2000" dirty="0" smtClean="0">
                <a:latin typeface="Courier New" pitchFamily="49" charset="0"/>
                <a:cs typeface="Courier New" pitchFamily="49" charset="0"/>
              </a:rPr>
              <a:t>THEN  </a:t>
            </a:r>
            <a:r>
              <a:rPr lang="en-US" sz="2000" dirty="0">
                <a:latin typeface="Courier New" pitchFamily="49" charset="0"/>
                <a:cs typeface="Courier New" pitchFamily="49" charset="0"/>
              </a:rPr>
              <a:t>q &lt;= '0';</a:t>
            </a:r>
          </a:p>
          <a:p>
            <a:pPr algn="l" rtl="0">
              <a:lnSpc>
                <a:spcPct val="90000"/>
              </a:lnSpc>
            </a:pPr>
            <a:r>
              <a:rPr lang="en-US" sz="2000" dirty="0" smtClean="0">
                <a:latin typeface="Courier New" pitchFamily="49" charset="0"/>
                <a:cs typeface="Courier New" pitchFamily="49" charset="0"/>
              </a:rPr>
              <a:t>        ELSIF </a:t>
            </a:r>
            <a:r>
              <a:rPr lang="en-US" sz="2000" dirty="0">
                <a:latin typeface="Courier New" pitchFamily="49" charset="0"/>
                <a:cs typeface="Courier New" pitchFamily="49" charset="0"/>
              </a:rPr>
              <a:t>(clk'EVENT AND clk='1') </a:t>
            </a:r>
            <a:r>
              <a:rPr lang="en-US" sz="2000" dirty="0" smtClean="0">
                <a:latin typeface="Courier New" pitchFamily="49" charset="0"/>
                <a:cs typeface="Courier New" pitchFamily="49" charset="0"/>
              </a:rPr>
              <a:t>THEN  </a:t>
            </a:r>
            <a:r>
              <a:rPr lang="en-US" sz="2000" dirty="0">
                <a:latin typeface="Courier New" pitchFamily="49" charset="0"/>
                <a:cs typeface="Courier New" pitchFamily="49" charset="0"/>
              </a:rPr>
              <a:t>q &lt;= d;</a:t>
            </a:r>
          </a:p>
          <a:p>
            <a:pPr algn="l" rtl="0">
              <a:lnSpc>
                <a:spcPct val="90000"/>
              </a:lnSpc>
            </a:pPr>
            <a:r>
              <a:rPr lang="en-US" sz="2000" dirty="0" smtClean="0">
                <a:latin typeface="Courier New" pitchFamily="49" charset="0"/>
                <a:cs typeface="Courier New" pitchFamily="49" charset="0"/>
              </a:rPr>
              <a:t>        </a:t>
            </a:r>
            <a:r>
              <a:rPr lang="en-US" sz="2000" dirty="0" smtClean="0">
                <a:solidFill>
                  <a:srgbClr val="0033CC"/>
                </a:solidFill>
                <a:latin typeface="Courier New" pitchFamily="49" charset="0"/>
                <a:cs typeface="Courier New" pitchFamily="49" charset="0"/>
              </a:rPr>
              <a:t>END</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IF;</a:t>
            </a:r>
          </a:p>
          <a:p>
            <a:pPr algn="l" rtl="0">
              <a:lnSpc>
                <a:spcPct val="90000"/>
              </a:lnSpc>
            </a:pPr>
            <a:r>
              <a:rPr lang="en-US" sz="2000" dirty="0" smtClean="0">
                <a:latin typeface="Courier New" pitchFamily="49" charset="0"/>
                <a:cs typeface="Courier New" pitchFamily="49" charset="0"/>
              </a:rPr>
              <a:t>      </a:t>
            </a:r>
            <a:r>
              <a:rPr lang="en-US" sz="2000" dirty="0" smtClean="0">
                <a:solidFill>
                  <a:srgbClr val="0033CC"/>
                </a:solidFill>
                <a:latin typeface="Courier New" pitchFamily="49" charset="0"/>
                <a:cs typeface="Courier New" pitchFamily="49" charset="0"/>
              </a:rPr>
              <a:t>END</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PROCESS;</a:t>
            </a:r>
          </a:p>
          <a:p>
            <a:pPr algn="l" rtl="0">
              <a:lnSpc>
                <a:spcPct val="90000"/>
              </a:lnSpc>
            </a:pPr>
            <a:r>
              <a:rPr lang="en-US" sz="2000" dirty="0" smtClean="0">
                <a:latin typeface="Courier New" pitchFamily="49" charset="0"/>
                <a:cs typeface="Courier New" pitchFamily="49" charset="0"/>
              </a:rPr>
              <a:t> </a:t>
            </a:r>
            <a:r>
              <a:rPr lang="en-US" sz="2000" dirty="0">
                <a:solidFill>
                  <a:srgbClr val="0033CC"/>
                </a:solidFill>
                <a:latin typeface="Courier New" pitchFamily="49" charset="0"/>
                <a:cs typeface="Courier New" pitchFamily="49" charset="0"/>
              </a:rPr>
              <a:t>END</a:t>
            </a:r>
            <a:r>
              <a:rPr lang="en-US" sz="2000" dirty="0">
                <a:latin typeface="Courier New" pitchFamily="49" charset="0"/>
                <a:cs typeface="Courier New" pitchFamily="49" charset="0"/>
              </a:rPr>
              <a:t> behavior;</a:t>
            </a:r>
            <a:endParaRPr lang="ar-IQ" sz="2000" dirty="0">
              <a:latin typeface="Courier New" pitchFamily="49" charset="0"/>
              <a:cs typeface="Courier New" pitchFamily="49" charset="0"/>
            </a:endParaRPr>
          </a:p>
        </p:txBody>
      </p:sp>
    </p:spTree>
    <p:extLst>
      <p:ext uri="{BB962C8B-B14F-4D97-AF65-F5344CB8AC3E}">
        <p14:creationId xmlns:p14="http://schemas.microsoft.com/office/powerpoint/2010/main" val="3172229832"/>
      </p:ext>
    </p:extLst>
  </p:cSld>
  <p:clrMapOvr>
    <a:masterClrMapping/>
  </p:clrMapOvr>
  <p:transition spd="slow">
    <p:wheel spokes="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611560" y="1384315"/>
            <a:ext cx="8208912" cy="4708981"/>
          </a:xfrm>
          <a:prstGeom prst="rect">
            <a:avLst/>
          </a:prstGeom>
        </p:spPr>
        <p:txBody>
          <a:bodyPr wrap="square">
            <a:spAutoFit/>
          </a:bodyPr>
          <a:lstStyle/>
          <a:p>
            <a:pPr algn="just" rtl="0"/>
            <a:r>
              <a:rPr lang="en-US" sz="2500" dirty="0" smtClean="0"/>
              <a:t>   VHDL </a:t>
            </a:r>
            <a:r>
              <a:rPr lang="en-US" sz="2500" dirty="0"/>
              <a:t>has two ways of passing non-static values around: by means of a </a:t>
            </a:r>
            <a:r>
              <a:rPr lang="en-US" sz="2500" dirty="0" smtClean="0"/>
              <a:t>SIGNAL or </a:t>
            </a:r>
            <a:r>
              <a:rPr lang="en-US" sz="2500" dirty="0"/>
              <a:t>by means of a VARIABLE. </a:t>
            </a:r>
            <a:endParaRPr lang="en-US" sz="2500" dirty="0" smtClean="0"/>
          </a:p>
          <a:p>
            <a:pPr algn="just" rtl="0"/>
            <a:r>
              <a:rPr lang="en-US" sz="2500" dirty="0" smtClean="0"/>
              <a:t>   A </a:t>
            </a:r>
            <a:r>
              <a:rPr lang="en-US" sz="2500" dirty="0">
                <a:solidFill>
                  <a:srgbClr val="0000FF"/>
                </a:solidFill>
              </a:rPr>
              <a:t>SIGNAL</a:t>
            </a:r>
            <a:r>
              <a:rPr lang="en-US" sz="2500" dirty="0"/>
              <a:t> can be declared in a PACKAGE</a:t>
            </a:r>
            <a:r>
              <a:rPr lang="en-US" sz="2500" dirty="0" smtClean="0"/>
              <a:t>, ENTITY </a:t>
            </a:r>
            <a:r>
              <a:rPr lang="en-US" sz="2500" dirty="0"/>
              <a:t>or ARCHITECTURE (in its declarative part), while a </a:t>
            </a:r>
            <a:r>
              <a:rPr lang="en-US" sz="2500" dirty="0">
                <a:solidFill>
                  <a:srgbClr val="0000FF"/>
                </a:solidFill>
              </a:rPr>
              <a:t>VARIABLE</a:t>
            </a:r>
            <a:r>
              <a:rPr lang="en-US" sz="2500" dirty="0"/>
              <a:t> </a:t>
            </a:r>
            <a:r>
              <a:rPr lang="en-US" sz="2500" dirty="0" smtClean="0"/>
              <a:t>can only </a:t>
            </a:r>
            <a:r>
              <a:rPr lang="en-US" sz="2500" dirty="0"/>
              <a:t>be declared inside a piece of sequential code (in a PROCESS, for example</a:t>
            </a:r>
            <a:r>
              <a:rPr lang="en-US" sz="2500" dirty="0" smtClean="0"/>
              <a:t>). Therefore</a:t>
            </a:r>
            <a:r>
              <a:rPr lang="en-US" sz="2500" dirty="0"/>
              <a:t>, while the value of the former can be </a:t>
            </a:r>
            <a:r>
              <a:rPr lang="en-US" sz="2500" dirty="0">
                <a:solidFill>
                  <a:srgbClr val="0000FF"/>
                </a:solidFill>
              </a:rPr>
              <a:t>global</a:t>
            </a:r>
            <a:r>
              <a:rPr lang="en-US" sz="2500" dirty="0"/>
              <a:t>, the latter is always </a:t>
            </a:r>
            <a:r>
              <a:rPr lang="en-US" sz="2500" dirty="0">
                <a:solidFill>
                  <a:srgbClr val="0000FF"/>
                </a:solidFill>
              </a:rPr>
              <a:t>local</a:t>
            </a:r>
            <a:r>
              <a:rPr lang="en-US" sz="2500" dirty="0" smtClean="0"/>
              <a:t>. The </a:t>
            </a:r>
            <a:r>
              <a:rPr lang="en-US" sz="2500" dirty="0"/>
              <a:t>value of a VARIABLE can never be passed out of the PROCESS directly; </a:t>
            </a:r>
            <a:r>
              <a:rPr lang="en-US" sz="2500" dirty="0" smtClean="0"/>
              <a:t>if necessary</a:t>
            </a:r>
            <a:r>
              <a:rPr lang="en-US" sz="2500" dirty="0"/>
              <a:t>, then it must be assigned to a SIGNAL. On the other hand, the update of </a:t>
            </a:r>
            <a:r>
              <a:rPr lang="en-US" sz="2500" dirty="0" smtClean="0"/>
              <a:t>a VARIABLE </a:t>
            </a:r>
            <a:r>
              <a:rPr lang="en-US" sz="2500" dirty="0"/>
              <a:t>is immediate, that is, we can promptly count on its new value in </a:t>
            </a:r>
            <a:r>
              <a:rPr lang="en-US" sz="2500" dirty="0" smtClean="0"/>
              <a:t>the next </a:t>
            </a:r>
            <a:r>
              <a:rPr lang="en-US" sz="2500" dirty="0"/>
              <a:t>line of code. That is not the case with a SIGNAL (when used in a </a:t>
            </a:r>
            <a:r>
              <a:rPr lang="en-US" sz="2500" dirty="0" smtClean="0"/>
              <a:t>PROCESS).</a:t>
            </a:r>
            <a:endParaRPr lang="en-US" sz="2500" dirty="0"/>
          </a:p>
        </p:txBody>
      </p:sp>
      <p:sp>
        <p:nvSpPr>
          <p:cNvPr id="6" name="مستطيل 5"/>
          <p:cNvSpPr/>
          <p:nvPr/>
        </p:nvSpPr>
        <p:spPr>
          <a:xfrm>
            <a:off x="643568" y="548680"/>
            <a:ext cx="4966424" cy="646331"/>
          </a:xfrm>
          <a:prstGeom prst="rect">
            <a:avLst/>
          </a:prstGeom>
        </p:spPr>
        <p:txBody>
          <a:bodyPr wrap="none">
            <a:spAutoFit/>
          </a:bodyPr>
          <a:lstStyle/>
          <a:p>
            <a:pPr algn="just"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Signals and Variables</a:t>
            </a:r>
          </a:p>
        </p:txBody>
      </p:sp>
    </p:spTree>
    <p:extLst>
      <p:ext uri="{BB962C8B-B14F-4D97-AF65-F5344CB8AC3E}">
        <p14:creationId xmlns:p14="http://schemas.microsoft.com/office/powerpoint/2010/main" val="1407529"/>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13778</TotalTime>
  <Words>1712</Words>
  <Application>Microsoft Office PowerPoint</Application>
  <PresentationFormat>On-screen Show (4:3)</PresentationFormat>
  <Paragraphs>417</Paragraphs>
  <Slides>39</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39</vt:i4>
      </vt:variant>
    </vt:vector>
  </HeadingPairs>
  <TitlesOfParts>
    <vt:vector size="46" baseType="lpstr">
      <vt:lpstr>Arial</vt:lpstr>
      <vt:lpstr>Calibri</vt:lpstr>
      <vt:lpstr>Courier New</vt:lpstr>
      <vt:lpstr>Jokerman</vt:lpstr>
      <vt:lpstr>Times New Roman</vt:lpstr>
      <vt:lpstr>Wingdings</vt:lpstr>
      <vt:lpstr>نسق Office</vt:lpstr>
      <vt:lpstr>Sequential Code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MEMI</dc:creator>
  <cp:lastModifiedBy>Dell</cp:lastModifiedBy>
  <cp:revision>96</cp:revision>
  <dcterms:created xsi:type="dcterms:W3CDTF">2017-09-28T06:29:27Z</dcterms:created>
  <dcterms:modified xsi:type="dcterms:W3CDTF">2025-10-09T10:21:50Z</dcterms:modified>
</cp:coreProperties>
</file>