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9" r:id="rId4"/>
    <p:sldId id="260" r:id="rId5"/>
    <p:sldId id="29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15" r:id="rId29"/>
    <p:sldId id="282" r:id="rId30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CC"/>
    <a:srgbClr val="FF33CC"/>
    <a:srgbClr val="008000"/>
    <a:srgbClr val="33CC33"/>
    <a:srgbClr val="3366CC"/>
    <a:srgbClr val="000099"/>
    <a:srgbClr val="0033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2" d="100"/>
          <a:sy n="92" d="100"/>
        </p:scale>
        <p:origin x="215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78CFE2E-4310-480E-9459-8446F1DA4CD1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93010D9-66BE-4EAD-93D0-88679D2103C5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978902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6165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76967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93172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9209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86418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49819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00938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745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81566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4494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8595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7051A-9343-4396-BDC3-DFF2813460C3}" type="datetimeFigureOut">
              <a:rPr lang="ar-IQ" smtClean="0"/>
              <a:t>17/04/1447</a:t>
            </a:fld>
            <a:endParaRPr lang="ar-IQ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9DB71-81FD-4A2B-943F-5A5B88A236EC}" type="slidenum">
              <a:rPr lang="ar-IQ" smtClean="0"/>
              <a:t>‹#›</a:t>
            </a:fld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60732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5326360" cy="938535"/>
          </a:xfrm>
        </p:spPr>
        <p:txBody>
          <a:bodyPr>
            <a:norm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Concurrent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Code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755576" y="3933056"/>
            <a:ext cx="5112568" cy="108012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3366CC"/>
                </a:solidFill>
              </a:rPr>
              <a:t>Advanced Digital Electronics </a:t>
            </a:r>
            <a:r>
              <a:rPr lang="en-US" sz="2400" dirty="0" smtClean="0">
                <a:solidFill>
                  <a:srgbClr val="3366CC"/>
                </a:solidFill>
              </a:rPr>
              <a:t>Lecture 4</a:t>
            </a:r>
            <a:endParaRPr lang="ar-IQ" sz="2400" dirty="0">
              <a:solidFill>
                <a:srgbClr val="3366CC"/>
              </a:solidFill>
            </a:endParaRPr>
          </a:p>
        </p:txBody>
      </p:sp>
      <p:sp>
        <p:nvSpPr>
          <p:cNvPr id="4" name="Rectangle: Rounded Corners 2">
            <a:extLst>
              <a:ext uri="{FF2B5EF4-FFF2-40B4-BE49-F238E27FC236}">
                <a16:creationId xmlns:a16="http://schemas.microsoft.com/office/drawing/2014/main" id="{4E0D073B-75F4-F8D2-DF10-695B77DE401D}"/>
              </a:ext>
            </a:extLst>
          </p:cNvPr>
          <p:cNvSpPr/>
          <p:nvPr/>
        </p:nvSpPr>
        <p:spPr>
          <a:xfrm>
            <a:off x="179512" y="116632"/>
            <a:ext cx="5256584" cy="72008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IQ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ALMAARIF UNIVERSITY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CET</a:t>
            </a:r>
            <a:r>
              <a:rPr lang="ar-IQ" dirty="0" smtClean="0">
                <a:solidFill>
                  <a:schemeClr val="bg1"/>
                </a:solidFill>
              </a:rPr>
              <a:t>/</a:t>
            </a:r>
            <a:endParaRPr lang="ar-IQ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02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1268760"/>
            <a:ext cx="79208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Example:</a:t>
            </a:r>
          </a:p>
          <a:p>
            <a:pPr algn="just" rtl="0"/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------ </a:t>
            </a:r>
            <a:r>
              <a:rPr lang="en-US" sz="20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with </a:t>
            </a:r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WHEN/ELSE -------------------------</a:t>
            </a:r>
          </a:p>
          <a:p>
            <a:pPr algn="just" rtl="0"/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outp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&lt;= "000"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WHEN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inp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='0' OR reset='1')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"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001"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WHEN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ctl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='1'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"010“ ;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  <a:p>
            <a:pPr algn="just" rtl="0"/>
            <a:r>
              <a:rPr lang="en-US" sz="20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---- With WITH/SELECT/WHEN --------------------</a:t>
            </a:r>
          </a:p>
          <a:p>
            <a:pPr algn="just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WITH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control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SELECT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output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&lt;= "000"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WHEN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reset,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          "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111"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WHEN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set,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   UNAFFECTED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WHEN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OTHERS;</a:t>
            </a:r>
          </a:p>
          <a:p>
            <a:pPr algn="just" rtl="0"/>
            <a:r>
              <a:rPr lang="ar-IQ" sz="2000" dirty="0">
                <a:latin typeface="Courier New" pitchFamily="49" charset="0"/>
                <a:cs typeface="Courier New" pitchFamily="49" charset="0"/>
              </a:rPr>
              <a:t>-----------------------------------------------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11560" y="533480"/>
            <a:ext cx="68435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WHEN (Simple and Selected)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3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1340768"/>
            <a:ext cx="813690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This </a:t>
            </a:r>
            <a:r>
              <a:rPr lang="en-US" sz="2500" dirty="0"/>
              <a:t>example shows the implementation of the same multiplexer </a:t>
            </a:r>
            <a:r>
              <a:rPr lang="en-US" sz="2500" dirty="0" smtClean="0"/>
              <a:t>of previous </a:t>
            </a:r>
            <a:r>
              <a:rPr lang="en-US" sz="2500" dirty="0"/>
              <a:t>example </a:t>
            </a:r>
            <a:r>
              <a:rPr lang="en-US" sz="2500" dirty="0" smtClean="0"/>
              <a:t>, but with </a:t>
            </a:r>
            <a:r>
              <a:rPr lang="en-US" sz="2500" dirty="0"/>
              <a:t>a slightly </a:t>
            </a:r>
            <a:r>
              <a:rPr lang="en-US" sz="2500" dirty="0" smtClean="0"/>
              <a:t>different </a:t>
            </a:r>
            <a:r>
              <a:rPr lang="en-US" sz="2500" dirty="0"/>
              <a:t>representation for the </a:t>
            </a:r>
            <a:r>
              <a:rPr lang="en-US" sz="2500" dirty="0" err="1"/>
              <a:t>sel</a:t>
            </a:r>
            <a:r>
              <a:rPr lang="en-US" sz="2500" dirty="0"/>
              <a:t> </a:t>
            </a:r>
            <a:r>
              <a:rPr lang="en-US" sz="2500" dirty="0" smtClean="0"/>
              <a:t>input. </a:t>
            </a:r>
            <a:r>
              <a:rPr lang="en-US" sz="2500" dirty="0"/>
              <a:t>However, in </a:t>
            </a:r>
            <a:r>
              <a:rPr lang="en-US" sz="2500" dirty="0" smtClean="0"/>
              <a:t>it WHEN </a:t>
            </a:r>
            <a:r>
              <a:rPr lang="en-US" sz="2500" dirty="0"/>
              <a:t>was employed instead of logical operators. Two solutions are presented: </a:t>
            </a:r>
            <a:r>
              <a:rPr lang="en-US" sz="2500" dirty="0" smtClean="0"/>
              <a:t>one using </a:t>
            </a:r>
            <a:r>
              <a:rPr lang="en-US" sz="2500" i="1" dirty="0">
                <a:solidFill>
                  <a:srgbClr val="0000FF"/>
                </a:solidFill>
              </a:rPr>
              <a:t>WHEN/ELSE</a:t>
            </a:r>
            <a:r>
              <a:rPr lang="en-US" sz="2500" i="1" dirty="0"/>
              <a:t> (simple WHEN) and the other with </a:t>
            </a:r>
            <a:r>
              <a:rPr lang="en-US" sz="2500" i="1" dirty="0" smtClean="0">
                <a:solidFill>
                  <a:srgbClr val="0000FF"/>
                </a:solidFill>
              </a:rPr>
              <a:t>WITH/SELECT/WHEN </a:t>
            </a:r>
            <a:r>
              <a:rPr lang="en-US" sz="2500" dirty="0" smtClean="0"/>
              <a:t>(</a:t>
            </a:r>
            <a:r>
              <a:rPr lang="en-US" sz="2500" dirty="0"/>
              <a:t>selected WHEN). The experimental results are obviously similar to those obtained</a:t>
            </a:r>
          </a:p>
          <a:p>
            <a:pPr algn="just" rtl="0"/>
            <a:r>
              <a:rPr lang="en-US" sz="2500" dirty="0"/>
              <a:t>in previous </a:t>
            </a:r>
            <a:r>
              <a:rPr lang="en-US" sz="2500" dirty="0" smtClean="0"/>
              <a:t>example.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611561" y="533480"/>
            <a:ext cx="68435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Multiplexer #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2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149080"/>
            <a:ext cx="2819287" cy="2253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820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1" y="533480"/>
            <a:ext cx="68435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Multiplexer #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2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200771"/>
            <a:ext cx="6051144" cy="5324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09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1" y="533480"/>
            <a:ext cx="68435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Multiplexer #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2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242472"/>
            <a:ext cx="6901324" cy="5282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4093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1" y="1179811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In the solutions above, </a:t>
            </a:r>
            <a:r>
              <a:rPr lang="en-US" sz="2500" dirty="0" err="1"/>
              <a:t>sel</a:t>
            </a:r>
            <a:r>
              <a:rPr lang="en-US" sz="2500" dirty="0"/>
              <a:t> could have been declared as an INTEGER, in </a:t>
            </a:r>
            <a:r>
              <a:rPr lang="en-US" sz="2500" dirty="0" smtClean="0"/>
              <a:t>which case </a:t>
            </a:r>
            <a:r>
              <a:rPr lang="en-US" sz="2500" dirty="0"/>
              <a:t>the code would be the following: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611561" y="533480"/>
            <a:ext cx="68435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Multiplexer #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2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938989"/>
            <a:ext cx="6843540" cy="4752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910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1" y="533480"/>
            <a:ext cx="68435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Multiplexer #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2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40"/>
            <a:ext cx="8532439" cy="3207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7301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476672"/>
            <a:ext cx="52421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Tri-state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Buffer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395536" y="1124744"/>
            <a:ext cx="874846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The </a:t>
            </a:r>
            <a:r>
              <a:rPr lang="en-US" sz="2500" dirty="0"/>
              <a:t>3-state </a:t>
            </a:r>
            <a:r>
              <a:rPr lang="en-US" sz="2500" dirty="0" smtClean="0"/>
              <a:t>buffer in figure must </a:t>
            </a:r>
            <a:r>
              <a:rPr lang="en-US" sz="2500" dirty="0"/>
              <a:t>provide </a:t>
            </a:r>
            <a:r>
              <a:rPr lang="en-US" sz="2500" dirty="0" smtClean="0"/>
              <a:t>output=input when </a:t>
            </a:r>
            <a:r>
              <a:rPr lang="en-US" sz="2500" dirty="0" err="1" smtClean="0"/>
              <a:t>ena</a:t>
            </a:r>
            <a:r>
              <a:rPr lang="en-US" sz="2500" dirty="0" smtClean="0"/>
              <a:t>=low</a:t>
            </a:r>
            <a:r>
              <a:rPr lang="en-US" sz="2500" dirty="0"/>
              <a:t>, or output </a:t>
            </a:r>
            <a:r>
              <a:rPr lang="en-US" sz="2500" dirty="0" smtClean="0"/>
              <a:t>=‘‘</a:t>
            </a:r>
            <a:r>
              <a:rPr lang="en-US" sz="2500" dirty="0"/>
              <a:t>ZZZZZZZZ</a:t>
            </a:r>
            <a:r>
              <a:rPr lang="en-US" sz="2500" dirty="0" smtClean="0"/>
              <a:t>’’(high impedance</a:t>
            </a:r>
            <a:r>
              <a:rPr lang="en-US" sz="2500" dirty="0"/>
              <a:t>) otherwise.</a:t>
            </a:r>
            <a:endParaRPr lang="ar-IQ" sz="25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588" y="2132856"/>
            <a:ext cx="7055756" cy="4649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080672"/>
            <a:ext cx="3450298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4931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1268760"/>
            <a:ext cx="835292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The </a:t>
            </a:r>
            <a:r>
              <a:rPr lang="en-US" sz="2500" dirty="0"/>
              <a:t>top-level diagram of an n-by-m encoder is shown in </a:t>
            </a:r>
            <a:r>
              <a:rPr lang="en-US" sz="2500" dirty="0" smtClean="0"/>
              <a:t>figure. </a:t>
            </a:r>
            <a:r>
              <a:rPr lang="en-US" sz="2500" dirty="0"/>
              <a:t>Two solutions are presented</a:t>
            </a:r>
            <a:r>
              <a:rPr lang="en-US" sz="2500" dirty="0" smtClean="0"/>
              <a:t>, one </a:t>
            </a:r>
            <a:r>
              <a:rPr lang="en-US" sz="2500" dirty="0"/>
              <a:t>using </a:t>
            </a:r>
            <a:r>
              <a:rPr lang="en-US" sz="2500" dirty="0">
                <a:solidFill>
                  <a:srgbClr val="0000FF"/>
                </a:solidFill>
              </a:rPr>
              <a:t>WHEN / ELSE</a:t>
            </a:r>
            <a:r>
              <a:rPr lang="en-US" sz="2500" dirty="0"/>
              <a:t>, and the other with </a:t>
            </a:r>
            <a:r>
              <a:rPr lang="en-US" sz="2500" dirty="0">
                <a:solidFill>
                  <a:srgbClr val="0000FF"/>
                </a:solidFill>
              </a:rPr>
              <a:t>WITH / SELECT / WHEN</a:t>
            </a:r>
            <a:r>
              <a:rPr lang="en-US" sz="2500" dirty="0"/>
              <a:t>.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539552" y="496144"/>
            <a:ext cx="39388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Low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Encoder</a:t>
            </a:r>
            <a:endParaRPr lang="en-US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435" y="2780928"/>
            <a:ext cx="4459162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3846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8" y="1124744"/>
            <a:ext cx="5799112" cy="5733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ستطيل 2"/>
          <p:cNvSpPr/>
          <p:nvPr/>
        </p:nvSpPr>
        <p:spPr>
          <a:xfrm>
            <a:off x="539552" y="496144"/>
            <a:ext cx="39388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Low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Encoder</a:t>
            </a:r>
            <a:endParaRPr lang="en-US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59714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496144"/>
            <a:ext cx="39388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Low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: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Encoder</a:t>
            </a:r>
            <a:endParaRPr lang="en-US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24" y="1186318"/>
            <a:ext cx="5225712" cy="5671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16741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77496" y="1340768"/>
            <a:ext cx="7776864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/>
              <a:t>Concurrent versus </a:t>
            </a:r>
            <a:r>
              <a:rPr lang="en-US" sz="2800" dirty="0" smtClean="0"/>
              <a:t>Sequential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/>
              <a:t>Using </a:t>
            </a:r>
            <a:r>
              <a:rPr lang="en-US" sz="2800" dirty="0" smtClean="0"/>
              <a:t>Operators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/>
              <a:t>WHEN (Simple and Selected</a:t>
            </a:r>
            <a:r>
              <a:rPr lang="en-US" sz="2800" dirty="0" smtClean="0"/>
              <a:t>)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 smtClean="0"/>
              <a:t>GENERATE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 smtClean="0"/>
              <a:t>BLOCK</a:t>
            </a:r>
          </a:p>
          <a:p>
            <a:pPr marL="457200" indent="-457200" algn="l" rtl="0">
              <a:lnSpc>
                <a:spcPct val="120000"/>
              </a:lnSpc>
              <a:buFont typeface="Wingdings" pitchFamily="2" charset="2"/>
              <a:buChar char="v"/>
            </a:pPr>
            <a:r>
              <a:rPr lang="en-US" sz="2800" dirty="0" smtClean="0"/>
              <a:t>Examples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3103885" y="550421"/>
            <a:ext cx="21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Outlines</a:t>
            </a:r>
          </a:p>
        </p:txBody>
      </p:sp>
    </p:spTree>
    <p:extLst>
      <p:ext uri="{BB962C8B-B14F-4D97-AF65-F5344CB8AC3E}">
        <p14:creationId xmlns:p14="http://schemas.microsoft.com/office/powerpoint/2010/main" val="42397617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548680"/>
            <a:ext cx="27478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GENERATE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71560" y="1195011"/>
            <a:ext cx="8392928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>
                <a:solidFill>
                  <a:srgbClr val="0000FF"/>
                </a:solidFill>
              </a:rPr>
              <a:t>	GENERATE</a:t>
            </a:r>
            <a:r>
              <a:rPr lang="en-US" sz="2500" dirty="0" smtClean="0"/>
              <a:t> </a:t>
            </a:r>
            <a:r>
              <a:rPr lang="en-US" sz="2500" dirty="0"/>
              <a:t>is another concurrent statement (along with operators and WHEN). </a:t>
            </a:r>
            <a:r>
              <a:rPr lang="en-US" sz="2500" dirty="0" smtClean="0"/>
              <a:t>It is </a:t>
            </a:r>
            <a:r>
              <a:rPr lang="en-US" sz="2500" dirty="0"/>
              <a:t>equivalent to the sequential statement LOOP </a:t>
            </a:r>
            <a:r>
              <a:rPr lang="en-US" sz="2500" dirty="0" smtClean="0"/>
              <a:t> </a:t>
            </a:r>
            <a:r>
              <a:rPr lang="en-US" sz="2500" dirty="0"/>
              <a:t>in the sense that it </a:t>
            </a:r>
            <a:r>
              <a:rPr lang="en-US" sz="2500" dirty="0" smtClean="0"/>
              <a:t>allows a </a:t>
            </a:r>
            <a:r>
              <a:rPr lang="en-US" sz="2500" dirty="0"/>
              <a:t>section of code to be repeated a number of times, thus creating several instances </a:t>
            </a:r>
            <a:r>
              <a:rPr lang="en-US" sz="2500" dirty="0" smtClean="0"/>
              <a:t>of the </a:t>
            </a:r>
            <a:r>
              <a:rPr lang="en-US" sz="2500" dirty="0"/>
              <a:t>same assignments. Its regular form is the FOR / GENERATE construct, </a:t>
            </a:r>
            <a:r>
              <a:rPr lang="en-US" sz="2500" dirty="0" smtClean="0"/>
              <a:t>with the </a:t>
            </a:r>
            <a:r>
              <a:rPr lang="en-US" sz="2500" dirty="0"/>
              <a:t>syntax shown below. Notice that GENERATE must be labeled.</a:t>
            </a:r>
            <a:endParaRPr lang="ar-IQ" sz="2500" dirty="0"/>
          </a:p>
        </p:txBody>
      </p:sp>
      <p:sp>
        <p:nvSpPr>
          <p:cNvPr id="4" name="مستطيل 3"/>
          <p:cNvSpPr/>
          <p:nvPr/>
        </p:nvSpPr>
        <p:spPr>
          <a:xfrm>
            <a:off x="683568" y="4036765"/>
            <a:ext cx="792088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>
                <a:solidFill>
                  <a:srgbClr val="0000FF"/>
                </a:solidFill>
              </a:rPr>
              <a:t>FOR / GENERATE</a:t>
            </a:r>
            <a:r>
              <a:rPr lang="en-US" sz="2500" dirty="0" smtClean="0">
                <a:solidFill>
                  <a:srgbClr val="0000FF"/>
                </a:solidFill>
              </a:rPr>
              <a:t>:</a:t>
            </a:r>
          </a:p>
          <a:p>
            <a:pPr algn="just" rtl="0"/>
            <a:endParaRPr lang="en-US" sz="2500" dirty="0">
              <a:solidFill>
                <a:srgbClr val="0000FF"/>
              </a:solidFill>
            </a:endParaRP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label: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identifier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range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GENERATE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(concurrent assignments)</a:t>
            </a:r>
          </a:p>
          <a:p>
            <a:pPr algn="just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GENERATE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774005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39552" y="1195011"/>
            <a:ext cx="8424936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Another form </a:t>
            </a:r>
            <a:r>
              <a:rPr lang="en-US" sz="2500" dirty="0"/>
              <a:t>is also available, which uses </a:t>
            </a:r>
            <a:r>
              <a:rPr lang="en-US" sz="2500" dirty="0" smtClean="0"/>
              <a:t>IF/GENERATE (Here </a:t>
            </a:r>
            <a:r>
              <a:rPr lang="en-US" sz="2500" dirty="0"/>
              <a:t>ELSE is </a:t>
            </a:r>
            <a:r>
              <a:rPr lang="en-US" sz="2500" dirty="0" smtClean="0"/>
              <a:t>not allowed). </a:t>
            </a:r>
            <a:r>
              <a:rPr lang="en-US" sz="2500" dirty="0"/>
              <a:t>In the same way that IF/GENERATE can be nested inside FOR</a:t>
            </a:r>
            <a:r>
              <a:rPr lang="en-US" sz="2500" dirty="0" smtClean="0"/>
              <a:t>/ GENERATE </a:t>
            </a:r>
            <a:r>
              <a:rPr lang="en-US" sz="2500" dirty="0"/>
              <a:t>(syntax below</a:t>
            </a:r>
            <a:r>
              <a:rPr lang="en-US" sz="2500" dirty="0" smtClean="0"/>
              <a:t>), the opposite can also be done.</a:t>
            </a:r>
          </a:p>
          <a:p>
            <a:pPr algn="just" rtl="0"/>
            <a:endParaRPr lang="ar-IQ" sz="2500" dirty="0"/>
          </a:p>
        </p:txBody>
      </p:sp>
      <p:sp>
        <p:nvSpPr>
          <p:cNvPr id="4" name="مستطيل 3"/>
          <p:cNvSpPr/>
          <p:nvPr/>
        </p:nvSpPr>
        <p:spPr>
          <a:xfrm>
            <a:off x="539552" y="548680"/>
            <a:ext cx="27478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GENERATE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600904" y="3210947"/>
            <a:ext cx="792088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>
                <a:solidFill>
                  <a:srgbClr val="0000FF"/>
                </a:solidFill>
              </a:rPr>
              <a:t>IF / GENERATE nested inside FOR / GENERATE</a:t>
            </a:r>
            <a:r>
              <a:rPr lang="en-US" sz="2500" dirty="0" smtClean="0">
                <a:solidFill>
                  <a:srgbClr val="0000FF"/>
                </a:solidFill>
              </a:rPr>
              <a:t>:</a:t>
            </a:r>
          </a:p>
          <a:p>
            <a:pPr algn="just" rtl="0"/>
            <a:endParaRPr lang="en-US" sz="2500" dirty="0" smtClean="0">
              <a:solidFill>
                <a:srgbClr val="0000FF"/>
              </a:solidFill>
            </a:endParaRP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label1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identifier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range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GENERATE</a:t>
            </a:r>
          </a:p>
          <a:p>
            <a:pPr algn="just" rtl="0"/>
            <a:r>
              <a:rPr lang="ar-IQ" sz="2000" dirty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label2: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condition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GENERATE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(concurrent assignments)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GENERATE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just" rtl="0"/>
            <a:r>
              <a:rPr lang="ar-IQ" sz="2000" dirty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GENERATE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967290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548680"/>
            <a:ext cx="27478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GENERATE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83568" y="1340768"/>
            <a:ext cx="5688632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>
                <a:solidFill>
                  <a:srgbClr val="0000FF"/>
                </a:solidFill>
                <a:cs typeface="Courier New" pitchFamily="49" charset="0"/>
              </a:rPr>
              <a:t>Example: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SIGNAL x: BIT_VECTOR (7 DOWNTO 0);</a:t>
            </a:r>
          </a:p>
          <a:p>
            <a:pPr algn="just" rtl="0"/>
            <a:r>
              <a:rPr lang="es-ES" sz="2000" dirty="0">
                <a:latin typeface="Courier New" pitchFamily="49" charset="0"/>
                <a:cs typeface="Courier New" pitchFamily="49" charset="0"/>
              </a:rPr>
              <a:t>SIGNAL y: BIT_VECTOR (15 DOWNTO 0);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SIGNAL z: BIT_VECTOR (7 DOWNTO 0);</a:t>
            </a:r>
          </a:p>
          <a:p>
            <a:pPr algn="just" rtl="0"/>
            <a:r>
              <a:rPr lang="ar-IQ" sz="2000" dirty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G1: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 IN 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x'RANGE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GENERATE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z(i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) &lt;= x(i) AND y(i+8);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END GENERATE;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39552" y="3995479"/>
            <a:ext cx="84969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One </a:t>
            </a:r>
            <a:r>
              <a:rPr lang="en-US" sz="2500" dirty="0"/>
              <a:t>important remark about </a:t>
            </a:r>
            <a:r>
              <a:rPr lang="en-US" sz="2500" dirty="0" smtClean="0"/>
              <a:t>GENERATE </a:t>
            </a:r>
            <a:r>
              <a:rPr lang="en-US" sz="2500" dirty="0"/>
              <a:t>is that </a:t>
            </a:r>
            <a:r>
              <a:rPr lang="en-US" sz="2500" dirty="0" smtClean="0"/>
              <a:t>the </a:t>
            </a:r>
            <a:r>
              <a:rPr lang="en-US" sz="2500" dirty="0"/>
              <a:t>range must be static. </a:t>
            </a:r>
            <a:r>
              <a:rPr lang="en-US" sz="2500" dirty="0" smtClean="0"/>
              <a:t>As an </a:t>
            </a:r>
            <a:r>
              <a:rPr lang="en-US" sz="2500" dirty="0"/>
              <a:t>example, let us consider the code </a:t>
            </a:r>
            <a:r>
              <a:rPr lang="en-US" sz="2500" dirty="0" smtClean="0"/>
              <a:t>below this </a:t>
            </a:r>
            <a:r>
              <a:rPr lang="en-US" sz="2500" dirty="0"/>
              <a:t>kind of code is generally not synthesizable</a:t>
            </a:r>
            <a:r>
              <a:rPr lang="en-US" sz="2500" dirty="0" smtClean="0"/>
              <a:t>.</a:t>
            </a:r>
          </a:p>
          <a:p>
            <a:pPr algn="just" rtl="0"/>
            <a:endParaRPr lang="en-US" sz="2500" dirty="0"/>
          </a:p>
          <a:p>
            <a:pPr algn="just" rtl="0"/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NotOK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 IN 0 TO choice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GENERATE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(concurrent statements)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GENERATE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;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659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70867" y="1185735"/>
            <a:ext cx="839362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There </a:t>
            </a:r>
            <a:r>
              <a:rPr lang="en-US" sz="2500" dirty="0"/>
              <a:t>are two kinds of BLOCK statements: Simple and Guarded.</a:t>
            </a:r>
          </a:p>
          <a:p>
            <a:pPr algn="just" rtl="0"/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Simple BLOCK</a:t>
            </a:r>
          </a:p>
          <a:p>
            <a:pPr algn="just" rtl="0"/>
            <a:r>
              <a:rPr lang="en-US" sz="2500" dirty="0"/>
              <a:t>The BLOCK statement, in its simple form, represents only a way of locally </a:t>
            </a:r>
            <a:r>
              <a:rPr lang="en-US" sz="2500" dirty="0" smtClean="0"/>
              <a:t>partitioning the </a:t>
            </a:r>
            <a:r>
              <a:rPr lang="en-US" sz="2500" dirty="0"/>
              <a:t>code. It allows a set of concurrent statements to be clustered into </a:t>
            </a:r>
            <a:r>
              <a:rPr lang="en-US" sz="2500" dirty="0" smtClean="0"/>
              <a:t>a BLOCK</a:t>
            </a:r>
            <a:r>
              <a:rPr lang="en-US" sz="2500" dirty="0"/>
              <a:t>, with the purpose of turning the overall code more readable and </a:t>
            </a:r>
            <a:r>
              <a:rPr lang="en-US" sz="2500" dirty="0" smtClean="0"/>
              <a:t>more manageable </a:t>
            </a:r>
            <a:r>
              <a:rPr lang="en-US" sz="2500" dirty="0"/>
              <a:t>(which might be helpful when dealing with long codes). Its syntax </a:t>
            </a:r>
            <a:r>
              <a:rPr lang="en-US" sz="2500" dirty="0" smtClean="0"/>
              <a:t>is shown </a:t>
            </a:r>
            <a:r>
              <a:rPr lang="en-US" sz="2500" dirty="0"/>
              <a:t>below.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label: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BLOCK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[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declarative part]</a:t>
            </a:r>
          </a:p>
          <a:p>
            <a:pPr algn="just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concurrent statements)</a:t>
            </a:r>
          </a:p>
          <a:p>
            <a:pPr algn="just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BLOCK label;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70867" y="518240"/>
            <a:ext cx="18341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BLOCK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49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52610" y="1052736"/>
            <a:ext cx="8591389" cy="5843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>
                <a:cs typeface="Courier New" pitchFamily="49" charset="0"/>
              </a:rPr>
              <a:t>Therefore, the overall aspect of a ‘‘blocked’’ code is the following: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ARCHITECTURE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example ...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>
              <a:lnSpc>
                <a:spcPct val="75000"/>
              </a:lnSpc>
            </a:pPr>
            <a:r>
              <a:rPr lang="ar-IQ" sz="2000" dirty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block1: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BLOCK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>
              <a:lnSpc>
                <a:spcPct val="75000"/>
              </a:lnSpc>
            </a:pPr>
            <a:r>
              <a:rPr lang="ar-IQ" sz="2000" dirty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END BLOCK block1</a:t>
            </a:r>
          </a:p>
          <a:p>
            <a:pPr algn="just" rtl="0">
              <a:lnSpc>
                <a:spcPct val="75000"/>
              </a:lnSpc>
            </a:pPr>
            <a:r>
              <a:rPr lang="ar-IQ" sz="2000" dirty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block2: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BLOCK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>
              <a:lnSpc>
                <a:spcPct val="75000"/>
              </a:lnSpc>
            </a:pPr>
            <a:r>
              <a:rPr lang="ar-IQ" sz="2000" dirty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END BLOCK block2;</a:t>
            </a:r>
          </a:p>
          <a:p>
            <a:pPr algn="just" rtl="0">
              <a:lnSpc>
                <a:spcPct val="75000"/>
              </a:lnSpc>
            </a:pPr>
            <a:r>
              <a:rPr lang="ar-IQ" sz="2000" dirty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END example;</a:t>
            </a:r>
          </a:p>
          <a:p>
            <a:pPr algn="just" rtl="0">
              <a:lnSpc>
                <a:spcPct val="75000"/>
              </a:lnSpc>
            </a:pPr>
            <a:r>
              <a:rPr lang="en-US" sz="2500" dirty="0" smtClean="0">
                <a:solidFill>
                  <a:srgbClr val="0000FF"/>
                </a:solidFill>
              </a:rPr>
              <a:t>Example</a:t>
            </a:r>
            <a:r>
              <a:rPr lang="en-US" sz="2500" dirty="0">
                <a:solidFill>
                  <a:srgbClr val="0000FF"/>
                </a:solidFill>
              </a:rPr>
              <a:t>:</a:t>
            </a:r>
          </a:p>
          <a:p>
            <a:pPr algn="just" rtl="0">
              <a:lnSpc>
                <a:spcPct val="75000"/>
              </a:lnSpc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b1: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BLOCK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SIGNAL a: STD_LOGIC;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/>
            <a:r>
              <a:rPr lang="sv-SE" sz="2000" dirty="0">
                <a:latin typeface="Courier New" pitchFamily="49" charset="0"/>
                <a:cs typeface="Courier New" pitchFamily="49" charset="0"/>
              </a:rPr>
              <a:t>a &lt;= input_sig WHEN ena='1' ELSE 'Z';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END BLOCK b1;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70867" y="518240"/>
            <a:ext cx="57293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BLOCK: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Simple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BLOCK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475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70866" y="1206332"/>
            <a:ext cx="839362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>
                <a:cs typeface="Courier New" pitchFamily="49" charset="0"/>
              </a:rPr>
              <a:t>A BLOCK (simple or guarded) can be nested inside another BLOCK. The </a:t>
            </a:r>
            <a:r>
              <a:rPr lang="en-US" sz="2500" dirty="0" smtClean="0">
                <a:cs typeface="Courier New" pitchFamily="49" charset="0"/>
              </a:rPr>
              <a:t>corresponding syntax </a:t>
            </a:r>
            <a:r>
              <a:rPr lang="en-US" sz="2500" dirty="0">
                <a:cs typeface="Courier New" pitchFamily="49" charset="0"/>
              </a:rPr>
              <a:t>is shown below.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label1: BLOCK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[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declarative part of top block]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[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concurrent statements of top block]</a:t>
            </a:r>
          </a:p>
          <a:p>
            <a:pPr algn="just" rtl="0"/>
            <a:r>
              <a:rPr lang="en-US" sz="2000" dirty="0" smtClean="0">
                <a:solidFill>
                  <a:srgbClr val="FF33CC"/>
                </a:solidFill>
                <a:latin typeface="Courier New" pitchFamily="49" charset="0"/>
                <a:cs typeface="Courier New" pitchFamily="49" charset="0"/>
              </a:rPr>
              <a:t>	label2</a:t>
            </a:r>
            <a:r>
              <a:rPr lang="en-US" sz="2000" dirty="0">
                <a:solidFill>
                  <a:srgbClr val="FF33CC"/>
                </a:solidFill>
                <a:latin typeface="Courier New" pitchFamily="49" charset="0"/>
                <a:cs typeface="Courier New" pitchFamily="49" charset="0"/>
              </a:rPr>
              <a:t>: BLOCK</a:t>
            </a:r>
          </a:p>
          <a:p>
            <a:pPr algn="just" rtl="0"/>
            <a:r>
              <a:rPr lang="en-US" sz="2000" dirty="0" smtClean="0">
                <a:solidFill>
                  <a:srgbClr val="FF33CC"/>
                </a:solidFill>
                <a:latin typeface="Courier New" pitchFamily="49" charset="0"/>
                <a:cs typeface="Courier New" pitchFamily="49" charset="0"/>
              </a:rPr>
              <a:t>		[</a:t>
            </a:r>
            <a:r>
              <a:rPr lang="en-US" sz="2000" dirty="0">
                <a:solidFill>
                  <a:srgbClr val="FF33CC"/>
                </a:solidFill>
                <a:latin typeface="Courier New" pitchFamily="49" charset="0"/>
                <a:cs typeface="Courier New" pitchFamily="49" charset="0"/>
              </a:rPr>
              <a:t>declarative part nested block]</a:t>
            </a:r>
          </a:p>
          <a:p>
            <a:pPr algn="just" rtl="0"/>
            <a:r>
              <a:rPr lang="en-US" sz="2000" dirty="0" smtClean="0">
                <a:solidFill>
                  <a:srgbClr val="FF33CC"/>
                </a:solidFill>
                <a:latin typeface="Courier New" pitchFamily="49" charset="0"/>
                <a:cs typeface="Courier New" pitchFamily="49" charset="0"/>
              </a:rPr>
              <a:t>	BEGIN</a:t>
            </a:r>
            <a:endParaRPr lang="en-US" sz="2000" dirty="0">
              <a:solidFill>
                <a:srgbClr val="FF33CC"/>
              </a:solidFill>
              <a:latin typeface="Courier New" pitchFamily="49" charset="0"/>
              <a:cs typeface="Courier New" pitchFamily="49" charset="0"/>
            </a:endParaRPr>
          </a:p>
          <a:p>
            <a:pPr algn="just" rtl="0"/>
            <a:r>
              <a:rPr lang="en-US" sz="2000" dirty="0" smtClean="0">
                <a:solidFill>
                  <a:srgbClr val="FF33CC"/>
                </a:solidFill>
                <a:latin typeface="Courier New" pitchFamily="49" charset="0"/>
                <a:cs typeface="Courier New" pitchFamily="49" charset="0"/>
              </a:rPr>
              <a:t>		(</a:t>
            </a:r>
            <a:r>
              <a:rPr lang="en-US" sz="2000" dirty="0">
                <a:solidFill>
                  <a:srgbClr val="FF33CC"/>
                </a:solidFill>
                <a:latin typeface="Courier New" pitchFamily="49" charset="0"/>
                <a:cs typeface="Courier New" pitchFamily="49" charset="0"/>
              </a:rPr>
              <a:t>concurrent statements of nested block)</a:t>
            </a:r>
          </a:p>
          <a:p>
            <a:pPr algn="just" rtl="0"/>
            <a:r>
              <a:rPr lang="en-US" sz="2000" dirty="0" smtClean="0">
                <a:solidFill>
                  <a:srgbClr val="FF33CC"/>
                </a:solidFill>
                <a:latin typeface="Courier New" pitchFamily="49" charset="0"/>
                <a:cs typeface="Courier New" pitchFamily="49" charset="0"/>
              </a:rPr>
              <a:t>	END </a:t>
            </a:r>
            <a:r>
              <a:rPr lang="en-US" sz="2000" dirty="0">
                <a:solidFill>
                  <a:srgbClr val="FF33CC"/>
                </a:solidFill>
                <a:latin typeface="Courier New" pitchFamily="49" charset="0"/>
                <a:cs typeface="Courier New" pitchFamily="49" charset="0"/>
              </a:rPr>
              <a:t>BLOCK label2;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[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more concurrent statements of top block]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END BLOCK label1;</a:t>
            </a:r>
            <a:endParaRPr lang="ar-IQ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70867" y="518240"/>
            <a:ext cx="57293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BLOCK: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Simple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BLOCK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34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70867" y="518240"/>
            <a:ext cx="57293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BLOCK: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Guarded BLOCK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70866" y="1268760"/>
            <a:ext cx="8393621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A </a:t>
            </a:r>
            <a:r>
              <a:rPr lang="en-US" sz="2500" i="1" dirty="0">
                <a:solidFill>
                  <a:srgbClr val="0033CC"/>
                </a:solidFill>
              </a:rPr>
              <a:t>guarded</a:t>
            </a:r>
            <a:r>
              <a:rPr lang="en-US" sz="2500" dirty="0"/>
              <a:t> BLOCK is a special kind of BLOCK, which includes an additional expression</a:t>
            </a:r>
            <a:r>
              <a:rPr lang="en-US" sz="2500" dirty="0" smtClean="0"/>
              <a:t>, called </a:t>
            </a:r>
            <a:r>
              <a:rPr lang="en-US" sz="2500" dirty="0"/>
              <a:t>guard expression. A guarded statement in a guarded BLOCK is </a:t>
            </a:r>
            <a:r>
              <a:rPr lang="en-US" sz="2500" dirty="0" smtClean="0"/>
              <a:t>executed only </a:t>
            </a:r>
            <a:r>
              <a:rPr lang="en-US" sz="2500" dirty="0"/>
              <a:t>when the guard expression is TRUE.</a:t>
            </a:r>
          </a:p>
          <a:p>
            <a:pPr algn="just" rtl="0"/>
            <a:r>
              <a:rPr lang="en-US" sz="2500" dirty="0">
                <a:solidFill>
                  <a:srgbClr val="0000FF"/>
                </a:solidFill>
              </a:rPr>
              <a:t>Guarded BLOCK: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label: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BLOCK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(guard expression)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[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declarative part]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(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concurrent guarded and unguarded statements)</a:t>
            </a:r>
          </a:p>
          <a:p>
            <a:pPr algn="just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BLOCK label;</a:t>
            </a:r>
          </a:p>
          <a:p>
            <a:pPr algn="just" rtl="0"/>
            <a:r>
              <a:rPr lang="en-US" sz="2500" dirty="0"/>
              <a:t>As the examples below illustrate, even though only concurrent statements can </a:t>
            </a:r>
            <a:r>
              <a:rPr lang="en-US" sz="2500" dirty="0" smtClean="0"/>
              <a:t>be written </a:t>
            </a:r>
            <a:r>
              <a:rPr lang="en-US" sz="2500" dirty="0"/>
              <a:t>within a BLOCK, with a guarded BLOCK even sequential circuits can </a:t>
            </a:r>
            <a:r>
              <a:rPr lang="en-US" sz="2500" dirty="0" smtClean="0"/>
              <a:t>be constructed</a:t>
            </a:r>
            <a:r>
              <a:rPr lang="en-US" sz="2500" dirty="0"/>
              <a:t>. This, however, is not a usual design approach.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4042219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70867" y="518240"/>
            <a:ext cx="824960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3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Example: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DFF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with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a Guarded BLOCK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70866" y="1198087"/>
            <a:ext cx="8465629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Here, a </a:t>
            </a:r>
            <a:r>
              <a:rPr lang="en-US" sz="2500" dirty="0"/>
              <a:t>positive-edge sensitive D-type flip-flop, with synchronous reset, is designed</a:t>
            </a:r>
            <a:r>
              <a:rPr lang="en-US" sz="2500" dirty="0" smtClean="0"/>
              <a:t>. </a:t>
            </a:r>
            <a:r>
              <a:rPr lang="en-US" sz="2000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clk'EVENT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AND </a:t>
            </a:r>
            <a:r>
              <a:rPr lang="en-US" sz="200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='1'</a:t>
            </a:r>
            <a:r>
              <a:rPr lang="en-US" sz="2500" dirty="0"/>
              <a:t> </a:t>
            </a:r>
            <a:r>
              <a:rPr lang="en-US" sz="2500" dirty="0" smtClean="0"/>
              <a:t>is </a:t>
            </a:r>
            <a:r>
              <a:rPr lang="en-US" sz="2500" dirty="0"/>
              <a:t>the guard expression, while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q &lt;= GUARDED </a:t>
            </a:r>
            <a:r>
              <a:rPr lang="en-US" sz="2000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'0'WHEN </a:t>
            </a:r>
            <a:r>
              <a:rPr lang="en-US" sz="2000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='1' </a:t>
            </a:r>
            <a:r>
              <a:rPr lang="en-US" sz="2500" dirty="0" smtClean="0"/>
              <a:t>is </a:t>
            </a:r>
            <a:r>
              <a:rPr lang="en-US" sz="2500" dirty="0"/>
              <a:t>a guarded statement. Therefore,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q&lt;='0' </a:t>
            </a:r>
            <a:r>
              <a:rPr lang="en-US" sz="2500" dirty="0"/>
              <a:t>will occur </a:t>
            </a:r>
            <a:r>
              <a:rPr lang="en-US" sz="2500" dirty="0" smtClean="0"/>
              <a:t>when the </a:t>
            </a:r>
            <a:r>
              <a:rPr lang="en-US" sz="2500" dirty="0"/>
              <a:t>guard expression is true and </a:t>
            </a:r>
            <a:r>
              <a:rPr lang="en-US" sz="2500" dirty="0" err="1"/>
              <a:t>rst</a:t>
            </a:r>
            <a:r>
              <a:rPr lang="en-US" sz="2500" dirty="0"/>
              <a:t> is ‘1’.</a:t>
            </a:r>
            <a:endParaRPr lang="ar-IQ" sz="2500" dirty="0"/>
          </a:p>
        </p:txBody>
      </p:sp>
      <p:sp>
        <p:nvSpPr>
          <p:cNvPr id="4" name="مستطيل 3"/>
          <p:cNvSpPr/>
          <p:nvPr/>
        </p:nvSpPr>
        <p:spPr>
          <a:xfrm>
            <a:off x="570866" y="3164681"/>
            <a:ext cx="824960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LIBRARY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ieee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USE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ieee.std_logic_1164.all;</a:t>
            </a:r>
          </a:p>
          <a:p>
            <a:pPr algn="just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ENTITY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dff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PORT ( d,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STD_LOGIC;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  q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OUT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STD_LOGIC);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END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dff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ar-IQ" dirty="0" smtClean="0">
              <a:latin typeface="Courier New" pitchFamily="49" charset="0"/>
              <a:cs typeface="Courier New" pitchFamily="49" charset="0"/>
            </a:endParaRPr>
          </a:p>
          <a:p>
            <a:pPr algn="just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ARCHITECTURE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dff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OF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dff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IS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BEGIN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b1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 BLOCK 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clk'EVENT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AND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='1')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	BEGIN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q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&lt;= GUARDED '0' WHEN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rst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='1' ELSE d;</a:t>
            </a:r>
          </a:p>
          <a:p>
            <a:pPr algn="just" rtl="0"/>
            <a:r>
              <a:rPr lang="en-US" dirty="0" smtClean="0">
                <a:latin typeface="Courier New" pitchFamily="49" charset="0"/>
                <a:cs typeface="Courier New" pitchFamily="49" charset="0"/>
              </a:rPr>
              <a:t>  END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BLOCK b1;</a:t>
            </a:r>
          </a:p>
          <a:p>
            <a:pPr algn="just" rtl="0"/>
            <a:r>
              <a:rPr lang="en-US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END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dff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45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476672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Home work:</a:t>
            </a:r>
            <a:endParaRPr lang="ar-IQ" sz="2800" dirty="0">
              <a:solidFill>
                <a:srgbClr val="0000FF"/>
              </a:solidFill>
              <a:effectLst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39552" y="1268760"/>
            <a:ext cx="828092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5125" algn="just" rtl="0"/>
            <a:r>
              <a:rPr lang="en-US" sz="2500" dirty="0" smtClean="0"/>
              <a:t>Construct </a:t>
            </a:r>
            <a:r>
              <a:rPr lang="en-US" sz="2500" dirty="0"/>
              <a:t>a circuit capable of comparing </a:t>
            </a:r>
            <a:r>
              <a:rPr lang="en-US" sz="2500" dirty="0">
                <a:solidFill>
                  <a:srgbClr val="0000FF"/>
                </a:solidFill>
              </a:rPr>
              <a:t>two 8-bit vectors</a:t>
            </a:r>
            <a:r>
              <a:rPr lang="en-US" sz="2500" dirty="0"/>
              <a:t>, </a:t>
            </a:r>
            <a:r>
              <a:rPr lang="en-US" sz="2500" dirty="0">
                <a:solidFill>
                  <a:srgbClr val="0000FF"/>
                </a:solidFill>
              </a:rPr>
              <a:t>a</a:t>
            </a:r>
            <a:r>
              <a:rPr lang="en-US" sz="2500" dirty="0"/>
              <a:t> and </a:t>
            </a:r>
            <a:r>
              <a:rPr lang="en-US" sz="2500" dirty="0">
                <a:solidFill>
                  <a:srgbClr val="0000FF"/>
                </a:solidFill>
              </a:rPr>
              <a:t>b</a:t>
            </a:r>
            <a:r>
              <a:rPr lang="en-US" sz="2500" dirty="0"/>
              <a:t>. A selection </a:t>
            </a:r>
            <a:r>
              <a:rPr lang="en-US" sz="2500" dirty="0" smtClean="0"/>
              <a:t>pin (</a:t>
            </a:r>
            <a:r>
              <a:rPr lang="en-US" sz="2500" dirty="0" err="1">
                <a:solidFill>
                  <a:srgbClr val="0000FF"/>
                </a:solidFill>
              </a:rPr>
              <a:t>se</a:t>
            </a:r>
            <a:r>
              <a:rPr lang="en-US" sz="2500" dirty="0" err="1"/>
              <a:t>l</a:t>
            </a:r>
            <a:r>
              <a:rPr lang="en-US" sz="2500" dirty="0"/>
              <a:t>) should determine whether the comparison is signed (</a:t>
            </a:r>
            <a:r>
              <a:rPr lang="en-US" sz="2500" dirty="0" err="1"/>
              <a:t>sel</a:t>
            </a:r>
            <a:r>
              <a:rPr lang="en-US" sz="2500" dirty="0"/>
              <a:t> </a:t>
            </a:r>
            <a:r>
              <a:rPr lang="en-US" sz="2500" dirty="0" smtClean="0"/>
              <a:t>= </a:t>
            </a:r>
            <a:r>
              <a:rPr lang="en-US" sz="2500" dirty="0"/>
              <a:t>‘1’) or </a:t>
            </a:r>
            <a:r>
              <a:rPr lang="en-US" sz="2500" dirty="0" smtClean="0"/>
              <a:t>unsigned (</a:t>
            </a:r>
            <a:r>
              <a:rPr lang="en-US" sz="2500" dirty="0" err="1"/>
              <a:t>sel</a:t>
            </a:r>
            <a:r>
              <a:rPr lang="en-US" sz="2500" dirty="0"/>
              <a:t> </a:t>
            </a:r>
            <a:r>
              <a:rPr lang="en-US" sz="2500" dirty="0" smtClean="0"/>
              <a:t>= </a:t>
            </a:r>
            <a:r>
              <a:rPr lang="en-US" sz="2500" dirty="0"/>
              <a:t>‘0’). The circuit must have three outputs, x1, x2, and x3, corresponding </a:t>
            </a:r>
            <a:r>
              <a:rPr lang="en-US" sz="2500" dirty="0" smtClean="0"/>
              <a:t>to a </a:t>
            </a:r>
            <a:r>
              <a:rPr lang="en-US" sz="2500" dirty="0"/>
              <a:t>&gt; b, a </a:t>
            </a:r>
            <a:r>
              <a:rPr lang="en-US" sz="2500" dirty="0" smtClean="0"/>
              <a:t>= </a:t>
            </a:r>
            <a:r>
              <a:rPr lang="en-US" sz="2500" dirty="0"/>
              <a:t>b, and a &lt; b, respectively </a:t>
            </a:r>
            <a:endParaRPr lang="en-US" sz="2500" dirty="0" smtClean="0"/>
          </a:p>
          <a:p>
            <a:pPr algn="just" rtl="0"/>
            <a:endParaRPr lang="ar-IQ" sz="25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429000"/>
            <a:ext cx="3756851" cy="2482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148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539552" y="404664"/>
            <a:ext cx="8496944" cy="792088"/>
          </a:xfrm>
          <a:prstGeom prst="rect">
            <a:avLst/>
          </a:prstGeom>
        </p:spPr>
        <p:txBody>
          <a:bodyPr/>
          <a:lstStyle>
            <a:lvl1pPr algn="l" defTabSz="914400" rtl="1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Questions?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n-ea"/>
              <a:cs typeface="Arial" pitchFamily="34" charset="0"/>
            </a:endParaRPr>
          </a:p>
        </p:txBody>
      </p:sp>
      <p:pic>
        <p:nvPicPr>
          <p:cNvPr id="3" name="Picture 13" descr="ques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93863"/>
            <a:ext cx="3733800" cy="4495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7455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548680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Concurrent versus Sequential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539552" y="1195011"/>
            <a:ext cx="842493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We start </a:t>
            </a:r>
            <a:r>
              <a:rPr lang="en-US" sz="2500" dirty="0" smtClean="0"/>
              <a:t>by </a:t>
            </a:r>
            <a:r>
              <a:rPr lang="en-US" sz="2500" dirty="0"/>
              <a:t>reviewing the fundamental </a:t>
            </a:r>
            <a:r>
              <a:rPr lang="en-US" sz="2500" dirty="0" smtClean="0"/>
              <a:t>differences </a:t>
            </a:r>
            <a:r>
              <a:rPr lang="en-US" sz="2500" dirty="0"/>
              <a:t>between </a:t>
            </a:r>
            <a:r>
              <a:rPr lang="en-US" sz="2500" i="1" dirty="0">
                <a:solidFill>
                  <a:srgbClr val="0000FF"/>
                </a:solidFill>
              </a:rPr>
              <a:t>combinational</a:t>
            </a:r>
            <a:r>
              <a:rPr lang="en-US" sz="2500" dirty="0" smtClean="0"/>
              <a:t> logic </a:t>
            </a:r>
            <a:r>
              <a:rPr lang="en-US" sz="2500" dirty="0"/>
              <a:t>and </a:t>
            </a:r>
            <a:r>
              <a:rPr lang="en-US" sz="2500" i="1" dirty="0">
                <a:solidFill>
                  <a:srgbClr val="0000FF"/>
                </a:solidFill>
              </a:rPr>
              <a:t>sequential</a:t>
            </a:r>
            <a:r>
              <a:rPr lang="en-US" sz="2500" dirty="0"/>
              <a:t> logic, and by contrasting them with the </a:t>
            </a:r>
            <a:r>
              <a:rPr lang="en-US" sz="2500" dirty="0" smtClean="0"/>
              <a:t>differences </a:t>
            </a:r>
            <a:r>
              <a:rPr lang="en-US" sz="2500" dirty="0"/>
              <a:t>between </a:t>
            </a:r>
            <a:r>
              <a:rPr lang="en-US" sz="2500" u="sng" dirty="0" smtClean="0">
                <a:solidFill>
                  <a:srgbClr val="0000FF"/>
                </a:solidFill>
              </a:rPr>
              <a:t>concurrent</a:t>
            </a:r>
            <a:r>
              <a:rPr lang="en-US" sz="2500" dirty="0" smtClean="0"/>
              <a:t> code </a:t>
            </a:r>
            <a:r>
              <a:rPr lang="en-US" sz="2500" dirty="0"/>
              <a:t>and </a:t>
            </a:r>
            <a:r>
              <a:rPr lang="en-US" sz="2500" u="sng" dirty="0">
                <a:solidFill>
                  <a:srgbClr val="0000FF"/>
                </a:solidFill>
              </a:rPr>
              <a:t>sequential</a:t>
            </a:r>
            <a:r>
              <a:rPr lang="en-US" sz="2500" dirty="0"/>
              <a:t> code</a:t>
            </a:r>
            <a:r>
              <a:rPr lang="en-US" sz="2500" dirty="0" smtClean="0"/>
              <a:t>.</a:t>
            </a:r>
          </a:p>
          <a:p>
            <a:pPr algn="just" rtl="0"/>
            <a:endParaRPr lang="en-US" sz="2500" dirty="0"/>
          </a:p>
          <a:p>
            <a:pPr algn="just" rtl="0"/>
            <a:r>
              <a:rPr lang="en-US" sz="2500" dirty="0"/>
              <a:t>In</a:t>
            </a:r>
            <a:r>
              <a:rPr lang="en-US" sz="2500" i="1" u="sng" dirty="0" smtClean="0">
                <a:solidFill>
                  <a:srgbClr val="0000FF"/>
                </a:solidFill>
              </a:rPr>
              <a:t> combinational </a:t>
            </a:r>
            <a:r>
              <a:rPr lang="en-US" sz="2500" i="1" u="sng" dirty="0">
                <a:solidFill>
                  <a:srgbClr val="0000FF"/>
                </a:solidFill>
              </a:rPr>
              <a:t>logic </a:t>
            </a:r>
            <a:r>
              <a:rPr lang="en-US" sz="2500" dirty="0" smtClean="0"/>
              <a:t>the </a:t>
            </a:r>
            <a:r>
              <a:rPr lang="en-US" sz="2500" dirty="0"/>
              <a:t>output of the circuit </a:t>
            </a:r>
            <a:r>
              <a:rPr lang="en-US" sz="2500" dirty="0" smtClean="0"/>
              <a:t>depends on the </a:t>
            </a:r>
            <a:r>
              <a:rPr lang="en-US" sz="2500" dirty="0"/>
              <a:t>current </a:t>
            </a:r>
            <a:r>
              <a:rPr lang="en-US" sz="2500" dirty="0" smtClean="0"/>
              <a:t>inputs, </a:t>
            </a:r>
            <a:r>
              <a:rPr lang="en-US" sz="2500" dirty="0"/>
              <a:t>the </a:t>
            </a:r>
            <a:r>
              <a:rPr lang="en-US" sz="2500" dirty="0" smtClean="0"/>
              <a:t>system requires </a:t>
            </a:r>
            <a:r>
              <a:rPr lang="en-US" sz="2500" dirty="0"/>
              <a:t>no memory and can be implemented using conventional logic gates</a:t>
            </a:r>
            <a:r>
              <a:rPr lang="en-US" sz="2500" dirty="0" smtClean="0"/>
              <a:t>.</a:t>
            </a:r>
          </a:p>
          <a:p>
            <a:pPr algn="just" rtl="0"/>
            <a:endParaRPr lang="en-US" sz="2500" dirty="0"/>
          </a:p>
          <a:p>
            <a:pPr algn="just" rtl="0"/>
            <a:r>
              <a:rPr lang="en-US" sz="2500" dirty="0"/>
              <a:t>In </a:t>
            </a:r>
            <a:r>
              <a:rPr lang="en-US" sz="2500" i="1" u="sng" dirty="0" smtClean="0">
                <a:solidFill>
                  <a:srgbClr val="0000FF"/>
                </a:solidFill>
              </a:rPr>
              <a:t>sequential </a:t>
            </a:r>
            <a:r>
              <a:rPr lang="en-US" sz="2500" i="1" u="sng" dirty="0">
                <a:solidFill>
                  <a:srgbClr val="0000FF"/>
                </a:solidFill>
              </a:rPr>
              <a:t>logic </a:t>
            </a:r>
            <a:r>
              <a:rPr lang="en-US" sz="2500" dirty="0" smtClean="0"/>
              <a:t>the </a:t>
            </a:r>
            <a:r>
              <a:rPr lang="en-US" sz="2500" dirty="0"/>
              <a:t>output does depend </a:t>
            </a:r>
            <a:r>
              <a:rPr lang="en-US" sz="2500" dirty="0" smtClean="0"/>
              <a:t>on previous inputs, </a:t>
            </a:r>
            <a:r>
              <a:rPr lang="en-US" sz="2500" dirty="0"/>
              <a:t>storage elements are required, which </a:t>
            </a:r>
            <a:r>
              <a:rPr lang="en-US" sz="2500" dirty="0" smtClean="0"/>
              <a:t>are connected </a:t>
            </a:r>
            <a:r>
              <a:rPr lang="en-US" sz="2500" dirty="0"/>
              <a:t>to the combinational logic block through a feedback loop, such that </a:t>
            </a:r>
            <a:r>
              <a:rPr lang="en-US" sz="2500" dirty="0" smtClean="0"/>
              <a:t>now the </a:t>
            </a:r>
            <a:r>
              <a:rPr lang="en-US" sz="2500" dirty="0"/>
              <a:t>stored states (created by previous inputs) will also </a:t>
            </a:r>
            <a:r>
              <a:rPr lang="en-US" sz="2500" dirty="0" smtClean="0"/>
              <a:t>affect </a:t>
            </a:r>
            <a:r>
              <a:rPr lang="en-US" sz="2500" dirty="0"/>
              <a:t>the output of the circuit</a:t>
            </a:r>
            <a:r>
              <a:rPr lang="en-US" sz="2500" dirty="0" smtClean="0"/>
              <a:t>.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68438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11560" y="548680"/>
            <a:ext cx="82814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Concurrent versus Sequential Code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611560" y="1199089"/>
            <a:ext cx="813690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VHDL code is inherently concurrent (parallel). Only statements placed inside </a:t>
            </a:r>
            <a:r>
              <a:rPr lang="en-US" sz="2500" dirty="0" smtClean="0"/>
              <a:t>a </a:t>
            </a:r>
            <a:r>
              <a:rPr lang="en-US" sz="2500" dirty="0" smtClean="0">
                <a:solidFill>
                  <a:srgbClr val="0000FF"/>
                </a:solidFill>
              </a:rPr>
              <a:t>PROCESS</a:t>
            </a:r>
            <a:r>
              <a:rPr lang="en-US" sz="2500" dirty="0"/>
              <a:t>, </a:t>
            </a:r>
            <a:r>
              <a:rPr lang="en-US" sz="2500" dirty="0">
                <a:solidFill>
                  <a:srgbClr val="0000FF"/>
                </a:solidFill>
              </a:rPr>
              <a:t>FUNCTION</a:t>
            </a:r>
            <a:r>
              <a:rPr lang="en-US" sz="2500" dirty="0"/>
              <a:t>, or </a:t>
            </a:r>
            <a:r>
              <a:rPr lang="en-US" sz="2500" dirty="0">
                <a:solidFill>
                  <a:srgbClr val="0000FF"/>
                </a:solidFill>
              </a:rPr>
              <a:t>PROCEDURE</a:t>
            </a:r>
            <a:r>
              <a:rPr lang="en-US" sz="2500" dirty="0"/>
              <a:t> are sequential. Still, though </a:t>
            </a:r>
            <a:r>
              <a:rPr lang="en-US" sz="2500" dirty="0" smtClean="0"/>
              <a:t>within these </a:t>
            </a:r>
            <a:r>
              <a:rPr lang="en-US" sz="2500" dirty="0"/>
              <a:t>blocks the execution is sequential, the block, as a whole, is concurrent with </a:t>
            </a:r>
            <a:r>
              <a:rPr lang="en-US" sz="2500" dirty="0" smtClean="0"/>
              <a:t>any other </a:t>
            </a:r>
            <a:r>
              <a:rPr lang="en-US" sz="2500" dirty="0"/>
              <a:t>(external) statements. Concurrent code is also called </a:t>
            </a:r>
            <a:r>
              <a:rPr lang="en-US" sz="2500" dirty="0">
                <a:solidFill>
                  <a:srgbClr val="0000FF"/>
                </a:solidFill>
              </a:rPr>
              <a:t>dataflow</a:t>
            </a:r>
            <a:r>
              <a:rPr lang="en-US" sz="2500" dirty="0"/>
              <a:t> code</a:t>
            </a:r>
            <a:r>
              <a:rPr lang="en-US" sz="2500" dirty="0" smtClean="0"/>
              <a:t>.</a:t>
            </a:r>
          </a:p>
          <a:p>
            <a:pPr algn="just" rtl="0"/>
            <a:r>
              <a:rPr lang="en-US" sz="2500" dirty="0"/>
              <a:t>let us consider a code with three concurrent statements (stat1</a:t>
            </a:r>
            <a:r>
              <a:rPr lang="en-US" sz="2500" dirty="0" smtClean="0"/>
              <a:t>, stat2</a:t>
            </a:r>
            <a:r>
              <a:rPr lang="en-US" sz="2500" dirty="0"/>
              <a:t>, stat3). Then any of the alternatives below will render the same physical circuit:</a:t>
            </a:r>
          </a:p>
          <a:p>
            <a:pPr algn="just" rtl="0"/>
            <a:r>
              <a:rPr lang="en-US" sz="2500" dirty="0"/>
              <a:t>stat1 </a:t>
            </a:r>
            <a:r>
              <a:rPr lang="en-US" sz="2500" dirty="0" smtClean="0"/>
              <a:t>		stat3 		stat1</a:t>
            </a:r>
            <a:endParaRPr lang="en-US" sz="2500" dirty="0"/>
          </a:p>
          <a:p>
            <a:pPr algn="just" rtl="0"/>
            <a:r>
              <a:rPr lang="nb-NO" sz="2500" dirty="0" smtClean="0"/>
              <a:t>Stat2	   </a:t>
            </a:r>
            <a:r>
              <a:rPr lang="el-GR" sz="2500" dirty="0" smtClean="0"/>
              <a:t>Ξ</a:t>
            </a:r>
            <a:r>
              <a:rPr lang="en-US" sz="2500" dirty="0" smtClean="0"/>
              <a:t>        </a:t>
            </a:r>
            <a:r>
              <a:rPr lang="nb-NO" sz="2500" dirty="0" smtClean="0"/>
              <a:t>stat2 </a:t>
            </a:r>
            <a:r>
              <a:rPr lang="nb-NO" sz="2500" dirty="0"/>
              <a:t> </a:t>
            </a:r>
            <a:r>
              <a:rPr lang="nb-NO" sz="2500" dirty="0" smtClean="0"/>
              <a:t>     </a:t>
            </a:r>
            <a:r>
              <a:rPr lang="el-GR" sz="2500" dirty="0" smtClean="0"/>
              <a:t>Ξ</a:t>
            </a:r>
            <a:r>
              <a:rPr lang="en-US" sz="2500" dirty="0" smtClean="0"/>
              <a:t>      </a:t>
            </a:r>
            <a:r>
              <a:rPr lang="nb-NO" sz="2500" dirty="0" smtClean="0"/>
              <a:t> stat3</a:t>
            </a:r>
            <a:endParaRPr lang="nb-NO" sz="2500" dirty="0"/>
          </a:p>
          <a:p>
            <a:pPr algn="just" rtl="0"/>
            <a:r>
              <a:rPr lang="en-US" sz="2500" dirty="0"/>
              <a:t>stat3 </a:t>
            </a:r>
            <a:r>
              <a:rPr lang="en-US" sz="2500" dirty="0" smtClean="0"/>
              <a:t>		stat1 		stat2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362733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11560" y="548680"/>
            <a:ext cx="82814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Concurrent versus Sequential Code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611560" y="1239451"/>
            <a:ext cx="842493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	concurrent code</a:t>
            </a:r>
            <a:r>
              <a:rPr lang="en-US" sz="2500" dirty="0" smtClean="0"/>
              <a:t>, the statements that </a:t>
            </a:r>
            <a:r>
              <a:rPr lang="en-US" sz="2500" dirty="0"/>
              <a:t>can only be used outside PROCESSES, FUNCTIONS, or </a:t>
            </a:r>
            <a:r>
              <a:rPr lang="en-US" sz="2500" dirty="0" smtClean="0"/>
              <a:t>PROCEDURES are:</a:t>
            </a:r>
            <a:endParaRPr lang="en-US" sz="2500" dirty="0"/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/>
              <a:t> Operators;</a:t>
            </a:r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/>
              <a:t> The WHEN statement (WHEN/ELSE or WITH/SELECT/WHEN);</a:t>
            </a:r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/>
              <a:t> The GENERATE statement;</a:t>
            </a:r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/>
              <a:t> The BLOCK statement..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72897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67544" y="1195010"/>
            <a:ext cx="8496944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This </a:t>
            </a:r>
            <a:r>
              <a:rPr lang="en-US" sz="2500" dirty="0"/>
              <a:t>is the most basic way of creating concurrent code. Operators </a:t>
            </a:r>
            <a:r>
              <a:rPr lang="en-US" sz="2500" dirty="0" smtClean="0"/>
              <a:t>as shown in table below:</a:t>
            </a:r>
          </a:p>
          <a:p>
            <a:pPr algn="just" rtl="0"/>
            <a:r>
              <a:rPr lang="en-US" sz="2500" dirty="0"/>
              <a:t>	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611560" y="548679"/>
            <a:ext cx="80970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Concurrent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 Code U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sing Operators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20" y="2441505"/>
            <a:ext cx="8391941" cy="3707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15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404664"/>
            <a:ext cx="49536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Example: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Multiplexer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#1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8518" y="2636912"/>
            <a:ext cx="2114550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ستطيل 2"/>
          <p:cNvSpPr/>
          <p:nvPr/>
        </p:nvSpPr>
        <p:spPr>
          <a:xfrm>
            <a:off x="467544" y="1052736"/>
            <a:ext cx="8419216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Figure </a:t>
            </a:r>
            <a:r>
              <a:rPr lang="en-US" sz="2500" dirty="0" smtClean="0"/>
              <a:t>shows </a:t>
            </a:r>
            <a:r>
              <a:rPr lang="en-US" sz="2500" dirty="0"/>
              <a:t>a </a:t>
            </a:r>
            <a:r>
              <a:rPr lang="en-US" sz="2500" dirty="0" smtClean="0"/>
              <a:t>4:1 </a:t>
            </a:r>
            <a:r>
              <a:rPr lang="en-US" sz="2500" dirty="0"/>
              <a:t>multiplexer. The output must be </a:t>
            </a:r>
            <a:r>
              <a:rPr lang="en-US" sz="2500" dirty="0" smtClean="0"/>
              <a:t>equal to </a:t>
            </a:r>
            <a:r>
              <a:rPr lang="en-US" sz="2500" dirty="0"/>
              <a:t>the input selected by the selection bits, </a:t>
            </a:r>
            <a:r>
              <a:rPr lang="en-US" sz="2500" dirty="0" smtClean="0"/>
              <a:t>s1-s0. Its </a:t>
            </a:r>
            <a:r>
              <a:rPr lang="en-US" sz="2500" dirty="0"/>
              <a:t>implementation, using only </a:t>
            </a:r>
            <a:r>
              <a:rPr lang="en-US" sz="2500" dirty="0" smtClean="0"/>
              <a:t>logical operators</a:t>
            </a:r>
            <a:r>
              <a:rPr lang="en-US" sz="2500" dirty="0"/>
              <a:t>, can be done as follows:</a:t>
            </a:r>
            <a:endParaRPr lang="ar-IQ" sz="25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80" y="2276872"/>
            <a:ext cx="4962832" cy="4494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710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55658" y="1196752"/>
            <a:ext cx="833682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500" dirty="0"/>
              <a:t>Simulation </a:t>
            </a:r>
            <a:r>
              <a:rPr lang="en-US" sz="2500" dirty="0" smtClean="0"/>
              <a:t>results of </a:t>
            </a:r>
            <a:r>
              <a:rPr lang="en-US" sz="2500" dirty="0"/>
              <a:t>the circuit, are shown in </a:t>
            </a:r>
            <a:r>
              <a:rPr lang="en-US" sz="2500" dirty="0" smtClean="0"/>
              <a:t>figure below: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611560" y="550421"/>
            <a:ext cx="489909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Example: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Multiplexer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#1</a:t>
            </a:r>
            <a:endParaRPr lang="ar-IQ" sz="2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  <a:p>
            <a:pPr algn="l" rtl="0"/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00" y="2060848"/>
            <a:ext cx="8524800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222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533480"/>
            <a:ext cx="68435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WHEN (Simple and Selected)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552560" y="1179811"/>
            <a:ext cx="84839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>
                <a:solidFill>
                  <a:srgbClr val="0000FF"/>
                </a:solidFill>
              </a:rPr>
              <a:t>WHEN</a:t>
            </a:r>
            <a:r>
              <a:rPr lang="en-US" sz="2500" dirty="0" smtClean="0"/>
              <a:t> </a:t>
            </a:r>
            <a:r>
              <a:rPr lang="en-US" sz="2500" dirty="0"/>
              <a:t>is one of the fundamental concurrent statements (</a:t>
            </a:r>
            <a:r>
              <a:rPr lang="en-US" sz="2500" dirty="0" smtClean="0"/>
              <a:t>along with </a:t>
            </a:r>
            <a:r>
              <a:rPr lang="en-US" sz="2500" dirty="0"/>
              <a:t>operators and </a:t>
            </a:r>
            <a:r>
              <a:rPr lang="en-US" sz="2500" dirty="0">
                <a:solidFill>
                  <a:srgbClr val="0000FF"/>
                </a:solidFill>
              </a:rPr>
              <a:t>GENERATE</a:t>
            </a:r>
            <a:r>
              <a:rPr lang="en-US" sz="2500" dirty="0"/>
              <a:t>). It appears in two forms: </a:t>
            </a:r>
            <a:r>
              <a:rPr lang="en-US" sz="2500" dirty="0">
                <a:solidFill>
                  <a:srgbClr val="0000FF"/>
                </a:solidFill>
              </a:rPr>
              <a:t>WHEN / ELSE </a:t>
            </a:r>
            <a:r>
              <a:rPr lang="en-US" sz="2500" dirty="0"/>
              <a:t>(</a:t>
            </a:r>
            <a:r>
              <a:rPr lang="en-US" sz="2500" dirty="0" smtClean="0"/>
              <a:t>simple WHEN</a:t>
            </a:r>
            <a:r>
              <a:rPr lang="en-US" sz="2500" dirty="0"/>
              <a:t>) and </a:t>
            </a:r>
            <a:r>
              <a:rPr lang="en-US" sz="2500" dirty="0">
                <a:solidFill>
                  <a:srgbClr val="0000FF"/>
                </a:solidFill>
              </a:rPr>
              <a:t>WITH / SELECT / WHEN </a:t>
            </a:r>
            <a:r>
              <a:rPr lang="en-US" sz="2500" dirty="0"/>
              <a:t>(selected WHEN). Its syntax is </a:t>
            </a:r>
            <a:r>
              <a:rPr lang="en-US" sz="2500" dirty="0" smtClean="0"/>
              <a:t>shown below.</a:t>
            </a:r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i="1" u="sng" dirty="0">
                <a:solidFill>
                  <a:srgbClr val="0000FF"/>
                </a:solidFill>
              </a:rPr>
              <a:t>WHEN / ELSE: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assignment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WHEN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condition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assignment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WHEN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condition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.....;</a:t>
            </a:r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i="1" u="sng" dirty="0">
                <a:solidFill>
                  <a:srgbClr val="0000FF"/>
                </a:solidFill>
              </a:rPr>
              <a:t>WITH / SELECT / WHEN:</a:t>
            </a:r>
          </a:p>
          <a:p>
            <a:pPr algn="just" rtl="0"/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WITH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identifier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SELECT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assignment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WHEN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value,</a:t>
            </a:r>
          </a:p>
          <a:p>
            <a:pPr algn="just" rtl="0"/>
            <a:r>
              <a:rPr lang="en-US" sz="2000" dirty="0">
                <a:latin typeface="Courier New" pitchFamily="49" charset="0"/>
                <a:cs typeface="Courier New" pitchFamily="49" charset="0"/>
              </a:rPr>
              <a:t>assignment </a:t>
            </a:r>
            <a:r>
              <a:rPr lang="en-US" sz="2000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WHEN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value,</a:t>
            </a:r>
          </a:p>
          <a:p>
            <a:pPr algn="just" rtl="0"/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.....;</a:t>
            </a:r>
            <a:endParaRPr lang="ar-IQ" sz="2000" dirty="0" smtClean="0">
              <a:latin typeface="Courier New" pitchFamily="49" charset="0"/>
              <a:cs typeface="Courier New" pitchFamily="49" charset="0"/>
            </a:endParaRPr>
          </a:p>
          <a:p>
            <a:pPr algn="l" rtl="0"/>
            <a:r>
              <a:rPr lang="en-US" sz="2500" dirty="0"/>
              <a:t>Whenever </a:t>
            </a:r>
            <a:r>
              <a:rPr lang="en-US" sz="2500" dirty="0">
                <a:solidFill>
                  <a:srgbClr val="0000FF"/>
                </a:solidFill>
              </a:rPr>
              <a:t>WITH / SELECT / WHEN </a:t>
            </a:r>
            <a:r>
              <a:rPr lang="en-US" sz="2500" dirty="0"/>
              <a:t>is used, all </a:t>
            </a:r>
            <a:r>
              <a:rPr lang="en-US" sz="2500" dirty="0" smtClean="0"/>
              <a:t>permutations must </a:t>
            </a:r>
            <a:r>
              <a:rPr lang="en-US" sz="2500" dirty="0"/>
              <a:t>be tested</a:t>
            </a:r>
            <a:r>
              <a:rPr lang="en-US" sz="2500" dirty="0" smtClean="0"/>
              <a:t>, so </a:t>
            </a:r>
            <a:r>
              <a:rPr lang="en-US" sz="2500" dirty="0"/>
              <a:t>the keyword OTHERS is often useful.</a:t>
            </a:r>
            <a:endParaRPr lang="en-US" sz="25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10160</TotalTime>
  <Words>910</Words>
  <Application>Microsoft Office PowerPoint</Application>
  <PresentationFormat>On-screen Show (4:3)</PresentationFormat>
  <Paragraphs>177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Courier New</vt:lpstr>
      <vt:lpstr>Jokerman</vt:lpstr>
      <vt:lpstr>Times New Roman</vt:lpstr>
      <vt:lpstr>Wingdings</vt:lpstr>
      <vt:lpstr>نسق Office</vt:lpstr>
      <vt:lpstr>Concurrent Code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MEMI</dc:creator>
  <cp:lastModifiedBy>Dell</cp:lastModifiedBy>
  <cp:revision>167</cp:revision>
  <dcterms:created xsi:type="dcterms:W3CDTF">2017-09-28T06:29:27Z</dcterms:created>
  <dcterms:modified xsi:type="dcterms:W3CDTF">2025-10-09T10:21:23Z</dcterms:modified>
</cp:coreProperties>
</file>