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9" r:id="rId4"/>
    <p:sldId id="260" r:id="rId5"/>
    <p:sldId id="29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98" r:id="rId28"/>
    <p:sldId id="299" r:id="rId29"/>
    <p:sldId id="300" r:id="rId30"/>
    <p:sldId id="316" r:id="rId31"/>
    <p:sldId id="315" r:id="rId32"/>
    <p:sldId id="282" r:id="rId3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8000"/>
    <a:srgbClr val="0000FF"/>
    <a:srgbClr val="3366CC"/>
    <a:srgbClr val="000099"/>
    <a:srgbClr val="FF33CC"/>
    <a:srgbClr val="003300"/>
    <a:srgbClr val="0033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8632" autoAdjust="0"/>
  </p:normalViewPr>
  <p:slideViewPr>
    <p:cSldViewPr>
      <p:cViewPr varScale="1">
        <p:scale>
          <a:sx n="86" d="100"/>
          <a:sy n="86" d="100"/>
        </p:scale>
        <p:origin x="23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8CFE2E-4310-480E-9459-8446F1DA4CD1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3010D9-66BE-4EAD-93D0-88679D2103C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7890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18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38049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b(0) AND a</a:t>
            </a:r>
            <a:r>
              <a:rPr lang="en-US" sz="1200" baseline="0" dirty="0" smtClean="0">
                <a:latin typeface="Courier New" pitchFamily="49" charset="0"/>
                <a:cs typeface="Courier New" pitchFamily="49" charset="0"/>
              </a:rPr>
              <a:t>           </a:t>
            </a:r>
            <a:endParaRPr lang="en-US" sz="12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 + d(7)	--  x   bit + ?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NOT b XNOR c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c + d	--</a:t>
            </a:r>
            <a:r>
              <a:rPr lang="en-US" sz="1200" baseline="0" dirty="0" smtClean="0">
                <a:latin typeface="Courier New" pitchFamily="49" charset="0"/>
                <a:cs typeface="Courier New" pitchFamily="49" charset="0"/>
              </a:rPr>
              <a:t>  x  + 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 - f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(b&lt;c) ... </a:t>
            </a:r>
          </a:p>
          <a:p>
            <a:pPr marL="0" marR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(b&gt;=a) ...	-- X   different size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(f/=e) ...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(e&gt;d) ...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sra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1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srl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-2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f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3  -- X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with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e*3	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5**5</a:t>
            </a:r>
            <a:endParaRPr lang="ar-IQ" sz="1200" dirty="0" smtClean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f/4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e/3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d &lt;= c	--</a:t>
            </a:r>
            <a:r>
              <a:rPr lang="en-US" sz="1200" baseline="0" dirty="0" smtClean="0">
                <a:latin typeface="Courier New" pitchFamily="49" charset="0"/>
                <a:cs typeface="Courier New" pitchFamily="49" charset="0"/>
              </a:rPr>
              <a:t> X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d(6 DOWNTO 3) := b	-- X:=</a:t>
            </a:r>
          </a:p>
          <a:p>
            <a:pPr algn="l" rtl="0">
              <a:lnSpc>
                <a:spcPct val="80000"/>
              </a:lnSpc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 &lt;= d	--X type</a:t>
            </a:r>
          </a:p>
          <a:p>
            <a:pPr marL="0" marR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f := 100      --	X:=</a:t>
            </a:r>
          </a:p>
          <a:p>
            <a:pPr algn="l" rtl="0">
              <a:lnSpc>
                <a:spcPct val="80000"/>
              </a:lnSpc>
            </a:pP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31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82118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6165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696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317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920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64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981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0093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7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1566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449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8595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07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5326360" cy="93853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Operators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and Attributes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755576" y="3933056"/>
            <a:ext cx="51125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3366CC"/>
                </a:solidFill>
              </a:rPr>
              <a:t>Advanced Digital Electronics </a:t>
            </a:r>
            <a:r>
              <a:rPr lang="en-US" sz="2400" dirty="0" smtClean="0">
                <a:solidFill>
                  <a:srgbClr val="3366CC"/>
                </a:solidFill>
              </a:rPr>
              <a:t>Lecture 3</a:t>
            </a:r>
            <a:endParaRPr lang="ar-IQ" sz="2400" dirty="0">
              <a:solidFill>
                <a:srgbClr val="3366CC"/>
              </a:solidFill>
            </a:endParaRPr>
          </a:p>
        </p:txBody>
      </p:sp>
      <p:sp>
        <p:nvSpPr>
          <p:cNvPr id="4" name="Rectangle: Rounded Corners 2">
            <a:extLst>
              <a:ext uri="{FF2B5EF4-FFF2-40B4-BE49-F238E27FC236}">
                <a16:creationId xmlns:a16="http://schemas.microsoft.com/office/drawing/2014/main" id="{4E0D073B-75F4-F8D2-DF10-695B77DE401D}"/>
              </a:ext>
            </a:extLst>
          </p:cNvPr>
          <p:cNvSpPr/>
          <p:nvPr/>
        </p:nvSpPr>
        <p:spPr>
          <a:xfrm>
            <a:off x="179512" y="116632"/>
            <a:ext cx="5256584" cy="7200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ALMAARIF UNIVERSITY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CET</a:t>
            </a:r>
            <a:r>
              <a:rPr lang="ar-IQ" dirty="0" smtClean="0">
                <a:solidFill>
                  <a:schemeClr val="bg1"/>
                </a:solidFill>
              </a:rPr>
              <a:t>/</a:t>
            </a:r>
            <a:endParaRPr lang="ar-IQ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02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600512" y="585438"/>
            <a:ext cx="6131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Attributes: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Data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Attributes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67544" y="1202844"/>
            <a:ext cx="8352928" cy="545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85000"/>
              </a:lnSpc>
            </a:pPr>
            <a:r>
              <a:rPr lang="en-US" sz="2500" u="sng" dirty="0">
                <a:solidFill>
                  <a:srgbClr val="000099"/>
                </a:solidFill>
              </a:rPr>
              <a:t>Example:</a:t>
            </a:r>
            <a:r>
              <a:rPr lang="en-US" sz="2500" dirty="0"/>
              <a:t> Consider the following signal</a:t>
            </a:r>
            <a:r>
              <a:rPr lang="en-US" sz="2500" dirty="0" smtClean="0"/>
              <a:t>: </a:t>
            </a:r>
          </a:p>
          <a:p>
            <a:pPr algn="just" rtl="0">
              <a:lnSpc>
                <a:spcPct val="85000"/>
              </a:lnSpc>
            </a:pPr>
            <a:r>
              <a:rPr lang="en-US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SIGNAL x: STD_LOGIC_VECTOR (0 TO 7);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 smtClean="0"/>
              <a:t>Then </a:t>
            </a:r>
            <a:r>
              <a:rPr lang="en-US" sz="2500" dirty="0"/>
              <a:t>all four LOOP statements below are synthesizable and equivalent.</a:t>
            </a:r>
            <a:endParaRPr lang="en-US" sz="2200" dirty="0"/>
          </a:p>
          <a:p>
            <a:pPr algn="just" rtl="0">
              <a:lnSpc>
                <a:spcPct val="8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FOR i IN RANGE (0 TO 7) LOOP ...</a:t>
            </a:r>
          </a:p>
          <a:p>
            <a:pPr algn="just" rtl="0">
              <a:lnSpc>
                <a:spcPct val="8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FOR i IN x'RANGE LOOP ...</a:t>
            </a:r>
          </a:p>
          <a:p>
            <a:pPr algn="just" rtl="0">
              <a:lnSpc>
                <a:spcPct val="8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FOR i IN RANGE (x'LOW TO x'HIGH) LOOP ...</a:t>
            </a:r>
          </a:p>
          <a:p>
            <a:pPr algn="just" rtl="0">
              <a:lnSpc>
                <a:spcPct val="8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FOR i IN RANGE (0 TO x'LENGTH-1) LOOP </a:t>
            </a:r>
            <a:r>
              <a:rPr lang="en-US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/>
              <a:t>If the signal is of </a:t>
            </a:r>
            <a:r>
              <a:rPr lang="en-US" sz="2500" i="1" dirty="0">
                <a:solidFill>
                  <a:srgbClr val="0000FF"/>
                </a:solidFill>
              </a:rPr>
              <a:t>enumerated</a:t>
            </a:r>
            <a:r>
              <a:rPr lang="en-US" sz="2500" dirty="0"/>
              <a:t> type, then:</a:t>
            </a:r>
          </a:p>
          <a:p>
            <a:pPr marL="182563" indent="-182563" algn="just" rtl="0">
              <a:lnSpc>
                <a:spcPct val="85000"/>
              </a:lnSpc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d’VAL(</a:t>
            </a:r>
            <a:r>
              <a:rPr lang="en-US" sz="25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pos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500" dirty="0" smtClean="0">
                <a:solidFill>
                  <a:srgbClr val="000099"/>
                </a:solidFill>
              </a:rPr>
              <a:t>       </a:t>
            </a:r>
            <a:r>
              <a:rPr lang="en-US" sz="2500" dirty="0" smtClean="0"/>
              <a:t>: </a:t>
            </a:r>
            <a:r>
              <a:rPr lang="en-US" sz="2500" dirty="0"/>
              <a:t>Returns value in the position specified</a:t>
            </a:r>
          </a:p>
          <a:p>
            <a:pPr marL="182563" indent="-182563" algn="just" rtl="0">
              <a:lnSpc>
                <a:spcPct val="85000"/>
              </a:lnSpc>
              <a:buSzPct val="75000"/>
              <a:buFont typeface="Wingdings" pitchFamily="2" charset="2"/>
              <a:buChar char="Ø"/>
            </a:pPr>
            <a:r>
              <a:rPr lang="en-US" sz="2500" dirty="0" smtClean="0"/>
              <a:t> </a:t>
            </a:r>
            <a:r>
              <a:rPr lang="en-US" sz="2500" dirty="0" err="1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d’POS</a:t>
            </a:r>
            <a:r>
              <a:rPr lang="en-US" sz="25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(value)</a:t>
            </a:r>
            <a:r>
              <a:rPr lang="en-US" sz="2500" dirty="0" smtClean="0">
                <a:solidFill>
                  <a:srgbClr val="000099"/>
                </a:solidFill>
              </a:rPr>
              <a:t> </a:t>
            </a:r>
            <a:r>
              <a:rPr lang="en-US" sz="2500" dirty="0" smtClean="0"/>
              <a:t>: </a:t>
            </a:r>
            <a:r>
              <a:rPr lang="en-US" sz="2500" dirty="0"/>
              <a:t>Returns position of the value specified</a:t>
            </a:r>
          </a:p>
          <a:p>
            <a:pPr marL="182563" indent="-182563" algn="just" rtl="0">
              <a:lnSpc>
                <a:spcPct val="85000"/>
              </a:lnSpc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d’LEFTOF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(value)</a:t>
            </a:r>
            <a:r>
              <a:rPr lang="en-US" sz="2500" dirty="0"/>
              <a:t>: Returns value in the position to the </a:t>
            </a:r>
            <a:r>
              <a:rPr lang="en-US" sz="2500" dirty="0" smtClean="0"/>
              <a:t>			         left of the value specified</a:t>
            </a:r>
            <a:endParaRPr lang="en-US" sz="2500" dirty="0"/>
          </a:p>
          <a:p>
            <a:pPr marL="182563" indent="-182563" algn="just" rtl="0">
              <a:lnSpc>
                <a:spcPct val="85000"/>
              </a:lnSpc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d’VAL(row, column</a:t>
            </a:r>
            <a:r>
              <a:rPr lang="en-US" sz="25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):</a:t>
            </a:r>
            <a:r>
              <a:rPr lang="en-US" sz="2500" dirty="0" smtClean="0"/>
              <a:t>Returns </a:t>
            </a:r>
            <a:r>
              <a:rPr lang="en-US" sz="2500" dirty="0"/>
              <a:t>value in the position </a:t>
            </a:r>
            <a:r>
              <a:rPr lang="en-US" sz="2500" dirty="0" smtClean="0"/>
              <a:t>				    specified</a:t>
            </a:r>
            <a:r>
              <a:rPr lang="en-US" sz="2500" dirty="0"/>
              <a:t>; etc.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 smtClean="0"/>
              <a:t>	There </a:t>
            </a:r>
            <a:r>
              <a:rPr lang="en-US" sz="2500" dirty="0"/>
              <a:t>is little or no synthesis support for enumerated data type attributes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7073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11560" y="585438"/>
            <a:ext cx="58441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Attributes:</a:t>
            </a:r>
            <a:r>
              <a:rPr lang="en-US" sz="3600" dirty="0" smtClean="0"/>
              <a:t>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Signal Attributes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67544" y="1231769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Let us consider a signal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500" dirty="0"/>
              <a:t>. Then: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s’EVENT</a:t>
            </a:r>
            <a:r>
              <a:rPr lang="en-US" sz="2500" dirty="0"/>
              <a:t>: Returns true when an event occurs on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s’STABLE:</a:t>
            </a:r>
            <a:r>
              <a:rPr lang="en-US" sz="2500" dirty="0"/>
              <a:t> Returns true if no event has occurred on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s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s’ACTIVE: </a:t>
            </a:r>
            <a:r>
              <a:rPr lang="en-US" sz="2500" dirty="0"/>
              <a:t>Returns true if </a:t>
            </a:r>
            <a:r>
              <a:rPr lang="en-US" sz="25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s=‘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1’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s’QUIET&lt;time&gt;</a:t>
            </a:r>
            <a:r>
              <a:rPr lang="en-US" sz="25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500" dirty="0" smtClean="0"/>
              <a:t>Returns </a:t>
            </a:r>
            <a:r>
              <a:rPr lang="en-US" sz="2500" dirty="0"/>
              <a:t>true if no event has occurred </a:t>
            </a:r>
            <a:r>
              <a:rPr lang="en-US" sz="2500" dirty="0" smtClean="0"/>
              <a:t>			   during </a:t>
            </a:r>
            <a:r>
              <a:rPr lang="en-US" sz="2500" dirty="0"/>
              <a:t>the time specified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s’LAST_E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VENT</a:t>
            </a:r>
            <a:r>
              <a:rPr lang="en-US" sz="2500" dirty="0"/>
              <a:t>: Returns the time elapsed since last event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  <a:tabLst>
                <a:tab pos="182563" algn="l"/>
              </a:tabLst>
            </a:pPr>
            <a:r>
              <a:rPr lang="en-US" sz="2500" dirty="0"/>
              <a:t> </a:t>
            </a:r>
            <a:r>
              <a:rPr lang="en-US" sz="24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s’LAST_ACTIVE</a:t>
            </a:r>
            <a:r>
              <a:rPr lang="en-US" sz="2500" dirty="0" smtClean="0"/>
              <a:t>:Returns </a:t>
            </a:r>
            <a:r>
              <a:rPr lang="en-US" sz="2500" dirty="0"/>
              <a:t>the time elapsed since last </a:t>
            </a:r>
            <a:r>
              <a:rPr lang="en-US" sz="24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=‘1’</a:t>
            </a:r>
          </a:p>
          <a:p>
            <a:pPr marL="182563" indent="-182563" algn="just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4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s’LAST_VALUE</a:t>
            </a:r>
            <a:r>
              <a:rPr lang="en-US" sz="2400" dirty="0" smtClean="0"/>
              <a:t>:</a:t>
            </a:r>
            <a:r>
              <a:rPr lang="en-US" sz="2500" dirty="0" smtClean="0"/>
              <a:t>Returns </a:t>
            </a:r>
            <a:r>
              <a:rPr lang="en-US" sz="2500" dirty="0"/>
              <a:t>the value of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500" dirty="0"/>
              <a:t> before the last </a:t>
            </a:r>
            <a:r>
              <a:rPr lang="en-US" sz="2500" dirty="0" smtClean="0"/>
              <a:t>event</a:t>
            </a:r>
            <a:endParaRPr lang="en-US" sz="2500" dirty="0"/>
          </a:p>
          <a:p>
            <a:pPr algn="just" rtl="0"/>
            <a:r>
              <a:rPr lang="en-US" sz="2500" dirty="0" smtClean="0"/>
              <a:t>	Though </a:t>
            </a:r>
            <a:r>
              <a:rPr lang="en-US" sz="2500" dirty="0"/>
              <a:t>most signal attributes are for simulation purposes only, the first two in </a:t>
            </a:r>
            <a:r>
              <a:rPr lang="en-US" sz="2500" dirty="0" smtClean="0"/>
              <a:t>the list </a:t>
            </a:r>
            <a:r>
              <a:rPr lang="en-US" sz="2500" dirty="0"/>
              <a:t>above are synthesizable,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s’EVENT</a:t>
            </a:r>
            <a:r>
              <a:rPr lang="en-US" sz="2500" dirty="0"/>
              <a:t> being the most often used of them all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3782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5576" y="1124744"/>
            <a:ext cx="8264896" cy="536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u="sng" dirty="0">
                <a:solidFill>
                  <a:srgbClr val="000099"/>
                </a:solidFill>
              </a:rPr>
              <a:t>Example:</a:t>
            </a:r>
            <a:r>
              <a:rPr lang="en-US" sz="2500" dirty="0"/>
              <a:t> </a:t>
            </a:r>
            <a:endParaRPr lang="en-US" sz="2500" dirty="0" smtClean="0"/>
          </a:p>
          <a:p>
            <a:pPr algn="just" rtl="0"/>
            <a:r>
              <a:rPr lang="en-US" sz="2500" dirty="0"/>
              <a:t>	</a:t>
            </a:r>
            <a:r>
              <a:rPr lang="en-US" sz="2500" dirty="0" smtClean="0"/>
              <a:t>All </a:t>
            </a:r>
            <a:r>
              <a:rPr lang="en-US" sz="2500" dirty="0"/>
              <a:t>four assignments shown below are synthesizable and equivalent. </a:t>
            </a:r>
            <a:r>
              <a:rPr lang="en-US" sz="2500" dirty="0" smtClean="0"/>
              <a:t>They return </a:t>
            </a:r>
            <a:r>
              <a:rPr lang="en-US" sz="25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sz="2500" dirty="0"/>
              <a:t> when an event (a change) occurs on clk, AND if such event is upward</a:t>
            </a:r>
          </a:p>
          <a:p>
            <a:pPr algn="just" rtl="0"/>
            <a:r>
              <a:rPr lang="en-US" sz="2500" dirty="0"/>
              <a:t>(in other words, when a rising edge occurs on clk</a:t>
            </a:r>
            <a:r>
              <a:rPr lang="en-US" sz="2500" dirty="0" smtClean="0"/>
              <a:t>).</a:t>
            </a: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EVENT attribute </a:t>
            </a:r>
            <a:r>
              <a:rPr lang="en-US" sz="2200" dirty="0" smtClean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used with </a:t>
            </a: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IF</a:t>
            </a:r>
          </a:p>
          <a:p>
            <a:pPr algn="just" rtl="0">
              <a:lnSpc>
                <a:spcPct val="90000"/>
              </a:lnSpc>
            </a:pPr>
            <a:r>
              <a:rPr lang="en-US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IF(clk'EVENT </a:t>
            </a: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AND clk='1')... </a:t>
            </a:r>
            <a:endParaRPr lang="en-US" sz="2200" dirty="0" smtClean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0000"/>
              </a:lnSpc>
            </a:pPr>
            <a:endParaRPr lang="en-US" sz="22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STABLE attribute used with IF</a:t>
            </a: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IF(NOT clk'STABLE AND clk='1')... </a:t>
            </a:r>
          </a:p>
          <a:p>
            <a:pPr algn="just" rtl="0">
              <a:lnSpc>
                <a:spcPct val="90000"/>
              </a:lnSpc>
            </a:pPr>
            <a:endParaRPr lang="en-US" sz="22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EVENT attribute used with WAIT</a:t>
            </a: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WAIT UNTIL (clk'EVENT AND clk='1');</a:t>
            </a:r>
          </a:p>
          <a:p>
            <a:pPr algn="just" rtl="0">
              <a:lnSpc>
                <a:spcPct val="90000"/>
              </a:lnSpc>
            </a:pPr>
            <a:endParaRPr lang="en-US" sz="22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call to a function</a:t>
            </a:r>
            <a:r>
              <a:rPr lang="en-US" sz="22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just" rtl="0">
              <a:lnSpc>
                <a:spcPct val="90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IF RISING_EDGE(clk)... </a:t>
            </a:r>
            <a:endParaRPr lang="ar-IQ" sz="2200" dirty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11560" y="585438"/>
            <a:ext cx="58441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Attributes:</a:t>
            </a:r>
            <a:r>
              <a:rPr lang="en-US" sz="3600" dirty="0" smtClean="0"/>
              <a:t>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Signal Attributes</a:t>
            </a:r>
          </a:p>
        </p:txBody>
      </p:sp>
    </p:spTree>
    <p:extLst>
      <p:ext uri="{BB962C8B-B14F-4D97-AF65-F5344CB8AC3E}">
        <p14:creationId xmlns:p14="http://schemas.microsoft.com/office/powerpoint/2010/main" val="223409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96315" y="585438"/>
            <a:ext cx="7100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Attributes:</a:t>
            </a:r>
            <a:r>
              <a:rPr lang="en-US" sz="3600" dirty="0" smtClean="0"/>
              <a:t>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User-Defined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Attributes</a:t>
            </a:r>
            <a:endParaRPr lang="en-US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04056" y="1231768"/>
            <a:ext cx="8639944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 We </a:t>
            </a:r>
            <a:r>
              <a:rPr lang="en-US" sz="2500" dirty="0"/>
              <a:t>saw above attributes of the type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HIGH</a:t>
            </a:r>
            <a:r>
              <a:rPr lang="en-US" sz="2500" dirty="0"/>
              <a:t>,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RANGE</a:t>
            </a:r>
            <a:r>
              <a:rPr lang="en-US" sz="2500" dirty="0"/>
              <a:t>, </a:t>
            </a:r>
            <a:r>
              <a:rPr lang="en-US" sz="24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EVENT</a:t>
            </a:r>
            <a:r>
              <a:rPr lang="en-US" sz="2500" dirty="0"/>
              <a:t>, etc. Those are </a:t>
            </a:r>
            <a:r>
              <a:rPr lang="en-US" sz="2500" dirty="0" smtClean="0"/>
              <a:t>all pre-defined </a:t>
            </a:r>
            <a:r>
              <a:rPr lang="en-US" sz="2500" dirty="0"/>
              <a:t>in </a:t>
            </a:r>
            <a:r>
              <a:rPr lang="en-US" sz="2500" dirty="0" smtClean="0"/>
              <a:t>VHDL. </a:t>
            </a:r>
            <a:r>
              <a:rPr lang="en-US" sz="2500" dirty="0"/>
              <a:t>However, VHDL also allows the construction of </a:t>
            </a:r>
            <a:r>
              <a:rPr lang="en-US" sz="2500" dirty="0" smtClean="0"/>
              <a:t>user defined attributes</a:t>
            </a:r>
            <a:r>
              <a:rPr lang="en-US" sz="2500" dirty="0"/>
              <a:t>.</a:t>
            </a:r>
          </a:p>
          <a:p>
            <a:pPr algn="just" rtl="0"/>
            <a:r>
              <a:rPr lang="en-US" sz="2500" dirty="0" smtClean="0"/>
              <a:t>   To </a:t>
            </a:r>
            <a:r>
              <a:rPr lang="en-US" sz="2500" dirty="0"/>
              <a:t>employ a user-defined attribute, it must be declared and specified. The syntax </a:t>
            </a:r>
            <a:r>
              <a:rPr lang="en-US" sz="2500" dirty="0" smtClean="0"/>
              <a:t>is the </a:t>
            </a:r>
            <a:r>
              <a:rPr lang="en-US" sz="2500" dirty="0"/>
              <a:t>following:</a:t>
            </a:r>
          </a:p>
          <a:p>
            <a:pPr algn="just" rtl="0"/>
            <a:r>
              <a:rPr lang="en-US" sz="2500" i="1" dirty="0">
                <a:solidFill>
                  <a:srgbClr val="0000FF"/>
                </a:solidFill>
              </a:rPr>
              <a:t>Attribute </a:t>
            </a:r>
            <a:r>
              <a:rPr lang="en-US" sz="2500" i="1" dirty="0" smtClean="0">
                <a:solidFill>
                  <a:srgbClr val="0000FF"/>
                </a:solidFill>
              </a:rPr>
              <a:t>declaration:</a:t>
            </a:r>
          </a:p>
          <a:p>
            <a:pPr algn="just" rtl="0"/>
            <a:endParaRPr lang="en-US" sz="2500" i="1" dirty="0"/>
          </a:p>
          <a:p>
            <a:pPr algn="just" rtl="0"/>
            <a:r>
              <a:rPr lang="en-US" sz="2500" i="1" dirty="0">
                <a:solidFill>
                  <a:srgbClr val="0000FF"/>
                </a:solidFill>
              </a:rPr>
              <a:t>Attribute specification:</a:t>
            </a:r>
          </a:p>
          <a:p>
            <a:pPr algn="just" rtl="0"/>
            <a:endParaRPr lang="en-US" sz="2500" i="1" dirty="0"/>
          </a:p>
          <a:p>
            <a:pPr algn="just" rtl="0"/>
            <a:r>
              <a:rPr lang="en-US" sz="2500" dirty="0" smtClean="0"/>
              <a:t>where</a:t>
            </a:r>
            <a:r>
              <a:rPr lang="en-US" sz="2500" dirty="0"/>
              <a:t>:</a:t>
            </a:r>
          </a:p>
          <a:p>
            <a:pPr algn="just" rtl="0"/>
            <a:r>
              <a:rPr lang="en-US" sz="2500" i="1" dirty="0" smtClean="0">
                <a:solidFill>
                  <a:srgbClr val="000099"/>
                </a:solidFill>
              </a:rPr>
              <a:t>attribute_type</a:t>
            </a:r>
            <a:r>
              <a:rPr lang="en-US" sz="2500" dirty="0" smtClean="0"/>
              <a:t>: </a:t>
            </a:r>
            <a:r>
              <a:rPr lang="en-US" sz="2200" dirty="0" smtClean="0"/>
              <a:t>any data type (BIT, INTEGER, STD_LOGIC_VECTOR, etc.)</a:t>
            </a:r>
          </a:p>
          <a:p>
            <a:pPr algn="just" rtl="0"/>
            <a:r>
              <a:rPr lang="en-US" sz="2500" i="1" dirty="0">
                <a:solidFill>
                  <a:srgbClr val="000099"/>
                </a:solidFill>
              </a:rPr>
              <a:t>class:</a:t>
            </a:r>
            <a:r>
              <a:rPr lang="en-US" sz="2500" dirty="0"/>
              <a:t> </a:t>
            </a:r>
            <a:r>
              <a:rPr lang="en-US" sz="2200" dirty="0"/>
              <a:t>TYPE, SIGNAL, FUNCTION, etc.</a:t>
            </a:r>
          </a:p>
          <a:p>
            <a:pPr algn="just" rtl="0"/>
            <a:r>
              <a:rPr lang="fr-FR" sz="2500" i="1" dirty="0">
                <a:solidFill>
                  <a:srgbClr val="000099"/>
                </a:solidFill>
              </a:rPr>
              <a:t>value:</a:t>
            </a:r>
            <a:r>
              <a:rPr lang="fr-FR" sz="2500" dirty="0"/>
              <a:t> </a:t>
            </a:r>
            <a:r>
              <a:rPr lang="fr-FR" sz="2200" dirty="0"/>
              <a:t>‘0’, 27, ‘‘00 11 10 01’’, etc</a:t>
            </a:r>
            <a:r>
              <a:rPr lang="fr-FR" sz="2200" dirty="0" smtClean="0"/>
              <a:t>.</a:t>
            </a:r>
            <a:endParaRPr lang="fr-FR" sz="22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01009"/>
            <a:ext cx="6552728" cy="511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323152"/>
            <a:ext cx="8136904" cy="546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675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96315" y="1251087"/>
            <a:ext cx="8900221" cy="345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u="sng" dirty="0">
                <a:solidFill>
                  <a:srgbClr val="000099"/>
                </a:solidFill>
              </a:rPr>
              <a:t>Example:</a:t>
            </a:r>
          </a:p>
          <a:p>
            <a:pPr algn="just" rtl="0">
              <a:lnSpc>
                <a:spcPct val="95000"/>
              </a:lnSpc>
            </a:pP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declaration</a:t>
            </a:r>
          </a:p>
          <a:p>
            <a:pPr algn="just" rtl="0">
              <a:lnSpc>
                <a:spcPct val="9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ATTRIBUTE number_of_inputs</a:t>
            </a:r>
            <a:r>
              <a:rPr lang="en-US" sz="2500" dirty="0"/>
              <a:t>: </a:t>
            </a: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>
              <a:lnSpc>
                <a:spcPct val="95000"/>
              </a:lnSpc>
            </a:pPr>
            <a:endParaRPr lang="en-US" sz="2200" dirty="0" smtClean="0">
              <a:solidFill>
                <a:srgbClr val="33CC33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5000"/>
              </a:lnSpc>
            </a:pPr>
            <a:r>
              <a:rPr lang="en-US" sz="2200" dirty="0" smtClean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specification</a:t>
            </a:r>
            <a:r>
              <a:rPr lang="en-US" sz="2500" dirty="0" smtClean="0"/>
              <a:t> </a:t>
            </a:r>
            <a:endParaRPr lang="en-US" sz="22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ATTRIBUTE number_of_inputs OF nand3: SIGNAL IS 3</a:t>
            </a:r>
            <a:r>
              <a:rPr lang="en-US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>
              <a:lnSpc>
                <a:spcPct val="95000"/>
              </a:lnSpc>
            </a:pPr>
            <a:r>
              <a:rPr lang="ar-IQ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...	</a:t>
            </a:r>
            <a:endParaRPr lang="en-US" sz="2200" dirty="0" smtClean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5000"/>
              </a:lnSpc>
            </a:pPr>
            <a:r>
              <a:rPr lang="ar-IQ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US" sz="2500" dirty="0" smtClean="0"/>
          </a:p>
          <a:p>
            <a:pPr algn="just" rtl="0">
              <a:lnSpc>
                <a:spcPct val="95000"/>
              </a:lnSpc>
            </a:pPr>
            <a:r>
              <a:rPr lang="en-US" sz="22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 attribute call, returns 3</a:t>
            </a:r>
            <a:endParaRPr lang="ar-IQ" sz="2200" dirty="0">
              <a:solidFill>
                <a:srgbClr val="33CC33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5000"/>
              </a:lnSpc>
            </a:pP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inputs &lt;= nand3'number_of_pins; </a:t>
            </a:r>
            <a:endParaRPr lang="en-US" sz="2200" dirty="0">
              <a:solidFill>
                <a:srgbClr val="33CC33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96315" y="585438"/>
            <a:ext cx="7100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Attributes:</a:t>
            </a:r>
            <a:r>
              <a:rPr lang="en-US" sz="3600" dirty="0" smtClean="0"/>
              <a:t>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User-Defined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Attributes</a:t>
            </a:r>
            <a:endParaRPr lang="en-US" sz="2800" dirty="0">
              <a:solidFill>
                <a:srgbClr val="0033CC"/>
              </a:solidFill>
              <a:latin typeface="Jokerm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48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124744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u="sng" dirty="0">
                <a:solidFill>
                  <a:srgbClr val="000099"/>
                </a:solidFill>
              </a:rPr>
              <a:t>Example: </a:t>
            </a:r>
            <a:r>
              <a:rPr lang="en-US" sz="2500" dirty="0"/>
              <a:t>Enumerated encoding.</a:t>
            </a:r>
          </a:p>
          <a:p>
            <a:pPr algn="just" rtl="0"/>
            <a:r>
              <a:rPr lang="en-US" sz="2500" dirty="0"/>
              <a:t>A popular user-defined attribute, which is provided by synthesis tool vendors, is </a:t>
            </a:r>
            <a:r>
              <a:rPr lang="en-US" sz="2500" dirty="0" smtClean="0"/>
              <a:t>the </a:t>
            </a:r>
            <a:r>
              <a:rPr lang="en-US" sz="2500" i="1" dirty="0" err="1" smtClean="0">
                <a:solidFill>
                  <a:srgbClr val="000099"/>
                </a:solidFill>
              </a:rPr>
              <a:t>enum_encoding</a:t>
            </a:r>
            <a:r>
              <a:rPr lang="en-US" sz="2500" dirty="0" smtClean="0"/>
              <a:t> </a:t>
            </a:r>
            <a:r>
              <a:rPr lang="en-US" sz="2500" dirty="0"/>
              <a:t>attribute. By default, enumerated data types are encoded sequentially</a:t>
            </a:r>
            <a:r>
              <a:rPr lang="en-US" sz="2500" dirty="0" smtClean="0"/>
              <a:t>. Thus</a:t>
            </a:r>
            <a:r>
              <a:rPr lang="en-US" sz="2500" dirty="0"/>
              <a:t>, if we consider the enumerated data type </a:t>
            </a: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color</a:t>
            </a:r>
            <a:r>
              <a:rPr lang="en-US" sz="2500" dirty="0"/>
              <a:t> shown below:</a:t>
            </a:r>
          </a:p>
          <a:p>
            <a:pPr algn="just" rtl="0"/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TYPE color IS (red, green, blue, white);</a:t>
            </a:r>
          </a:p>
          <a:p>
            <a:pPr algn="just" rtl="0"/>
            <a:r>
              <a:rPr lang="en-US" sz="2500" dirty="0"/>
              <a:t>its states will be encoded as </a:t>
            </a:r>
            <a:r>
              <a:rPr lang="en-US" sz="2000" dirty="0">
                <a:solidFill>
                  <a:srgbClr val="000099"/>
                </a:solidFill>
              </a:rPr>
              <a:t>red </a:t>
            </a:r>
            <a:r>
              <a:rPr lang="en-US" sz="2000" dirty="0" smtClean="0">
                <a:solidFill>
                  <a:srgbClr val="000099"/>
                </a:solidFill>
              </a:rPr>
              <a:t>= </a:t>
            </a:r>
            <a:r>
              <a:rPr lang="en-US" sz="2000" dirty="0">
                <a:solidFill>
                  <a:srgbClr val="000099"/>
                </a:solidFill>
              </a:rPr>
              <a:t>‘‘00’’, green </a:t>
            </a:r>
            <a:r>
              <a:rPr lang="en-US" sz="2000" dirty="0" smtClean="0">
                <a:solidFill>
                  <a:srgbClr val="000099"/>
                </a:solidFill>
              </a:rPr>
              <a:t>= </a:t>
            </a:r>
            <a:r>
              <a:rPr lang="en-US" sz="2000" dirty="0">
                <a:solidFill>
                  <a:srgbClr val="000099"/>
                </a:solidFill>
              </a:rPr>
              <a:t>‘‘01’’, blue </a:t>
            </a:r>
            <a:r>
              <a:rPr lang="en-US" sz="2000" dirty="0" smtClean="0">
                <a:solidFill>
                  <a:srgbClr val="000099"/>
                </a:solidFill>
              </a:rPr>
              <a:t>= </a:t>
            </a:r>
            <a:r>
              <a:rPr lang="en-US" sz="2000" dirty="0">
                <a:solidFill>
                  <a:srgbClr val="000099"/>
                </a:solidFill>
              </a:rPr>
              <a:t>‘‘10’’, and white </a:t>
            </a:r>
            <a:r>
              <a:rPr lang="en-US" sz="2000" dirty="0" smtClean="0">
                <a:solidFill>
                  <a:srgbClr val="000099"/>
                </a:solidFill>
              </a:rPr>
              <a:t>=‘‘</a:t>
            </a:r>
            <a:r>
              <a:rPr lang="en-US" sz="2000" dirty="0">
                <a:solidFill>
                  <a:srgbClr val="000099"/>
                </a:solidFill>
              </a:rPr>
              <a:t>11’’</a:t>
            </a:r>
            <a:r>
              <a:rPr lang="en-US" sz="2500" dirty="0"/>
              <a:t>. </a:t>
            </a:r>
            <a:r>
              <a:rPr lang="en-US" sz="2500" dirty="0" err="1"/>
              <a:t>Enum_encoding</a:t>
            </a:r>
            <a:r>
              <a:rPr lang="en-US" sz="2500" dirty="0"/>
              <a:t> allows the default encoding (sequential) to be changed. </a:t>
            </a:r>
            <a:r>
              <a:rPr lang="en-US" sz="2500" dirty="0" smtClean="0"/>
              <a:t>Thus the </a:t>
            </a:r>
            <a:r>
              <a:rPr lang="en-US" sz="2500" dirty="0"/>
              <a:t>following encoding scheme could be employed, for example:</a:t>
            </a:r>
          </a:p>
          <a:p>
            <a:pPr algn="just" rtl="0"/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ATTRIBUTE </a:t>
            </a:r>
            <a:r>
              <a:rPr lang="en-US" sz="20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enum_encoding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sz="2000" dirty="0" err="1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color:TYPE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IS "11 00 10 01";</a:t>
            </a:r>
          </a:p>
          <a:p>
            <a:pPr algn="just" rtl="0"/>
            <a:r>
              <a:rPr lang="en-US" sz="2500" dirty="0"/>
              <a:t>A user-defined attribute can be declared anywhere, except in a </a:t>
            </a:r>
            <a:r>
              <a:rPr lang="en-US" sz="2500" dirty="0" smtClean="0"/>
              <a:t>PACKAGE BODY</a:t>
            </a:r>
            <a:r>
              <a:rPr lang="en-US" sz="2500" dirty="0"/>
              <a:t>. When not recognized by the synthesis tool, it is simply ignored, or a </a:t>
            </a:r>
            <a:r>
              <a:rPr lang="en-US" sz="2500" dirty="0" smtClean="0"/>
              <a:t>warning is </a:t>
            </a:r>
            <a:r>
              <a:rPr lang="en-US" sz="2500" dirty="0"/>
              <a:t>issued.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496315" y="585438"/>
            <a:ext cx="7100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Attributes:</a:t>
            </a:r>
            <a:r>
              <a:rPr lang="en-US" sz="3600" dirty="0" smtClean="0"/>
              <a:t>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User-Defined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Attributes</a:t>
            </a:r>
            <a:endParaRPr lang="en-US" sz="2800" dirty="0">
              <a:solidFill>
                <a:srgbClr val="0033CC"/>
              </a:solidFill>
              <a:latin typeface="Jokerm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6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85194" y="550421"/>
            <a:ext cx="5238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Operator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Overloading</a:t>
            </a:r>
            <a:endParaRPr lang="en-US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1336987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We </a:t>
            </a:r>
            <a:r>
              <a:rPr lang="en-US" sz="2500" dirty="0"/>
              <a:t>have just seen that attributes can be user-defined. The same is true for operators</a:t>
            </a:r>
            <a:r>
              <a:rPr lang="en-US" sz="2500" dirty="0" smtClean="0"/>
              <a:t>. As </a:t>
            </a:r>
            <a:r>
              <a:rPr lang="en-US" sz="2500" dirty="0"/>
              <a:t>an example, let us consider the pre-defined arithmetic </a:t>
            </a:r>
            <a:r>
              <a:rPr lang="en-US" sz="2500" dirty="0" smtClean="0"/>
              <a:t>operators(‏+,-,*,/,etc</a:t>
            </a:r>
            <a:r>
              <a:rPr lang="en-US" sz="2500" dirty="0"/>
              <a:t>.). They specify arithmetic operations between data of certain </a:t>
            </a:r>
            <a:r>
              <a:rPr lang="en-US" sz="2500" dirty="0" smtClean="0"/>
              <a:t>types (</a:t>
            </a:r>
            <a:r>
              <a:rPr lang="en-US" sz="2500" dirty="0"/>
              <a:t>INTEGER, for example). For instance, the pre-defined </a:t>
            </a:r>
            <a:r>
              <a:rPr lang="en-US" sz="2500" dirty="0" smtClean="0"/>
              <a:t>‘‘+‏</a:t>
            </a:r>
            <a:r>
              <a:rPr lang="en-US" sz="2500" dirty="0"/>
              <a:t>’’ operator does </a:t>
            </a:r>
            <a:r>
              <a:rPr lang="en-US" sz="2500" dirty="0" smtClean="0"/>
              <a:t>not allow </a:t>
            </a:r>
            <a:r>
              <a:rPr lang="en-US" sz="2500" dirty="0"/>
              <a:t>addition between data of type BIT</a:t>
            </a:r>
            <a:r>
              <a:rPr lang="en-US" sz="2500" dirty="0" smtClean="0"/>
              <a:t>.</a:t>
            </a:r>
          </a:p>
          <a:p>
            <a:pPr algn="just" rtl="0"/>
            <a:endParaRPr lang="en-US" sz="2500" dirty="0"/>
          </a:p>
          <a:p>
            <a:pPr algn="just" rtl="0"/>
            <a:r>
              <a:rPr lang="en-US" sz="2500" dirty="0" smtClean="0"/>
              <a:t>	We </a:t>
            </a:r>
            <a:r>
              <a:rPr lang="en-US" sz="2500" dirty="0"/>
              <a:t>can define our own operators, using the same </a:t>
            </a:r>
            <a:r>
              <a:rPr lang="en-US" sz="2500" i="1" dirty="0">
                <a:solidFill>
                  <a:srgbClr val="000099"/>
                </a:solidFill>
              </a:rPr>
              <a:t>name</a:t>
            </a:r>
            <a:r>
              <a:rPr lang="en-US" sz="2500" dirty="0"/>
              <a:t> as the pre-defined ones</a:t>
            </a:r>
            <a:r>
              <a:rPr lang="en-US" sz="2500" dirty="0" smtClean="0"/>
              <a:t>. For </a:t>
            </a:r>
            <a:r>
              <a:rPr lang="en-US" sz="2500" dirty="0"/>
              <a:t>example, we could use </a:t>
            </a:r>
            <a:r>
              <a:rPr lang="en-US" sz="2500" dirty="0" smtClean="0"/>
              <a:t>‘‘+‏</a:t>
            </a:r>
            <a:r>
              <a:rPr lang="en-US" sz="2500" dirty="0"/>
              <a:t>’’ to indicate a new kind of addition, this time </a:t>
            </a:r>
            <a:r>
              <a:rPr lang="en-US" sz="2500" dirty="0" smtClean="0"/>
              <a:t>between values </a:t>
            </a:r>
            <a:r>
              <a:rPr lang="en-US" sz="2500" dirty="0"/>
              <a:t>of type BIT_VECTOR. This technique is called </a:t>
            </a:r>
            <a:r>
              <a:rPr lang="en-US" sz="2500" i="1" dirty="0">
                <a:solidFill>
                  <a:srgbClr val="000099"/>
                </a:solidFill>
              </a:rPr>
              <a:t>operator overloading.</a:t>
            </a:r>
            <a:endParaRPr lang="ar-IQ" sz="2500" i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67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85194" y="550421"/>
            <a:ext cx="5238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Operator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Overloading</a:t>
            </a:r>
            <a:endParaRPr lang="en-US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85194" y="1193950"/>
            <a:ext cx="8658806" cy="5403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85000"/>
              </a:lnSpc>
            </a:pPr>
            <a:r>
              <a:rPr lang="en-US" sz="2500" u="sng" dirty="0">
                <a:solidFill>
                  <a:srgbClr val="000099"/>
                </a:solidFill>
              </a:rPr>
              <a:t>Example: </a:t>
            </a:r>
            <a:endParaRPr lang="en-US" sz="2500" u="sng" dirty="0" smtClean="0">
              <a:solidFill>
                <a:srgbClr val="000099"/>
              </a:solidFill>
            </a:endParaRPr>
          </a:p>
          <a:p>
            <a:pPr algn="just" rtl="0">
              <a:lnSpc>
                <a:spcPct val="85000"/>
              </a:lnSpc>
            </a:pPr>
            <a:r>
              <a:rPr lang="en-US" sz="2500" dirty="0" smtClean="0"/>
              <a:t>Consider </a:t>
            </a:r>
            <a:r>
              <a:rPr lang="en-US" sz="2500" dirty="0"/>
              <a:t>that we want to add an integer to a binary </a:t>
            </a:r>
            <a:r>
              <a:rPr lang="en-US" sz="2200" dirty="0">
                <a:solidFill>
                  <a:srgbClr val="000099"/>
                </a:solidFill>
              </a:rPr>
              <a:t>1-bit</a:t>
            </a:r>
            <a:r>
              <a:rPr lang="en-US" sz="2500" dirty="0" smtClean="0"/>
              <a:t> </a:t>
            </a:r>
            <a:r>
              <a:rPr lang="en-US" sz="2500" dirty="0"/>
              <a:t>number. </a:t>
            </a:r>
            <a:r>
              <a:rPr lang="en-US" sz="2500" dirty="0" smtClean="0"/>
              <a:t>Then the </a:t>
            </a:r>
            <a:r>
              <a:rPr lang="en-US" sz="2500" dirty="0"/>
              <a:t>following </a:t>
            </a:r>
            <a:r>
              <a:rPr lang="en-US" sz="2200" dirty="0">
                <a:solidFill>
                  <a:srgbClr val="000099"/>
                </a:solidFill>
              </a:rPr>
              <a:t>FUNCTION</a:t>
            </a:r>
            <a:r>
              <a:rPr lang="en-US" sz="2500" dirty="0"/>
              <a:t> could be used </a:t>
            </a:r>
            <a:r>
              <a:rPr lang="en-US" sz="2500" dirty="0" smtClean="0"/>
              <a:t>: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"+" (a: INTEGER, b: BIT) RETURN INTEGER IS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	IF (b='1') THEN RETURN a+1;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	ELSE RETURN a;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	END IF;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END "+";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 smtClean="0"/>
              <a:t>A </a:t>
            </a:r>
            <a:r>
              <a:rPr lang="en-US" sz="2500" dirty="0"/>
              <a:t>call to the function above could thus be the following: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SIGNAL inp1, </a:t>
            </a: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outp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: INTEGER RANGE 0 TO 15;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SIGNAL inp2: BIT;</a:t>
            </a:r>
          </a:p>
          <a:p>
            <a:pPr algn="just" rtl="0">
              <a:lnSpc>
                <a:spcPct val="85000"/>
              </a:lnSpc>
            </a:pPr>
            <a:r>
              <a:rPr lang="ar-IQ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(...)</a:t>
            </a:r>
          </a:p>
          <a:p>
            <a:pPr algn="just" rtl="0">
              <a:lnSpc>
                <a:spcPct val="85000"/>
              </a:lnSpc>
            </a:pP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outp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&lt;= 3 + inp1 + inp2;</a:t>
            </a:r>
          </a:p>
          <a:p>
            <a:pPr algn="just" rtl="0">
              <a:lnSpc>
                <a:spcPct val="85000"/>
              </a:lnSpc>
            </a:pPr>
            <a:r>
              <a:rPr lang="ar-IQ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(...)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/>
              <a:t>In ‘‘</a:t>
            </a:r>
            <a:r>
              <a:rPr lang="en-US" sz="2500" dirty="0" err="1"/>
              <a:t>outp</a:t>
            </a:r>
            <a:r>
              <a:rPr lang="en-US" sz="2500" dirty="0"/>
              <a:t>&lt;=3+inp1+inp2;’’, the </a:t>
            </a:r>
            <a:r>
              <a:rPr lang="en-US" sz="2400" i="1" dirty="0">
                <a:solidFill>
                  <a:srgbClr val="000099"/>
                </a:solidFill>
              </a:rPr>
              <a:t>first</a:t>
            </a:r>
            <a:r>
              <a:rPr lang="en-US" sz="2500" dirty="0"/>
              <a:t> ‘‘+’’ is the pre-defined addition </a:t>
            </a:r>
            <a:r>
              <a:rPr lang="en-US" sz="2500" dirty="0" smtClean="0"/>
              <a:t>operator (</a:t>
            </a:r>
            <a:r>
              <a:rPr lang="en-US" sz="2500" dirty="0"/>
              <a:t>adds two i</a:t>
            </a:r>
            <a:r>
              <a:rPr lang="en-US" sz="2500" i="1" dirty="0">
                <a:solidFill>
                  <a:srgbClr val="000099"/>
                </a:solidFill>
              </a:rPr>
              <a:t>ntegers</a:t>
            </a:r>
            <a:r>
              <a:rPr lang="en-US" sz="2500" dirty="0"/>
              <a:t>), while the </a:t>
            </a:r>
            <a:r>
              <a:rPr lang="en-US" sz="2400" i="1" dirty="0">
                <a:solidFill>
                  <a:srgbClr val="000099"/>
                </a:solidFill>
              </a:rPr>
              <a:t>second</a:t>
            </a:r>
            <a:r>
              <a:rPr lang="en-US" sz="2500" dirty="0"/>
              <a:t> is the overloaded user-defined addition </a:t>
            </a:r>
            <a:r>
              <a:rPr lang="en-US" sz="2500" dirty="0" smtClean="0"/>
              <a:t>operator (</a:t>
            </a:r>
            <a:r>
              <a:rPr lang="en-US" sz="2500" dirty="0"/>
              <a:t>adds an </a:t>
            </a:r>
            <a:r>
              <a:rPr lang="en-US" sz="2500" i="1" dirty="0">
                <a:solidFill>
                  <a:srgbClr val="000099"/>
                </a:solidFill>
              </a:rPr>
              <a:t>integer</a:t>
            </a:r>
            <a:r>
              <a:rPr lang="en-US" sz="2500" dirty="0"/>
              <a:t> and a </a:t>
            </a:r>
            <a:r>
              <a:rPr lang="en-US" sz="2500" i="1" dirty="0">
                <a:solidFill>
                  <a:srgbClr val="000099"/>
                </a:solidFill>
              </a:rPr>
              <a:t>bit</a:t>
            </a:r>
            <a:r>
              <a:rPr lang="en-US" sz="2500" dirty="0"/>
              <a:t>).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328813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11560" y="550421"/>
            <a:ext cx="22974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GENERIC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84488" y="1196752"/>
            <a:ext cx="84520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 </a:t>
            </a:r>
            <a:r>
              <a:rPr lang="en-US" sz="2500" dirty="0" smtClean="0"/>
              <a:t>   As </a:t>
            </a:r>
            <a:r>
              <a:rPr lang="en-US" sz="2500" dirty="0"/>
              <a:t>the name suggests, GENERIC is a way of specifying a </a:t>
            </a:r>
            <a:r>
              <a:rPr lang="en-US" sz="2500" i="1" dirty="0">
                <a:solidFill>
                  <a:srgbClr val="000099"/>
                </a:solidFill>
              </a:rPr>
              <a:t>generic</a:t>
            </a:r>
            <a:r>
              <a:rPr lang="en-US" sz="2500" dirty="0"/>
              <a:t> parameter (that is</a:t>
            </a:r>
            <a:r>
              <a:rPr lang="en-US" sz="2500" dirty="0" smtClean="0"/>
              <a:t>, a </a:t>
            </a:r>
            <a:r>
              <a:rPr lang="en-US" sz="2500" dirty="0"/>
              <a:t>static parameter that can be easily modified and adapted to </a:t>
            </a:r>
            <a:r>
              <a:rPr lang="en-US" sz="2500" dirty="0" smtClean="0"/>
              <a:t>different </a:t>
            </a:r>
            <a:r>
              <a:rPr lang="en-US" sz="2500" dirty="0"/>
              <a:t>applications</a:t>
            </a:r>
            <a:r>
              <a:rPr lang="en-US" sz="2500" dirty="0" smtClean="0"/>
              <a:t>). The </a:t>
            </a:r>
            <a:r>
              <a:rPr lang="en-US" sz="2500" dirty="0"/>
              <a:t>purpose is to confer the code more flexibility and reusability.</a:t>
            </a:r>
          </a:p>
          <a:p>
            <a:pPr algn="just" rtl="0"/>
            <a:r>
              <a:rPr lang="en-US" sz="2500" dirty="0" smtClean="0"/>
              <a:t>    A </a:t>
            </a:r>
            <a:r>
              <a:rPr lang="en-US" sz="2500" dirty="0"/>
              <a:t>GENERIC statement, when employed, must be declared in the ENTITY. </a:t>
            </a:r>
            <a:r>
              <a:rPr lang="en-US" sz="2500" dirty="0" smtClean="0"/>
              <a:t>The specified </a:t>
            </a:r>
            <a:r>
              <a:rPr lang="en-US" sz="2500" dirty="0"/>
              <a:t>parameter will then be truly global (that is, visible to the whole design</a:t>
            </a:r>
            <a:r>
              <a:rPr lang="en-US" sz="2500" dirty="0" smtClean="0"/>
              <a:t>, including </a:t>
            </a:r>
            <a:r>
              <a:rPr lang="en-US" sz="2500" dirty="0"/>
              <a:t>the ENTITY itself ). Its syntax is shown below.</a:t>
            </a:r>
            <a:endParaRPr lang="ar-IQ" sz="2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397330"/>
            <a:ext cx="8398257" cy="54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3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1124744"/>
            <a:ext cx="8604448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u="sng" dirty="0">
                <a:solidFill>
                  <a:srgbClr val="000099"/>
                </a:solidFill>
              </a:rPr>
              <a:t>Example:</a:t>
            </a:r>
            <a:r>
              <a:rPr lang="en-US" sz="2500" dirty="0"/>
              <a:t> The GENERIC statement below specifies a parameter called n, of </a:t>
            </a:r>
            <a:r>
              <a:rPr lang="en-US" sz="2500" dirty="0" smtClean="0"/>
              <a:t>type INTEGER</a:t>
            </a:r>
            <a:r>
              <a:rPr lang="en-US" sz="2500" dirty="0"/>
              <a:t>, whose default value is 8. Therefore, whenever n is found in the </a:t>
            </a:r>
            <a:r>
              <a:rPr lang="en-US" sz="2500" dirty="0" smtClean="0"/>
              <a:t>ENTITY itself </a:t>
            </a:r>
            <a:r>
              <a:rPr lang="en-US" sz="2500" dirty="0"/>
              <a:t>or in the ARCHITECTURE (one or more) that follows, its value will </a:t>
            </a:r>
            <a:r>
              <a:rPr lang="en-US" sz="2500" dirty="0" smtClean="0"/>
              <a:t>be assumed </a:t>
            </a:r>
            <a:r>
              <a:rPr lang="en-US" sz="2500" dirty="0"/>
              <a:t>to be 8.</a:t>
            </a:r>
          </a:p>
          <a:p>
            <a:pPr algn="just" rtl="0">
              <a:lnSpc>
                <a:spcPct val="80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my_entity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just" rtl="0">
              <a:lnSpc>
                <a:spcPct val="80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GENERIC (n : INTEGER := 8);</a:t>
            </a:r>
          </a:p>
          <a:p>
            <a:pPr algn="just" rtl="0">
              <a:lnSpc>
                <a:spcPct val="80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PORT (...);</a:t>
            </a:r>
          </a:p>
          <a:p>
            <a:pPr algn="just" rtl="0">
              <a:lnSpc>
                <a:spcPct val="80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my_entity</a:t>
            </a:r>
            <a:r>
              <a:rPr lang="en-US" sz="21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>
              <a:lnSpc>
                <a:spcPct val="80000"/>
              </a:lnSpc>
            </a:pPr>
            <a:endParaRPr lang="en-US" sz="800" dirty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80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my_architecture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my_entity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just" rtl="0">
              <a:lnSpc>
                <a:spcPct val="80000"/>
              </a:lnSpc>
            </a:pPr>
            <a:r>
              <a:rPr lang="ar-IQ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80000"/>
              </a:lnSpc>
            </a:pP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100" dirty="0" err="1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my_architecture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 algn="just" rtl="0"/>
            <a:r>
              <a:rPr lang="en-US" sz="2500" dirty="0"/>
              <a:t>More than one GENERIC parameter can be specified in an ENTITY. </a:t>
            </a:r>
            <a:r>
              <a:rPr lang="en-US" sz="2500" dirty="0" smtClean="0"/>
              <a:t>For example</a:t>
            </a:r>
            <a:r>
              <a:rPr lang="en-US" sz="2500" dirty="0"/>
              <a:t>:</a:t>
            </a:r>
          </a:p>
          <a:p>
            <a:pPr algn="just" rtl="0"/>
            <a:r>
              <a:rPr lang="en-US" sz="21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GENERIC(</a:t>
            </a:r>
            <a:r>
              <a:rPr lang="en-US" sz="2100" dirty="0" err="1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n:INTEGER</a:t>
            </a:r>
            <a:r>
              <a:rPr lang="en-US" sz="21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:=8;vector:BIT_VECTOR:="</a:t>
            </a:r>
            <a:r>
              <a:rPr lang="en-US" sz="21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00001111</a:t>
            </a:r>
            <a:r>
              <a:rPr lang="en-US" sz="21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")</a:t>
            </a:r>
            <a:r>
              <a:rPr lang="en-US" sz="2500" dirty="0"/>
              <a:t>;</a:t>
            </a:r>
          </a:p>
          <a:p>
            <a:pPr algn="just" rtl="0"/>
            <a:r>
              <a:rPr lang="en-US" sz="2500" dirty="0"/>
              <a:t>Complete design examples, further illustrating the use of GENERIC and </a:t>
            </a:r>
            <a:r>
              <a:rPr lang="en-US" sz="2500" dirty="0" smtClean="0"/>
              <a:t>other attributes </a:t>
            </a:r>
            <a:r>
              <a:rPr lang="en-US" sz="2500" dirty="0"/>
              <a:t>and operators, are presented </a:t>
            </a:r>
            <a:r>
              <a:rPr lang="en-US" sz="2500" dirty="0" smtClean="0"/>
              <a:t>next.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550421"/>
            <a:ext cx="22974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GENERIC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48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77496" y="1340768"/>
            <a:ext cx="7776864" cy="371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Operators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Attributes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/>
              <a:t>User-Defined </a:t>
            </a:r>
            <a:r>
              <a:rPr lang="en-US" sz="2800" dirty="0" smtClean="0"/>
              <a:t>Attributes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/>
              <a:t>Operator </a:t>
            </a:r>
            <a:r>
              <a:rPr lang="en-US" sz="2800" dirty="0" smtClean="0"/>
              <a:t>Overloading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GENERIC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Examples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Summary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103885" y="550421"/>
            <a:ext cx="21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Outlines</a:t>
            </a:r>
          </a:p>
        </p:txBody>
      </p:sp>
    </p:spTree>
    <p:extLst>
      <p:ext uri="{BB962C8B-B14F-4D97-AF65-F5344CB8AC3E}">
        <p14:creationId xmlns:p14="http://schemas.microsoft.com/office/powerpoint/2010/main" val="42397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22648" y="1359779"/>
            <a:ext cx="831797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Figure below </a:t>
            </a:r>
            <a:r>
              <a:rPr lang="en-US" sz="2500" dirty="0"/>
              <a:t>shows the top-level diagram of a generic m-by-n decoder. The circuit </a:t>
            </a:r>
            <a:r>
              <a:rPr lang="en-US" sz="2500" dirty="0" smtClean="0"/>
              <a:t>has two </a:t>
            </a:r>
            <a:r>
              <a:rPr lang="en-US" sz="2500" dirty="0"/>
              <a:t>inputs, </a:t>
            </a:r>
            <a:r>
              <a:rPr lang="en-US" sz="2500" dirty="0" err="1">
                <a:solidFill>
                  <a:srgbClr val="000099"/>
                </a:solidFill>
              </a:rPr>
              <a:t>sel</a:t>
            </a:r>
            <a:r>
              <a:rPr lang="en-US" sz="2500" dirty="0">
                <a:solidFill>
                  <a:srgbClr val="000099"/>
                </a:solidFill>
              </a:rPr>
              <a:t> (m bits) </a:t>
            </a:r>
            <a:r>
              <a:rPr lang="en-US" sz="2500" dirty="0"/>
              <a:t>and </a:t>
            </a:r>
            <a:r>
              <a:rPr lang="en-US" sz="2500" dirty="0" err="1">
                <a:solidFill>
                  <a:srgbClr val="000099"/>
                </a:solidFill>
              </a:rPr>
              <a:t>ena</a:t>
            </a:r>
            <a:r>
              <a:rPr lang="en-US" sz="2500" dirty="0">
                <a:solidFill>
                  <a:srgbClr val="000099"/>
                </a:solidFill>
              </a:rPr>
              <a:t> (single bit)</a:t>
            </a:r>
            <a:r>
              <a:rPr lang="en-US" sz="2500" dirty="0"/>
              <a:t>, and one output, </a:t>
            </a:r>
            <a:r>
              <a:rPr lang="en-US" sz="2500" dirty="0">
                <a:solidFill>
                  <a:srgbClr val="000099"/>
                </a:solidFill>
              </a:rPr>
              <a:t>x (n bits). </a:t>
            </a:r>
            <a:r>
              <a:rPr lang="en-US" sz="2500" dirty="0" smtClean="0"/>
              <a:t>Assume that </a:t>
            </a:r>
            <a:r>
              <a:rPr lang="en-US" sz="2500" dirty="0">
                <a:solidFill>
                  <a:srgbClr val="000099"/>
                </a:solidFill>
              </a:rPr>
              <a:t>n</a:t>
            </a:r>
            <a:r>
              <a:rPr lang="en-US" sz="2500" dirty="0"/>
              <a:t> is a power of two, so m </a:t>
            </a:r>
            <a:r>
              <a:rPr lang="en-US" sz="2500" dirty="0" smtClean="0"/>
              <a:t>= log2n</a:t>
            </a:r>
            <a:r>
              <a:rPr lang="en-US" sz="2500" dirty="0"/>
              <a:t>. If </a:t>
            </a:r>
            <a:r>
              <a:rPr lang="en-US" sz="2500" dirty="0" err="1"/>
              <a:t>ena</a:t>
            </a:r>
            <a:r>
              <a:rPr lang="en-US" sz="2500" dirty="0"/>
              <a:t> </a:t>
            </a:r>
            <a:r>
              <a:rPr lang="en-US" sz="2500" dirty="0" smtClean="0"/>
              <a:t>= </a:t>
            </a:r>
            <a:r>
              <a:rPr lang="en-US" sz="2500" dirty="0"/>
              <a:t>‘0’, then all bits of x should be high</a:t>
            </a:r>
            <a:r>
              <a:rPr lang="en-US" sz="2500" dirty="0" smtClean="0"/>
              <a:t>; </a:t>
            </a:r>
            <a:r>
              <a:rPr lang="en-US" sz="2500" dirty="0"/>
              <a:t>otherwise, the output bit selected by </a:t>
            </a:r>
            <a:r>
              <a:rPr lang="en-US" sz="2500" dirty="0" err="1"/>
              <a:t>sel</a:t>
            </a:r>
            <a:r>
              <a:rPr lang="en-US" sz="2500" dirty="0"/>
              <a:t> should be low, as illustrated in the truth </a:t>
            </a:r>
            <a:r>
              <a:rPr lang="en-US" sz="2500" dirty="0" smtClean="0"/>
              <a:t>table of same figure.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550421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Example1: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Generic Decoder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76" y="4248560"/>
            <a:ext cx="7765776" cy="1817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831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95250"/>
            <a:ext cx="8769796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689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412776"/>
            <a:ext cx="8142744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 algn="just" defTabSz="180975" rtl="0">
              <a:tabLst>
                <a:tab pos="365125" algn="l"/>
              </a:tabLst>
            </a:pPr>
            <a:r>
              <a:rPr lang="en-US" sz="2500" dirty="0" smtClean="0"/>
              <a:t>	The </a:t>
            </a:r>
            <a:r>
              <a:rPr lang="en-US" sz="22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sz="2500" dirty="0"/>
              <a:t> </a:t>
            </a:r>
            <a:r>
              <a:rPr lang="en-US" sz="2500" dirty="0" smtClean="0"/>
              <a:t>above is </a:t>
            </a:r>
            <a:r>
              <a:rPr lang="en-US" sz="2500" dirty="0"/>
              <a:t>totally generic, for the only changes needed </a:t>
            </a:r>
            <a:r>
              <a:rPr lang="en-US" sz="2500" dirty="0" smtClean="0"/>
              <a:t>to operate </a:t>
            </a:r>
            <a:r>
              <a:rPr lang="en-US" sz="2500" dirty="0"/>
              <a:t>with </a:t>
            </a:r>
            <a:r>
              <a:rPr lang="en-US" sz="2500" dirty="0" smtClean="0"/>
              <a:t>different </a:t>
            </a:r>
            <a:r>
              <a:rPr lang="en-US" sz="2500" dirty="0"/>
              <a:t>values of m and n are in the ENTITY (through </a:t>
            </a:r>
            <a:r>
              <a:rPr lang="en-US" sz="2500" dirty="0" err="1"/>
              <a:t>sel</a:t>
            </a:r>
            <a:r>
              <a:rPr lang="en-US" sz="2500" dirty="0" smtClean="0"/>
              <a:t>, and x</a:t>
            </a:r>
            <a:r>
              <a:rPr lang="en-US" sz="2500" dirty="0"/>
              <a:t>, </a:t>
            </a:r>
            <a:r>
              <a:rPr lang="en-US" sz="2500" dirty="0" smtClean="0"/>
              <a:t>respectively</a:t>
            </a:r>
            <a:r>
              <a:rPr lang="en-US" sz="2500" dirty="0"/>
              <a:t>). In this example, we have used m </a:t>
            </a:r>
            <a:r>
              <a:rPr lang="en-US" sz="2500" dirty="0" smtClean="0"/>
              <a:t>= </a:t>
            </a:r>
            <a:r>
              <a:rPr lang="en-US" sz="2500" dirty="0"/>
              <a:t>3 and n </a:t>
            </a:r>
            <a:r>
              <a:rPr lang="en-US" sz="2500" dirty="0" smtClean="0"/>
              <a:t>= </a:t>
            </a:r>
            <a:r>
              <a:rPr lang="en-US" sz="2500" dirty="0"/>
              <a:t>8. However</a:t>
            </a:r>
            <a:r>
              <a:rPr lang="en-US" sz="2500" dirty="0" smtClean="0"/>
              <a:t>, though </a:t>
            </a:r>
            <a:r>
              <a:rPr lang="en-US" sz="2500" dirty="0"/>
              <a:t>this works fine, the use of GENERIC would have made it clearer that m </a:t>
            </a:r>
            <a:r>
              <a:rPr lang="en-US" sz="2500" dirty="0" smtClean="0"/>
              <a:t>and n </a:t>
            </a:r>
            <a:r>
              <a:rPr lang="en-US" sz="2500" dirty="0"/>
              <a:t>are indeed generic parameters</a:t>
            </a:r>
            <a:r>
              <a:rPr lang="en-US" sz="2500" dirty="0" smtClean="0"/>
              <a:t>.</a:t>
            </a:r>
            <a:endParaRPr lang="en-US" sz="2500" dirty="0"/>
          </a:p>
          <a:p>
            <a:pPr algn="just" rtl="0"/>
            <a:r>
              <a:rPr lang="en-US" sz="2500" dirty="0"/>
              <a:t>Notice in the code </a:t>
            </a:r>
            <a:r>
              <a:rPr lang="en-US" sz="2500" dirty="0" smtClean="0"/>
              <a:t>the </a:t>
            </a:r>
            <a:r>
              <a:rPr lang="en-US" sz="2500" dirty="0"/>
              <a:t>use of the following operators: </a:t>
            </a:r>
            <a:r>
              <a:rPr lang="en-US" sz="25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‏,</a:t>
            </a:r>
            <a:r>
              <a:rPr lang="en-US" sz="25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5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:=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5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&lt;=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dirty="0"/>
              <a:t>and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=&gt;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. </a:t>
            </a:r>
          </a:p>
          <a:p>
            <a:pPr algn="just" rtl="0"/>
            <a:r>
              <a:rPr lang="en-US" sz="2500" dirty="0" smtClean="0"/>
              <a:t>Notice </a:t>
            </a:r>
            <a:r>
              <a:rPr lang="en-US" sz="2500" dirty="0"/>
              <a:t>also the use of the following </a:t>
            </a:r>
            <a:r>
              <a:rPr lang="en-US" sz="2500" dirty="0" smtClean="0"/>
              <a:t>attributes: </a:t>
            </a:r>
            <a:r>
              <a:rPr lang="en-US" sz="22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HIGH</a:t>
            </a:r>
            <a:r>
              <a:rPr lang="en-US" sz="25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dirty="0"/>
              <a:t>and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RANGE</a:t>
            </a:r>
            <a:endParaRPr lang="en-US" sz="2200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476672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Example1: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Generic Decoder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6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098317"/>
            <a:ext cx="842493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The functionality of the encoder above can be verified in the simulation results </a:t>
            </a:r>
            <a:r>
              <a:rPr lang="en-US" sz="2500" dirty="0" smtClean="0"/>
              <a:t>of figure below. </a:t>
            </a:r>
            <a:r>
              <a:rPr lang="en-US" sz="2500" dirty="0"/>
              <a:t>As can be seen, all outputs are high, that is, x </a:t>
            </a:r>
            <a:r>
              <a:rPr lang="en-US" sz="2500" dirty="0" smtClean="0"/>
              <a:t>= </a:t>
            </a:r>
            <a:r>
              <a:rPr lang="en-US" sz="2500" dirty="0"/>
              <a:t>‘‘11111111’’ (</a:t>
            </a:r>
            <a:r>
              <a:rPr lang="en-US" sz="2500" dirty="0" smtClean="0"/>
              <a:t>decimal 255</a:t>
            </a:r>
            <a:r>
              <a:rPr lang="en-US" sz="2500" dirty="0"/>
              <a:t>), when </a:t>
            </a:r>
            <a:r>
              <a:rPr lang="en-US" sz="2500" dirty="0" err="1"/>
              <a:t>ena</a:t>
            </a:r>
            <a:r>
              <a:rPr lang="en-US" sz="2500" dirty="0"/>
              <a:t> </a:t>
            </a:r>
            <a:r>
              <a:rPr lang="en-US" sz="2500" dirty="0" smtClean="0"/>
              <a:t>= </a:t>
            </a:r>
            <a:r>
              <a:rPr lang="en-US" sz="2500" dirty="0"/>
              <a:t>‘0’. After </a:t>
            </a:r>
            <a:r>
              <a:rPr lang="en-US" sz="2500" dirty="0" err="1"/>
              <a:t>ena</a:t>
            </a:r>
            <a:r>
              <a:rPr lang="en-US" sz="2500" dirty="0"/>
              <a:t> has been asserted, only one output bit (that selected</a:t>
            </a:r>
          </a:p>
          <a:p>
            <a:pPr algn="just" rtl="0"/>
            <a:r>
              <a:rPr lang="en-US" sz="2500" dirty="0"/>
              <a:t>by </a:t>
            </a:r>
            <a:r>
              <a:rPr lang="en-US" sz="2500" dirty="0" err="1"/>
              <a:t>sel</a:t>
            </a:r>
            <a:r>
              <a:rPr lang="en-US" sz="2500" dirty="0"/>
              <a:t>) is turned low. For example, </a:t>
            </a:r>
            <a:endParaRPr lang="en-US" sz="2500" dirty="0" smtClean="0"/>
          </a:p>
          <a:p>
            <a:pPr algn="just" rtl="0"/>
            <a:r>
              <a:rPr lang="en-US" sz="2500" dirty="0" smtClean="0"/>
              <a:t>when 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= </a:t>
            </a:r>
            <a:r>
              <a:rPr lang="en-US" sz="2500" dirty="0"/>
              <a:t>‘‘000’’ (decimal 0), x </a:t>
            </a:r>
            <a:r>
              <a:rPr lang="en-US" sz="2500" dirty="0" smtClean="0"/>
              <a:t>= </a:t>
            </a:r>
            <a:r>
              <a:rPr lang="en-US" sz="2500" dirty="0"/>
              <a:t>‘‘11111110</a:t>
            </a:r>
            <a:r>
              <a:rPr lang="en-US" sz="2500" dirty="0" smtClean="0"/>
              <a:t>’’(</a:t>
            </a:r>
            <a:r>
              <a:rPr lang="en-US" sz="2500" dirty="0"/>
              <a:t>decimal 254); when 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= </a:t>
            </a:r>
            <a:r>
              <a:rPr lang="en-US" sz="2500" dirty="0"/>
              <a:t>‘‘001’’ (decimal 1), x </a:t>
            </a:r>
            <a:r>
              <a:rPr lang="en-US" sz="2500" dirty="0" smtClean="0"/>
              <a:t>= </a:t>
            </a:r>
            <a:r>
              <a:rPr lang="en-US" sz="2500" dirty="0"/>
              <a:t>‘‘11111101’’ (decimal 253); </a:t>
            </a:r>
            <a:r>
              <a:rPr lang="en-US" sz="2500" dirty="0" smtClean="0"/>
              <a:t>when </a:t>
            </a:r>
            <a:r>
              <a:rPr lang="en-US" sz="2500" dirty="0" err="1" smtClean="0"/>
              <a:t>sel</a:t>
            </a:r>
            <a:r>
              <a:rPr lang="en-US" sz="2500" dirty="0" smtClean="0"/>
              <a:t> = </a:t>
            </a:r>
            <a:r>
              <a:rPr lang="en-US" sz="2500" dirty="0"/>
              <a:t>‘‘010’’ (decimal 2), x </a:t>
            </a:r>
            <a:r>
              <a:rPr lang="en-US" sz="2500" dirty="0" smtClean="0"/>
              <a:t>= </a:t>
            </a:r>
            <a:r>
              <a:rPr lang="en-US" sz="2500" dirty="0"/>
              <a:t>‘‘11111011’’ (decimal 251); and so on.</a:t>
            </a:r>
            <a:endParaRPr lang="ar-IQ" sz="25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4509120"/>
            <a:ext cx="8424937" cy="2276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611560" y="476672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Example1: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Generic Decoder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13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47667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Example2: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Generic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Parity Detector</a:t>
            </a:r>
            <a:endParaRPr lang="ar-IQ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1268760"/>
            <a:ext cx="83529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Figure </a:t>
            </a:r>
            <a:r>
              <a:rPr lang="en-US" sz="2500" dirty="0" smtClean="0"/>
              <a:t>below </a:t>
            </a:r>
            <a:r>
              <a:rPr lang="en-US" sz="2500" dirty="0"/>
              <a:t>shows the top-level diagram of a parity detector. The circuit must </a:t>
            </a:r>
            <a:r>
              <a:rPr lang="en-US" sz="2500" dirty="0" smtClean="0"/>
              <a:t>provide output = </a:t>
            </a:r>
            <a:r>
              <a:rPr lang="en-US" sz="2500" dirty="0"/>
              <a:t>‘0’ when the number of ‘1’s in the input vector is even, or output </a:t>
            </a:r>
            <a:r>
              <a:rPr lang="en-US" sz="2500" dirty="0" smtClean="0"/>
              <a:t>= </a:t>
            </a:r>
            <a:r>
              <a:rPr lang="en-US" sz="2500" dirty="0"/>
              <a:t>‘1</a:t>
            </a:r>
            <a:r>
              <a:rPr lang="en-US" sz="2500" dirty="0" smtClean="0"/>
              <a:t>’ otherwise</a:t>
            </a:r>
            <a:r>
              <a:rPr lang="en-US" sz="2500" dirty="0"/>
              <a:t>. Notice in the VHDL code below that the ENTITY contains a </a:t>
            </a:r>
            <a:r>
              <a:rPr lang="en-US" sz="2500" dirty="0" smtClean="0"/>
              <a:t>GENERIC statement, </a:t>
            </a:r>
            <a:r>
              <a:rPr lang="en-US" sz="2500" dirty="0"/>
              <a:t>which defines n as 7. This code would work for any other </a:t>
            </a:r>
            <a:r>
              <a:rPr lang="en-US" sz="2500" dirty="0" smtClean="0"/>
              <a:t>vector </a:t>
            </a:r>
            <a:r>
              <a:rPr lang="en-US" sz="2500" dirty="0"/>
              <a:t>size, being only necessary to change the value of n in that line. You are </a:t>
            </a:r>
            <a:r>
              <a:rPr lang="en-US" sz="2500" dirty="0">
                <a:solidFill>
                  <a:srgbClr val="FF33CC"/>
                </a:solidFill>
              </a:rPr>
              <a:t>invited</a:t>
            </a:r>
            <a:r>
              <a:rPr lang="en-US" sz="2500" dirty="0"/>
              <a:t> </a:t>
            </a:r>
            <a:r>
              <a:rPr lang="en-US" sz="2500" dirty="0" smtClean="0"/>
              <a:t>to highlight </a:t>
            </a:r>
            <a:r>
              <a:rPr lang="en-US" sz="2500" dirty="0"/>
              <a:t>the </a:t>
            </a:r>
            <a:r>
              <a:rPr lang="en-US" sz="2500" i="1" dirty="0">
                <a:solidFill>
                  <a:srgbClr val="3366CC"/>
                </a:solidFill>
              </a:rPr>
              <a:t>operators</a:t>
            </a:r>
            <a:r>
              <a:rPr lang="en-US" sz="2500" dirty="0"/>
              <a:t> and </a:t>
            </a:r>
            <a:r>
              <a:rPr lang="en-US" sz="2500" i="1" dirty="0">
                <a:solidFill>
                  <a:srgbClr val="3366CC"/>
                </a:solidFill>
              </a:rPr>
              <a:t>attributes</a:t>
            </a:r>
            <a:r>
              <a:rPr lang="en-US" sz="2500" dirty="0"/>
              <a:t> that appear in this design.</a:t>
            </a:r>
            <a:endParaRPr lang="ar-IQ" sz="25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01999"/>
            <a:ext cx="5184576" cy="1565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596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47667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Example2: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Generic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Parity Detector</a:t>
            </a:r>
            <a:endParaRPr lang="ar-IQ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139730"/>
            <a:ext cx="7128793" cy="5494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310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94792" y="1268760"/>
            <a:ext cx="8441704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Simulation results from the circuit synthesized with the code above are shown </a:t>
            </a:r>
            <a:r>
              <a:rPr lang="en-US" sz="2500" dirty="0" smtClean="0"/>
              <a:t>in figure below. </a:t>
            </a:r>
            <a:r>
              <a:rPr lang="en-US" sz="2500" dirty="0"/>
              <a:t>Notice that when input </a:t>
            </a:r>
            <a:r>
              <a:rPr lang="en-US" sz="2500" dirty="0" smtClean="0"/>
              <a:t>= </a:t>
            </a:r>
            <a:r>
              <a:rPr lang="en-US" sz="2500" dirty="0"/>
              <a:t>‘‘00000000’’ (decimal 0), the output is ‘0’, </a:t>
            </a:r>
            <a:r>
              <a:rPr lang="en-US" sz="2500" dirty="0" smtClean="0"/>
              <a:t>because the </a:t>
            </a:r>
            <a:r>
              <a:rPr lang="en-US" sz="2500" dirty="0"/>
              <a:t>number of ‘1’s is even; when input </a:t>
            </a:r>
            <a:r>
              <a:rPr lang="en-US" sz="2500" dirty="0" smtClean="0"/>
              <a:t>= </a:t>
            </a:r>
            <a:r>
              <a:rPr lang="en-US" sz="2500" dirty="0"/>
              <a:t>‘‘00000001’’ (decimal 1), the output </a:t>
            </a:r>
            <a:r>
              <a:rPr lang="en-US" sz="2500" dirty="0" smtClean="0"/>
              <a:t>is ‘</a:t>
            </a:r>
            <a:r>
              <a:rPr lang="en-US" sz="2500" dirty="0"/>
              <a:t>1’, because the number of ‘1’s is odd; and so on.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47667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Example2: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Generic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Parity Detector</a:t>
            </a:r>
            <a:endParaRPr lang="ar-IQ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3688656"/>
            <a:ext cx="7416824" cy="146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12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616534"/>
            <a:ext cx="22557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Summary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81306" y="1262865"/>
            <a:ext cx="831117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500" dirty="0"/>
              <a:t>A summary of VHDL operators and attributes is presented in tables </a:t>
            </a:r>
            <a:r>
              <a:rPr lang="en-US" sz="2500" dirty="0" smtClean="0"/>
              <a:t>below. The </a:t>
            </a:r>
            <a:r>
              <a:rPr lang="en-US" sz="2500" dirty="0"/>
              <a:t>constructs that are not synthesizable (or have little synthesis support</a:t>
            </a:r>
            <a:r>
              <a:rPr lang="en-US" sz="2500" dirty="0" smtClean="0"/>
              <a:t>) are </a:t>
            </a:r>
            <a:r>
              <a:rPr lang="en-US" sz="2500" dirty="0"/>
              <a:t>marked with the </a:t>
            </a:r>
            <a:r>
              <a:rPr lang="en-US" sz="2500" dirty="0" smtClean="0"/>
              <a:t>‘‘   ’’ </a:t>
            </a:r>
            <a:r>
              <a:rPr lang="en-US" sz="2500" dirty="0"/>
              <a:t>symbol.</a:t>
            </a:r>
            <a:endParaRPr lang="ar-IQ" sz="2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05" y="2509360"/>
            <a:ext cx="8212639" cy="3892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عين 2"/>
          <p:cNvSpPr/>
          <p:nvPr/>
        </p:nvSpPr>
        <p:spPr>
          <a:xfrm>
            <a:off x="7410792" y="2178576"/>
            <a:ext cx="72008" cy="108012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2205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87" y="1374588"/>
            <a:ext cx="8157293" cy="5006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611560" y="616534"/>
            <a:ext cx="22557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Summary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27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68760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 :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:= '1';</a:t>
            </a:r>
          </a:p>
          <a:p>
            <a:pPr algn="l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(3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0)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:= "1100";</a:t>
            </a:r>
          </a:p>
          <a:p>
            <a:pPr algn="l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 :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(3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0) := "0010";</a:t>
            </a:r>
          </a:p>
          <a:p>
            <a:pPr algn="l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 :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(7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0);</a:t>
            </a:r>
          </a:p>
          <a:p>
            <a:pPr algn="l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 :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INTEGER RANGE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255;</a:t>
            </a:r>
          </a:p>
          <a:p>
            <a:pPr algn="l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 :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INTEGER RANGE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-128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127;</a:t>
            </a:r>
          </a:p>
          <a:p>
            <a:pPr algn="l" rtl="0"/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Operators (fill in the blanks</a:t>
            </a:r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x1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a &amp; c; -&gt; x1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x2 &lt;= c &amp; b; -&gt; x2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x3 &lt;= b XOR c; -&gt; x3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x4 &lt;= a NOR b(3); -&gt; x4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x5 &lt;= b sll 2; -&gt; x5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x6 &lt;= b sla 2; -&gt; x6 &lt;= ________</a:t>
            </a:r>
          </a:p>
          <a:p>
            <a:pPr algn="l" rtl="0"/>
            <a:r>
              <a:rPr lang="nl-NL" dirty="0">
                <a:latin typeface="Courier New" pitchFamily="49" charset="0"/>
                <a:cs typeface="Courier New" pitchFamily="49" charset="0"/>
              </a:rPr>
              <a:t>x7 &lt;= b rol 2; -&gt; x7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x8 &lt;= a AND NOT b(0) AND NOT c(1); -&gt; x8 &lt;= ________</a:t>
            </a:r>
          </a:p>
          <a:p>
            <a:pPr algn="l" rtl="0"/>
            <a:r>
              <a:rPr lang="en-US" dirty="0">
                <a:latin typeface="Courier New" pitchFamily="49" charset="0"/>
                <a:cs typeface="Courier New" pitchFamily="49" charset="0"/>
              </a:rPr>
              <a:t>d &lt;= (5=&gt;'0', OTHERS=&gt;'1'); -&gt; d&lt;=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________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1560" y="476672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Exercise 1  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76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00512" y="585438"/>
            <a:ext cx="25122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Operators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00512" y="1412776"/>
            <a:ext cx="8219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 algn="just" rtl="0"/>
            <a:r>
              <a:rPr lang="en-US" sz="3200" dirty="0" smtClean="0"/>
              <a:t>VHDL </a:t>
            </a:r>
            <a:r>
              <a:rPr lang="en-US" sz="3200" dirty="0"/>
              <a:t>provides several kinds of pre-defined operators:</a:t>
            </a:r>
          </a:p>
          <a:p>
            <a:pPr marL="342900" indent="-342900" algn="l" rtl="0">
              <a:buFont typeface="Wingdings" pitchFamily="2" charset="2"/>
              <a:buChar char="Ø"/>
            </a:pPr>
            <a:r>
              <a:rPr lang="en-US" sz="3200" dirty="0"/>
              <a:t> Assignment operators</a:t>
            </a:r>
          </a:p>
          <a:p>
            <a:pPr marL="342900" indent="-342900" algn="l" rtl="0">
              <a:buFont typeface="Wingdings" pitchFamily="2" charset="2"/>
              <a:buChar char="Ø"/>
            </a:pPr>
            <a:r>
              <a:rPr lang="en-US" sz="3200" dirty="0"/>
              <a:t> Logical operators</a:t>
            </a:r>
          </a:p>
          <a:p>
            <a:pPr marL="342900" indent="-342900" algn="l" rtl="0">
              <a:buFont typeface="Wingdings" pitchFamily="2" charset="2"/>
              <a:buChar char="Ø"/>
            </a:pPr>
            <a:r>
              <a:rPr lang="en-US" sz="3200" dirty="0"/>
              <a:t> Arithmetic operators</a:t>
            </a:r>
          </a:p>
          <a:p>
            <a:pPr marL="342900" indent="-342900" algn="l" rtl="0">
              <a:buFont typeface="Wingdings" pitchFamily="2" charset="2"/>
              <a:buChar char="Ø"/>
            </a:pPr>
            <a:r>
              <a:rPr lang="en-US" sz="3200" dirty="0"/>
              <a:t> Relational operators</a:t>
            </a:r>
          </a:p>
          <a:p>
            <a:pPr marL="342900" indent="-342900" algn="l" rtl="0">
              <a:buFont typeface="Wingdings" pitchFamily="2" charset="2"/>
              <a:buChar char="Ø"/>
            </a:pPr>
            <a:r>
              <a:rPr lang="en-US" sz="3200" dirty="0"/>
              <a:t> Shift operators</a:t>
            </a:r>
          </a:p>
          <a:p>
            <a:pPr marL="342900" indent="-342900" algn="l" rtl="0">
              <a:buFont typeface="Wingdings" pitchFamily="2" charset="2"/>
              <a:buChar char="Ø"/>
            </a:pPr>
            <a:r>
              <a:rPr lang="en-US" sz="3200" dirty="0"/>
              <a:t> Concatenation </a:t>
            </a:r>
            <a:r>
              <a:rPr lang="en-US" sz="3200" dirty="0" smtClean="0"/>
              <a:t>operators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43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340768"/>
            <a:ext cx="77048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a 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:= '1';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(3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0)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:= "1100";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c 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(3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0) := "0010";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d 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(7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0);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e 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INTEGER RANGE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TO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255;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f 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INTEGER RANGE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-128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TO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127;</a:t>
            </a:r>
          </a:p>
          <a:p>
            <a:pPr algn="l" rtl="0"/>
            <a:endParaRPr lang="en-US" dirty="0" smtClean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Attributes (fill in the blanks)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c'LOW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d'HIGH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c'LEFT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d'RIGHT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c'RANGE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d'LENGTH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</a:p>
          <a:p>
            <a:pPr algn="l" rtl="0"/>
            <a:r>
              <a:rPr lang="en-US" dirty="0" err="1">
                <a:latin typeface="Courier New" pitchFamily="49" charset="0"/>
                <a:cs typeface="Courier New" pitchFamily="49" charset="0"/>
              </a:rPr>
              <a:t>c'REVERSE_RANGE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-&gt; ______</a:t>
            </a:r>
            <a:endParaRPr lang="ar-IQ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11560" y="476672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Exercise 2  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80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7667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Home work:</a:t>
            </a:r>
            <a:endParaRPr lang="ar-IQ" sz="2800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9552" y="3251767"/>
            <a:ext cx="4248472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80000"/>
              </a:lnSpc>
            </a:pPr>
            <a:r>
              <a:rPr lang="en-US" sz="2000" dirty="0" smtClean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--legal </a:t>
            </a:r>
            <a:r>
              <a:rPr lang="en-US" sz="2000" dirty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or illegal?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b(0) AND a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a + d(7)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NOT b XNOR c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c + d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 - f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IF (b&lt;c) ...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IF (b&gt;=a) ...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IF (f/=e) ...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IF (e&gt;d)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39552" y="1255693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a 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:= '1';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(3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0)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:= "1100";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 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(3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0) := "0010";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d 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BIT_VECTOR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(7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DOWNTO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0);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e 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INTEGER RANGE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TO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255;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f 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INTEGER RANGE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-128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TO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127;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220072" y="3573016"/>
            <a:ext cx="3301360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sra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1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srl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-2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f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ror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3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e*3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5**5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f/4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e/3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d &lt;= c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d(6 DOWNTO 3) := b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 &lt;= d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f := 100</a:t>
            </a:r>
          </a:p>
        </p:txBody>
      </p:sp>
      <p:cxnSp>
        <p:nvCxnSpPr>
          <p:cNvPr id="7" name="رابط كسهم مستقيم 6"/>
          <p:cNvCxnSpPr/>
          <p:nvPr/>
        </p:nvCxnSpPr>
        <p:spPr>
          <a:xfrm flipV="1">
            <a:off x="2339752" y="3717032"/>
            <a:ext cx="2880320" cy="2104669"/>
          </a:xfrm>
          <a:prstGeom prst="straightConnector1">
            <a:avLst/>
          </a:prstGeom>
          <a:ln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48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39552" y="404664"/>
            <a:ext cx="8496944" cy="792088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Questions?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3" name="Picture 13" descr="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3863"/>
            <a:ext cx="3733800" cy="449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4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39552" y="476672"/>
            <a:ext cx="7249099" cy="646331"/>
          </a:xfrm>
          <a:prstGeom prst="rect">
            <a:avLst/>
          </a:prstGeom>
          <a:noFill/>
          <a:effectLst/>
        </p:spPr>
        <p:txBody>
          <a:bodyPr wrap="none">
            <a:no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Operators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Assignment Operators</a:t>
            </a:r>
            <a:endParaRPr lang="ar-IQ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39552" y="1052736"/>
            <a:ext cx="8604448" cy="5490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5000"/>
              </a:lnSpc>
            </a:pPr>
            <a:r>
              <a:rPr lang="en-US" sz="2500" dirty="0" smtClean="0"/>
              <a:t>To assign </a:t>
            </a:r>
            <a:r>
              <a:rPr lang="en-US" sz="2500" dirty="0"/>
              <a:t>values to signals, variables, and </a:t>
            </a:r>
            <a:r>
              <a:rPr lang="en-US" sz="2500" dirty="0" smtClean="0"/>
              <a:t>constants. They </a:t>
            </a:r>
            <a:r>
              <a:rPr lang="en-US" sz="2500" dirty="0"/>
              <a:t>are:</a:t>
            </a:r>
          </a:p>
          <a:p>
            <a:pPr algn="just" rtl="0">
              <a:lnSpc>
                <a:spcPct val="95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&lt;=</a:t>
            </a:r>
            <a:r>
              <a:rPr lang="en-US" sz="2500" dirty="0" smtClean="0"/>
              <a:t> </a:t>
            </a:r>
            <a:r>
              <a:rPr lang="en-US" sz="2500" dirty="0"/>
              <a:t>Used to assign a value to a </a:t>
            </a:r>
            <a:r>
              <a:rPr lang="en-US" sz="2500" i="1" dirty="0" smtClean="0">
                <a:solidFill>
                  <a:srgbClr val="0000FF"/>
                </a:solidFill>
              </a:rPr>
              <a:t>Signal</a:t>
            </a:r>
            <a:r>
              <a:rPr lang="en-US" sz="2500" dirty="0" smtClean="0"/>
              <a:t>.</a:t>
            </a:r>
            <a:endParaRPr lang="en-US" sz="2500" dirty="0"/>
          </a:p>
          <a:p>
            <a:pPr marL="441325" indent="-441325" algn="just" rtl="0">
              <a:lnSpc>
                <a:spcPct val="95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:= </a:t>
            </a:r>
            <a:r>
              <a:rPr lang="en-US" sz="2500" dirty="0" smtClean="0"/>
              <a:t>Used </a:t>
            </a:r>
            <a:r>
              <a:rPr lang="en-US" sz="2500" dirty="0"/>
              <a:t>to assign a value to a </a:t>
            </a:r>
            <a:r>
              <a:rPr lang="en-US" sz="2500" i="1" dirty="0" smtClean="0">
                <a:solidFill>
                  <a:srgbClr val="0000FF"/>
                </a:solidFill>
              </a:rPr>
              <a:t>Variable, Constant</a:t>
            </a:r>
            <a:r>
              <a:rPr lang="en-US" sz="2500" dirty="0" smtClean="0"/>
              <a:t>, </a:t>
            </a:r>
            <a:r>
              <a:rPr lang="en-US" sz="2500" dirty="0"/>
              <a:t>or </a:t>
            </a:r>
            <a:r>
              <a:rPr lang="en-US" sz="2500" i="1" dirty="0" smtClean="0">
                <a:solidFill>
                  <a:srgbClr val="0000FF"/>
                </a:solidFill>
              </a:rPr>
              <a:t>Generic</a:t>
            </a:r>
            <a:r>
              <a:rPr lang="en-US" sz="2500" dirty="0" smtClean="0"/>
              <a:t>. Used also </a:t>
            </a:r>
            <a:r>
              <a:rPr lang="en-US" sz="2500" dirty="0"/>
              <a:t>for establishing initial values.</a:t>
            </a:r>
          </a:p>
          <a:p>
            <a:pPr marL="441325" indent="-441325" algn="just" rtl="0">
              <a:lnSpc>
                <a:spcPct val="95000"/>
              </a:lnSpc>
            </a:pPr>
            <a:r>
              <a:rPr lang="en-US" sz="2800" b="1" dirty="0">
                <a:solidFill>
                  <a:srgbClr val="0000FF"/>
                </a:solidFill>
              </a:rPr>
              <a:t>=&gt;</a:t>
            </a:r>
            <a:r>
              <a:rPr lang="en-US" sz="2500" dirty="0" smtClean="0"/>
              <a:t>Used </a:t>
            </a:r>
            <a:r>
              <a:rPr lang="en-US" sz="2500" dirty="0"/>
              <a:t>to assign values to individual vector elements or </a:t>
            </a:r>
            <a:r>
              <a:rPr lang="en-US" sz="2500" dirty="0" smtClean="0"/>
              <a:t>with   </a:t>
            </a:r>
            <a:r>
              <a:rPr lang="en-US" sz="2500" i="1" dirty="0" smtClean="0">
                <a:solidFill>
                  <a:srgbClr val="0000FF"/>
                </a:solidFill>
              </a:rPr>
              <a:t>Others</a:t>
            </a:r>
            <a:r>
              <a:rPr lang="en-US" sz="2500" dirty="0" smtClean="0"/>
              <a:t>.</a:t>
            </a:r>
          </a:p>
          <a:p>
            <a:pPr algn="just" rtl="0">
              <a:lnSpc>
                <a:spcPct val="95000"/>
              </a:lnSpc>
            </a:pPr>
            <a:r>
              <a:rPr lang="en-US" sz="2500" i="1" u="sng" dirty="0" smtClean="0">
                <a:solidFill>
                  <a:srgbClr val="0033CC"/>
                </a:solidFill>
                <a:latin typeface="+mj-lt"/>
              </a:rPr>
              <a:t>Example: </a:t>
            </a:r>
            <a:r>
              <a:rPr lang="en-US" sz="2500" dirty="0" smtClean="0"/>
              <a:t>Consider following </a:t>
            </a:r>
            <a:r>
              <a:rPr lang="en-US" sz="2500" dirty="0"/>
              <a:t>signal and variable declarations:</a:t>
            </a:r>
          </a:p>
          <a:p>
            <a:pPr algn="just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SIGNAL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x: 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STD_LOGIC;</a:t>
            </a:r>
          </a:p>
          <a:p>
            <a:pPr algn="just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VARIABLE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y: 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STD_LOGIC_VECTOR(3 DOWNTO 0); </a:t>
            </a:r>
            <a:endParaRPr lang="en-US" sz="2000" dirty="0" smtClean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>
              <a:lnSpc>
                <a:spcPct val="95000"/>
              </a:lnSpc>
            </a:pP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SIGNAL 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w: STD_LOGIC_VECTOR(0 TO 7); </a:t>
            </a:r>
            <a:endParaRPr lang="en-US" sz="2000" dirty="0" smtClean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5000"/>
              </a:lnSpc>
            </a:pPr>
            <a:r>
              <a:rPr lang="en-US" sz="2500" dirty="0"/>
              <a:t>Then the following assignments are legal: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&lt;='1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';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--'1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' is assigned to SIGNAL x using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&lt;=</a:t>
            </a:r>
            <a:endParaRPr lang="en-US" sz="2000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:="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0000";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--"0000" is assigned to VARIABLE y using :=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w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&lt;="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10000000";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LSB is '1', the others are '0'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w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&lt;=(</a:t>
            </a: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 =&gt;'1', OTHERS =&gt;'0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');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LSB is '1',the others are '0'</a:t>
            </a:r>
            <a:endParaRPr lang="ar-IQ" sz="2000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600512" y="404664"/>
            <a:ext cx="6419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Operators: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Logical Operators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467544" y="1052736"/>
            <a:ext cx="856895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 algn="just" rtl="0">
              <a:lnSpc>
                <a:spcPct val="90000"/>
              </a:lnSpc>
            </a:pPr>
            <a:r>
              <a:rPr lang="en-US" sz="2500" dirty="0" smtClean="0"/>
              <a:t>Used to perform logical operations. The data must be of type BIT, STD_LOGIC, or STD_ULOGIC (or, their respective extensions, BIT_VECTOR, STD_LOGIC_VECTOR, or STD_ULOGIC_VECTOR). The logical operators are: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800" dirty="0"/>
              <a:t> </a:t>
            </a:r>
            <a:r>
              <a:rPr lang="en-US" sz="2200" dirty="0"/>
              <a:t>NOT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200" dirty="0"/>
              <a:t> AND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200" dirty="0"/>
              <a:t> OR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200" dirty="0"/>
              <a:t> NAND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200" dirty="0"/>
              <a:t> NOR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200" dirty="0"/>
              <a:t> XOR</a:t>
            </a:r>
          </a:p>
          <a:p>
            <a:pPr marL="457200" indent="-274638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200" dirty="0"/>
              <a:t> XNOR</a:t>
            </a:r>
            <a:endParaRPr lang="en-US" sz="2200" dirty="0" smtClean="0"/>
          </a:p>
          <a:p>
            <a:pPr algn="just" rtl="0">
              <a:lnSpc>
                <a:spcPct val="90000"/>
              </a:lnSpc>
            </a:pPr>
            <a:r>
              <a:rPr lang="en-US" sz="2500" u="sng" dirty="0" smtClean="0">
                <a:solidFill>
                  <a:srgbClr val="000099"/>
                </a:solidFill>
              </a:rPr>
              <a:t>Notes:</a:t>
            </a:r>
            <a:r>
              <a:rPr lang="en-US" sz="2500" dirty="0" smtClean="0"/>
              <a:t> The </a:t>
            </a:r>
            <a:r>
              <a:rPr lang="en-US" sz="2200" dirty="0" smtClean="0"/>
              <a:t>NOT</a:t>
            </a:r>
            <a:r>
              <a:rPr lang="en-US" sz="2500" dirty="0" smtClean="0"/>
              <a:t> operator has precedence over the others. The </a:t>
            </a:r>
            <a:r>
              <a:rPr lang="en-US" sz="2200" dirty="0" smtClean="0"/>
              <a:t>XNOR</a:t>
            </a:r>
            <a:r>
              <a:rPr lang="en-US" sz="2500" dirty="0" smtClean="0"/>
              <a:t> operator was introduced in VHDL93</a:t>
            </a:r>
            <a:r>
              <a:rPr lang="en-US" dirty="0" smtClean="0"/>
              <a:t>.</a:t>
            </a:r>
            <a:endParaRPr lang="en-US" dirty="0" smtClean="0">
              <a:solidFill>
                <a:srgbClr val="0033CC"/>
              </a:solidFill>
            </a:endParaRPr>
          </a:p>
          <a:p>
            <a:pPr algn="l" rtl="0">
              <a:lnSpc>
                <a:spcPct val="90000"/>
              </a:lnSpc>
            </a:pPr>
            <a:r>
              <a:rPr lang="en-US" sz="2500" i="1" u="sng" dirty="0" smtClean="0">
                <a:solidFill>
                  <a:srgbClr val="0033CC"/>
                </a:solidFill>
                <a:latin typeface="+mj-lt"/>
              </a:rPr>
              <a:t>Examples: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y &lt;= NOT a AND b; </a:t>
            </a:r>
            <a:r>
              <a:rPr lang="en-U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(a'.b)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y &lt;= NOT (a AND b);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(a.b)'</a:t>
            </a:r>
          </a:p>
          <a:p>
            <a:pPr algn="l" rtl="0">
              <a:lnSpc>
                <a:spcPct val="90000"/>
              </a:lnSpc>
            </a:pPr>
            <a:r>
              <a:rPr lang="es-ES" sz="20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y &lt;= a NAND b; </a:t>
            </a:r>
            <a:r>
              <a:rPr lang="es-ES" sz="20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s-E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(a.b)'</a:t>
            </a:r>
            <a:endParaRPr lang="ar-IQ" sz="2000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9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539552" y="58543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Operators: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Arithmetic Operators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567720" y="1247069"/>
            <a:ext cx="857628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 algn="just" rtl="0">
              <a:lnSpc>
                <a:spcPct val="90000"/>
              </a:lnSpc>
            </a:pPr>
            <a:r>
              <a:rPr lang="en-US" sz="2500" dirty="0" smtClean="0"/>
              <a:t>Used </a:t>
            </a:r>
            <a:r>
              <a:rPr lang="en-US" sz="2500" dirty="0"/>
              <a:t>to perform arithmetic operations. The data can be of type INTEGER</a:t>
            </a:r>
            <a:r>
              <a:rPr lang="en-US" sz="2500" dirty="0" smtClean="0"/>
              <a:t>, SIGNED</a:t>
            </a:r>
            <a:r>
              <a:rPr lang="en-US" sz="2500" dirty="0"/>
              <a:t>, UNSIGNED, or REAL (recall that the last cannot be synthesized directly</a:t>
            </a:r>
            <a:r>
              <a:rPr lang="en-US" sz="2500" dirty="0" smtClean="0"/>
              <a:t>). Also</a:t>
            </a:r>
            <a:r>
              <a:rPr lang="en-US" sz="2500" dirty="0"/>
              <a:t>, if the </a:t>
            </a:r>
            <a:r>
              <a:rPr lang="en-US" sz="2500" i="1" dirty="0">
                <a:solidFill>
                  <a:srgbClr val="0033CC"/>
                </a:solidFill>
              </a:rPr>
              <a:t>std_logic_signed</a:t>
            </a:r>
            <a:r>
              <a:rPr lang="en-US" sz="2500" dirty="0"/>
              <a:t> or the </a:t>
            </a:r>
            <a:r>
              <a:rPr lang="en-US" sz="2500" i="1" dirty="0">
                <a:solidFill>
                  <a:srgbClr val="0033CC"/>
                </a:solidFill>
              </a:rPr>
              <a:t>std_logic_unsigned </a:t>
            </a:r>
            <a:r>
              <a:rPr lang="en-US" sz="2500" dirty="0"/>
              <a:t>package of the </a:t>
            </a:r>
            <a:r>
              <a:rPr lang="en-US" sz="2500" i="1" dirty="0" smtClean="0">
                <a:solidFill>
                  <a:srgbClr val="0033CC"/>
                </a:solidFill>
              </a:rPr>
              <a:t>ieee </a:t>
            </a:r>
            <a:r>
              <a:rPr lang="en-US" sz="2500" dirty="0" smtClean="0"/>
              <a:t>library </a:t>
            </a:r>
            <a:r>
              <a:rPr lang="en-US" sz="2500" dirty="0"/>
              <a:t>is used, then STD_LOGIC_VECTOR can also be employed directly in addition</a:t>
            </a:r>
          </a:p>
          <a:p>
            <a:pPr algn="just" rtl="0">
              <a:lnSpc>
                <a:spcPct val="90000"/>
              </a:lnSpc>
            </a:pPr>
            <a:r>
              <a:rPr lang="en-US" sz="2500" dirty="0"/>
              <a:t>and subtraction </a:t>
            </a:r>
            <a:r>
              <a:rPr lang="en-US" sz="2500" dirty="0" smtClean="0"/>
              <a:t>operations.</a:t>
            </a:r>
          </a:p>
          <a:p>
            <a:pPr marL="457200" indent="-4572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/>
              <a:t>‏ </a:t>
            </a:r>
            <a:r>
              <a:rPr lang="en-US" sz="2500" dirty="0" smtClean="0">
                <a:solidFill>
                  <a:srgbClr val="000099"/>
                </a:solidFill>
              </a:rPr>
              <a:t>+</a:t>
            </a:r>
            <a:r>
              <a:rPr lang="en-US" sz="2500" dirty="0" smtClean="0"/>
              <a:t>	  Addition</a:t>
            </a:r>
            <a:endParaRPr lang="en-US" sz="2500" dirty="0"/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 smtClean="0"/>
              <a:t>  </a:t>
            </a:r>
            <a:r>
              <a:rPr lang="en-US" sz="2500" dirty="0">
                <a:solidFill>
                  <a:srgbClr val="000099"/>
                </a:solidFill>
              </a:rPr>
              <a:t>-</a:t>
            </a:r>
            <a:r>
              <a:rPr lang="en-US" sz="2500" dirty="0" smtClean="0"/>
              <a:t>	   Subtraction</a:t>
            </a:r>
            <a:endParaRPr lang="en-US" sz="2500" dirty="0"/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 smtClean="0"/>
              <a:t>  </a:t>
            </a:r>
            <a:r>
              <a:rPr lang="en-US" sz="2500" dirty="0">
                <a:solidFill>
                  <a:srgbClr val="000099"/>
                </a:solidFill>
              </a:rPr>
              <a:t>*</a:t>
            </a:r>
            <a:r>
              <a:rPr lang="en-US" sz="2500" dirty="0" smtClean="0"/>
              <a:t>      Multiplication</a:t>
            </a:r>
            <a:endParaRPr lang="en-US" sz="2500" dirty="0"/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 smtClean="0"/>
              <a:t>  </a:t>
            </a:r>
            <a:r>
              <a:rPr lang="en-US" sz="2500" dirty="0">
                <a:solidFill>
                  <a:srgbClr val="000099"/>
                </a:solidFill>
              </a:rPr>
              <a:t>/</a:t>
            </a:r>
            <a:r>
              <a:rPr lang="en-US" sz="2500" dirty="0"/>
              <a:t> </a:t>
            </a:r>
            <a:r>
              <a:rPr lang="en-US" sz="2500" dirty="0" smtClean="0"/>
              <a:t>     Division</a:t>
            </a:r>
            <a:endParaRPr lang="en-US" sz="2500" dirty="0"/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>
                <a:solidFill>
                  <a:srgbClr val="000099"/>
                </a:solidFill>
              </a:rPr>
              <a:t>**</a:t>
            </a:r>
            <a:r>
              <a:rPr lang="en-US" sz="2500" dirty="0"/>
              <a:t> </a:t>
            </a:r>
            <a:r>
              <a:rPr lang="en-US" sz="2500" dirty="0" smtClean="0"/>
              <a:t>     Exponentiation</a:t>
            </a:r>
            <a:endParaRPr lang="en-US" sz="2500" dirty="0"/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MOD</a:t>
            </a:r>
            <a:r>
              <a:rPr lang="en-US" sz="2500" dirty="0" smtClean="0"/>
              <a:t> </a:t>
            </a:r>
            <a:r>
              <a:rPr lang="en-US" sz="2500" dirty="0"/>
              <a:t>Modulus</a:t>
            </a:r>
            <a:r>
              <a:rPr lang="en-US" sz="2500" dirty="0" smtClean="0"/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mod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returns the 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remainder of </a:t>
            </a:r>
            <a:r>
              <a:rPr lang="en-US" sz="14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y/x with the signal 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of x </a:t>
            </a:r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REM</a:t>
            </a:r>
            <a:r>
              <a:rPr lang="en-US" sz="2500" dirty="0" smtClean="0"/>
              <a:t> </a:t>
            </a:r>
            <a:r>
              <a:rPr lang="en-US" sz="2500" dirty="0"/>
              <a:t>Remainder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rem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returns the remainder of y/x with the </a:t>
            </a:r>
            <a:r>
              <a:rPr lang="en-US" sz="14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signal of y</a:t>
            </a:r>
          </a:p>
          <a:p>
            <a:pPr marL="342900" indent="-342900" algn="l" rtl="0">
              <a:lnSpc>
                <a:spcPct val="90000"/>
              </a:lnSpc>
              <a:buSzPct val="75000"/>
              <a:buFont typeface="Wingdings" pitchFamily="2" charset="2"/>
              <a:buChar char="Ø"/>
            </a:pPr>
            <a:r>
              <a:rPr lang="en-US" sz="2500" dirty="0">
                <a:solidFill>
                  <a:srgbClr val="000099"/>
                </a:solidFill>
              </a:rPr>
              <a:t>ABS</a:t>
            </a:r>
            <a:r>
              <a:rPr lang="en-US" sz="2500" dirty="0"/>
              <a:t> Absolute value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22341552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539552" y="58543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Operators: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Comparison O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perators</a:t>
            </a:r>
            <a:endParaRPr lang="en-US" sz="2800" dirty="0">
              <a:solidFill>
                <a:srgbClr val="0033CC"/>
              </a:solidFill>
              <a:latin typeface="Jokerm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83568" y="1628800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Used for making comparisons. The data can be of any of the types listed above. </a:t>
            </a:r>
            <a:r>
              <a:rPr lang="en-US" sz="2500" dirty="0" smtClean="0"/>
              <a:t>The relational </a:t>
            </a:r>
            <a:r>
              <a:rPr lang="en-US" sz="2500" dirty="0"/>
              <a:t>(comparison) operators are:</a:t>
            </a:r>
          </a:p>
          <a:p>
            <a:pPr marL="533400" indent="-533400" algn="just" rtl="0"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=</a:t>
            </a:r>
            <a:r>
              <a:rPr lang="en-US" sz="2500" dirty="0" smtClean="0"/>
              <a:t> 	Equal </a:t>
            </a:r>
            <a:r>
              <a:rPr lang="en-US" sz="2500" dirty="0"/>
              <a:t>to</a:t>
            </a:r>
          </a:p>
          <a:p>
            <a:pPr marL="441325" indent="-441325" algn="just" rtl="0"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/=</a:t>
            </a:r>
            <a:r>
              <a:rPr lang="en-US" sz="2500" dirty="0" smtClean="0"/>
              <a:t> 	Not </a:t>
            </a:r>
            <a:r>
              <a:rPr lang="en-US" sz="2500" dirty="0"/>
              <a:t>equal to</a:t>
            </a:r>
          </a:p>
          <a:p>
            <a:pPr marL="533400" indent="-533400" algn="just" rtl="0"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&lt;</a:t>
            </a:r>
            <a:r>
              <a:rPr lang="en-US" sz="2500" dirty="0" smtClean="0"/>
              <a:t>	Less </a:t>
            </a:r>
            <a:r>
              <a:rPr lang="en-US" sz="2500" dirty="0"/>
              <a:t>than</a:t>
            </a:r>
          </a:p>
          <a:p>
            <a:pPr marL="533400" indent="-533400" algn="just" rtl="0">
              <a:buSzPct val="75000"/>
              <a:buFont typeface="Wingdings" pitchFamily="2" charset="2"/>
              <a:buChar char="Ø"/>
            </a:pPr>
            <a:r>
              <a:rPr lang="en-US" sz="2500" dirty="0">
                <a:solidFill>
                  <a:srgbClr val="000099"/>
                </a:solidFill>
              </a:rPr>
              <a:t>&gt; </a:t>
            </a:r>
            <a:r>
              <a:rPr lang="en-US" sz="2500" dirty="0" smtClean="0"/>
              <a:t>	Greater </a:t>
            </a:r>
            <a:r>
              <a:rPr lang="en-US" sz="2500" dirty="0"/>
              <a:t>than</a:t>
            </a:r>
          </a:p>
          <a:p>
            <a:pPr marL="533400" indent="-533400" algn="just" rtl="0"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&lt;=</a:t>
            </a:r>
            <a:r>
              <a:rPr lang="en-US" sz="2500" dirty="0" smtClean="0"/>
              <a:t> Less </a:t>
            </a:r>
            <a:r>
              <a:rPr lang="en-US" sz="2500" dirty="0"/>
              <a:t>than or equal to</a:t>
            </a:r>
          </a:p>
          <a:p>
            <a:pPr marL="539750" indent="-539750" algn="just" rtl="0">
              <a:buSzPct val="75000"/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99"/>
                </a:solidFill>
              </a:rPr>
              <a:t>&gt;=</a:t>
            </a:r>
            <a:r>
              <a:rPr lang="en-US" sz="2500" dirty="0" smtClean="0"/>
              <a:t> Greater </a:t>
            </a:r>
            <a:r>
              <a:rPr lang="en-US" sz="2500" dirty="0"/>
              <a:t>than or equal to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350710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539552" y="58543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Operators: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Shift Operators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539552" y="1513815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Used </a:t>
            </a:r>
            <a:r>
              <a:rPr lang="en-US" sz="2500" dirty="0"/>
              <a:t>for shifting data. They were introduced in VHDL93. Their syntax is the following:</a:t>
            </a:r>
          </a:p>
          <a:p>
            <a:pPr algn="just" rtl="0"/>
            <a:r>
              <a:rPr lang="en-US" sz="2500" dirty="0" smtClean="0"/>
              <a:t>&lt;left operand&gt; &lt;shift operation&gt; &lt;right operand&gt;. </a:t>
            </a:r>
            <a:r>
              <a:rPr lang="en-US" sz="2500" dirty="0"/>
              <a:t>The left operand must </a:t>
            </a:r>
            <a:r>
              <a:rPr lang="en-US" sz="2500" dirty="0" smtClean="0"/>
              <a:t>be of </a:t>
            </a:r>
            <a:r>
              <a:rPr lang="en-US" sz="2500" dirty="0"/>
              <a:t>type BIT_VECTOR, while the right operand must be an INTEGER (‏ </a:t>
            </a:r>
            <a:r>
              <a:rPr lang="en-US" sz="2500" dirty="0" smtClean="0"/>
              <a:t>+</a:t>
            </a:r>
            <a:r>
              <a:rPr lang="en-US" sz="2500" dirty="0"/>
              <a:t> </a:t>
            </a:r>
            <a:r>
              <a:rPr lang="en-US" sz="2500" dirty="0" smtClean="0"/>
              <a:t>or – in front </a:t>
            </a:r>
            <a:r>
              <a:rPr lang="en-US" sz="2500" dirty="0"/>
              <a:t>of it is accepted). </a:t>
            </a:r>
            <a:r>
              <a:rPr lang="en-US" sz="2500" dirty="0" smtClean="0"/>
              <a:t>Some </a:t>
            </a:r>
            <a:r>
              <a:rPr lang="en-US" sz="2500" dirty="0"/>
              <a:t>shift operators are:</a:t>
            </a:r>
          </a:p>
          <a:p>
            <a:pPr marL="342900" indent="-342900" algn="just" rtl="0">
              <a:buSzPct val="75000"/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i="1" dirty="0">
                <a:solidFill>
                  <a:srgbClr val="000099"/>
                </a:solidFill>
              </a:rPr>
              <a:t>sll</a:t>
            </a:r>
            <a:r>
              <a:rPr lang="en-US" sz="2400" dirty="0"/>
              <a:t> </a:t>
            </a:r>
            <a:r>
              <a:rPr lang="en-US" sz="2400" dirty="0" smtClean="0"/>
              <a:t>   Shift </a:t>
            </a:r>
            <a:r>
              <a:rPr lang="en-US" sz="2400" dirty="0"/>
              <a:t>left logic </a:t>
            </a:r>
            <a:r>
              <a:rPr lang="en-US" sz="2400" dirty="0" smtClean="0"/>
              <a:t>     – </a:t>
            </a:r>
            <a:r>
              <a:rPr lang="en-US" sz="2400" dirty="0"/>
              <a:t>positions on the right are filled with ‘0’s</a:t>
            </a:r>
          </a:p>
          <a:p>
            <a:pPr marL="342900" indent="-342900" algn="just" rtl="0">
              <a:buSzPct val="75000"/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i="1" dirty="0">
                <a:solidFill>
                  <a:srgbClr val="000099"/>
                </a:solidFill>
              </a:rPr>
              <a:t>srl</a:t>
            </a:r>
            <a:r>
              <a:rPr lang="en-US" sz="2400" dirty="0"/>
              <a:t> </a:t>
            </a:r>
            <a:r>
              <a:rPr lang="en-US" sz="2400" dirty="0" smtClean="0"/>
              <a:t>  Shift </a:t>
            </a:r>
            <a:r>
              <a:rPr lang="en-US" sz="2400" dirty="0"/>
              <a:t>right </a:t>
            </a:r>
            <a:r>
              <a:rPr lang="en-US" sz="2400" dirty="0" smtClean="0"/>
              <a:t>logic   – </a:t>
            </a:r>
            <a:r>
              <a:rPr lang="en-US" sz="2400" dirty="0"/>
              <a:t>positions on the left are filled with ‘0’s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31722298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00512" y="1292789"/>
            <a:ext cx="84359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 smtClean="0"/>
              <a:t>The </a:t>
            </a:r>
            <a:r>
              <a:rPr lang="en-US" sz="2500" dirty="0"/>
              <a:t>pre-defined, synthesizable data attributes are </a:t>
            </a:r>
            <a:r>
              <a:rPr lang="en-US" sz="2500" dirty="0" smtClean="0"/>
              <a:t>the following</a:t>
            </a:r>
            <a:r>
              <a:rPr lang="en-US" sz="2500" dirty="0"/>
              <a:t>: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d’LOW</a:t>
            </a:r>
            <a:r>
              <a:rPr lang="en-US" sz="2500" dirty="0" smtClean="0">
                <a:solidFill>
                  <a:srgbClr val="000099"/>
                </a:solidFill>
              </a:rPr>
              <a:t>:</a:t>
            </a:r>
            <a:r>
              <a:rPr lang="en-US" sz="2500" dirty="0" smtClean="0"/>
              <a:t>	Returns </a:t>
            </a:r>
            <a:r>
              <a:rPr lang="en-US" sz="2500" dirty="0"/>
              <a:t>lower array index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d’HIGH:</a:t>
            </a:r>
            <a:r>
              <a:rPr lang="en-US" sz="2500" dirty="0"/>
              <a:t> </a:t>
            </a:r>
            <a:r>
              <a:rPr lang="en-US" sz="2500" dirty="0" smtClean="0"/>
              <a:t>	Returns </a:t>
            </a:r>
            <a:r>
              <a:rPr lang="en-US" sz="2500" dirty="0"/>
              <a:t>upper array index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d’LEFT:</a:t>
            </a:r>
            <a:r>
              <a:rPr lang="en-US" sz="2500" dirty="0">
                <a:solidFill>
                  <a:srgbClr val="000099"/>
                </a:solidFill>
              </a:rPr>
              <a:t> </a:t>
            </a:r>
            <a:r>
              <a:rPr lang="en-US" sz="2500" dirty="0" smtClean="0"/>
              <a:t>	Returns </a:t>
            </a:r>
            <a:r>
              <a:rPr lang="en-US" sz="2500" dirty="0"/>
              <a:t>leftmost array index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d’RIGHT: </a:t>
            </a:r>
            <a:r>
              <a:rPr lang="en-US" sz="2500" dirty="0" smtClean="0"/>
              <a:t>Returns </a:t>
            </a:r>
            <a:r>
              <a:rPr lang="en-US" sz="2500" dirty="0"/>
              <a:t>rightmost array index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d’LENGTH</a:t>
            </a:r>
            <a:r>
              <a:rPr lang="en-US" sz="2500" dirty="0">
                <a:solidFill>
                  <a:srgbClr val="000099"/>
                </a:solidFill>
              </a:rPr>
              <a:t>:</a:t>
            </a:r>
            <a:r>
              <a:rPr lang="en-US" sz="2500" dirty="0"/>
              <a:t> Returns vector size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d’RANGE</a:t>
            </a:r>
            <a:r>
              <a:rPr lang="en-US" sz="2500" dirty="0">
                <a:solidFill>
                  <a:srgbClr val="000099"/>
                </a:solidFill>
              </a:rPr>
              <a:t>: </a:t>
            </a:r>
            <a:r>
              <a:rPr lang="en-US" sz="2500" dirty="0" smtClean="0"/>
              <a:t>  </a:t>
            </a:r>
            <a:r>
              <a:rPr lang="en-US" sz="2500" dirty="0"/>
              <a:t>Returns vector range</a:t>
            </a:r>
          </a:p>
          <a:p>
            <a:pPr marL="342900" indent="-342900" algn="l" rtl="0">
              <a:buSzPct val="75000"/>
              <a:buFont typeface="Wingdings" pitchFamily="2" charset="2"/>
              <a:buChar char="Ø"/>
            </a:pPr>
            <a:r>
              <a:rPr lang="en-US" sz="2500" dirty="0"/>
              <a:t> </a:t>
            </a:r>
            <a:r>
              <a:rPr lang="en-US" sz="25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d’REVERSE_RANGE</a:t>
            </a:r>
            <a:r>
              <a:rPr lang="en-US" sz="2500" dirty="0">
                <a:solidFill>
                  <a:srgbClr val="000099"/>
                </a:solidFill>
              </a:rPr>
              <a:t>:</a:t>
            </a:r>
            <a:r>
              <a:rPr lang="en-US" sz="2500" dirty="0"/>
              <a:t> Returns vector range in reverse order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467544" y="4497446"/>
            <a:ext cx="865200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u="sng" dirty="0">
                <a:solidFill>
                  <a:srgbClr val="000099"/>
                </a:solidFill>
              </a:rPr>
              <a:t>Example:</a:t>
            </a:r>
            <a:r>
              <a:rPr lang="en-US" sz="2500" dirty="0"/>
              <a:t> Consider the following signal:</a:t>
            </a:r>
          </a:p>
          <a:p>
            <a:pPr algn="l" rtl="0"/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SIGNAL d : STD_LOGIC_VECTOR (7 DOWNTO 0);</a:t>
            </a:r>
          </a:p>
          <a:p>
            <a:pPr algn="l" rtl="0"/>
            <a:r>
              <a:rPr lang="en-US" sz="2500" dirty="0"/>
              <a:t>Then:</a:t>
            </a:r>
          </a:p>
          <a:p>
            <a:pPr algn="l" rtl="0"/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d'LOW=0, d'HIGH=7, d'LEFT=7, </a:t>
            </a:r>
            <a:r>
              <a:rPr lang="en-US" sz="2200" dirty="0" smtClean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d'RIGHT=0,d'LENGTH=8</a:t>
            </a:r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algn="l" rtl="0"/>
            <a:r>
              <a:rPr lang="en-US" sz="22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d'RANGE=(7 downto 0), d'REVERSE_RANGE=(0 to 7).</a:t>
            </a:r>
            <a:endParaRPr lang="ar-IQ" sz="2200" dirty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00512" y="585438"/>
            <a:ext cx="6131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Attributes: </a:t>
            </a:r>
            <a:r>
              <a:rPr lang="en-US" sz="2800" dirty="0" smtClean="0">
                <a:solidFill>
                  <a:srgbClr val="0033CC"/>
                </a:solidFill>
                <a:latin typeface="Jokerman" pitchFamily="82" charset="0"/>
              </a:rPr>
              <a:t>Data </a:t>
            </a:r>
            <a:r>
              <a:rPr lang="en-US" sz="2800" dirty="0">
                <a:solidFill>
                  <a:srgbClr val="0033CC"/>
                </a:solidFill>
                <a:latin typeface="Jokerman" pitchFamily="82" charset="0"/>
              </a:rPr>
              <a:t>Attributes</a:t>
            </a:r>
          </a:p>
        </p:txBody>
      </p:sp>
    </p:spTree>
    <p:extLst>
      <p:ext uri="{BB962C8B-B14F-4D97-AF65-F5344CB8AC3E}">
        <p14:creationId xmlns:p14="http://schemas.microsoft.com/office/powerpoint/2010/main" val="140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10762</TotalTime>
  <Words>2055</Words>
  <Application>Microsoft Office PowerPoint</Application>
  <PresentationFormat>On-screen Show (4:3)</PresentationFormat>
  <Paragraphs>293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Courier New</vt:lpstr>
      <vt:lpstr>Jokerman</vt:lpstr>
      <vt:lpstr>Times New Roman</vt:lpstr>
      <vt:lpstr>Wingdings</vt:lpstr>
      <vt:lpstr>نسق Office</vt:lpstr>
      <vt:lpstr>Operators and Attributes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MEMI</dc:creator>
  <cp:lastModifiedBy>Dell</cp:lastModifiedBy>
  <cp:revision>142</cp:revision>
  <dcterms:created xsi:type="dcterms:W3CDTF">2017-09-28T06:29:27Z</dcterms:created>
  <dcterms:modified xsi:type="dcterms:W3CDTF">2025-10-09T10:20:38Z</dcterms:modified>
</cp:coreProperties>
</file>