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7"/>
  </p:notesMasterIdLst>
  <p:sldIdLst>
    <p:sldId id="256" r:id="rId2"/>
    <p:sldId id="257" r:id="rId3"/>
    <p:sldId id="259" r:id="rId4"/>
    <p:sldId id="260" r:id="rId5"/>
    <p:sldId id="29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282" r:id="rId4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92" d="100"/>
          <a:sy n="92" d="100"/>
        </p:scale>
        <p:origin x="215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im dawah" userId="e7b6a89986ba0b27" providerId="LiveId" clId="{A06B5F46-00EB-4989-8D50-2465C1FC8D5A}"/>
    <pc:docChg chg="modSld">
      <pc:chgData name="kerim dawah" userId="e7b6a89986ba0b27" providerId="LiveId" clId="{A06B5F46-00EB-4989-8D50-2465C1FC8D5A}" dt="2025-07-04T01:28:16.985" v="24" actId="20577"/>
      <pc:docMkLst>
        <pc:docMk/>
      </pc:docMkLst>
      <pc:sldChg chg="addSp modSp mod">
        <pc:chgData name="kerim dawah" userId="e7b6a89986ba0b27" providerId="LiveId" clId="{A06B5F46-00EB-4989-8D50-2465C1FC8D5A}" dt="2025-07-04T01:28:16.985" v="24" actId="20577"/>
        <pc:sldMkLst>
          <pc:docMk/>
          <pc:sldMk cId="963020839" sldId="256"/>
        </pc:sldMkLst>
        <pc:spChg chg="add mod">
          <ac:chgData name="kerim dawah" userId="e7b6a89986ba0b27" providerId="LiveId" clId="{A06B5F46-00EB-4989-8D50-2465C1FC8D5A}" dt="2025-07-04T01:28:16.985" v="24" actId="20577"/>
          <ac:spMkLst>
            <pc:docMk/>
            <pc:sldMk cId="963020839" sldId="256"/>
            <ac:spMk id="3" creationId="{4E0D073B-75F4-F8D2-DF10-695B77DE40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78CFE2E-4310-480E-9459-8446F1DA4CD1}" type="datetimeFigureOut">
              <a:rPr lang="ar-IQ" smtClean="0"/>
              <a:t>17/04/1447</a:t>
            </a:fld>
            <a:endParaRPr lang="ar-IQ"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93010D9-66BE-4EAD-93D0-88679D2103C5}" type="slidenum">
              <a:rPr lang="ar-IQ" smtClean="0"/>
              <a:t>‹#›</a:t>
            </a:fld>
            <a:endParaRPr lang="ar-IQ" dirty="0"/>
          </a:p>
        </p:txBody>
      </p:sp>
    </p:spTree>
    <p:extLst>
      <p:ext uri="{BB962C8B-B14F-4D97-AF65-F5344CB8AC3E}">
        <p14:creationId xmlns:p14="http://schemas.microsoft.com/office/powerpoint/2010/main" val="29789022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093010D9-66BE-4EAD-93D0-88679D2103C5}" type="slidenum">
              <a:rPr lang="ar-IQ" smtClean="0"/>
              <a:t>18</a:t>
            </a:fld>
            <a:endParaRPr lang="ar-IQ" dirty="0"/>
          </a:p>
        </p:txBody>
      </p:sp>
    </p:spTree>
    <p:extLst>
      <p:ext uri="{BB962C8B-B14F-4D97-AF65-F5344CB8AC3E}">
        <p14:creationId xmlns:p14="http://schemas.microsoft.com/office/powerpoint/2010/main" val="3638049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CF7051A-9343-4396-BDC3-DFF2813460C3}" type="datetimeFigureOut">
              <a:rPr lang="ar-IQ" smtClean="0"/>
              <a:t>17/04/1447</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0509DB71-81FD-4A2B-943F-5A5B88A236EC}" type="slidenum">
              <a:rPr lang="ar-IQ" smtClean="0"/>
              <a:t>‹#›</a:t>
            </a:fld>
            <a:endParaRPr lang="ar-IQ" dirty="0"/>
          </a:p>
        </p:txBody>
      </p:sp>
    </p:spTree>
    <p:extLst>
      <p:ext uri="{BB962C8B-B14F-4D97-AF65-F5344CB8AC3E}">
        <p14:creationId xmlns:p14="http://schemas.microsoft.com/office/powerpoint/2010/main" val="21616516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5CF7051A-9343-4396-BDC3-DFF2813460C3}" type="datetimeFigureOut">
              <a:rPr lang="ar-IQ" smtClean="0"/>
              <a:t>17/04/1447</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0509DB71-81FD-4A2B-943F-5A5B88A236EC}" type="slidenum">
              <a:rPr lang="ar-IQ" smtClean="0"/>
              <a:t>‹#›</a:t>
            </a:fld>
            <a:endParaRPr lang="ar-IQ" dirty="0"/>
          </a:p>
        </p:txBody>
      </p:sp>
    </p:spTree>
    <p:extLst>
      <p:ext uri="{BB962C8B-B14F-4D97-AF65-F5344CB8AC3E}">
        <p14:creationId xmlns:p14="http://schemas.microsoft.com/office/powerpoint/2010/main" val="27696772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5CF7051A-9343-4396-BDC3-DFF2813460C3}" type="datetimeFigureOut">
              <a:rPr lang="ar-IQ" smtClean="0"/>
              <a:t>17/04/1447</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0509DB71-81FD-4A2B-943F-5A5B88A236EC}" type="slidenum">
              <a:rPr lang="ar-IQ" smtClean="0"/>
              <a:t>‹#›</a:t>
            </a:fld>
            <a:endParaRPr lang="ar-IQ" dirty="0"/>
          </a:p>
        </p:txBody>
      </p:sp>
    </p:spTree>
    <p:extLst>
      <p:ext uri="{BB962C8B-B14F-4D97-AF65-F5344CB8AC3E}">
        <p14:creationId xmlns:p14="http://schemas.microsoft.com/office/powerpoint/2010/main" val="19317216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5CF7051A-9343-4396-BDC3-DFF2813460C3}" type="datetimeFigureOut">
              <a:rPr lang="ar-IQ" smtClean="0"/>
              <a:t>17/04/1447</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0509DB71-81FD-4A2B-943F-5A5B88A236EC}" type="slidenum">
              <a:rPr lang="ar-IQ" smtClean="0"/>
              <a:t>‹#›</a:t>
            </a:fld>
            <a:endParaRPr lang="ar-IQ" dirty="0"/>
          </a:p>
        </p:txBody>
      </p:sp>
    </p:spTree>
    <p:extLst>
      <p:ext uri="{BB962C8B-B14F-4D97-AF65-F5344CB8AC3E}">
        <p14:creationId xmlns:p14="http://schemas.microsoft.com/office/powerpoint/2010/main" val="25920971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CF7051A-9343-4396-BDC3-DFF2813460C3}" type="datetimeFigureOut">
              <a:rPr lang="ar-IQ" smtClean="0"/>
              <a:t>17/04/1447</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0509DB71-81FD-4A2B-943F-5A5B88A236EC}" type="slidenum">
              <a:rPr lang="ar-IQ" smtClean="0"/>
              <a:t>‹#›</a:t>
            </a:fld>
            <a:endParaRPr lang="ar-IQ" dirty="0"/>
          </a:p>
        </p:txBody>
      </p:sp>
    </p:spTree>
    <p:extLst>
      <p:ext uri="{BB962C8B-B14F-4D97-AF65-F5344CB8AC3E}">
        <p14:creationId xmlns:p14="http://schemas.microsoft.com/office/powerpoint/2010/main" val="18641831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5CF7051A-9343-4396-BDC3-DFF2813460C3}" type="datetimeFigureOut">
              <a:rPr lang="ar-IQ" smtClean="0"/>
              <a:t>17/04/1447</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0509DB71-81FD-4A2B-943F-5A5B88A236EC}" type="slidenum">
              <a:rPr lang="ar-IQ" smtClean="0"/>
              <a:t>‹#›</a:t>
            </a:fld>
            <a:endParaRPr lang="ar-IQ" dirty="0"/>
          </a:p>
        </p:txBody>
      </p:sp>
    </p:spTree>
    <p:extLst>
      <p:ext uri="{BB962C8B-B14F-4D97-AF65-F5344CB8AC3E}">
        <p14:creationId xmlns:p14="http://schemas.microsoft.com/office/powerpoint/2010/main" val="34981952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5CF7051A-9343-4396-BDC3-DFF2813460C3}" type="datetimeFigureOut">
              <a:rPr lang="ar-IQ" smtClean="0"/>
              <a:t>17/04/1447</a:t>
            </a:fld>
            <a:endParaRPr lang="ar-IQ" dirty="0"/>
          </a:p>
        </p:txBody>
      </p:sp>
      <p:sp>
        <p:nvSpPr>
          <p:cNvPr id="8" name="عنصر نائب للتذييل 7"/>
          <p:cNvSpPr>
            <a:spLocks noGrp="1"/>
          </p:cNvSpPr>
          <p:nvPr>
            <p:ph type="ftr" sz="quarter" idx="11"/>
          </p:nvPr>
        </p:nvSpPr>
        <p:spPr/>
        <p:txBody>
          <a:bodyPr/>
          <a:lstStyle/>
          <a:p>
            <a:endParaRPr lang="ar-IQ" dirty="0"/>
          </a:p>
        </p:txBody>
      </p:sp>
      <p:sp>
        <p:nvSpPr>
          <p:cNvPr id="9" name="عنصر نائب لرقم الشريحة 8"/>
          <p:cNvSpPr>
            <a:spLocks noGrp="1"/>
          </p:cNvSpPr>
          <p:nvPr>
            <p:ph type="sldNum" sz="quarter" idx="12"/>
          </p:nvPr>
        </p:nvSpPr>
        <p:spPr/>
        <p:txBody>
          <a:bodyPr/>
          <a:lstStyle/>
          <a:p>
            <a:fld id="{0509DB71-81FD-4A2B-943F-5A5B88A236EC}" type="slidenum">
              <a:rPr lang="ar-IQ" smtClean="0"/>
              <a:t>‹#›</a:t>
            </a:fld>
            <a:endParaRPr lang="ar-IQ" dirty="0"/>
          </a:p>
        </p:txBody>
      </p:sp>
    </p:spTree>
    <p:extLst>
      <p:ext uri="{BB962C8B-B14F-4D97-AF65-F5344CB8AC3E}">
        <p14:creationId xmlns:p14="http://schemas.microsoft.com/office/powerpoint/2010/main" val="40009387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CF7051A-9343-4396-BDC3-DFF2813460C3}" type="datetimeFigureOut">
              <a:rPr lang="ar-IQ" smtClean="0"/>
              <a:t>17/04/1447</a:t>
            </a:fld>
            <a:endParaRPr lang="ar-IQ" dirty="0"/>
          </a:p>
        </p:txBody>
      </p:sp>
      <p:sp>
        <p:nvSpPr>
          <p:cNvPr id="4" name="عنصر نائب للتذييل 3"/>
          <p:cNvSpPr>
            <a:spLocks noGrp="1"/>
          </p:cNvSpPr>
          <p:nvPr>
            <p:ph type="ftr" sz="quarter" idx="11"/>
          </p:nvPr>
        </p:nvSpPr>
        <p:spPr/>
        <p:txBody>
          <a:bodyPr/>
          <a:lstStyle/>
          <a:p>
            <a:endParaRPr lang="ar-IQ" dirty="0"/>
          </a:p>
        </p:txBody>
      </p:sp>
      <p:sp>
        <p:nvSpPr>
          <p:cNvPr id="5" name="عنصر نائب لرقم الشريحة 4"/>
          <p:cNvSpPr>
            <a:spLocks noGrp="1"/>
          </p:cNvSpPr>
          <p:nvPr>
            <p:ph type="sldNum" sz="quarter" idx="12"/>
          </p:nvPr>
        </p:nvSpPr>
        <p:spPr/>
        <p:txBody>
          <a:bodyPr/>
          <a:lstStyle/>
          <a:p>
            <a:fld id="{0509DB71-81FD-4A2B-943F-5A5B88A236EC}" type="slidenum">
              <a:rPr lang="ar-IQ" smtClean="0"/>
              <a:t>‹#›</a:t>
            </a:fld>
            <a:endParaRPr lang="ar-IQ" dirty="0"/>
          </a:p>
        </p:txBody>
      </p:sp>
    </p:spTree>
    <p:extLst>
      <p:ext uri="{BB962C8B-B14F-4D97-AF65-F5344CB8AC3E}">
        <p14:creationId xmlns:p14="http://schemas.microsoft.com/office/powerpoint/2010/main" val="407459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CF7051A-9343-4396-BDC3-DFF2813460C3}" type="datetimeFigureOut">
              <a:rPr lang="ar-IQ" smtClean="0"/>
              <a:t>17/04/1447</a:t>
            </a:fld>
            <a:endParaRPr lang="ar-IQ" dirty="0"/>
          </a:p>
        </p:txBody>
      </p:sp>
      <p:sp>
        <p:nvSpPr>
          <p:cNvPr id="3" name="عنصر نائب للتذييل 2"/>
          <p:cNvSpPr>
            <a:spLocks noGrp="1"/>
          </p:cNvSpPr>
          <p:nvPr>
            <p:ph type="ftr" sz="quarter" idx="1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0509DB71-81FD-4A2B-943F-5A5B88A236EC}" type="slidenum">
              <a:rPr lang="ar-IQ" smtClean="0"/>
              <a:t>‹#›</a:t>
            </a:fld>
            <a:endParaRPr lang="ar-IQ" dirty="0"/>
          </a:p>
        </p:txBody>
      </p:sp>
    </p:spTree>
    <p:extLst>
      <p:ext uri="{BB962C8B-B14F-4D97-AF65-F5344CB8AC3E}">
        <p14:creationId xmlns:p14="http://schemas.microsoft.com/office/powerpoint/2010/main" val="8156640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CF7051A-9343-4396-BDC3-DFF2813460C3}" type="datetimeFigureOut">
              <a:rPr lang="ar-IQ" smtClean="0"/>
              <a:t>17/04/1447</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0509DB71-81FD-4A2B-943F-5A5B88A236EC}" type="slidenum">
              <a:rPr lang="ar-IQ" smtClean="0"/>
              <a:t>‹#›</a:t>
            </a:fld>
            <a:endParaRPr lang="ar-IQ" dirty="0"/>
          </a:p>
        </p:txBody>
      </p:sp>
    </p:spTree>
    <p:extLst>
      <p:ext uri="{BB962C8B-B14F-4D97-AF65-F5344CB8AC3E}">
        <p14:creationId xmlns:p14="http://schemas.microsoft.com/office/powerpoint/2010/main" val="23449495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CF7051A-9343-4396-BDC3-DFF2813460C3}" type="datetimeFigureOut">
              <a:rPr lang="ar-IQ" smtClean="0"/>
              <a:t>17/04/1447</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0509DB71-81FD-4A2B-943F-5A5B88A236EC}" type="slidenum">
              <a:rPr lang="ar-IQ" smtClean="0"/>
              <a:t>‹#›</a:t>
            </a:fld>
            <a:endParaRPr lang="ar-IQ" dirty="0"/>
          </a:p>
        </p:txBody>
      </p:sp>
    </p:spTree>
    <p:extLst>
      <p:ext uri="{BB962C8B-B14F-4D97-AF65-F5344CB8AC3E}">
        <p14:creationId xmlns:p14="http://schemas.microsoft.com/office/powerpoint/2010/main" val="23859509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CF7051A-9343-4396-BDC3-DFF2813460C3}" type="datetimeFigureOut">
              <a:rPr lang="ar-IQ" smtClean="0"/>
              <a:t>17/04/1447</a:t>
            </a:fld>
            <a:endParaRPr lang="ar-IQ"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509DB71-81FD-4A2B-943F-5A5B88A236EC}" type="slidenum">
              <a:rPr lang="ar-IQ" smtClean="0"/>
              <a:t>‹#›</a:t>
            </a:fld>
            <a:endParaRPr lang="ar-IQ" dirty="0"/>
          </a:p>
        </p:txBody>
      </p:sp>
    </p:spTree>
    <p:extLst>
      <p:ext uri="{BB962C8B-B14F-4D97-AF65-F5344CB8AC3E}">
        <p14:creationId xmlns:p14="http://schemas.microsoft.com/office/powerpoint/2010/main" val="607324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4750296" cy="938535"/>
          </a:xfrm>
        </p:spPr>
        <p:txBody>
          <a:bodyPr>
            <a:normAutofit/>
          </a:bodyPr>
          <a:lstStyle/>
          <a:p>
            <a:pPr algn="l" rtl="0"/>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VHDL Data Types</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endParaRPr>
          </a:p>
        </p:txBody>
      </p:sp>
      <p:sp>
        <p:nvSpPr>
          <p:cNvPr id="5" name="عنوان فرعي 4"/>
          <p:cNvSpPr>
            <a:spLocks noGrp="1"/>
          </p:cNvSpPr>
          <p:nvPr>
            <p:ph type="subTitle" idx="1"/>
          </p:nvPr>
        </p:nvSpPr>
        <p:spPr>
          <a:xfrm>
            <a:off x="755576" y="3933056"/>
            <a:ext cx="5112568" cy="1080120"/>
          </a:xfrm>
        </p:spPr>
        <p:txBody>
          <a:bodyPr>
            <a:normAutofit/>
          </a:bodyPr>
          <a:lstStyle/>
          <a:p>
            <a:pPr algn="l"/>
            <a:r>
              <a:rPr lang="en-US" sz="2800" b="1" dirty="0">
                <a:solidFill>
                  <a:srgbClr val="3366CC"/>
                </a:solidFill>
              </a:rPr>
              <a:t>Advanced Digital Electronics </a:t>
            </a:r>
            <a:endParaRPr lang="ar-IQ" sz="2800" b="1" dirty="0">
              <a:solidFill>
                <a:srgbClr val="3366CC"/>
              </a:solidFill>
            </a:endParaRPr>
          </a:p>
          <a:p>
            <a:pPr algn="l"/>
            <a:r>
              <a:rPr lang="en-US" sz="2400">
                <a:solidFill>
                  <a:srgbClr val="3366CC"/>
                </a:solidFill>
              </a:rPr>
              <a:t>Lecture </a:t>
            </a:r>
            <a:r>
              <a:rPr lang="en-US" sz="2400" smtClean="0">
                <a:solidFill>
                  <a:srgbClr val="3366CC"/>
                </a:solidFill>
              </a:rPr>
              <a:t>2--DAWAH</a:t>
            </a:r>
            <a:endParaRPr lang="ar-IQ" sz="2400" dirty="0">
              <a:solidFill>
                <a:srgbClr val="3366CC"/>
              </a:solidFill>
            </a:endParaRPr>
          </a:p>
        </p:txBody>
      </p:sp>
      <p:sp>
        <p:nvSpPr>
          <p:cNvPr id="3" name="Rectangle: Rounded Corners 2">
            <a:extLst>
              <a:ext uri="{FF2B5EF4-FFF2-40B4-BE49-F238E27FC236}">
                <a16:creationId xmlns:a16="http://schemas.microsoft.com/office/drawing/2014/main" id="{4E0D073B-75F4-F8D2-DF10-695B77DE401D}"/>
              </a:ext>
            </a:extLst>
          </p:cNvPr>
          <p:cNvSpPr/>
          <p:nvPr/>
        </p:nvSpPr>
        <p:spPr>
          <a:xfrm>
            <a:off x="179512" y="116632"/>
            <a:ext cx="5256584" cy="7200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dirty="0">
                <a:solidFill>
                  <a:schemeClr val="bg1"/>
                </a:solidFill>
              </a:rPr>
              <a:t>ALMAARIF UNIVERSITY</a:t>
            </a:r>
          </a:p>
          <a:p>
            <a:pPr algn="ctr"/>
            <a:r>
              <a:rPr lang="en-US" dirty="0" smtClean="0">
                <a:solidFill>
                  <a:schemeClr val="bg1"/>
                </a:solidFill>
              </a:rPr>
              <a:t>CET</a:t>
            </a:r>
            <a:r>
              <a:rPr lang="ar-IQ" dirty="0" smtClean="0">
                <a:solidFill>
                  <a:schemeClr val="bg1"/>
                </a:solidFill>
              </a:rPr>
              <a:t>/</a:t>
            </a:r>
            <a:endParaRPr lang="ar-IQ" dirty="0">
              <a:solidFill>
                <a:schemeClr val="bg1"/>
              </a:solidFill>
            </a:endParaRPr>
          </a:p>
        </p:txBody>
      </p:sp>
    </p:spTree>
    <p:extLst>
      <p:ext uri="{BB962C8B-B14F-4D97-AF65-F5344CB8AC3E}">
        <p14:creationId xmlns:p14="http://schemas.microsoft.com/office/powerpoint/2010/main" val="9630208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577427" y="476672"/>
            <a:ext cx="6154813" cy="721351"/>
          </a:xfrm>
          <a:prstGeom prst="rect">
            <a:avLst/>
          </a:prstGeom>
        </p:spPr>
        <p:txBody>
          <a:bodyPr wrap="square">
            <a:spAutoFit/>
          </a:bodyPr>
          <a:lstStyle/>
          <a:p>
            <a:pPr algn="l" rtl="0">
              <a:lnSpc>
                <a:spcPct val="120000"/>
              </a:lnSpc>
            </a:pPr>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User-defined data types</a:t>
            </a:r>
          </a:p>
        </p:txBody>
      </p:sp>
      <p:sp>
        <p:nvSpPr>
          <p:cNvPr id="3" name="مستطيل 2"/>
          <p:cNvSpPr/>
          <p:nvPr/>
        </p:nvSpPr>
        <p:spPr>
          <a:xfrm>
            <a:off x="577426" y="1237939"/>
            <a:ext cx="8243045" cy="1246495"/>
          </a:xfrm>
          <a:prstGeom prst="rect">
            <a:avLst/>
          </a:prstGeom>
        </p:spPr>
        <p:txBody>
          <a:bodyPr wrap="square">
            <a:spAutoFit/>
          </a:bodyPr>
          <a:lstStyle/>
          <a:p>
            <a:pPr algn="just" rtl="0"/>
            <a:r>
              <a:rPr lang="en-US" sz="2500" dirty="0"/>
              <a:t>	VHDL also allows the user to define his/her own data types. Two categories of user defined data types are shown below: </a:t>
            </a:r>
            <a:r>
              <a:rPr lang="en-US" sz="2500" i="1" dirty="0">
                <a:solidFill>
                  <a:srgbClr val="0000FF"/>
                </a:solidFill>
              </a:rPr>
              <a:t>integer</a:t>
            </a:r>
            <a:r>
              <a:rPr lang="en-US" sz="2500" dirty="0"/>
              <a:t> and </a:t>
            </a:r>
            <a:r>
              <a:rPr lang="en-US" sz="2500" i="1" dirty="0">
                <a:solidFill>
                  <a:srgbClr val="0000FF"/>
                </a:solidFill>
              </a:rPr>
              <a:t>enumerated</a:t>
            </a:r>
            <a:r>
              <a:rPr lang="en-US" sz="2500" dirty="0"/>
              <a:t>.</a:t>
            </a:r>
            <a:endParaRPr lang="ar-IQ" sz="2500" dirty="0"/>
          </a:p>
        </p:txBody>
      </p:sp>
      <p:sp>
        <p:nvSpPr>
          <p:cNvPr id="7" name="مستطيل 6"/>
          <p:cNvSpPr/>
          <p:nvPr/>
        </p:nvSpPr>
        <p:spPr>
          <a:xfrm>
            <a:off x="539552" y="2420888"/>
            <a:ext cx="7920880" cy="477054"/>
          </a:xfrm>
          <a:prstGeom prst="rect">
            <a:avLst/>
          </a:prstGeom>
        </p:spPr>
        <p:txBody>
          <a:bodyPr wrap="square">
            <a:spAutoFit/>
          </a:bodyPr>
          <a:lstStyle/>
          <a:p>
            <a:pPr marL="342900" indent="-342900" algn="just" rtl="0">
              <a:buFont typeface="Wingdings" pitchFamily="2" charset="2"/>
              <a:buChar char="Ø"/>
            </a:pPr>
            <a:r>
              <a:rPr lang="en-US" sz="2500" u="sng" dirty="0">
                <a:solidFill>
                  <a:srgbClr val="0000FF"/>
                </a:solidFill>
              </a:rPr>
              <a:t>User-defined </a:t>
            </a:r>
            <a:r>
              <a:rPr lang="en-US" sz="2500" i="1" u="sng" dirty="0">
                <a:solidFill>
                  <a:srgbClr val="0000FF"/>
                </a:solidFill>
              </a:rPr>
              <a:t>integer</a:t>
            </a:r>
            <a:r>
              <a:rPr lang="en-US" sz="2500" u="sng" dirty="0">
                <a:solidFill>
                  <a:srgbClr val="0000FF"/>
                </a:solidFill>
              </a:rPr>
              <a:t> types: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75773"/>
            <a:ext cx="6624736" cy="146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065" y="4653136"/>
            <a:ext cx="6602082"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319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577427" y="476672"/>
            <a:ext cx="6154813" cy="721351"/>
          </a:xfrm>
          <a:prstGeom prst="rect">
            <a:avLst/>
          </a:prstGeom>
        </p:spPr>
        <p:txBody>
          <a:bodyPr wrap="square">
            <a:spAutoFit/>
          </a:bodyPr>
          <a:lstStyle/>
          <a:p>
            <a:pPr algn="l" rtl="0">
              <a:lnSpc>
                <a:spcPct val="120000"/>
              </a:lnSpc>
            </a:pPr>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User-defined data types</a:t>
            </a:r>
          </a:p>
        </p:txBody>
      </p:sp>
      <p:sp>
        <p:nvSpPr>
          <p:cNvPr id="4" name="مستطيل 3"/>
          <p:cNvSpPr/>
          <p:nvPr/>
        </p:nvSpPr>
        <p:spPr>
          <a:xfrm>
            <a:off x="592275" y="1211477"/>
            <a:ext cx="4766241" cy="477054"/>
          </a:xfrm>
          <a:prstGeom prst="rect">
            <a:avLst/>
          </a:prstGeom>
        </p:spPr>
        <p:txBody>
          <a:bodyPr wrap="square">
            <a:spAutoFit/>
          </a:bodyPr>
          <a:lstStyle/>
          <a:p>
            <a:pPr marL="342900" indent="-342900" algn="just" rtl="0">
              <a:buFont typeface="Wingdings" pitchFamily="2" charset="2"/>
              <a:buChar char="Ø"/>
            </a:pPr>
            <a:r>
              <a:rPr lang="en-US" sz="2500" u="sng" dirty="0">
                <a:solidFill>
                  <a:srgbClr val="0000FF"/>
                </a:solidFill>
              </a:rPr>
              <a:t>User-defined </a:t>
            </a:r>
            <a:r>
              <a:rPr lang="en-US" sz="2500" i="1" u="sng" dirty="0">
                <a:solidFill>
                  <a:srgbClr val="0000FF"/>
                </a:solidFill>
              </a:rPr>
              <a:t>enumerated</a:t>
            </a:r>
            <a:r>
              <a:rPr lang="en-US" sz="2500" u="sng" dirty="0">
                <a:solidFill>
                  <a:srgbClr val="0000FF"/>
                </a:solidFill>
              </a:rPr>
              <a:t> types:</a:t>
            </a:r>
            <a:endParaRPr lang="ar-IQ" sz="2500" u="sng" dirty="0">
              <a:solidFill>
                <a:srgbClr val="0000FF"/>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74" y="1688530"/>
            <a:ext cx="7779303" cy="462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2092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577427" y="476672"/>
            <a:ext cx="6154813" cy="721351"/>
          </a:xfrm>
          <a:prstGeom prst="rect">
            <a:avLst/>
          </a:prstGeom>
        </p:spPr>
        <p:txBody>
          <a:bodyPr wrap="square">
            <a:spAutoFit/>
          </a:bodyPr>
          <a:lstStyle/>
          <a:p>
            <a:pPr algn="l" rtl="0">
              <a:lnSpc>
                <a:spcPct val="120000"/>
              </a:lnSpc>
            </a:pPr>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User-defined data types</a:t>
            </a:r>
          </a:p>
        </p:txBody>
      </p:sp>
      <p:sp>
        <p:nvSpPr>
          <p:cNvPr id="6" name="مستطيل 5"/>
          <p:cNvSpPr/>
          <p:nvPr/>
        </p:nvSpPr>
        <p:spPr>
          <a:xfrm>
            <a:off x="755576" y="1245142"/>
            <a:ext cx="7992887" cy="2785378"/>
          </a:xfrm>
          <a:prstGeom prst="rect">
            <a:avLst/>
          </a:prstGeom>
        </p:spPr>
        <p:txBody>
          <a:bodyPr wrap="square">
            <a:spAutoFit/>
          </a:bodyPr>
          <a:lstStyle/>
          <a:p>
            <a:pPr algn="just" rtl="0"/>
            <a:r>
              <a:rPr lang="en-US" sz="2500" dirty="0"/>
              <a:t>	The encoding of enumerated types is done sequentially and automatically (unless specified otherwise by a user-defined attribute. </a:t>
            </a:r>
          </a:p>
          <a:p>
            <a:pPr algn="just" rtl="0"/>
            <a:r>
              <a:rPr lang="en-US" sz="2500" dirty="0"/>
              <a:t>	For example, for the type color above, two bits are necessary (there are four states), being ‘‘00’’ assigned to the first state (red), ‘‘01’’ to the second (green), ‘‘10’’ to the next</a:t>
            </a:r>
          </a:p>
          <a:p>
            <a:pPr algn="just" rtl="0"/>
            <a:r>
              <a:rPr lang="en-US" sz="2500" dirty="0"/>
              <a:t>(blue), and finally ‘‘11’’ to the last state (white).</a:t>
            </a:r>
            <a:endParaRPr lang="ar-IQ" sz="2500" dirty="0"/>
          </a:p>
        </p:txBody>
      </p:sp>
    </p:spTree>
    <p:extLst>
      <p:ext uri="{BB962C8B-B14F-4D97-AF65-F5344CB8AC3E}">
        <p14:creationId xmlns:p14="http://schemas.microsoft.com/office/powerpoint/2010/main" val="22340946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577428" y="476672"/>
            <a:ext cx="3077406" cy="757130"/>
          </a:xfrm>
          <a:prstGeom prst="rect">
            <a:avLst/>
          </a:prstGeom>
        </p:spPr>
        <p:txBody>
          <a:bodyPr wrap="square">
            <a:spAutoFit/>
          </a:bodyPr>
          <a:lstStyle/>
          <a:p>
            <a:pPr algn="l" rtl="0">
              <a:lnSpc>
                <a:spcPct val="120000"/>
              </a:lnSpc>
            </a:pPr>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Subtypes</a:t>
            </a:r>
          </a:p>
        </p:txBody>
      </p:sp>
      <p:sp>
        <p:nvSpPr>
          <p:cNvPr id="6" name="مستطيل 5"/>
          <p:cNvSpPr/>
          <p:nvPr/>
        </p:nvSpPr>
        <p:spPr>
          <a:xfrm>
            <a:off x="577428" y="1269700"/>
            <a:ext cx="8387060" cy="2015936"/>
          </a:xfrm>
          <a:prstGeom prst="rect">
            <a:avLst/>
          </a:prstGeom>
        </p:spPr>
        <p:txBody>
          <a:bodyPr wrap="square">
            <a:spAutoFit/>
          </a:bodyPr>
          <a:lstStyle/>
          <a:p>
            <a:pPr algn="just" rtl="0"/>
            <a:r>
              <a:rPr lang="en-US" sz="2500" dirty="0"/>
              <a:t>	A SUBTYPE is a TYPE with a constraint. The main reason for using a subtype rather than specifying a new type is that, though operations between data of different types are not allowed, they are allowed between a subtype and its corresponding base type.</a:t>
            </a:r>
            <a:r>
              <a:rPr lang="en-US" sz="2500" i="1" dirty="0">
                <a:solidFill>
                  <a:srgbClr val="0000FF"/>
                </a:solidFill>
              </a:rPr>
              <a:t> Examples: </a:t>
            </a:r>
            <a:endParaRPr lang="en-US" sz="2500" dirty="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89" y="3285636"/>
            <a:ext cx="6754731" cy="347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75632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577428" y="476672"/>
            <a:ext cx="3077406" cy="757130"/>
          </a:xfrm>
          <a:prstGeom prst="rect">
            <a:avLst/>
          </a:prstGeom>
        </p:spPr>
        <p:txBody>
          <a:bodyPr wrap="square">
            <a:spAutoFit/>
          </a:bodyPr>
          <a:lstStyle/>
          <a:p>
            <a:pPr algn="l" rtl="0">
              <a:lnSpc>
                <a:spcPct val="120000"/>
              </a:lnSpc>
            </a:pPr>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Subtypes</a:t>
            </a:r>
          </a:p>
        </p:txBody>
      </p:sp>
      <p:sp>
        <p:nvSpPr>
          <p:cNvPr id="6" name="مستطيل 5"/>
          <p:cNvSpPr/>
          <p:nvPr/>
        </p:nvSpPr>
        <p:spPr>
          <a:xfrm>
            <a:off x="577428" y="1415098"/>
            <a:ext cx="8387060" cy="861774"/>
          </a:xfrm>
          <a:prstGeom prst="rect">
            <a:avLst/>
          </a:prstGeom>
        </p:spPr>
        <p:txBody>
          <a:bodyPr wrap="square">
            <a:spAutoFit/>
          </a:bodyPr>
          <a:lstStyle/>
          <a:p>
            <a:pPr algn="just" rtl="0"/>
            <a:r>
              <a:rPr lang="en-US" sz="2500" i="1" dirty="0">
                <a:solidFill>
                  <a:srgbClr val="0000FF"/>
                </a:solidFill>
              </a:rPr>
              <a:t>Example</a:t>
            </a:r>
            <a:r>
              <a:rPr lang="en-US" sz="2500" dirty="0"/>
              <a:t>: </a:t>
            </a:r>
          </a:p>
          <a:p>
            <a:pPr algn="just" defTabSz="715963" rtl="0"/>
            <a:r>
              <a:rPr lang="en-US" sz="2500" dirty="0"/>
              <a:t>	Legal and illegal operations between types and subtypes.</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479194"/>
            <a:ext cx="7704856" cy="224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48355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577428" y="476672"/>
            <a:ext cx="3077406" cy="721351"/>
          </a:xfrm>
          <a:prstGeom prst="rect">
            <a:avLst/>
          </a:prstGeom>
        </p:spPr>
        <p:txBody>
          <a:bodyPr wrap="square">
            <a:spAutoFit/>
          </a:bodyPr>
          <a:lstStyle/>
          <a:p>
            <a:pPr algn="l" rtl="0">
              <a:lnSpc>
                <a:spcPct val="120000"/>
              </a:lnSpc>
            </a:pPr>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Arrays</a:t>
            </a:r>
          </a:p>
        </p:txBody>
      </p:sp>
      <p:sp>
        <p:nvSpPr>
          <p:cNvPr id="5" name="مستطيل 4"/>
          <p:cNvSpPr/>
          <p:nvPr/>
        </p:nvSpPr>
        <p:spPr>
          <a:xfrm>
            <a:off x="611560" y="1247849"/>
            <a:ext cx="8208912" cy="5478423"/>
          </a:xfrm>
          <a:prstGeom prst="rect">
            <a:avLst/>
          </a:prstGeom>
        </p:spPr>
        <p:txBody>
          <a:bodyPr wrap="square">
            <a:spAutoFit/>
          </a:bodyPr>
          <a:lstStyle/>
          <a:p>
            <a:pPr algn="just" rtl="0"/>
            <a:r>
              <a:rPr lang="en-US" sz="2500" dirty="0"/>
              <a:t>	Arrays are collections of objects of the same type. They can be one-dimensional (1D), two-dimensional (2D), or one-dimensional-by-one-dimensional (1Dx1D). They can also be of higher dimensions, but then they are generally not synthesizable.</a:t>
            </a:r>
          </a:p>
          <a:p>
            <a:pPr algn="just" rtl="0"/>
            <a:endParaRPr lang="en-US" sz="2500" dirty="0"/>
          </a:p>
          <a:p>
            <a:pPr algn="just" rtl="0"/>
            <a:endParaRPr lang="en-US" sz="2500" dirty="0"/>
          </a:p>
          <a:p>
            <a:pPr algn="just" rtl="0"/>
            <a:endParaRPr lang="en-US" sz="2500" dirty="0"/>
          </a:p>
          <a:p>
            <a:pPr algn="just" rtl="0"/>
            <a:endParaRPr lang="en-US" sz="2500" dirty="0"/>
          </a:p>
          <a:p>
            <a:pPr algn="just" rtl="0"/>
            <a:endParaRPr lang="en-US" sz="2500" dirty="0"/>
          </a:p>
          <a:p>
            <a:pPr algn="just" rtl="0"/>
            <a:endParaRPr lang="en-US" sz="2500" dirty="0"/>
          </a:p>
          <a:p>
            <a:pPr algn="just" rtl="0"/>
            <a:r>
              <a:rPr lang="en-US" sz="2500" dirty="0"/>
              <a:t>	the pre-defined VHDL data types include only the scalar (single bit) and vector (one-dimensional array of bits) categories.. </a:t>
            </a:r>
            <a:endParaRPr lang="ar-IQ" sz="2500" dirty="0"/>
          </a:p>
        </p:txBody>
      </p:sp>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15" y="3356992"/>
            <a:ext cx="8384802" cy="199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66724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577428" y="476672"/>
            <a:ext cx="3077406" cy="721351"/>
          </a:xfrm>
          <a:prstGeom prst="rect">
            <a:avLst/>
          </a:prstGeom>
        </p:spPr>
        <p:txBody>
          <a:bodyPr wrap="square">
            <a:spAutoFit/>
          </a:bodyPr>
          <a:lstStyle/>
          <a:p>
            <a:pPr algn="l" rtl="0">
              <a:lnSpc>
                <a:spcPct val="120000"/>
              </a:lnSpc>
            </a:pPr>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Arrays</a:t>
            </a:r>
          </a:p>
        </p:txBody>
      </p:sp>
      <p:sp>
        <p:nvSpPr>
          <p:cNvPr id="5" name="مستطيل 4"/>
          <p:cNvSpPr/>
          <p:nvPr/>
        </p:nvSpPr>
        <p:spPr>
          <a:xfrm>
            <a:off x="577428" y="1124744"/>
            <a:ext cx="8387060" cy="861774"/>
          </a:xfrm>
          <a:prstGeom prst="rect">
            <a:avLst/>
          </a:prstGeom>
        </p:spPr>
        <p:txBody>
          <a:bodyPr wrap="square">
            <a:spAutoFit/>
          </a:bodyPr>
          <a:lstStyle/>
          <a:p>
            <a:pPr algn="just" rtl="0"/>
            <a:r>
              <a:rPr lang="en-US" sz="2500" dirty="0"/>
              <a:t>	The predefined synthesizable types in each of these categories are the following:</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428" y="1916832"/>
            <a:ext cx="8441211" cy="101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ستطيل 7"/>
          <p:cNvSpPr/>
          <p:nvPr/>
        </p:nvSpPr>
        <p:spPr>
          <a:xfrm>
            <a:off x="607164" y="2924944"/>
            <a:ext cx="8357324" cy="2785378"/>
          </a:xfrm>
          <a:prstGeom prst="rect">
            <a:avLst/>
          </a:prstGeom>
        </p:spPr>
        <p:txBody>
          <a:bodyPr wrap="square">
            <a:spAutoFit/>
          </a:bodyPr>
          <a:lstStyle/>
          <a:p>
            <a:pPr algn="just" rtl="0"/>
            <a:r>
              <a:rPr lang="en-US" sz="2500" dirty="0"/>
              <a:t>	There are no pre-defined 2D or 1Dx1D arrays, which, when necessary, must be first defined by the user using </a:t>
            </a:r>
            <a:r>
              <a:rPr lang="en-US" sz="2500" i="1" dirty="0">
                <a:solidFill>
                  <a:srgbClr val="0000FF"/>
                </a:solidFill>
              </a:rPr>
              <a:t>type</a:t>
            </a:r>
            <a:r>
              <a:rPr lang="en-US" sz="2500" dirty="0"/>
              <a:t>, then the new </a:t>
            </a:r>
            <a:r>
              <a:rPr lang="en-US" sz="2500" i="1" dirty="0">
                <a:solidFill>
                  <a:srgbClr val="0000FF"/>
                </a:solidFill>
              </a:rPr>
              <a:t>signal</a:t>
            </a:r>
            <a:r>
              <a:rPr lang="en-US" sz="2500" dirty="0"/>
              <a:t>, </a:t>
            </a:r>
            <a:r>
              <a:rPr lang="en-US" sz="2500" i="1" dirty="0">
                <a:solidFill>
                  <a:srgbClr val="0000FF"/>
                </a:solidFill>
              </a:rPr>
              <a:t>variable</a:t>
            </a:r>
            <a:r>
              <a:rPr lang="en-US" sz="2500" dirty="0"/>
              <a:t>, or </a:t>
            </a:r>
            <a:r>
              <a:rPr lang="en-US" sz="2500" i="1" dirty="0">
                <a:solidFill>
                  <a:srgbClr val="0000FF"/>
                </a:solidFill>
              </a:rPr>
              <a:t>constant</a:t>
            </a:r>
            <a:r>
              <a:rPr lang="en-US" sz="2500" i="1" dirty="0"/>
              <a:t> </a:t>
            </a:r>
            <a:r>
              <a:rPr lang="en-US" sz="2500" dirty="0"/>
              <a:t>can be declared using that data type. </a:t>
            </a:r>
          </a:p>
          <a:p>
            <a:pPr algn="just" rtl="0"/>
            <a:endParaRPr lang="en-US" sz="2500" dirty="0"/>
          </a:p>
          <a:p>
            <a:pPr algn="just" rtl="0"/>
            <a:endParaRPr lang="en-US" sz="2500" dirty="0"/>
          </a:p>
          <a:p>
            <a:pPr algn="just" rtl="0"/>
            <a:r>
              <a:rPr lang="en-US" sz="2500" dirty="0"/>
              <a:t>To make use of the new array type:</a:t>
            </a:r>
            <a:endParaRPr lang="ar-IQ" sz="2500" dirty="0"/>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4695959"/>
            <a:ext cx="8280921" cy="53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5755757"/>
            <a:ext cx="8335072" cy="55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67562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577428" y="476672"/>
            <a:ext cx="6514852" cy="721351"/>
          </a:xfrm>
          <a:prstGeom prst="rect">
            <a:avLst/>
          </a:prstGeom>
        </p:spPr>
        <p:txBody>
          <a:bodyPr wrap="square">
            <a:spAutoFit/>
          </a:bodyPr>
          <a:lstStyle/>
          <a:p>
            <a:pPr algn="l" rtl="0">
              <a:lnSpc>
                <a:spcPct val="120000"/>
              </a:lnSpc>
            </a:pPr>
            <a:r>
              <a:rPr lang="en-US" sz="3600" dirty="0">
                <a:solidFill>
                  <a:srgbClr val="0000FF"/>
                </a:solidFill>
                <a:effectLst>
                  <a:reflection blurRad="6350" stA="55000" endA="300" endPos="45500" dir="5400000" sy="-100000" algn="bl" rotWithShape="0"/>
                </a:effectLst>
                <a:latin typeface="Jokerman" pitchFamily="82" charset="0"/>
                <a:cs typeface="Arial" pitchFamily="34" charset="0"/>
              </a:rPr>
              <a:t>Example: 1Dx1D Array</a:t>
            </a:r>
          </a:p>
        </p:txBody>
      </p:sp>
      <p:sp>
        <p:nvSpPr>
          <p:cNvPr id="5" name="مستطيل 4"/>
          <p:cNvSpPr/>
          <p:nvPr/>
        </p:nvSpPr>
        <p:spPr>
          <a:xfrm>
            <a:off x="649436" y="1211983"/>
            <a:ext cx="8099028" cy="5093702"/>
          </a:xfrm>
          <a:prstGeom prst="rect">
            <a:avLst/>
          </a:prstGeom>
        </p:spPr>
        <p:txBody>
          <a:bodyPr wrap="square">
            <a:spAutoFit/>
          </a:bodyPr>
          <a:lstStyle/>
          <a:p>
            <a:pPr algn="just" rtl="0"/>
            <a:r>
              <a:rPr lang="en-US" sz="2500" dirty="0"/>
              <a:t>If we want to build an array containing four vectors, each of size eight bits. This is then an 1Dx1D array. Let us call each vector by </a:t>
            </a:r>
            <a:r>
              <a:rPr lang="en-US" sz="2500" i="1" dirty="0">
                <a:solidFill>
                  <a:srgbClr val="0000FF"/>
                </a:solidFill>
              </a:rPr>
              <a:t>row</a:t>
            </a:r>
            <a:r>
              <a:rPr lang="en-US" sz="2500" dirty="0"/>
              <a:t>, and the complete array by </a:t>
            </a:r>
            <a:r>
              <a:rPr lang="en-US" sz="2500" i="1" dirty="0">
                <a:solidFill>
                  <a:srgbClr val="0000FF"/>
                </a:solidFill>
              </a:rPr>
              <a:t>matrix</a:t>
            </a:r>
            <a:r>
              <a:rPr lang="en-US" sz="2500" dirty="0"/>
              <a:t>. Additionally, say that we want the leftmost bit of each vector to be its MSB (most significant bit), and that we want the top row to be row 0. Then the array implementation would be the following (notice that a </a:t>
            </a:r>
            <a:r>
              <a:rPr lang="en-US" sz="2500" i="1" dirty="0">
                <a:solidFill>
                  <a:srgbClr val="0000FF"/>
                </a:solidFill>
              </a:rPr>
              <a:t>signal</a:t>
            </a:r>
            <a:r>
              <a:rPr lang="en-US" sz="2500" dirty="0"/>
              <a:t>, called </a:t>
            </a:r>
            <a:r>
              <a:rPr lang="en-US" sz="2500" i="1" dirty="0">
                <a:solidFill>
                  <a:srgbClr val="0000FF"/>
                </a:solidFill>
              </a:rPr>
              <a:t>x</a:t>
            </a:r>
            <a:r>
              <a:rPr lang="en-US" sz="2500" dirty="0"/>
              <a:t>, of type matrix, was declared as an example):</a:t>
            </a:r>
          </a:p>
          <a:p>
            <a:pPr algn="just" rtl="0"/>
            <a:endParaRPr lang="en-US" sz="2500" dirty="0"/>
          </a:p>
          <a:p>
            <a:pPr algn="just" rtl="0"/>
            <a:endParaRPr lang="en-US" sz="2500" dirty="0"/>
          </a:p>
          <a:p>
            <a:pPr algn="just" rtl="0"/>
            <a:endParaRPr lang="en-US" sz="2500" dirty="0"/>
          </a:p>
          <a:p>
            <a:pPr algn="just" rtl="0"/>
            <a:r>
              <a:rPr lang="en-US" sz="2500" dirty="0"/>
              <a:t>Another way of constructing the 1Dx1D array:</a:t>
            </a:r>
          </a:p>
          <a:p>
            <a:pPr algn="just" rtl="0"/>
            <a:r>
              <a:rPr lang="en-US" sz="2500" dirty="0"/>
              <a:t> 	</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437112"/>
            <a:ext cx="7992888" cy="96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68" y="5949093"/>
            <a:ext cx="7776865" cy="42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1393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554196" y="1198023"/>
            <a:ext cx="8243044" cy="3554819"/>
          </a:xfrm>
          <a:prstGeom prst="rect">
            <a:avLst/>
          </a:prstGeom>
        </p:spPr>
        <p:txBody>
          <a:bodyPr wrap="square">
            <a:spAutoFit/>
          </a:bodyPr>
          <a:lstStyle/>
          <a:p>
            <a:pPr algn="just" rtl="0"/>
            <a:r>
              <a:rPr lang="en-US" sz="2500" dirty="0"/>
              <a:t>	The array below is truly two-dimensional. Notice that its construction is not based on vectors, but rather entirely on scalars.</a:t>
            </a:r>
          </a:p>
          <a:p>
            <a:pPr algn="just" rtl="0"/>
            <a:endParaRPr lang="en-US" sz="2500" dirty="0"/>
          </a:p>
          <a:p>
            <a:pPr algn="just" rtl="0"/>
            <a:endParaRPr lang="en-US" sz="2500" dirty="0"/>
          </a:p>
          <a:p>
            <a:pPr algn="just" rtl="0"/>
            <a:r>
              <a:rPr lang="en-US" sz="2500" i="1" dirty="0">
                <a:solidFill>
                  <a:srgbClr val="0000FF"/>
                </a:solidFill>
              </a:rPr>
              <a:t>Array initialization Example :</a:t>
            </a:r>
          </a:p>
          <a:p>
            <a:pPr algn="just" rtl="0"/>
            <a:r>
              <a:rPr lang="en-US" sz="2500" dirty="0"/>
              <a:t>... :="0001";                                       -- for 1D array</a:t>
            </a:r>
          </a:p>
          <a:p>
            <a:pPr algn="just" rtl="0"/>
            <a:r>
              <a:rPr lang="en-US" sz="2500" dirty="0"/>
              <a:t>... :=('0','0','0','1')                              -- for 1D array</a:t>
            </a:r>
          </a:p>
          <a:p>
            <a:pPr algn="just" rtl="0"/>
            <a:r>
              <a:rPr lang="en-US" sz="2500" dirty="0"/>
              <a:t>... :=(('0','1','1','1'), ('1','1','1','0')); -- for 1Dx1D or 2D array</a:t>
            </a:r>
            <a:endParaRPr lang="ar-IQ" sz="2500" dirty="0"/>
          </a:p>
        </p:txBody>
      </p:sp>
      <p:sp>
        <p:nvSpPr>
          <p:cNvPr id="11" name="مستطيل 10"/>
          <p:cNvSpPr/>
          <p:nvPr/>
        </p:nvSpPr>
        <p:spPr>
          <a:xfrm>
            <a:off x="577428" y="476672"/>
            <a:ext cx="8219812" cy="721351"/>
          </a:xfrm>
          <a:prstGeom prst="rect">
            <a:avLst/>
          </a:prstGeom>
        </p:spPr>
        <p:txBody>
          <a:bodyPr wrap="square">
            <a:spAutoFit/>
          </a:bodyPr>
          <a:lstStyle/>
          <a:p>
            <a:pPr algn="l" rtl="0">
              <a:lnSpc>
                <a:spcPct val="120000"/>
              </a:lnSpc>
            </a:pPr>
            <a:r>
              <a:rPr lang="en-US" sz="3600" dirty="0">
                <a:solidFill>
                  <a:srgbClr val="0000FF"/>
                </a:solidFill>
                <a:effectLst>
                  <a:reflection blurRad="6350" stA="55000" endA="300" endPos="45500" dir="5400000" sy="-100000" algn="bl" rotWithShape="0"/>
                </a:effectLst>
                <a:latin typeface="Jokerman" pitchFamily="82" charset="0"/>
                <a:cs typeface="Arial" pitchFamily="34" charset="0"/>
              </a:rPr>
              <a:t>Example: : 2D array </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2420888"/>
            <a:ext cx="8280919" cy="6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33000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467544" y="615183"/>
            <a:ext cx="8784976" cy="646331"/>
          </a:xfrm>
          <a:prstGeom prst="rect">
            <a:avLst/>
          </a:prstGeom>
        </p:spPr>
        <p:txBody>
          <a:bodyPr wrap="square">
            <a:spAutoFit/>
          </a:bodyPr>
          <a:lstStyle/>
          <a:p>
            <a:pPr algn="l" rtl="0">
              <a:lnSpc>
                <a:spcPct val="120000"/>
              </a:lnSpc>
            </a:pPr>
            <a:r>
              <a:rPr lang="en-US" sz="3000" dirty="0">
                <a:solidFill>
                  <a:srgbClr val="0000FF"/>
                </a:solidFill>
                <a:effectLst>
                  <a:reflection blurRad="6350" stA="55000" endA="300" endPos="45500" dir="5400000" sy="-100000" algn="bl" rotWithShape="0"/>
                </a:effectLst>
                <a:latin typeface="Jokerman" pitchFamily="82" charset="0"/>
                <a:cs typeface="Arial" pitchFamily="34" charset="0"/>
              </a:rPr>
              <a:t>Example: : Legal and illegal array assignments</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43" y="1910756"/>
            <a:ext cx="8378245" cy="454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539552" y="1052736"/>
            <a:ext cx="8378246" cy="861774"/>
          </a:xfrm>
          <a:prstGeom prst="rect">
            <a:avLst/>
          </a:prstGeom>
        </p:spPr>
        <p:txBody>
          <a:bodyPr wrap="square">
            <a:spAutoFit/>
          </a:bodyPr>
          <a:lstStyle/>
          <a:p>
            <a:pPr algn="just" rtl="0"/>
            <a:r>
              <a:rPr lang="en-US" sz="2500" dirty="0"/>
              <a:t>The assignments in this example are based on the following type definitions and signal declarations:</a:t>
            </a:r>
            <a:endParaRPr lang="ar-IQ" sz="2500" dirty="0"/>
          </a:p>
        </p:txBody>
      </p:sp>
    </p:spTree>
    <p:extLst>
      <p:ext uri="{BB962C8B-B14F-4D97-AF65-F5344CB8AC3E}">
        <p14:creationId xmlns:p14="http://schemas.microsoft.com/office/powerpoint/2010/main" val="24184830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77496" y="1340768"/>
            <a:ext cx="7776864" cy="5262979"/>
          </a:xfrm>
          <a:prstGeom prst="rect">
            <a:avLst/>
          </a:prstGeom>
        </p:spPr>
        <p:txBody>
          <a:bodyPr wrap="square">
            <a:spAutoFit/>
          </a:bodyPr>
          <a:lstStyle/>
          <a:p>
            <a:pPr marL="457200" indent="-457200" algn="l" rtl="0">
              <a:lnSpc>
                <a:spcPct val="120000"/>
              </a:lnSpc>
              <a:buFont typeface="Wingdings" pitchFamily="2" charset="2"/>
              <a:buChar char="v"/>
            </a:pPr>
            <a:r>
              <a:rPr lang="en-US" sz="2800" dirty="0"/>
              <a:t>Pre-defined data types</a:t>
            </a:r>
          </a:p>
          <a:p>
            <a:pPr marL="457200" indent="-457200" algn="l" rtl="0">
              <a:lnSpc>
                <a:spcPct val="120000"/>
              </a:lnSpc>
              <a:buFont typeface="Wingdings" pitchFamily="2" charset="2"/>
              <a:buChar char="v"/>
            </a:pPr>
            <a:r>
              <a:rPr lang="en-US" sz="2800" dirty="0"/>
              <a:t>User-defined data types</a:t>
            </a:r>
          </a:p>
          <a:p>
            <a:pPr marL="457200" indent="-457200" algn="l" rtl="0">
              <a:lnSpc>
                <a:spcPct val="120000"/>
              </a:lnSpc>
              <a:buFont typeface="Wingdings" pitchFamily="2" charset="2"/>
              <a:buChar char="v"/>
            </a:pPr>
            <a:r>
              <a:rPr lang="en-US" sz="2800" dirty="0"/>
              <a:t>Subtypes</a:t>
            </a:r>
          </a:p>
          <a:p>
            <a:pPr marL="457200" indent="-457200" algn="l" rtl="0">
              <a:lnSpc>
                <a:spcPct val="120000"/>
              </a:lnSpc>
              <a:buFont typeface="Wingdings" pitchFamily="2" charset="2"/>
              <a:buChar char="v"/>
            </a:pPr>
            <a:r>
              <a:rPr lang="en-US" sz="2800" dirty="0"/>
              <a:t>Arrays</a:t>
            </a:r>
          </a:p>
          <a:p>
            <a:pPr marL="457200" indent="-457200" algn="l" rtl="0">
              <a:lnSpc>
                <a:spcPct val="120000"/>
              </a:lnSpc>
              <a:buFont typeface="Wingdings" pitchFamily="2" charset="2"/>
              <a:buChar char="v"/>
            </a:pPr>
            <a:r>
              <a:rPr lang="en-US" sz="2800" dirty="0"/>
              <a:t>Port Array</a:t>
            </a:r>
          </a:p>
          <a:p>
            <a:pPr marL="457200" indent="-457200" algn="l" rtl="0">
              <a:lnSpc>
                <a:spcPct val="120000"/>
              </a:lnSpc>
              <a:buFont typeface="Wingdings" pitchFamily="2" charset="2"/>
              <a:buChar char="v"/>
            </a:pPr>
            <a:r>
              <a:rPr lang="en-US" sz="2800" dirty="0"/>
              <a:t>Records</a:t>
            </a:r>
          </a:p>
          <a:p>
            <a:pPr marL="457200" indent="-457200" algn="l" rtl="0">
              <a:lnSpc>
                <a:spcPct val="120000"/>
              </a:lnSpc>
              <a:buFont typeface="Wingdings" pitchFamily="2" charset="2"/>
              <a:buChar char="v"/>
            </a:pPr>
            <a:r>
              <a:rPr lang="en-US" sz="2800" dirty="0"/>
              <a:t>Signed and Unsigned Data Types</a:t>
            </a:r>
          </a:p>
          <a:p>
            <a:pPr marL="457200" indent="-457200" algn="l" rtl="0">
              <a:lnSpc>
                <a:spcPct val="120000"/>
              </a:lnSpc>
              <a:buFont typeface="Wingdings" pitchFamily="2" charset="2"/>
              <a:buChar char="v"/>
            </a:pPr>
            <a:r>
              <a:rPr lang="en-US" sz="2800" dirty="0"/>
              <a:t>Data Conversion</a:t>
            </a:r>
            <a:endParaRPr lang="en-US" sz="2800" dirty="0">
              <a:solidFill>
                <a:schemeClr val="tx1">
                  <a:lumMod val="95000"/>
                  <a:lumOff val="5000"/>
                </a:schemeClr>
              </a:solidFill>
            </a:endParaRPr>
          </a:p>
          <a:p>
            <a:pPr marL="457200" indent="-457200" algn="l" rtl="0">
              <a:lnSpc>
                <a:spcPct val="120000"/>
              </a:lnSpc>
              <a:buFont typeface="Wingdings" pitchFamily="2" charset="2"/>
              <a:buChar char="v"/>
            </a:pPr>
            <a:r>
              <a:rPr lang="en-US" sz="2800" dirty="0">
                <a:solidFill>
                  <a:schemeClr val="tx1">
                    <a:lumMod val="95000"/>
                    <a:lumOff val="5000"/>
                  </a:schemeClr>
                </a:solidFill>
              </a:rPr>
              <a:t>Examples</a:t>
            </a:r>
          </a:p>
          <a:p>
            <a:pPr marL="457200" indent="-457200" algn="l" rtl="0">
              <a:lnSpc>
                <a:spcPct val="120000"/>
              </a:lnSpc>
              <a:buFont typeface="Wingdings" pitchFamily="2" charset="2"/>
              <a:buChar char="v"/>
            </a:pPr>
            <a:endParaRPr lang="en-US" sz="2800" dirty="0">
              <a:solidFill>
                <a:schemeClr val="tx1">
                  <a:lumMod val="95000"/>
                  <a:lumOff val="5000"/>
                </a:schemeClr>
              </a:solidFill>
            </a:endParaRPr>
          </a:p>
        </p:txBody>
      </p:sp>
      <p:sp>
        <p:nvSpPr>
          <p:cNvPr id="3" name="مستطيل 2"/>
          <p:cNvSpPr/>
          <p:nvPr/>
        </p:nvSpPr>
        <p:spPr>
          <a:xfrm>
            <a:off x="3103885" y="550421"/>
            <a:ext cx="2188195" cy="646331"/>
          </a:xfrm>
          <a:prstGeom prst="rect">
            <a:avLst/>
          </a:prstGeom>
        </p:spPr>
        <p:txBody>
          <a:bodyPr wrap="square">
            <a:spAutoFit/>
          </a:bodyPr>
          <a:lstStyle/>
          <a:p>
            <a:pPr lvl="1" indent="-457200" algn="l" rtl="0"/>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ea typeface="+mj-ea"/>
                <a:cs typeface="Arial" pitchFamily="34" charset="0"/>
              </a:rPr>
              <a:t>Outlines</a:t>
            </a:r>
          </a:p>
        </p:txBody>
      </p:sp>
    </p:spTree>
    <p:extLst>
      <p:ext uri="{BB962C8B-B14F-4D97-AF65-F5344CB8AC3E}">
        <p14:creationId xmlns:p14="http://schemas.microsoft.com/office/powerpoint/2010/main" val="4239761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8352928" cy="499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ستطيل 8"/>
          <p:cNvSpPr/>
          <p:nvPr/>
        </p:nvSpPr>
        <p:spPr>
          <a:xfrm>
            <a:off x="467544" y="620688"/>
            <a:ext cx="8784976" cy="646331"/>
          </a:xfrm>
          <a:prstGeom prst="rect">
            <a:avLst/>
          </a:prstGeom>
        </p:spPr>
        <p:txBody>
          <a:bodyPr wrap="square">
            <a:spAutoFit/>
          </a:bodyPr>
          <a:lstStyle/>
          <a:p>
            <a:pPr algn="l" rtl="0">
              <a:lnSpc>
                <a:spcPct val="120000"/>
              </a:lnSpc>
            </a:pPr>
            <a:r>
              <a:rPr lang="en-US" sz="3000" dirty="0">
                <a:solidFill>
                  <a:srgbClr val="0000FF"/>
                </a:solidFill>
                <a:effectLst>
                  <a:reflection blurRad="6350" stA="55000" endA="300" endPos="45500" dir="5400000" sy="-100000" algn="bl" rotWithShape="0"/>
                </a:effectLst>
                <a:latin typeface="Jokerman" pitchFamily="82" charset="0"/>
                <a:cs typeface="Arial" pitchFamily="34" charset="0"/>
              </a:rPr>
              <a:t>Example: : Legal and illegal array assignments</a:t>
            </a:r>
          </a:p>
        </p:txBody>
      </p:sp>
    </p:spTree>
    <p:extLst>
      <p:ext uri="{BB962C8B-B14F-4D97-AF65-F5344CB8AC3E}">
        <p14:creationId xmlns:p14="http://schemas.microsoft.com/office/powerpoint/2010/main" val="6583191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196752"/>
            <a:ext cx="828211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9"/>
          <p:cNvSpPr/>
          <p:nvPr/>
        </p:nvSpPr>
        <p:spPr>
          <a:xfrm>
            <a:off x="467544" y="615183"/>
            <a:ext cx="8784976" cy="646331"/>
          </a:xfrm>
          <a:prstGeom prst="rect">
            <a:avLst/>
          </a:prstGeom>
        </p:spPr>
        <p:txBody>
          <a:bodyPr wrap="square">
            <a:spAutoFit/>
          </a:bodyPr>
          <a:lstStyle/>
          <a:p>
            <a:pPr algn="l" rtl="0">
              <a:lnSpc>
                <a:spcPct val="120000"/>
              </a:lnSpc>
            </a:pPr>
            <a:r>
              <a:rPr lang="en-US" sz="3000" dirty="0">
                <a:solidFill>
                  <a:srgbClr val="0000FF"/>
                </a:solidFill>
                <a:effectLst>
                  <a:reflection blurRad="6350" stA="55000" endA="300" endPos="45500" dir="5400000" sy="-100000" algn="bl" rotWithShape="0"/>
                </a:effectLst>
                <a:latin typeface="Jokerman" pitchFamily="82" charset="0"/>
                <a:cs typeface="Arial" pitchFamily="34" charset="0"/>
              </a:rPr>
              <a:t>Example: : Legal and illegal array assignments</a:t>
            </a:r>
          </a:p>
        </p:txBody>
      </p:sp>
    </p:spTree>
    <p:extLst>
      <p:ext uri="{BB962C8B-B14F-4D97-AF65-F5344CB8AC3E}">
        <p14:creationId xmlns:p14="http://schemas.microsoft.com/office/powerpoint/2010/main" val="263689122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36865" y="476672"/>
            <a:ext cx="2710999" cy="646331"/>
          </a:xfrm>
          <a:prstGeom prst="rect">
            <a:avLst/>
          </a:prstGeom>
        </p:spPr>
        <p:txBody>
          <a:bodyPr wrap="none">
            <a:spAutoFit/>
          </a:bodyPr>
          <a:lstStyle/>
          <a:p>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Port Array</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sp>
        <p:nvSpPr>
          <p:cNvPr id="4" name="مستطيل 3"/>
          <p:cNvSpPr/>
          <p:nvPr/>
        </p:nvSpPr>
        <p:spPr>
          <a:xfrm>
            <a:off x="467544" y="1124744"/>
            <a:ext cx="8604448" cy="1631216"/>
          </a:xfrm>
          <a:prstGeom prst="rect">
            <a:avLst/>
          </a:prstGeom>
        </p:spPr>
        <p:txBody>
          <a:bodyPr wrap="square">
            <a:spAutoFit/>
          </a:bodyPr>
          <a:lstStyle/>
          <a:p>
            <a:pPr algn="just" rtl="0"/>
            <a:r>
              <a:rPr lang="en-US" sz="2500" dirty="0"/>
              <a:t>	Sometimes we might need to specify the ports as arrays of vectors. Since TYPE declarations are not allowed in an ENTITY, we must use a PACKAGE, which will then be visible to the whole design (thus including the ENTITY). An example is shown below.</a:t>
            </a:r>
            <a:endParaRPr lang="ar-IQ" sz="2500" dirty="0"/>
          </a:p>
        </p:txBody>
      </p:sp>
      <p:pic>
        <p:nvPicPr>
          <p:cNvPr id="16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780328"/>
            <a:ext cx="7342068" cy="407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66039"/>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467544" y="1271082"/>
            <a:ext cx="8496944" cy="861774"/>
          </a:xfrm>
          <a:prstGeom prst="rect">
            <a:avLst/>
          </a:prstGeom>
        </p:spPr>
        <p:txBody>
          <a:bodyPr wrap="square">
            <a:spAutoFit/>
          </a:bodyPr>
          <a:lstStyle/>
          <a:p>
            <a:pPr algn="just" rtl="0"/>
            <a:r>
              <a:rPr lang="en-US" sz="2500" dirty="0"/>
              <a:t>Another option for the previous PACKAGE shown below, where a</a:t>
            </a:r>
          </a:p>
          <a:p>
            <a:pPr algn="just" rtl="0"/>
            <a:r>
              <a:rPr lang="en-US" sz="2500" dirty="0"/>
              <a:t>CONSTANT declaration is included:</a:t>
            </a:r>
            <a:endParaRPr lang="ar-IQ" sz="2500" dirty="0"/>
          </a:p>
        </p:txBody>
      </p:sp>
      <p:sp>
        <p:nvSpPr>
          <p:cNvPr id="9" name="مستطيل 8"/>
          <p:cNvSpPr/>
          <p:nvPr/>
        </p:nvSpPr>
        <p:spPr>
          <a:xfrm>
            <a:off x="636865" y="476672"/>
            <a:ext cx="2710999" cy="646331"/>
          </a:xfrm>
          <a:prstGeom prst="rect">
            <a:avLst/>
          </a:prstGeom>
        </p:spPr>
        <p:txBody>
          <a:bodyPr wrap="none">
            <a:spAutoFit/>
          </a:bodyPr>
          <a:lstStyle/>
          <a:p>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Port Array</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28" y="2276872"/>
            <a:ext cx="785810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13393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06842" y="548679"/>
            <a:ext cx="2037737" cy="646331"/>
          </a:xfrm>
          <a:prstGeom prst="rect">
            <a:avLst/>
          </a:prstGeom>
        </p:spPr>
        <p:txBody>
          <a:bodyPr wrap="none">
            <a:spAutoFit/>
          </a:bodyPr>
          <a:lstStyle/>
          <a:p>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Records</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sp>
        <p:nvSpPr>
          <p:cNvPr id="4" name="مستطيل 3"/>
          <p:cNvSpPr/>
          <p:nvPr/>
        </p:nvSpPr>
        <p:spPr>
          <a:xfrm>
            <a:off x="611560" y="1390417"/>
            <a:ext cx="8280920" cy="1246495"/>
          </a:xfrm>
          <a:prstGeom prst="rect">
            <a:avLst/>
          </a:prstGeom>
        </p:spPr>
        <p:txBody>
          <a:bodyPr wrap="square">
            <a:spAutoFit/>
          </a:bodyPr>
          <a:lstStyle/>
          <a:p>
            <a:pPr algn="just" rtl="0"/>
            <a:r>
              <a:rPr lang="en-US" sz="2500" dirty="0"/>
              <a:t>Records are similar to arrays, with the only difference that they contain objects of different types</a:t>
            </a:r>
            <a:r>
              <a:rPr lang="en-US" dirty="0"/>
              <a:t>. </a:t>
            </a:r>
          </a:p>
          <a:p>
            <a:pPr algn="just" rtl="0"/>
            <a:r>
              <a:rPr lang="en-US" sz="2500" i="1" dirty="0">
                <a:solidFill>
                  <a:srgbClr val="0000FF"/>
                </a:solidFill>
              </a:rPr>
              <a:t>Example:</a:t>
            </a:r>
            <a:endParaRPr lang="ar-IQ" sz="2500" i="1" dirty="0">
              <a:solidFill>
                <a:srgbClr val="0000FF"/>
              </a:solidFill>
            </a:endParaRPr>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41" y="2999143"/>
            <a:ext cx="5463183" cy="179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9651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39552" y="548680"/>
            <a:ext cx="7503977" cy="646331"/>
          </a:xfrm>
          <a:prstGeom prst="rect">
            <a:avLst/>
          </a:prstGeom>
        </p:spPr>
        <p:txBody>
          <a:bodyPr wrap="none">
            <a:spAutoFit/>
          </a:bodyPr>
          <a:lstStyle/>
          <a:p>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Signed and Unsigned Data Types</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sp>
        <p:nvSpPr>
          <p:cNvPr id="4" name="مستطيل 3"/>
          <p:cNvSpPr/>
          <p:nvPr/>
        </p:nvSpPr>
        <p:spPr>
          <a:xfrm>
            <a:off x="539552" y="1340768"/>
            <a:ext cx="8136904" cy="1246495"/>
          </a:xfrm>
          <a:prstGeom prst="rect">
            <a:avLst/>
          </a:prstGeom>
        </p:spPr>
        <p:txBody>
          <a:bodyPr wrap="square">
            <a:spAutoFit/>
          </a:bodyPr>
          <a:lstStyle/>
          <a:p>
            <a:pPr algn="just" rtl="0"/>
            <a:r>
              <a:rPr lang="en-US" sz="2500" dirty="0"/>
              <a:t>	These types are defined in the </a:t>
            </a:r>
            <a:r>
              <a:rPr lang="en-US" sz="2500" i="1" dirty="0">
                <a:solidFill>
                  <a:srgbClr val="0000FF"/>
                </a:solidFill>
              </a:rPr>
              <a:t>std_logic_arith</a:t>
            </a:r>
            <a:r>
              <a:rPr lang="en-US" sz="2500" dirty="0"/>
              <a:t> package of the </a:t>
            </a:r>
            <a:r>
              <a:rPr lang="en-US" sz="2500" i="1" dirty="0">
                <a:solidFill>
                  <a:srgbClr val="0000FF"/>
                </a:solidFill>
              </a:rPr>
              <a:t>ieee</a:t>
            </a:r>
            <a:r>
              <a:rPr lang="en-US" sz="2500" dirty="0"/>
              <a:t> library. Their syntax is illustrated in the examples below:</a:t>
            </a:r>
            <a:endParaRPr lang="ar-IQ" sz="2500"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457" y="2924944"/>
            <a:ext cx="4697663" cy="74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611560" y="4052679"/>
            <a:ext cx="8064896" cy="2400657"/>
          </a:xfrm>
          <a:prstGeom prst="rect">
            <a:avLst/>
          </a:prstGeom>
        </p:spPr>
        <p:txBody>
          <a:bodyPr wrap="square">
            <a:spAutoFit/>
          </a:bodyPr>
          <a:lstStyle/>
          <a:p>
            <a:pPr algn="just" rtl="0"/>
            <a:r>
              <a:rPr lang="en-US" sz="2500" dirty="0"/>
              <a:t>	Their syntax is similar to that of STD_LOGIC_VECTOR, not like that of an INTEGER, as one might have expected.  </a:t>
            </a:r>
          </a:p>
          <a:p>
            <a:pPr algn="just" rtl="0"/>
            <a:r>
              <a:rPr lang="en-US" sz="2500" dirty="0"/>
              <a:t>An UNSIGNED value is a number never lower than zero. For example, ‘‘0101’’ represents the decimal 5, while ‘‘1101’’ signifies 13. </a:t>
            </a:r>
          </a:p>
          <a:p>
            <a:pPr algn="just" rtl="0"/>
            <a:r>
              <a:rPr lang="en-US" sz="2500" dirty="0"/>
              <a:t>	</a:t>
            </a:r>
            <a:endParaRPr lang="ar-IQ" sz="2500" dirty="0"/>
          </a:p>
        </p:txBody>
      </p:sp>
    </p:spTree>
    <p:extLst>
      <p:ext uri="{BB962C8B-B14F-4D97-AF65-F5344CB8AC3E}">
        <p14:creationId xmlns:p14="http://schemas.microsoft.com/office/powerpoint/2010/main" val="382310309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51344" y="1408995"/>
            <a:ext cx="8197120" cy="4324261"/>
          </a:xfrm>
          <a:prstGeom prst="rect">
            <a:avLst/>
          </a:prstGeom>
        </p:spPr>
        <p:txBody>
          <a:bodyPr wrap="square">
            <a:spAutoFit/>
          </a:bodyPr>
          <a:lstStyle/>
          <a:p>
            <a:pPr algn="just" rtl="0"/>
            <a:r>
              <a:rPr lang="en-US" sz="2500" dirty="0"/>
              <a:t>	If type SIGNED is used instead, the value can be positive or negative (in two’s complement format). Therefore, ‘‘0101’’ would represent the decimal 5, while ‘‘1101’’ would mean -3. To use SIGNED or UNSIGNED data types, the </a:t>
            </a:r>
            <a:r>
              <a:rPr lang="en-US" sz="2500" dirty="0">
                <a:solidFill>
                  <a:srgbClr val="0000FF"/>
                </a:solidFill>
              </a:rPr>
              <a:t>std_logic_arith package, of the ieee library</a:t>
            </a:r>
            <a:r>
              <a:rPr lang="en-US" sz="2500" dirty="0"/>
              <a:t>, must be declared. 	Despite their syntax, SIGNED and UNSIGNED data types are intended mainly for arithmetic operations, that is, contrary to STD_LOGIC_VECTOR, they accept arithmetic operations. On the other hand, logical operations are not allowed. With respect to relational (comparison) operations,</a:t>
            </a:r>
          </a:p>
          <a:p>
            <a:pPr algn="just" rtl="0"/>
            <a:r>
              <a:rPr lang="en-US" sz="2500" dirty="0"/>
              <a:t>there are no restrictions.</a:t>
            </a:r>
            <a:endParaRPr lang="ar-IQ" sz="2500" dirty="0"/>
          </a:p>
        </p:txBody>
      </p:sp>
      <p:sp>
        <p:nvSpPr>
          <p:cNvPr id="6" name="مستطيل 5"/>
          <p:cNvSpPr/>
          <p:nvPr/>
        </p:nvSpPr>
        <p:spPr>
          <a:xfrm>
            <a:off x="539552" y="548680"/>
            <a:ext cx="7503977" cy="646331"/>
          </a:xfrm>
          <a:prstGeom prst="rect">
            <a:avLst/>
          </a:prstGeom>
        </p:spPr>
        <p:txBody>
          <a:bodyPr wrap="none">
            <a:spAutoFit/>
          </a:bodyPr>
          <a:lstStyle/>
          <a:p>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Signed and Unsigned Data Types</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spTree>
    <p:extLst>
      <p:ext uri="{BB962C8B-B14F-4D97-AF65-F5344CB8AC3E}">
        <p14:creationId xmlns:p14="http://schemas.microsoft.com/office/powerpoint/2010/main" val="21021299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548680"/>
            <a:ext cx="7503977" cy="646331"/>
          </a:xfrm>
          <a:prstGeom prst="rect">
            <a:avLst/>
          </a:prstGeom>
        </p:spPr>
        <p:txBody>
          <a:bodyPr wrap="none">
            <a:spAutoFit/>
          </a:bodyPr>
          <a:lstStyle/>
          <a:p>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Signed and Unsigned Data Types</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sp>
        <p:nvSpPr>
          <p:cNvPr id="3" name="مستطيل 2"/>
          <p:cNvSpPr/>
          <p:nvPr/>
        </p:nvSpPr>
        <p:spPr>
          <a:xfrm>
            <a:off x="539551" y="1196752"/>
            <a:ext cx="8482273" cy="492443"/>
          </a:xfrm>
          <a:prstGeom prst="rect">
            <a:avLst/>
          </a:prstGeom>
        </p:spPr>
        <p:txBody>
          <a:bodyPr wrap="square">
            <a:spAutoFit/>
          </a:bodyPr>
          <a:lstStyle/>
          <a:p>
            <a:pPr algn="l"/>
            <a:r>
              <a:rPr lang="en-US" sz="2600" i="1" dirty="0">
                <a:solidFill>
                  <a:srgbClr val="0000FF"/>
                </a:solidFill>
              </a:rPr>
              <a:t>Legal and illegal operations with signed/unsigned data types:</a:t>
            </a:r>
            <a:endParaRPr lang="ar-IQ" sz="2600" i="1" dirty="0">
              <a:solidFill>
                <a:srgbClr val="0000FF"/>
              </a:solidFill>
            </a:endParaRP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45814"/>
            <a:ext cx="8410265" cy="3339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0555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548680"/>
            <a:ext cx="7503977" cy="646331"/>
          </a:xfrm>
          <a:prstGeom prst="rect">
            <a:avLst/>
          </a:prstGeom>
        </p:spPr>
        <p:txBody>
          <a:bodyPr wrap="none">
            <a:spAutoFit/>
          </a:bodyPr>
          <a:lstStyle/>
          <a:p>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Signed and Unsigned Data Types</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sp>
        <p:nvSpPr>
          <p:cNvPr id="3" name="مستطيل 2"/>
          <p:cNvSpPr/>
          <p:nvPr/>
        </p:nvSpPr>
        <p:spPr>
          <a:xfrm>
            <a:off x="539551" y="1280373"/>
            <a:ext cx="8482273" cy="492443"/>
          </a:xfrm>
          <a:prstGeom prst="rect">
            <a:avLst/>
          </a:prstGeom>
        </p:spPr>
        <p:txBody>
          <a:bodyPr wrap="square">
            <a:spAutoFit/>
          </a:bodyPr>
          <a:lstStyle/>
          <a:p>
            <a:pPr algn="l"/>
            <a:r>
              <a:rPr lang="en-US" sz="2600" i="1" dirty="0">
                <a:solidFill>
                  <a:srgbClr val="0000FF"/>
                </a:solidFill>
              </a:rPr>
              <a:t>Legal and illegal operations with std_logic_vector:</a:t>
            </a:r>
            <a:endParaRPr lang="ar-IQ" sz="2600" i="1" dirty="0">
              <a:solidFill>
                <a:srgbClr val="0000FF"/>
              </a:solidFill>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56" y="1844824"/>
            <a:ext cx="853534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2741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314341"/>
            <a:ext cx="8280920" cy="2015936"/>
          </a:xfrm>
          <a:prstGeom prst="rect">
            <a:avLst/>
          </a:prstGeom>
        </p:spPr>
        <p:txBody>
          <a:bodyPr wrap="square">
            <a:spAutoFit/>
          </a:bodyPr>
          <a:lstStyle/>
          <a:p>
            <a:pPr algn="just" rtl="0"/>
            <a:r>
              <a:rPr lang="en-US" sz="2500" dirty="0"/>
              <a:t>	There is a simple way of allowing data of type STD_LOGIC_VECTOR to participate directly in arithmetic operations, using two packages, </a:t>
            </a:r>
            <a:r>
              <a:rPr lang="en-US" sz="2500" i="1" dirty="0">
                <a:solidFill>
                  <a:srgbClr val="0000FF"/>
                </a:solidFill>
              </a:rPr>
              <a:t>std_logic_signed</a:t>
            </a:r>
            <a:r>
              <a:rPr lang="en-US" sz="2500" dirty="0"/>
              <a:t> and </a:t>
            </a:r>
            <a:r>
              <a:rPr lang="en-US" sz="2500" i="1" dirty="0">
                <a:solidFill>
                  <a:srgbClr val="0000FF"/>
                </a:solidFill>
              </a:rPr>
              <a:t>std_logic_unsigned</a:t>
            </a:r>
            <a:r>
              <a:rPr lang="en-US" sz="2500" dirty="0"/>
              <a:t>.</a:t>
            </a:r>
          </a:p>
          <a:p>
            <a:pPr algn="just" rtl="0"/>
            <a:r>
              <a:rPr lang="en-US" sz="2500" i="1" dirty="0">
                <a:solidFill>
                  <a:srgbClr val="0000FF"/>
                </a:solidFill>
              </a:rPr>
              <a:t>Example:</a:t>
            </a:r>
            <a:r>
              <a:rPr lang="en-US" sz="2500" dirty="0"/>
              <a:t> Arithmetic operations with std_logic_vector.</a:t>
            </a:r>
            <a:endParaRPr lang="ar-IQ" sz="2500" dirty="0"/>
          </a:p>
        </p:txBody>
      </p:sp>
      <p:sp>
        <p:nvSpPr>
          <p:cNvPr id="3" name="مستطيل 2"/>
          <p:cNvSpPr/>
          <p:nvPr/>
        </p:nvSpPr>
        <p:spPr>
          <a:xfrm>
            <a:off x="539552" y="548680"/>
            <a:ext cx="7503977" cy="646331"/>
          </a:xfrm>
          <a:prstGeom prst="rect">
            <a:avLst/>
          </a:prstGeom>
        </p:spPr>
        <p:txBody>
          <a:bodyPr wrap="none">
            <a:spAutoFit/>
          </a:bodyPr>
          <a:lstStyle/>
          <a:p>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Signed and Unsigned Data Types</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30276"/>
            <a:ext cx="8424936" cy="341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7665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00512" y="589899"/>
            <a:ext cx="3055644" cy="646331"/>
          </a:xfrm>
          <a:prstGeom prst="rect">
            <a:avLst/>
          </a:prstGeom>
        </p:spPr>
        <p:txBody>
          <a:bodyPr wrap="none">
            <a:spAutoFit/>
          </a:bodyPr>
          <a:lstStyle/>
          <a:p>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ea typeface="+mj-ea"/>
                <a:cs typeface="Arial" pitchFamily="34" charset="0"/>
              </a:rPr>
              <a:t>Introduction</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ea typeface="+mj-ea"/>
              <a:cs typeface="Arial" pitchFamily="34" charset="0"/>
            </a:endParaRPr>
          </a:p>
        </p:txBody>
      </p:sp>
      <p:sp>
        <p:nvSpPr>
          <p:cNvPr id="4" name="مستطيل 3"/>
          <p:cNvSpPr/>
          <p:nvPr/>
        </p:nvSpPr>
        <p:spPr>
          <a:xfrm>
            <a:off x="600512" y="1412776"/>
            <a:ext cx="8219960" cy="3170099"/>
          </a:xfrm>
          <a:prstGeom prst="rect">
            <a:avLst/>
          </a:prstGeom>
        </p:spPr>
        <p:txBody>
          <a:bodyPr wrap="square">
            <a:spAutoFit/>
          </a:bodyPr>
          <a:lstStyle/>
          <a:p>
            <a:pPr algn="just" rtl="0"/>
            <a:r>
              <a:rPr lang="en-US" sz="2500" dirty="0"/>
              <a:t>	In order to write VHDL code efficiently, it is essential to know what data types are allowed, and how to specify and use them. In this lecture, all fundamental data types are described, with special emphasis on those that are synthesizable. </a:t>
            </a:r>
          </a:p>
          <a:p>
            <a:pPr algn="just" rtl="0"/>
            <a:r>
              <a:rPr lang="en-US" sz="2500" dirty="0"/>
              <a:t>	VHDL is a </a:t>
            </a:r>
            <a:r>
              <a:rPr lang="en-US" sz="2500" i="1" dirty="0">
                <a:solidFill>
                  <a:srgbClr val="0000FF"/>
                </a:solidFill>
              </a:rPr>
              <a:t>strongly typed language</a:t>
            </a:r>
            <a:r>
              <a:rPr lang="en-US" sz="2500" dirty="0"/>
              <a:t>, which means that an object must have a data type and only the defined values and operations can be applied to the object. </a:t>
            </a:r>
            <a:endParaRPr lang="ar-IQ" sz="2500" dirty="0"/>
          </a:p>
        </p:txBody>
      </p:sp>
    </p:spTree>
    <p:extLst>
      <p:ext uri="{BB962C8B-B14F-4D97-AF65-F5344CB8AC3E}">
        <p14:creationId xmlns:p14="http://schemas.microsoft.com/office/powerpoint/2010/main" val="16843815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548680"/>
            <a:ext cx="3926075" cy="646331"/>
          </a:xfrm>
          <a:prstGeom prst="rect">
            <a:avLst/>
          </a:prstGeom>
        </p:spPr>
        <p:txBody>
          <a:bodyPr wrap="none">
            <a:spAutoFit/>
          </a:bodyPr>
          <a:lstStyle/>
          <a:p>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Data Conversion</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sp>
        <p:nvSpPr>
          <p:cNvPr id="3" name="مستطيل 2"/>
          <p:cNvSpPr/>
          <p:nvPr/>
        </p:nvSpPr>
        <p:spPr>
          <a:xfrm>
            <a:off x="539552" y="1481003"/>
            <a:ext cx="8352928" cy="4324261"/>
          </a:xfrm>
          <a:prstGeom prst="rect">
            <a:avLst/>
          </a:prstGeom>
        </p:spPr>
        <p:txBody>
          <a:bodyPr wrap="square">
            <a:spAutoFit/>
          </a:bodyPr>
          <a:lstStyle/>
          <a:p>
            <a:pPr algn="just" rtl="0"/>
            <a:r>
              <a:rPr lang="en-US" sz="2500" dirty="0"/>
              <a:t>	VHDL does not allow direct operations (arithmetic, logical, etc.) between data of different types. Therefore, it is often necessary to convert data from one type to another. This can be done in basically two ways: or we write a piece of VHDL code for that, or we invoke a FUNCTION from a pre-defined PACKAGE which is capable of doing it for us.</a:t>
            </a:r>
          </a:p>
          <a:p>
            <a:pPr algn="just" rtl="0"/>
            <a:r>
              <a:rPr lang="en-US" sz="2500" dirty="0"/>
              <a:t>	If the data are closely related (that is, both operands have the same base type, despite being declared as belonging to two different type classes), then the </a:t>
            </a:r>
            <a:r>
              <a:rPr lang="en-US" sz="2500" i="1" dirty="0">
                <a:solidFill>
                  <a:srgbClr val="0000FF"/>
                </a:solidFill>
              </a:rPr>
              <a:t>std_logic_1164</a:t>
            </a:r>
            <a:r>
              <a:rPr lang="en-US" sz="2500" dirty="0"/>
              <a:t> of the </a:t>
            </a:r>
            <a:r>
              <a:rPr lang="en-US" sz="2500" i="1" dirty="0">
                <a:solidFill>
                  <a:srgbClr val="0000FF"/>
                </a:solidFill>
              </a:rPr>
              <a:t>ieee</a:t>
            </a:r>
            <a:r>
              <a:rPr lang="en-US" sz="2500" dirty="0"/>
              <a:t> library provides straightforward conversion functions. An example is shown in the next slide.</a:t>
            </a:r>
            <a:endParaRPr lang="ar-IQ" sz="2500" dirty="0"/>
          </a:p>
        </p:txBody>
      </p:sp>
    </p:spTree>
    <p:extLst>
      <p:ext uri="{BB962C8B-B14F-4D97-AF65-F5344CB8AC3E}">
        <p14:creationId xmlns:p14="http://schemas.microsoft.com/office/powerpoint/2010/main" val="3744487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548680"/>
            <a:ext cx="3926075" cy="646331"/>
          </a:xfrm>
          <a:prstGeom prst="rect">
            <a:avLst/>
          </a:prstGeom>
        </p:spPr>
        <p:txBody>
          <a:bodyPr wrap="none">
            <a:spAutoFit/>
          </a:bodyPr>
          <a:lstStyle/>
          <a:p>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Data Conversion</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sp>
        <p:nvSpPr>
          <p:cNvPr id="3" name="مستطيل 2"/>
          <p:cNvSpPr/>
          <p:nvPr/>
        </p:nvSpPr>
        <p:spPr>
          <a:xfrm>
            <a:off x="683568" y="1340768"/>
            <a:ext cx="5710025" cy="492443"/>
          </a:xfrm>
          <a:prstGeom prst="rect">
            <a:avLst/>
          </a:prstGeom>
        </p:spPr>
        <p:txBody>
          <a:bodyPr wrap="none">
            <a:spAutoFit/>
          </a:bodyPr>
          <a:lstStyle/>
          <a:p>
            <a:r>
              <a:rPr lang="en-US" sz="2600" i="1" dirty="0">
                <a:solidFill>
                  <a:srgbClr val="0000FF"/>
                </a:solidFill>
              </a:rPr>
              <a:t>Legal and illegal operations with subsets</a:t>
            </a:r>
            <a:r>
              <a:rPr lang="en-US" dirty="0"/>
              <a:t>.</a:t>
            </a:r>
            <a:endParaRPr lang="ar-IQ"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64" y="1934563"/>
            <a:ext cx="7959670" cy="214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981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476672"/>
            <a:ext cx="3926075" cy="646331"/>
          </a:xfrm>
          <a:prstGeom prst="rect">
            <a:avLst/>
          </a:prstGeom>
        </p:spPr>
        <p:txBody>
          <a:bodyPr wrap="none">
            <a:spAutoFit/>
          </a:bodyPr>
          <a:lstStyle/>
          <a:p>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Data Conversion</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sp>
        <p:nvSpPr>
          <p:cNvPr id="3" name="مستطيل 2"/>
          <p:cNvSpPr/>
          <p:nvPr/>
        </p:nvSpPr>
        <p:spPr>
          <a:xfrm>
            <a:off x="467544" y="1052736"/>
            <a:ext cx="8424936" cy="5524589"/>
          </a:xfrm>
          <a:prstGeom prst="rect">
            <a:avLst/>
          </a:prstGeom>
        </p:spPr>
        <p:txBody>
          <a:bodyPr wrap="square">
            <a:spAutoFit/>
          </a:bodyPr>
          <a:lstStyle/>
          <a:p>
            <a:pPr algn="just" rtl="0"/>
            <a:r>
              <a:rPr lang="en-US" sz="2500" dirty="0"/>
              <a:t>	Several data conversion functions can be found in the </a:t>
            </a:r>
            <a:r>
              <a:rPr lang="en-US" sz="2500" i="1" dirty="0">
                <a:solidFill>
                  <a:srgbClr val="0000FF"/>
                </a:solidFill>
              </a:rPr>
              <a:t>std_logic_arith</a:t>
            </a:r>
            <a:r>
              <a:rPr lang="en-US" sz="2500" dirty="0"/>
              <a:t> </a:t>
            </a:r>
            <a:r>
              <a:rPr lang="en-US" sz="2500" i="1" dirty="0">
                <a:solidFill>
                  <a:srgbClr val="0000FF"/>
                </a:solidFill>
              </a:rPr>
              <a:t>package</a:t>
            </a:r>
            <a:r>
              <a:rPr lang="en-US" sz="2500" dirty="0"/>
              <a:t> of the </a:t>
            </a:r>
            <a:r>
              <a:rPr lang="en-US" sz="2500" i="1" dirty="0">
                <a:solidFill>
                  <a:srgbClr val="0000FF"/>
                </a:solidFill>
              </a:rPr>
              <a:t>ieee library</a:t>
            </a:r>
            <a:r>
              <a:rPr lang="en-US" sz="2500" dirty="0"/>
              <a:t>. They are:</a:t>
            </a:r>
          </a:p>
          <a:p>
            <a:pPr marL="342900" indent="-342900" algn="just" rtl="0">
              <a:buFont typeface="Wingdings" pitchFamily="2" charset="2"/>
              <a:buChar char="Ø"/>
            </a:pPr>
            <a:r>
              <a:rPr lang="en-US" sz="2500" dirty="0"/>
              <a:t> </a:t>
            </a:r>
            <a:r>
              <a:rPr lang="en-US" sz="2500" dirty="0">
                <a:solidFill>
                  <a:srgbClr val="0000FF"/>
                </a:solidFill>
              </a:rPr>
              <a:t>conv_integer(p)</a:t>
            </a:r>
            <a:r>
              <a:rPr lang="en-US" sz="2500" dirty="0"/>
              <a:t> : Converts a parameter p of type INTEGER, UNSIGNED, SIGNED, or STD_ULOGIC to an INTEGER value. Notice that STD_LOGIC_VECTOR is not included.</a:t>
            </a:r>
          </a:p>
          <a:p>
            <a:pPr marL="342900" indent="-342900" algn="just" rtl="0">
              <a:buFont typeface="Wingdings" pitchFamily="2" charset="2"/>
              <a:buChar char="Ø"/>
            </a:pPr>
            <a:r>
              <a:rPr lang="en-US" sz="2500" dirty="0"/>
              <a:t> </a:t>
            </a:r>
            <a:r>
              <a:rPr lang="en-US" sz="2500" dirty="0">
                <a:solidFill>
                  <a:srgbClr val="0000FF"/>
                </a:solidFill>
              </a:rPr>
              <a:t>conv_unsigned(p, b)</a:t>
            </a:r>
            <a:r>
              <a:rPr lang="en-US" sz="2500" dirty="0"/>
              <a:t>: Converts a parameter p of type INTEGER, UNSIGNED, SIGNED, or STD_ULOGIC to an UNSIGNED value with size b bits. </a:t>
            </a:r>
          </a:p>
          <a:p>
            <a:pPr marL="342900" indent="-342900" algn="just" rtl="0">
              <a:buFont typeface="Wingdings" pitchFamily="2" charset="2"/>
              <a:buChar char="Ø"/>
            </a:pPr>
            <a:r>
              <a:rPr lang="en-US" sz="2500" dirty="0"/>
              <a:t> </a:t>
            </a:r>
            <a:r>
              <a:rPr lang="en-US" sz="2500" dirty="0">
                <a:solidFill>
                  <a:srgbClr val="0000FF"/>
                </a:solidFill>
              </a:rPr>
              <a:t>conv_signed(p, b)</a:t>
            </a:r>
            <a:r>
              <a:rPr lang="en-US" sz="2500" dirty="0"/>
              <a:t>: Converts a parameter p of type INTEGER, UNSIGNED, SIGNED, or STD_ULOGIC to a SIGNED value with size b bits.</a:t>
            </a:r>
          </a:p>
          <a:p>
            <a:pPr marL="342900" indent="-342900" algn="just" rtl="0">
              <a:buFont typeface="Wingdings" pitchFamily="2" charset="2"/>
              <a:buChar char="Ø"/>
            </a:pPr>
            <a:r>
              <a:rPr lang="en-US" sz="2500" dirty="0">
                <a:solidFill>
                  <a:srgbClr val="0000FF"/>
                </a:solidFill>
              </a:rPr>
              <a:t>conv_std_logic_vector(p</a:t>
            </a:r>
            <a:r>
              <a:rPr lang="en-US" sz="2800" dirty="0">
                <a:solidFill>
                  <a:srgbClr val="0000FF"/>
                </a:solidFill>
              </a:rPr>
              <a:t>, </a:t>
            </a:r>
            <a:r>
              <a:rPr lang="en-US" sz="2500" dirty="0">
                <a:solidFill>
                  <a:srgbClr val="0000FF"/>
                </a:solidFill>
              </a:rPr>
              <a:t>b)</a:t>
            </a:r>
            <a:r>
              <a:rPr lang="en-US" sz="2500" dirty="0"/>
              <a:t>: Converts a parameter p of type INTEGER, UNSIGNED, SIGNED, or STD_LOGIC to a STD_LOGIC_VECTOR value with size b bits.</a:t>
            </a:r>
            <a:endParaRPr lang="ar-IQ" sz="2500" dirty="0"/>
          </a:p>
        </p:txBody>
      </p:sp>
    </p:spTree>
    <p:extLst>
      <p:ext uri="{BB962C8B-B14F-4D97-AF65-F5344CB8AC3E}">
        <p14:creationId xmlns:p14="http://schemas.microsoft.com/office/powerpoint/2010/main" val="39931779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476672"/>
            <a:ext cx="3926075" cy="646331"/>
          </a:xfrm>
          <a:prstGeom prst="rect">
            <a:avLst/>
          </a:prstGeom>
        </p:spPr>
        <p:txBody>
          <a:bodyPr wrap="none">
            <a:spAutoFit/>
          </a:bodyPr>
          <a:lstStyle/>
          <a:p>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Data Conversion</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756084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539552" y="4797152"/>
            <a:ext cx="8352928" cy="1631216"/>
          </a:xfrm>
          <a:prstGeom prst="rect">
            <a:avLst/>
          </a:prstGeom>
        </p:spPr>
        <p:txBody>
          <a:bodyPr wrap="square">
            <a:spAutoFit/>
          </a:bodyPr>
          <a:lstStyle/>
          <a:p>
            <a:pPr algn="just" rtl="0"/>
            <a:r>
              <a:rPr lang="en-US" sz="2500" dirty="0"/>
              <a:t>Another functions are available using the </a:t>
            </a:r>
            <a:r>
              <a:rPr lang="en-US" sz="2500" i="1" dirty="0">
                <a:solidFill>
                  <a:srgbClr val="0000FF"/>
                </a:solidFill>
              </a:rPr>
              <a:t>std_logic_signed</a:t>
            </a:r>
            <a:r>
              <a:rPr lang="en-US" sz="2500" dirty="0"/>
              <a:t> or the </a:t>
            </a:r>
            <a:r>
              <a:rPr lang="en-US" sz="2500" i="1" dirty="0">
                <a:solidFill>
                  <a:srgbClr val="0000FF"/>
                </a:solidFill>
              </a:rPr>
              <a:t>std_logic_unsigned</a:t>
            </a:r>
            <a:r>
              <a:rPr lang="en-US" sz="2500" dirty="0"/>
              <a:t> </a:t>
            </a:r>
            <a:r>
              <a:rPr lang="en-US" sz="2500" i="1" dirty="0">
                <a:solidFill>
                  <a:srgbClr val="0000FF"/>
                </a:solidFill>
              </a:rPr>
              <a:t>package</a:t>
            </a:r>
            <a:r>
              <a:rPr lang="en-US" sz="2500" dirty="0"/>
              <a:t> from the </a:t>
            </a:r>
            <a:r>
              <a:rPr lang="en-US" sz="2500" i="1" dirty="0">
                <a:solidFill>
                  <a:srgbClr val="0000FF"/>
                </a:solidFill>
              </a:rPr>
              <a:t>ieee library</a:t>
            </a:r>
            <a:r>
              <a:rPr lang="en-US" sz="2500" dirty="0"/>
              <a:t>. Besides the data conversion functions described above, several others are often offered by synthesis tool vendors.</a:t>
            </a:r>
            <a:endParaRPr lang="ar-IQ" sz="2500" dirty="0"/>
          </a:p>
        </p:txBody>
      </p:sp>
    </p:spTree>
    <p:extLst>
      <p:ext uri="{BB962C8B-B14F-4D97-AF65-F5344CB8AC3E}">
        <p14:creationId xmlns:p14="http://schemas.microsoft.com/office/powerpoint/2010/main" val="190547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268760"/>
            <a:ext cx="8064896" cy="861774"/>
          </a:xfrm>
          <a:prstGeom prst="rect">
            <a:avLst/>
          </a:prstGeom>
        </p:spPr>
        <p:txBody>
          <a:bodyPr wrap="square">
            <a:spAutoFit/>
          </a:bodyPr>
          <a:lstStyle/>
          <a:p>
            <a:pPr algn="just" rtl="0"/>
            <a:r>
              <a:rPr lang="en-US" sz="2500" dirty="0"/>
              <a:t>The fundamental synthesizable VHDL data types are summarized in table below: </a:t>
            </a:r>
            <a:endParaRPr lang="ar-IQ" sz="2500" dirty="0"/>
          </a:p>
        </p:txBody>
      </p:sp>
      <p:sp>
        <p:nvSpPr>
          <p:cNvPr id="3" name="مستطيل 2"/>
          <p:cNvSpPr/>
          <p:nvPr/>
        </p:nvSpPr>
        <p:spPr>
          <a:xfrm>
            <a:off x="611560" y="548680"/>
            <a:ext cx="2674130" cy="646331"/>
          </a:xfrm>
          <a:prstGeom prst="rect">
            <a:avLst/>
          </a:prstGeom>
        </p:spPr>
        <p:txBody>
          <a:bodyPr wrap="none">
            <a:spAutoFit/>
          </a:bodyPr>
          <a:lstStyle/>
          <a:p>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Data Types</a:t>
            </a:r>
            <a:endParaRPr lang="ar-IQ" sz="3600"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30534"/>
            <a:ext cx="8064896" cy="461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219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548680"/>
            <a:ext cx="8063425" cy="646331"/>
          </a:xfrm>
          <a:prstGeom prst="rect">
            <a:avLst/>
          </a:prstGeom>
        </p:spPr>
        <p:txBody>
          <a:bodyPr wrap="none">
            <a:spAutoFit/>
          </a:bodyPr>
          <a:lstStyle/>
          <a:p>
            <a:pPr algn="just" rtl="0"/>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Example 1: Dealing with Data Types</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8496944" cy="516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6156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548680"/>
            <a:ext cx="8063425" cy="646331"/>
          </a:xfrm>
          <a:prstGeom prst="rect">
            <a:avLst/>
          </a:prstGeom>
        </p:spPr>
        <p:txBody>
          <a:bodyPr wrap="none">
            <a:spAutoFit/>
          </a:bodyPr>
          <a:lstStyle/>
          <a:p>
            <a:pPr algn="just" rtl="0"/>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Example 1: Dealing with Data Types</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20" y="1124744"/>
            <a:ext cx="8411969" cy="324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4581128"/>
            <a:ext cx="7704856" cy="137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0688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548680"/>
            <a:ext cx="8063425" cy="646331"/>
          </a:xfrm>
          <a:prstGeom prst="rect">
            <a:avLst/>
          </a:prstGeom>
        </p:spPr>
        <p:txBody>
          <a:bodyPr wrap="none">
            <a:spAutoFit/>
          </a:bodyPr>
          <a:lstStyle/>
          <a:p>
            <a:pPr algn="just" rtl="0"/>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Example 1: Dealing with Data Types</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195010"/>
            <a:ext cx="8481671" cy="5662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8087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548680"/>
            <a:ext cx="8063425" cy="646331"/>
          </a:xfrm>
          <a:prstGeom prst="rect">
            <a:avLst/>
          </a:prstGeom>
        </p:spPr>
        <p:txBody>
          <a:bodyPr wrap="none">
            <a:spAutoFit/>
          </a:bodyPr>
          <a:lstStyle/>
          <a:p>
            <a:pPr algn="just" rtl="0"/>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Example 1: Dealing with Data Types</a:t>
            </a:r>
            <a:endParaRPr lang="ar-IQ"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24706"/>
            <a:ext cx="8352928" cy="553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799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5" y="548680"/>
            <a:ext cx="8712967" cy="630942"/>
          </a:xfrm>
          <a:prstGeom prst="rect">
            <a:avLst/>
          </a:prstGeom>
        </p:spPr>
        <p:txBody>
          <a:bodyPr wrap="square">
            <a:spAutoFit/>
          </a:bodyPr>
          <a:lstStyle/>
          <a:p>
            <a:pPr algn="l" rtl="0"/>
            <a:r>
              <a:rPr lang="en-US" sz="35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Example 2: Single Bit Versus Bit Vector</a:t>
            </a:r>
            <a:endParaRPr lang="ar-IQ" sz="35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sp>
        <p:nvSpPr>
          <p:cNvPr id="3" name="مستطيل 2"/>
          <p:cNvSpPr/>
          <p:nvPr/>
        </p:nvSpPr>
        <p:spPr>
          <a:xfrm>
            <a:off x="467544" y="1179622"/>
            <a:ext cx="8676455" cy="2785378"/>
          </a:xfrm>
          <a:prstGeom prst="rect">
            <a:avLst/>
          </a:prstGeom>
        </p:spPr>
        <p:txBody>
          <a:bodyPr wrap="square">
            <a:spAutoFit/>
          </a:bodyPr>
          <a:lstStyle/>
          <a:p>
            <a:pPr algn="just" rtl="0"/>
            <a:r>
              <a:rPr lang="en-US" sz="2500" dirty="0"/>
              <a:t>This example illustrates the difference between a single bit assignment and a bit vector assignment.  </a:t>
            </a:r>
          </a:p>
          <a:p>
            <a:pPr algn="just" rtl="0"/>
            <a:r>
              <a:rPr lang="en-US" sz="2500" dirty="0"/>
              <a:t>Two VHDL codes are presented. Both perform the AND operation between the input signals and assign the result to the output signal. The only difference between them is the number of bits in the input and output ports (1 bit in the first, 4 bits in the second). The circuits inferred from these codes are shown in next slides.</a:t>
            </a:r>
            <a:endParaRPr lang="ar-IQ" sz="2500" dirty="0"/>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902472"/>
            <a:ext cx="3923392" cy="255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5" y="4797152"/>
            <a:ext cx="2272123" cy="100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4073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1124744"/>
            <a:ext cx="8640960" cy="5478423"/>
          </a:xfrm>
          <a:prstGeom prst="rect">
            <a:avLst/>
          </a:prstGeom>
        </p:spPr>
        <p:txBody>
          <a:bodyPr wrap="square">
            <a:spAutoFit/>
          </a:bodyPr>
          <a:lstStyle/>
          <a:p>
            <a:pPr algn="just" rtl="0"/>
            <a:r>
              <a:rPr lang="en-US" sz="2500" dirty="0"/>
              <a:t>	VHDL contains a series of pre-defined data types, specified through the IEEE 1076 and IEEE 1164 standards. More specifically, such data type definitions can be found </a:t>
            </a:r>
          </a:p>
          <a:p>
            <a:pPr algn="just" rtl="0"/>
            <a:r>
              <a:rPr lang="en-US" sz="2500" dirty="0"/>
              <a:t>in the following packages / libraries:</a:t>
            </a:r>
          </a:p>
          <a:p>
            <a:pPr marL="342900" indent="-342900" algn="just" rtl="0">
              <a:buFont typeface="Wingdings" pitchFamily="2" charset="2"/>
              <a:buChar char="ü"/>
            </a:pPr>
            <a:r>
              <a:rPr lang="en-US" sz="2500" dirty="0"/>
              <a:t> Package </a:t>
            </a:r>
            <a:r>
              <a:rPr lang="en-US" sz="2500" i="1" dirty="0">
                <a:solidFill>
                  <a:srgbClr val="0000FF"/>
                </a:solidFill>
              </a:rPr>
              <a:t>standard of library std</a:t>
            </a:r>
            <a:r>
              <a:rPr lang="en-US" sz="2500" dirty="0"/>
              <a:t>: Defines BIT, BOOLEAN, INTEGER, and REAL data types.</a:t>
            </a:r>
          </a:p>
          <a:p>
            <a:pPr marL="342900" indent="-342900" algn="just" rtl="0">
              <a:buFont typeface="Wingdings" pitchFamily="2" charset="2"/>
              <a:buChar char="ü"/>
            </a:pPr>
            <a:r>
              <a:rPr lang="en-US" sz="2500" dirty="0"/>
              <a:t> Package </a:t>
            </a:r>
            <a:r>
              <a:rPr lang="en-US" sz="2500" i="1" dirty="0">
                <a:solidFill>
                  <a:srgbClr val="0000FF"/>
                </a:solidFill>
              </a:rPr>
              <a:t>std_logic_1164 of  library ieee</a:t>
            </a:r>
            <a:r>
              <a:rPr lang="en-US" sz="2500" dirty="0"/>
              <a:t>: Defines STD_LOGIC and STD_ULOGIC data types.</a:t>
            </a:r>
          </a:p>
          <a:p>
            <a:pPr marL="342900" indent="-342900" algn="just" rtl="0">
              <a:buFont typeface="Wingdings" pitchFamily="2" charset="2"/>
              <a:buChar char="ü"/>
            </a:pPr>
            <a:r>
              <a:rPr lang="en-US" sz="2500" dirty="0"/>
              <a:t> Package </a:t>
            </a:r>
            <a:r>
              <a:rPr lang="en-US" sz="2500" i="1" dirty="0">
                <a:solidFill>
                  <a:srgbClr val="0000FF"/>
                </a:solidFill>
              </a:rPr>
              <a:t>std_logic_arith of  library ieee</a:t>
            </a:r>
            <a:r>
              <a:rPr lang="en-US" sz="2500" dirty="0"/>
              <a:t>:	Defines SIGNED and UNSIGNED data types, plus 	several data conversion functions</a:t>
            </a:r>
          </a:p>
          <a:p>
            <a:pPr marL="342900" indent="-342900" algn="just" rtl="0">
              <a:buFont typeface="Wingdings" pitchFamily="2" charset="2"/>
              <a:buChar char="ü"/>
            </a:pPr>
            <a:r>
              <a:rPr lang="en-US" sz="2500" dirty="0"/>
              <a:t> Packages </a:t>
            </a:r>
            <a:r>
              <a:rPr lang="en-US" sz="2500" i="1" dirty="0">
                <a:solidFill>
                  <a:srgbClr val="0000FF"/>
                </a:solidFill>
              </a:rPr>
              <a:t>std_logic_signed</a:t>
            </a:r>
            <a:r>
              <a:rPr lang="en-US" sz="2500" dirty="0"/>
              <a:t> and </a:t>
            </a:r>
            <a:r>
              <a:rPr lang="en-US" sz="2500" i="1" dirty="0">
                <a:solidFill>
                  <a:srgbClr val="0000FF"/>
                </a:solidFill>
              </a:rPr>
              <a:t>std_logic_unsigned</a:t>
            </a:r>
            <a:r>
              <a:rPr lang="en-US" sz="2500" dirty="0"/>
              <a:t> </a:t>
            </a:r>
            <a:r>
              <a:rPr lang="en-US" sz="2500" i="1" dirty="0">
                <a:solidFill>
                  <a:srgbClr val="0000FF"/>
                </a:solidFill>
              </a:rPr>
              <a:t>of library ieee</a:t>
            </a:r>
            <a:r>
              <a:rPr lang="en-US" sz="2500" dirty="0"/>
              <a:t>: Contain functions that allow operations with STD_LOGIC_VECTOR data if the data  SIGNED or UNSIGNED. </a:t>
            </a:r>
            <a:endParaRPr lang="ar-IQ" sz="2500" dirty="0"/>
          </a:p>
        </p:txBody>
      </p:sp>
      <p:sp>
        <p:nvSpPr>
          <p:cNvPr id="3" name="مستطيل 2"/>
          <p:cNvSpPr/>
          <p:nvPr/>
        </p:nvSpPr>
        <p:spPr>
          <a:xfrm>
            <a:off x="539552" y="476672"/>
            <a:ext cx="5431295" cy="721351"/>
          </a:xfrm>
          <a:prstGeom prst="rect">
            <a:avLst/>
          </a:prstGeom>
        </p:spPr>
        <p:txBody>
          <a:bodyPr wrap="none">
            <a:spAutoFit/>
          </a:bodyPr>
          <a:lstStyle/>
          <a:p>
            <a:pPr algn="l" rtl="0">
              <a:lnSpc>
                <a:spcPct val="120000"/>
              </a:lnSpc>
            </a:pPr>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ea typeface="+mj-ea"/>
                <a:cs typeface="Arial" pitchFamily="34" charset="0"/>
              </a:rPr>
              <a:t>Pre-defined data types</a:t>
            </a:r>
          </a:p>
        </p:txBody>
      </p:sp>
    </p:spTree>
    <p:extLst>
      <p:ext uri="{BB962C8B-B14F-4D97-AF65-F5344CB8AC3E}">
        <p14:creationId xmlns:p14="http://schemas.microsoft.com/office/powerpoint/2010/main" val="36273363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67545" y="548680"/>
            <a:ext cx="8712967" cy="630942"/>
          </a:xfrm>
          <a:prstGeom prst="rect">
            <a:avLst/>
          </a:prstGeom>
        </p:spPr>
        <p:txBody>
          <a:bodyPr wrap="square">
            <a:spAutoFit/>
          </a:bodyPr>
          <a:lstStyle/>
          <a:p>
            <a:pPr algn="l" rtl="0"/>
            <a:r>
              <a:rPr lang="en-US" sz="35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Example 2: Single Bit Versus Bit Vector</a:t>
            </a:r>
            <a:endParaRPr lang="ar-IQ" sz="35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984" y="1628800"/>
            <a:ext cx="257740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42" y="1727068"/>
            <a:ext cx="4351706" cy="343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995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196752"/>
            <a:ext cx="8352928" cy="3939540"/>
          </a:xfrm>
          <a:prstGeom prst="rect">
            <a:avLst/>
          </a:prstGeom>
        </p:spPr>
        <p:txBody>
          <a:bodyPr wrap="square">
            <a:spAutoFit/>
          </a:bodyPr>
          <a:lstStyle/>
          <a:p>
            <a:pPr algn="just" rtl="0"/>
            <a:r>
              <a:rPr lang="en-US" sz="2500" dirty="0"/>
              <a:t>The 4-bit adder shown below has two inputs (a, b) and one output (sum). </a:t>
            </a:r>
          </a:p>
          <a:p>
            <a:pPr algn="just" rtl="0"/>
            <a:r>
              <a:rPr lang="en-US" sz="2500" dirty="0"/>
              <a:t>The </a:t>
            </a:r>
            <a:r>
              <a:rPr lang="en-US" sz="2500" i="1" dirty="0">
                <a:solidFill>
                  <a:srgbClr val="0000FF"/>
                </a:solidFill>
              </a:rPr>
              <a:t>first</a:t>
            </a:r>
            <a:r>
              <a:rPr lang="en-US" sz="2500" dirty="0"/>
              <a:t> solutions, all signals are of type SIGNED, while in the </a:t>
            </a:r>
            <a:r>
              <a:rPr lang="en-US" sz="2500" i="1" dirty="0">
                <a:solidFill>
                  <a:srgbClr val="0000FF"/>
                </a:solidFill>
              </a:rPr>
              <a:t>second</a:t>
            </a:r>
            <a:r>
              <a:rPr lang="en-US" sz="2500" dirty="0"/>
              <a:t> the output is of type INTEGER. </a:t>
            </a:r>
          </a:p>
          <a:p>
            <a:pPr algn="just" rtl="0"/>
            <a:r>
              <a:rPr lang="en-US" sz="2500" dirty="0"/>
              <a:t>Notice in solution 2 that a conversion function was used in line 13, for the type of a ‏ b does not match that of sum. Notice also the inclusion of the std_logic_arith package (line 4 of each solution), which specifies the SIGNED data type. Recall that a SIGNED value is represented like a vector; that is, similar to STD_LOGIC_VECTOR, not like an INTEGER.</a:t>
            </a:r>
            <a:endParaRPr lang="ar-IQ" sz="2500" dirty="0"/>
          </a:p>
        </p:txBody>
      </p:sp>
      <p:sp>
        <p:nvSpPr>
          <p:cNvPr id="3" name="مستطيل 2"/>
          <p:cNvSpPr/>
          <p:nvPr/>
        </p:nvSpPr>
        <p:spPr>
          <a:xfrm>
            <a:off x="467545" y="548680"/>
            <a:ext cx="8712967" cy="630942"/>
          </a:xfrm>
          <a:prstGeom prst="rect">
            <a:avLst/>
          </a:prstGeom>
        </p:spPr>
        <p:txBody>
          <a:bodyPr wrap="square">
            <a:spAutoFit/>
          </a:bodyPr>
          <a:lstStyle/>
          <a:p>
            <a:pPr algn="l" rtl="0"/>
            <a:r>
              <a:rPr lang="en-US" sz="35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Example 3: Adder</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750" y="5136292"/>
            <a:ext cx="3264465" cy="119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5593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268761"/>
            <a:ext cx="6480721" cy="512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467545" y="548680"/>
            <a:ext cx="8712967" cy="630942"/>
          </a:xfrm>
          <a:prstGeom prst="rect">
            <a:avLst/>
          </a:prstGeom>
        </p:spPr>
        <p:txBody>
          <a:bodyPr wrap="square">
            <a:spAutoFit/>
          </a:bodyPr>
          <a:lstStyle/>
          <a:p>
            <a:pPr algn="l" rtl="0"/>
            <a:r>
              <a:rPr lang="en-US" sz="35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Example 3: Adder</a:t>
            </a:r>
          </a:p>
        </p:txBody>
      </p:sp>
    </p:spTree>
    <p:extLst>
      <p:ext uri="{BB962C8B-B14F-4D97-AF65-F5344CB8AC3E}">
        <p14:creationId xmlns:p14="http://schemas.microsoft.com/office/powerpoint/2010/main" val="33312743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5" y="548680"/>
            <a:ext cx="8712967" cy="630942"/>
          </a:xfrm>
          <a:prstGeom prst="rect">
            <a:avLst/>
          </a:prstGeom>
        </p:spPr>
        <p:txBody>
          <a:bodyPr wrap="square">
            <a:spAutoFit/>
          </a:bodyPr>
          <a:lstStyle/>
          <a:p>
            <a:pPr algn="l" rtl="0"/>
            <a:r>
              <a:rPr lang="en-US" sz="35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Example 3: Adder</a:t>
            </a: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6984776" cy="518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6511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476672"/>
            <a:ext cx="5832648" cy="646331"/>
          </a:xfrm>
          <a:prstGeom prst="rect">
            <a:avLst/>
          </a:prstGeom>
        </p:spPr>
        <p:txBody>
          <a:bodyPr wrap="square">
            <a:spAutoFit/>
          </a:bodyPr>
          <a:lstStyle/>
          <a:p>
            <a:pPr algn="l" rtl="0"/>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Home work:</a:t>
            </a:r>
            <a:endParaRPr lang="ar-IQ" sz="2800" dirty="0">
              <a:solidFill>
                <a:srgbClr val="0000FF"/>
              </a:solidFill>
              <a:effectLst>
                <a:reflection blurRad="6350" stA="55000" endA="300" endPos="45500" dir="5400000" sy="-100000" algn="bl" rotWithShape="0"/>
              </a:effectLst>
              <a:latin typeface="Jokerman" pitchFamily="82" charset="0"/>
              <a:ea typeface="+mj-ea"/>
              <a:cs typeface="Arial" pitchFamily="34" charset="0"/>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908" y="2060848"/>
            <a:ext cx="770150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539552" y="1179498"/>
            <a:ext cx="8352928" cy="861774"/>
          </a:xfrm>
          <a:prstGeom prst="rect">
            <a:avLst/>
          </a:prstGeom>
        </p:spPr>
        <p:txBody>
          <a:bodyPr wrap="square">
            <a:spAutoFit/>
          </a:bodyPr>
          <a:lstStyle/>
          <a:p>
            <a:pPr algn="just" rtl="0"/>
            <a:r>
              <a:rPr lang="en-US" sz="2500" dirty="0"/>
              <a:t>The problems below are based on the following TYPE definitions and SIGNAL declarations:</a:t>
            </a:r>
            <a:endParaRPr lang="ar-IQ" sz="2500" dirty="0"/>
          </a:p>
        </p:txBody>
      </p:sp>
      <p:sp>
        <p:nvSpPr>
          <p:cNvPr id="4" name="مستطيل 3"/>
          <p:cNvSpPr/>
          <p:nvPr/>
        </p:nvSpPr>
        <p:spPr>
          <a:xfrm>
            <a:off x="542900" y="5301208"/>
            <a:ext cx="8349580" cy="1246495"/>
          </a:xfrm>
          <a:prstGeom prst="rect">
            <a:avLst/>
          </a:prstGeom>
        </p:spPr>
        <p:txBody>
          <a:bodyPr wrap="square">
            <a:spAutoFit/>
          </a:bodyPr>
          <a:lstStyle/>
          <a:p>
            <a:pPr algn="just" rtl="0"/>
            <a:r>
              <a:rPr lang="en-US" sz="2500" dirty="0"/>
              <a:t>Determine the dimensionality (scalar, 1D, 2D, or 1Dx1D) of the signals given. Also, write down a numeric example for each signal.</a:t>
            </a:r>
            <a:endParaRPr lang="ar-IQ" sz="2500" dirty="0"/>
          </a:p>
        </p:txBody>
      </p:sp>
    </p:spTree>
    <p:extLst>
      <p:ext uri="{BB962C8B-B14F-4D97-AF65-F5344CB8AC3E}">
        <p14:creationId xmlns:p14="http://schemas.microsoft.com/office/powerpoint/2010/main" val="39814854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539552" y="404664"/>
            <a:ext cx="8496944" cy="792088"/>
          </a:xfrm>
          <a:prstGeom prst="rect">
            <a:avLst/>
          </a:prstGeom>
        </p:spPr>
        <p:txBody>
          <a:bodyPr/>
          <a:lstStyle>
            <a:lvl1pPr algn="l" defTabSz="914400" rtl="1" eaLnBrk="1" latinLnBrk="0" hangingPunct="1">
              <a:spcBef>
                <a:spcPct val="0"/>
              </a:spcBef>
              <a:buNone/>
              <a:defRPr sz="2800" kern="1200" cap="all" baseline="0">
                <a:solidFill>
                  <a:schemeClr val="tx1"/>
                </a:solidFill>
                <a:latin typeface="+mj-lt"/>
                <a:ea typeface="+mj-ea"/>
                <a:cs typeface="+mj-cs"/>
              </a:defRPr>
            </a:lvl1pPr>
          </a:lstStyle>
          <a:p>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ea typeface="+mn-ea"/>
                <a:cs typeface="Arial" pitchFamily="34" charset="0"/>
              </a:rPr>
              <a:t>Questions?</a:t>
            </a:r>
          </a:p>
        </p:txBody>
      </p:sp>
      <p:pic>
        <p:nvPicPr>
          <p:cNvPr id="3" name="Picture 13" descr="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693863"/>
            <a:ext cx="3733800" cy="4495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455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7427" y="1268760"/>
            <a:ext cx="8122053" cy="477054"/>
          </a:xfrm>
          <a:prstGeom prst="rect">
            <a:avLst/>
          </a:prstGeom>
        </p:spPr>
        <p:txBody>
          <a:bodyPr wrap="square">
            <a:spAutoFit/>
          </a:bodyPr>
          <a:lstStyle/>
          <a:p>
            <a:pPr marL="342900" indent="-342900" algn="just" rtl="0">
              <a:buFont typeface="Wingdings" pitchFamily="2" charset="2"/>
              <a:buChar char="Ø"/>
            </a:pPr>
            <a:r>
              <a:rPr lang="en-US" sz="2500" u="sng" dirty="0">
                <a:solidFill>
                  <a:srgbClr val="0000FF"/>
                </a:solidFill>
              </a:rPr>
              <a:t>BIT (and BIT_VECTOR):</a:t>
            </a:r>
            <a:r>
              <a:rPr lang="en-US" sz="2500" dirty="0">
                <a:solidFill>
                  <a:srgbClr val="0000FF"/>
                </a:solidFill>
              </a:rPr>
              <a:t> </a:t>
            </a:r>
            <a:r>
              <a:rPr lang="en-US" sz="2500" dirty="0"/>
              <a:t>2-level logic (‘0’, ‘1’). Examples:</a:t>
            </a:r>
          </a:p>
        </p:txBody>
      </p:sp>
      <p:sp>
        <p:nvSpPr>
          <p:cNvPr id="3" name="مستطيل 2"/>
          <p:cNvSpPr/>
          <p:nvPr/>
        </p:nvSpPr>
        <p:spPr>
          <a:xfrm>
            <a:off x="577427" y="476672"/>
            <a:ext cx="6154813" cy="757130"/>
          </a:xfrm>
          <a:prstGeom prst="rect">
            <a:avLst/>
          </a:prstGeom>
        </p:spPr>
        <p:txBody>
          <a:bodyPr wrap="square">
            <a:spAutoFit/>
          </a:bodyPr>
          <a:lstStyle/>
          <a:p>
            <a:pPr algn="l" rtl="0">
              <a:lnSpc>
                <a:spcPct val="120000"/>
              </a:lnSpc>
            </a:pPr>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Pre-defined data types</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7416824" cy="197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9" y="3848159"/>
            <a:ext cx="7931029" cy="282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9788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مستطيل 131"/>
          <p:cNvSpPr/>
          <p:nvPr/>
        </p:nvSpPr>
        <p:spPr>
          <a:xfrm>
            <a:off x="577427" y="476672"/>
            <a:ext cx="6154813" cy="757130"/>
          </a:xfrm>
          <a:prstGeom prst="rect">
            <a:avLst/>
          </a:prstGeom>
        </p:spPr>
        <p:txBody>
          <a:bodyPr wrap="square">
            <a:spAutoFit/>
          </a:bodyPr>
          <a:lstStyle/>
          <a:p>
            <a:pPr algn="l" rtl="0">
              <a:lnSpc>
                <a:spcPct val="120000"/>
              </a:lnSpc>
            </a:pPr>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Pre-defined data types</a:t>
            </a:r>
          </a:p>
        </p:txBody>
      </p:sp>
      <p:sp>
        <p:nvSpPr>
          <p:cNvPr id="133" name="مستطيل 132"/>
          <p:cNvSpPr/>
          <p:nvPr/>
        </p:nvSpPr>
        <p:spPr>
          <a:xfrm>
            <a:off x="584674" y="1233802"/>
            <a:ext cx="8379813" cy="861774"/>
          </a:xfrm>
          <a:prstGeom prst="rect">
            <a:avLst/>
          </a:prstGeom>
        </p:spPr>
        <p:txBody>
          <a:bodyPr wrap="square">
            <a:spAutoFit/>
          </a:bodyPr>
          <a:lstStyle/>
          <a:p>
            <a:pPr marL="342900" indent="-342900" algn="just" rtl="0">
              <a:buFont typeface="Wingdings" pitchFamily="2" charset="2"/>
              <a:buChar char="Ø"/>
            </a:pPr>
            <a:r>
              <a:rPr lang="en-US" sz="2500" u="sng" dirty="0">
                <a:solidFill>
                  <a:srgbClr val="0000FF"/>
                </a:solidFill>
              </a:rPr>
              <a:t>STD_LOGIC (and STD_LOGIC_VECTOR): </a:t>
            </a:r>
            <a:r>
              <a:rPr lang="en-US" sz="2500" dirty="0"/>
              <a:t>8-valued logic system introduced in the IEEE 1164 standard.</a:t>
            </a:r>
            <a:endParaRPr lang="ar-IQ" sz="25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060848"/>
            <a:ext cx="5237585" cy="217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365104"/>
            <a:ext cx="7702890"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155202"/>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577427" y="476672"/>
            <a:ext cx="6154813" cy="757130"/>
          </a:xfrm>
          <a:prstGeom prst="rect">
            <a:avLst/>
          </a:prstGeom>
        </p:spPr>
        <p:txBody>
          <a:bodyPr wrap="square">
            <a:spAutoFit/>
          </a:bodyPr>
          <a:lstStyle/>
          <a:p>
            <a:pPr algn="l" rtl="0">
              <a:lnSpc>
                <a:spcPct val="120000"/>
              </a:lnSpc>
            </a:pPr>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Pre-defined data types</a:t>
            </a:r>
          </a:p>
        </p:txBody>
      </p:sp>
      <p:sp>
        <p:nvSpPr>
          <p:cNvPr id="5" name="مستطيل 4"/>
          <p:cNvSpPr/>
          <p:nvPr/>
        </p:nvSpPr>
        <p:spPr>
          <a:xfrm>
            <a:off x="179512" y="1124744"/>
            <a:ext cx="8964488" cy="5093702"/>
          </a:xfrm>
          <a:prstGeom prst="rect">
            <a:avLst/>
          </a:prstGeom>
        </p:spPr>
        <p:txBody>
          <a:bodyPr wrap="square">
            <a:spAutoFit/>
          </a:bodyPr>
          <a:lstStyle/>
          <a:p>
            <a:pPr marL="274638" indent="-274638" algn="just" rtl="0">
              <a:buFont typeface="Wingdings" pitchFamily="2" charset="2"/>
              <a:buChar char="Ø"/>
            </a:pPr>
            <a:r>
              <a:rPr lang="en-US" sz="2500" dirty="0">
                <a:solidFill>
                  <a:srgbClr val="0000FF"/>
                </a:solidFill>
              </a:rPr>
              <a:t> </a:t>
            </a:r>
            <a:r>
              <a:rPr lang="en-US" sz="2500" u="sng" dirty="0">
                <a:solidFill>
                  <a:srgbClr val="0000FF"/>
                </a:solidFill>
              </a:rPr>
              <a:t>BOOLEAN:</a:t>
            </a:r>
            <a:r>
              <a:rPr lang="en-US" sz="2500" dirty="0">
                <a:solidFill>
                  <a:srgbClr val="0000FF"/>
                </a:solidFill>
              </a:rPr>
              <a:t> </a:t>
            </a:r>
            <a:r>
              <a:rPr lang="en-US" sz="2500" dirty="0"/>
              <a:t>True, False.</a:t>
            </a:r>
          </a:p>
          <a:p>
            <a:pPr marL="274638" indent="-274638" algn="just" rtl="0">
              <a:buFont typeface="Wingdings" pitchFamily="2" charset="2"/>
              <a:buChar char="Ø"/>
            </a:pPr>
            <a:r>
              <a:rPr lang="en-US" sz="2500" dirty="0">
                <a:solidFill>
                  <a:srgbClr val="0000FF"/>
                </a:solidFill>
              </a:rPr>
              <a:t> </a:t>
            </a:r>
            <a:r>
              <a:rPr lang="en-US" sz="2500" u="sng" dirty="0">
                <a:solidFill>
                  <a:srgbClr val="0000FF"/>
                </a:solidFill>
              </a:rPr>
              <a:t>INTEGER:</a:t>
            </a:r>
            <a:r>
              <a:rPr lang="en-US" sz="2400" dirty="0"/>
              <a:t>32-</a:t>
            </a:r>
            <a:r>
              <a:rPr lang="en-US" sz="2500" dirty="0"/>
              <a:t>bit integers (from -</a:t>
            </a:r>
            <a:r>
              <a:rPr lang="en-US" sz="2400" dirty="0"/>
              <a:t>2,147,483,647</a:t>
            </a:r>
            <a:r>
              <a:rPr lang="en-US" sz="2500" dirty="0"/>
              <a:t> to ‏+</a:t>
            </a:r>
            <a:r>
              <a:rPr lang="en-US" sz="2400" dirty="0"/>
              <a:t>2,147,483,647</a:t>
            </a:r>
            <a:r>
              <a:rPr lang="en-US" sz="2500" dirty="0"/>
              <a:t>).</a:t>
            </a:r>
          </a:p>
          <a:p>
            <a:pPr marL="342900" indent="-342900" algn="just" rtl="0">
              <a:buFont typeface="Wingdings" pitchFamily="2" charset="2"/>
              <a:buChar char="Ø"/>
            </a:pPr>
            <a:r>
              <a:rPr lang="en-US" sz="2500" u="sng" dirty="0">
                <a:solidFill>
                  <a:srgbClr val="0000FF"/>
                </a:solidFill>
              </a:rPr>
              <a:t>NATURAL: </a:t>
            </a:r>
            <a:r>
              <a:rPr lang="en-US" sz="2500" dirty="0"/>
              <a:t>Non-negative integers (from 0 to ‏+2,147,483,647).</a:t>
            </a:r>
          </a:p>
          <a:p>
            <a:pPr marL="342900" indent="-342900" algn="just" rtl="0">
              <a:buFont typeface="Wingdings" pitchFamily="2" charset="2"/>
              <a:buChar char="Ø"/>
            </a:pPr>
            <a:r>
              <a:rPr lang="en-US" sz="2500" u="sng" dirty="0">
                <a:solidFill>
                  <a:srgbClr val="0000FF"/>
                </a:solidFill>
              </a:rPr>
              <a:t>REAL: </a:t>
            </a:r>
            <a:r>
              <a:rPr lang="en-US" sz="2500" dirty="0"/>
              <a:t>Real numbers ranging </a:t>
            </a:r>
            <a:r>
              <a:rPr lang="en-US" sz="2500"/>
              <a:t>from -1.0E38 to ‏+1.0E38</a:t>
            </a:r>
            <a:r>
              <a:rPr lang="en-US" sz="2500" dirty="0"/>
              <a:t>. </a:t>
            </a:r>
            <a:r>
              <a:rPr lang="en-US" sz="2500" i="1" dirty="0"/>
              <a:t>Not synthesizable.</a:t>
            </a:r>
          </a:p>
          <a:p>
            <a:pPr marL="342900" indent="-342900" algn="just" rtl="0">
              <a:buFont typeface="Wingdings" pitchFamily="2" charset="2"/>
              <a:buChar char="Ø"/>
            </a:pPr>
            <a:r>
              <a:rPr lang="en-US" sz="2500" u="sng" dirty="0">
                <a:solidFill>
                  <a:srgbClr val="0000FF"/>
                </a:solidFill>
              </a:rPr>
              <a:t>Physical literals</a:t>
            </a:r>
            <a:r>
              <a:rPr lang="en-US" sz="2500" dirty="0"/>
              <a:t>: Used to inform physical quantities, like time, voltage, etc. Useful in simulations. </a:t>
            </a:r>
            <a:r>
              <a:rPr lang="en-US" sz="2500" i="1" dirty="0"/>
              <a:t>Not synthesizable.</a:t>
            </a:r>
          </a:p>
          <a:p>
            <a:pPr marL="342900" indent="-342900" algn="just" rtl="0">
              <a:buFont typeface="Wingdings" pitchFamily="2" charset="2"/>
              <a:buChar char="Ø"/>
            </a:pPr>
            <a:r>
              <a:rPr lang="en-US" sz="2500" u="sng" dirty="0">
                <a:solidFill>
                  <a:srgbClr val="0000FF"/>
                </a:solidFill>
              </a:rPr>
              <a:t>Character literals:</a:t>
            </a:r>
            <a:r>
              <a:rPr lang="en-US" sz="2500" dirty="0"/>
              <a:t> Single ASCII character or a string of such characters. </a:t>
            </a:r>
            <a:r>
              <a:rPr lang="en-US" sz="2500" i="1" dirty="0"/>
              <a:t>Not synthesizable.</a:t>
            </a:r>
          </a:p>
          <a:p>
            <a:pPr marL="342900" indent="-342900" algn="just" rtl="0">
              <a:buFont typeface="Wingdings" pitchFamily="2" charset="2"/>
              <a:buChar char="Ø"/>
            </a:pPr>
            <a:r>
              <a:rPr lang="en-US" sz="2500" u="sng" dirty="0">
                <a:solidFill>
                  <a:srgbClr val="0000FF"/>
                </a:solidFill>
              </a:rPr>
              <a:t>SIGNED and UNSIGNED:</a:t>
            </a:r>
            <a:r>
              <a:rPr lang="en-US" sz="2500" dirty="0"/>
              <a:t> data types defined in the std_logic_arith package of the ieee library. They have the appearance of STD_LOGIC_VECTOR, but accept arithmetic operations, which are typical of INTEGER data types (SIGNED and UNSIGNED).</a:t>
            </a:r>
            <a:endParaRPr lang="ar-IQ" sz="2500" dirty="0"/>
          </a:p>
        </p:txBody>
      </p:sp>
    </p:spTree>
    <p:extLst>
      <p:ext uri="{BB962C8B-B14F-4D97-AF65-F5344CB8AC3E}">
        <p14:creationId xmlns:p14="http://schemas.microsoft.com/office/powerpoint/2010/main" val="35071058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p:cNvSpPr/>
          <p:nvPr/>
        </p:nvSpPr>
        <p:spPr>
          <a:xfrm>
            <a:off x="577427" y="476672"/>
            <a:ext cx="6154813" cy="757130"/>
          </a:xfrm>
          <a:prstGeom prst="rect">
            <a:avLst/>
          </a:prstGeom>
        </p:spPr>
        <p:txBody>
          <a:bodyPr wrap="square">
            <a:spAutoFit/>
          </a:bodyPr>
          <a:lstStyle/>
          <a:p>
            <a:pPr algn="l" rtl="0">
              <a:lnSpc>
                <a:spcPct val="120000"/>
              </a:lnSpc>
            </a:pPr>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Pre-defined data types</a:t>
            </a:r>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427" y="1233802"/>
            <a:ext cx="8244363" cy="190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32" y="3294136"/>
            <a:ext cx="8359650" cy="229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229832"/>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577427" y="476672"/>
            <a:ext cx="6154813" cy="757130"/>
          </a:xfrm>
          <a:prstGeom prst="rect">
            <a:avLst/>
          </a:prstGeom>
        </p:spPr>
        <p:txBody>
          <a:bodyPr wrap="square">
            <a:spAutoFit/>
          </a:bodyPr>
          <a:lstStyle/>
          <a:p>
            <a:pPr algn="l" rtl="0">
              <a:lnSpc>
                <a:spcPct val="120000"/>
              </a:lnSpc>
            </a:pPr>
            <a:r>
              <a:rPr lang="en-US" sz="3600" dirty="0">
                <a:solidFill>
                  <a:srgbClr val="0000FF"/>
                </a:solidFill>
                <a:effectLst>
                  <a:innerShdw blurRad="114300">
                    <a:prstClr val="black">
                      <a:alpha val="75000"/>
                    </a:prstClr>
                  </a:innerShdw>
                  <a:reflection blurRad="6350" stA="55000" endA="300" endPos="45500" dir="5400000" sy="-100000" algn="bl" rotWithShape="0"/>
                </a:effectLst>
                <a:latin typeface="Jokerman" pitchFamily="82" charset="0"/>
                <a:cs typeface="Arial" pitchFamily="34" charset="0"/>
              </a:rPr>
              <a:t>Pre-defined data types</a:t>
            </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38" y="1204850"/>
            <a:ext cx="7537421" cy="517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5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3865</TotalTime>
  <Words>834</Words>
  <Application>Microsoft Office PowerPoint</Application>
  <PresentationFormat>On-screen Show (4:3)</PresentationFormat>
  <Paragraphs>144</Paragraphs>
  <Slides>45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Jokerman</vt:lpstr>
      <vt:lpstr>Times New Roman</vt:lpstr>
      <vt:lpstr>Wingdings</vt:lpstr>
      <vt:lpstr>نسق Office</vt:lpstr>
      <vt:lpstr>VHDL Data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MEMI</dc:creator>
  <cp:lastModifiedBy>Dell</cp:lastModifiedBy>
  <cp:revision>90</cp:revision>
  <dcterms:created xsi:type="dcterms:W3CDTF">2017-09-28T06:29:27Z</dcterms:created>
  <dcterms:modified xsi:type="dcterms:W3CDTF">2025-10-09T10:19:59Z</dcterms:modified>
</cp:coreProperties>
</file>