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9"/>
  </p:notesMasterIdLst>
  <p:sldIdLst>
    <p:sldId id="256" r:id="rId2"/>
    <p:sldId id="257" r:id="rId3"/>
    <p:sldId id="259" r:id="rId4"/>
    <p:sldId id="260" r:id="rId5"/>
    <p:sldId id="297"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33CC"/>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5" d="100"/>
          <a:sy n="55" d="100"/>
        </p:scale>
        <p:origin x="1600"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im dawah" userId="e7b6a89986ba0b27" providerId="LiveId" clId="{E878D9CA-6B25-4197-AE6D-8796718E323E}"/>
    <pc:docChg chg="undo custSel addSld delSld modSld">
      <pc:chgData name="kerim dawah" userId="e7b6a89986ba0b27" providerId="LiveId" clId="{E878D9CA-6B25-4197-AE6D-8796718E323E}" dt="2025-07-04T01:25:26.235" v="31" actId="20577"/>
      <pc:docMkLst>
        <pc:docMk/>
      </pc:docMkLst>
      <pc:sldChg chg="addSp modSp add del mod">
        <pc:chgData name="kerim dawah" userId="e7b6a89986ba0b27" providerId="LiveId" clId="{E878D9CA-6B25-4197-AE6D-8796718E323E}" dt="2025-07-04T01:25:26.235" v="31" actId="20577"/>
        <pc:sldMkLst>
          <pc:docMk/>
          <pc:sldMk cId="963020839" sldId="256"/>
        </pc:sldMkLst>
        <pc:spChg chg="add mod">
          <ac:chgData name="kerim dawah" userId="e7b6a89986ba0b27" providerId="LiveId" clId="{E878D9CA-6B25-4197-AE6D-8796718E323E}" dt="2025-07-04T01:25:26.235" v="31" actId="20577"/>
          <ac:spMkLst>
            <pc:docMk/>
            <pc:sldMk cId="963020839" sldId="256"/>
            <ac:spMk id="3" creationId="{1593A8C9-1389-0DB3-CA36-77201A58C5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78CFE2E-4310-480E-9459-8446F1DA4CD1}" type="datetimeFigureOut">
              <a:rPr lang="ar-IQ" smtClean="0"/>
              <a:t>09/01/1447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93010D9-66BE-4EAD-93D0-88679D2103C5}" type="slidenum">
              <a:rPr lang="ar-IQ" smtClean="0"/>
              <a:t>‹#›</a:t>
            </a:fld>
            <a:endParaRPr lang="ar-IQ"/>
          </a:p>
        </p:txBody>
      </p:sp>
    </p:spTree>
    <p:extLst>
      <p:ext uri="{BB962C8B-B14F-4D97-AF65-F5344CB8AC3E}">
        <p14:creationId xmlns:p14="http://schemas.microsoft.com/office/powerpoint/2010/main" val="297890225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093010D9-66BE-4EAD-93D0-88679D2103C5}" type="slidenum">
              <a:rPr lang="ar-IQ" smtClean="0"/>
              <a:t>18</a:t>
            </a:fld>
            <a:endParaRPr lang="ar-IQ"/>
          </a:p>
        </p:txBody>
      </p:sp>
    </p:spTree>
    <p:extLst>
      <p:ext uri="{BB962C8B-B14F-4D97-AF65-F5344CB8AC3E}">
        <p14:creationId xmlns:p14="http://schemas.microsoft.com/office/powerpoint/2010/main" val="3638049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CF7051A-9343-4396-BDC3-DFF2813460C3}" type="datetimeFigureOut">
              <a:rPr lang="ar-IQ" smtClean="0"/>
              <a:t>09/01/1447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16165160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5CF7051A-9343-4396-BDC3-DFF2813460C3}" type="datetimeFigureOut">
              <a:rPr lang="ar-IQ" smtClean="0"/>
              <a:t>09/01/1447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76967720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5CF7051A-9343-4396-BDC3-DFF2813460C3}" type="datetimeFigureOut">
              <a:rPr lang="ar-IQ" smtClean="0"/>
              <a:t>09/01/1447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193172169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5CF7051A-9343-4396-BDC3-DFF2813460C3}" type="datetimeFigureOut">
              <a:rPr lang="ar-IQ" smtClean="0"/>
              <a:t>09/01/1447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59209711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5CF7051A-9343-4396-BDC3-DFF2813460C3}" type="datetimeFigureOut">
              <a:rPr lang="ar-IQ" smtClean="0"/>
              <a:t>09/01/1447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186418314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p:cNvSpPr>
            <a:spLocks noGrp="1"/>
          </p:cNvSpPr>
          <p:nvPr>
            <p:ph type="dt" sz="half" idx="10"/>
          </p:nvPr>
        </p:nvSpPr>
        <p:spPr/>
        <p:txBody>
          <a:bodyPr/>
          <a:lstStyle/>
          <a:p>
            <a:fld id="{5CF7051A-9343-4396-BDC3-DFF2813460C3}" type="datetimeFigureOut">
              <a:rPr lang="ar-IQ" smtClean="0"/>
              <a:t>09/01/1447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349819520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p:cNvSpPr>
            <a:spLocks noGrp="1"/>
          </p:cNvSpPr>
          <p:nvPr>
            <p:ph type="dt" sz="half" idx="10"/>
          </p:nvPr>
        </p:nvSpPr>
        <p:spPr/>
        <p:txBody>
          <a:bodyPr/>
          <a:lstStyle/>
          <a:p>
            <a:fld id="{5CF7051A-9343-4396-BDC3-DFF2813460C3}" type="datetimeFigureOut">
              <a:rPr lang="ar-IQ" smtClean="0"/>
              <a:t>09/01/1447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400093871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CF7051A-9343-4396-BDC3-DFF2813460C3}" type="datetimeFigureOut">
              <a:rPr lang="ar-IQ" smtClean="0"/>
              <a:t>09/01/1447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40745963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CF7051A-9343-4396-BDC3-DFF2813460C3}" type="datetimeFigureOut">
              <a:rPr lang="ar-IQ" smtClean="0"/>
              <a:t>09/01/1447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81566402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5CF7051A-9343-4396-BDC3-DFF2813460C3}" type="datetimeFigureOut">
              <a:rPr lang="ar-IQ" smtClean="0"/>
              <a:t>09/01/1447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34494953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5CF7051A-9343-4396-BDC3-DFF2813460C3}" type="datetimeFigureOut">
              <a:rPr lang="ar-IQ" smtClean="0"/>
              <a:t>09/01/1447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509DB71-81FD-4A2B-943F-5A5B88A236EC}" type="slidenum">
              <a:rPr lang="ar-IQ" smtClean="0"/>
              <a:t>‹#›</a:t>
            </a:fld>
            <a:endParaRPr lang="ar-IQ"/>
          </a:p>
        </p:txBody>
      </p:sp>
    </p:spTree>
    <p:extLst>
      <p:ext uri="{BB962C8B-B14F-4D97-AF65-F5344CB8AC3E}">
        <p14:creationId xmlns:p14="http://schemas.microsoft.com/office/powerpoint/2010/main" val="238595090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CF7051A-9343-4396-BDC3-DFF2813460C3}" type="datetimeFigureOut">
              <a:rPr lang="ar-IQ" smtClean="0"/>
              <a:t>09/01/1447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509DB71-81FD-4A2B-943F-5A5B88A236EC}" type="slidenum">
              <a:rPr lang="ar-IQ" smtClean="0"/>
              <a:t>‹#›</a:t>
            </a:fld>
            <a:endParaRPr lang="ar-IQ"/>
          </a:p>
        </p:txBody>
      </p:sp>
    </p:spTree>
    <p:extLst>
      <p:ext uri="{BB962C8B-B14F-4D97-AF65-F5344CB8AC3E}">
        <p14:creationId xmlns:p14="http://schemas.microsoft.com/office/powerpoint/2010/main" val="607324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2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630616" cy="938535"/>
          </a:xfrm>
        </p:spPr>
        <p:txBody>
          <a:bodyPr>
            <a:normAutofit/>
          </a:bodyPr>
          <a:lstStyle/>
          <a:p>
            <a:pPr algn="l"/>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Introduction to VHDL</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ndParaRPr>
          </a:p>
        </p:txBody>
      </p:sp>
      <p:sp>
        <p:nvSpPr>
          <p:cNvPr id="5" name="عنوان فرعي 4"/>
          <p:cNvSpPr>
            <a:spLocks noGrp="1"/>
          </p:cNvSpPr>
          <p:nvPr>
            <p:ph type="subTitle" idx="1"/>
          </p:nvPr>
        </p:nvSpPr>
        <p:spPr>
          <a:xfrm>
            <a:off x="755576" y="3933056"/>
            <a:ext cx="5112568" cy="1080120"/>
          </a:xfrm>
        </p:spPr>
        <p:txBody>
          <a:bodyPr>
            <a:normAutofit/>
          </a:bodyPr>
          <a:lstStyle/>
          <a:p>
            <a:pPr algn="l"/>
            <a:r>
              <a:rPr lang="en-US" sz="2800" b="1" dirty="0">
                <a:solidFill>
                  <a:srgbClr val="3366CC"/>
                </a:solidFill>
              </a:rPr>
              <a:t>Advanced Digital Electronics </a:t>
            </a:r>
            <a:endParaRPr lang="ar-IQ" sz="2800" b="1" dirty="0">
              <a:solidFill>
                <a:srgbClr val="3366CC"/>
              </a:solidFill>
            </a:endParaRPr>
          </a:p>
          <a:p>
            <a:pPr algn="l"/>
            <a:r>
              <a:rPr lang="en-US" sz="2400" dirty="0">
                <a:solidFill>
                  <a:srgbClr val="3366CC"/>
                </a:solidFill>
              </a:rPr>
              <a:t>Lecture 1</a:t>
            </a:r>
            <a:endParaRPr lang="ar-IQ" sz="2400" dirty="0">
              <a:solidFill>
                <a:srgbClr val="3366CC"/>
              </a:solidFill>
            </a:endParaRPr>
          </a:p>
        </p:txBody>
      </p:sp>
      <p:sp>
        <p:nvSpPr>
          <p:cNvPr id="3" name="Rectangle 2">
            <a:extLst>
              <a:ext uri="{FF2B5EF4-FFF2-40B4-BE49-F238E27FC236}">
                <a16:creationId xmlns:a16="http://schemas.microsoft.com/office/drawing/2014/main" id="{1593A8C9-1389-0DB3-CA36-77201A58C59F}"/>
              </a:ext>
            </a:extLst>
          </p:cNvPr>
          <p:cNvSpPr/>
          <p:nvPr/>
        </p:nvSpPr>
        <p:spPr>
          <a:xfrm>
            <a:off x="251520" y="0"/>
            <a:ext cx="5256584" cy="105273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en-US" dirty="0"/>
              <a:t>ALMAARIF UNIVERSITY</a:t>
            </a:r>
          </a:p>
          <a:p>
            <a:pPr algn="ctr"/>
            <a:r>
              <a:rPr lang="en-US" dirty="0"/>
              <a:t>CET</a:t>
            </a:r>
          </a:p>
          <a:p>
            <a:pPr algn="ctr"/>
            <a:r>
              <a:rPr lang="en-US" b="1" dirty="0">
                <a:ln w="22225">
                  <a:solidFill>
                    <a:schemeClr val="accent2"/>
                  </a:solidFill>
                  <a:prstDash val="solid"/>
                </a:ln>
                <a:solidFill>
                  <a:schemeClr val="accent2">
                    <a:lumMod val="40000"/>
                    <a:lumOff val="60000"/>
                  </a:schemeClr>
                </a:solidFill>
              </a:rPr>
              <a:t>DAWAH</a:t>
            </a:r>
            <a:endParaRPr lang="ar-IQ" dirty="0"/>
          </a:p>
        </p:txBody>
      </p:sp>
    </p:spTree>
    <p:extLst>
      <p:ext uri="{BB962C8B-B14F-4D97-AF65-F5344CB8AC3E}">
        <p14:creationId xmlns:p14="http://schemas.microsoft.com/office/powerpoint/2010/main" val="9630208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38174" y="1195011"/>
            <a:ext cx="8182297" cy="3170099"/>
          </a:xfrm>
          <a:prstGeom prst="rect">
            <a:avLst/>
          </a:prstGeom>
        </p:spPr>
        <p:txBody>
          <a:bodyPr wrap="square">
            <a:spAutoFit/>
          </a:bodyPr>
          <a:lstStyle/>
          <a:p>
            <a:pPr algn="just" rtl="0"/>
            <a:r>
              <a:rPr lang="en-US" sz="2500" dirty="0">
                <a:latin typeface="+mj-lt"/>
              </a:rPr>
              <a:t>After testing, the following waveforms will be displayed by the simulator. Indeed, The simulation results from the circuit</a:t>
            </a:r>
          </a:p>
          <a:p>
            <a:pPr algn="just" rtl="0"/>
            <a:r>
              <a:rPr lang="en-US" sz="2500" dirty="0">
                <a:latin typeface="+mj-lt"/>
              </a:rPr>
              <a:t>synthesized with the VHDL code , which implements the full-adder unit can be seen, the input pins (characterized by an inward arrow with an I marked inside) and the output pins (characterized by an outward arrow with an O marked inside) are those listed in the ENTITY. As can be observed, the outputs do behave as expected.</a:t>
            </a:r>
            <a:endParaRPr lang="ar-IQ" sz="2500" dirty="0">
              <a:latin typeface="+mj-lt"/>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365104"/>
            <a:ext cx="8398322" cy="2297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مستطيل 3"/>
          <p:cNvSpPr/>
          <p:nvPr/>
        </p:nvSpPr>
        <p:spPr>
          <a:xfrm>
            <a:off x="467544" y="548680"/>
            <a:ext cx="5256584"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VHDL Code       Circuit</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5" name="سهم إلى اليمين 4"/>
          <p:cNvSpPr/>
          <p:nvPr/>
        </p:nvSpPr>
        <p:spPr>
          <a:xfrm>
            <a:off x="3311860" y="655821"/>
            <a:ext cx="540060" cy="432048"/>
          </a:xfrm>
          <a:prstGeom prst="rightArrow">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17073192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60" y="548680"/>
            <a:ext cx="5755102"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Fundamental VHDL Units</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3" name="مستطيل 2"/>
          <p:cNvSpPr/>
          <p:nvPr/>
        </p:nvSpPr>
        <p:spPr>
          <a:xfrm>
            <a:off x="683568" y="1196752"/>
            <a:ext cx="8208912" cy="2785378"/>
          </a:xfrm>
          <a:prstGeom prst="rect">
            <a:avLst/>
          </a:prstGeom>
        </p:spPr>
        <p:txBody>
          <a:bodyPr wrap="square">
            <a:spAutoFit/>
          </a:bodyPr>
          <a:lstStyle/>
          <a:p>
            <a:pPr algn="just" rtl="0"/>
            <a:r>
              <a:rPr lang="en-US" sz="2500" dirty="0"/>
              <a:t>	A VHDL code is composed of at least three fundamental sections:</a:t>
            </a:r>
          </a:p>
          <a:p>
            <a:pPr marL="365125" indent="-365125" algn="just" rtl="0">
              <a:buFont typeface="Wingdings" pitchFamily="2" charset="2"/>
              <a:buChar char="ü"/>
            </a:pPr>
            <a:r>
              <a:rPr lang="en-US" sz="2500" dirty="0"/>
              <a:t> </a:t>
            </a:r>
            <a:r>
              <a:rPr lang="en-US" sz="2500" b="1" dirty="0">
                <a:solidFill>
                  <a:srgbClr val="0000FF"/>
                </a:solidFill>
              </a:rPr>
              <a:t>LIBRARY</a:t>
            </a:r>
            <a:r>
              <a:rPr lang="en-US" sz="2500" dirty="0"/>
              <a:t> declarations: Contains a list of all libraries to be used in the design. For example: </a:t>
            </a:r>
            <a:r>
              <a:rPr lang="en-US" sz="2500" i="1" dirty="0"/>
              <a:t>ieee, std, work, etc.</a:t>
            </a:r>
          </a:p>
          <a:p>
            <a:pPr marL="342900" indent="-342900" algn="just" rtl="0">
              <a:buFont typeface="Wingdings" pitchFamily="2" charset="2"/>
              <a:buChar char="ü"/>
            </a:pPr>
            <a:r>
              <a:rPr lang="en-US" sz="2500" dirty="0"/>
              <a:t> </a:t>
            </a:r>
            <a:r>
              <a:rPr lang="en-US" sz="2500" b="1" dirty="0">
                <a:solidFill>
                  <a:srgbClr val="0000FF"/>
                </a:solidFill>
              </a:rPr>
              <a:t>ENTITY</a:t>
            </a:r>
            <a:r>
              <a:rPr lang="en-US" sz="2500" dirty="0"/>
              <a:t>: Specifies the I/O pins of the circuit.</a:t>
            </a:r>
          </a:p>
          <a:p>
            <a:pPr marL="342900" indent="-342900" algn="just" rtl="0">
              <a:buFont typeface="Wingdings" pitchFamily="2" charset="2"/>
              <a:buChar char="ü"/>
            </a:pPr>
            <a:r>
              <a:rPr lang="en-US" sz="2500" dirty="0"/>
              <a:t> </a:t>
            </a:r>
            <a:r>
              <a:rPr lang="en-US" sz="2500" b="1" dirty="0">
                <a:solidFill>
                  <a:srgbClr val="0000FF"/>
                </a:solidFill>
              </a:rPr>
              <a:t>ARCHITECTURE</a:t>
            </a:r>
            <a:r>
              <a:rPr lang="en-US" sz="2500" dirty="0"/>
              <a:t>: Contains the VHDL code proper, which describes how the circuit should behave (function).</a:t>
            </a:r>
            <a:endParaRPr lang="ar-IQ" sz="25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664" y="3872238"/>
            <a:ext cx="5962560" cy="2602851"/>
          </a:xfrm>
          <a:prstGeom prst="rect">
            <a:avLst/>
          </a:prstGeom>
          <a:noFill/>
          <a:ln>
            <a:noFill/>
          </a:ln>
          <a:effectLst/>
        </p:spPr>
      </p:pic>
    </p:spTree>
    <p:extLst>
      <p:ext uri="{BB962C8B-B14F-4D97-AF65-F5344CB8AC3E}">
        <p14:creationId xmlns:p14="http://schemas.microsoft.com/office/powerpoint/2010/main" val="237820926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01272" y="548680"/>
            <a:ext cx="2358560"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Library</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3" name="مستطيل 2"/>
          <p:cNvSpPr/>
          <p:nvPr/>
        </p:nvSpPr>
        <p:spPr>
          <a:xfrm>
            <a:off x="628650" y="1196752"/>
            <a:ext cx="8191822" cy="1631216"/>
          </a:xfrm>
          <a:prstGeom prst="rect">
            <a:avLst/>
          </a:prstGeom>
        </p:spPr>
        <p:txBody>
          <a:bodyPr wrap="square">
            <a:spAutoFit/>
          </a:bodyPr>
          <a:lstStyle/>
          <a:p>
            <a:pPr algn="just" rtl="0"/>
            <a:r>
              <a:rPr lang="en-US" sz="2500" dirty="0"/>
              <a:t>	To declare a LIBRARY (that is, to make it visible to the design) two lines of code are needed, one containing the name of the library, and the other a use clause, as shown in the syntax below.</a:t>
            </a:r>
            <a:endParaRPr lang="ar-IQ" sz="2500" dirty="0"/>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336" y="2827968"/>
            <a:ext cx="7859112" cy="1249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مستطيل 4"/>
          <p:cNvSpPr/>
          <p:nvPr/>
        </p:nvSpPr>
        <p:spPr>
          <a:xfrm>
            <a:off x="628650" y="4077072"/>
            <a:ext cx="7975798" cy="2015936"/>
          </a:xfrm>
          <a:prstGeom prst="rect">
            <a:avLst/>
          </a:prstGeom>
        </p:spPr>
        <p:txBody>
          <a:bodyPr wrap="square">
            <a:spAutoFit/>
          </a:bodyPr>
          <a:lstStyle/>
          <a:p>
            <a:pPr algn="just" rtl="0"/>
            <a:r>
              <a:rPr lang="en-US" sz="2500" dirty="0"/>
              <a:t>	At least three packages, from three different libraries, are usually needed in a design:</a:t>
            </a:r>
          </a:p>
          <a:p>
            <a:pPr marL="342900" indent="-342900" algn="just" rtl="0">
              <a:buFont typeface="Wingdings" pitchFamily="2" charset="2"/>
              <a:buChar char="ü"/>
            </a:pPr>
            <a:r>
              <a:rPr lang="en-US" sz="2500" i="1" dirty="0"/>
              <a:t> ieee.std_logic_1164 </a:t>
            </a:r>
            <a:r>
              <a:rPr lang="en-US" sz="2500" dirty="0"/>
              <a:t>(from the ieee library),</a:t>
            </a:r>
          </a:p>
          <a:p>
            <a:pPr marL="342900" indent="-342900" algn="just" rtl="0">
              <a:buFont typeface="Wingdings" pitchFamily="2" charset="2"/>
              <a:buChar char="ü"/>
            </a:pPr>
            <a:r>
              <a:rPr lang="en-US" sz="2500" dirty="0"/>
              <a:t> </a:t>
            </a:r>
            <a:r>
              <a:rPr lang="en-US" sz="2500" i="1" dirty="0"/>
              <a:t>standard</a:t>
            </a:r>
            <a:r>
              <a:rPr lang="en-US" sz="2500" dirty="0"/>
              <a:t> (from the std library), and</a:t>
            </a:r>
          </a:p>
          <a:p>
            <a:pPr marL="342900" indent="-342900" algn="just" rtl="0">
              <a:buFont typeface="Wingdings" pitchFamily="2" charset="2"/>
              <a:buChar char="ü"/>
            </a:pPr>
            <a:r>
              <a:rPr lang="en-US" sz="2500" dirty="0"/>
              <a:t> </a:t>
            </a:r>
            <a:r>
              <a:rPr lang="en-US" sz="2500" i="1" dirty="0"/>
              <a:t>work</a:t>
            </a:r>
            <a:r>
              <a:rPr lang="en-US" sz="2500" dirty="0"/>
              <a:t> (work library).</a:t>
            </a:r>
          </a:p>
        </p:txBody>
      </p:sp>
    </p:spTree>
    <p:extLst>
      <p:ext uri="{BB962C8B-B14F-4D97-AF65-F5344CB8AC3E}">
        <p14:creationId xmlns:p14="http://schemas.microsoft.com/office/powerpoint/2010/main" val="223409460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1195011"/>
            <a:ext cx="8352928" cy="477054"/>
          </a:xfrm>
          <a:prstGeom prst="rect">
            <a:avLst/>
          </a:prstGeom>
        </p:spPr>
        <p:txBody>
          <a:bodyPr wrap="square">
            <a:spAutoFit/>
          </a:bodyPr>
          <a:lstStyle/>
          <a:p>
            <a:pPr algn="just" rtl="0"/>
            <a:r>
              <a:rPr lang="en-US" sz="2500" dirty="0"/>
              <a:t>Their declarations are as follows:</a:t>
            </a:r>
          </a:p>
        </p:txBody>
      </p:sp>
      <p:sp>
        <p:nvSpPr>
          <p:cNvPr id="3" name="مستطيل 2"/>
          <p:cNvSpPr/>
          <p:nvPr/>
        </p:nvSpPr>
        <p:spPr>
          <a:xfrm>
            <a:off x="701272" y="548680"/>
            <a:ext cx="2358560"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Library</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865" y="2109833"/>
            <a:ext cx="7550535" cy="2615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مستطيل 4"/>
          <p:cNvSpPr/>
          <p:nvPr/>
        </p:nvSpPr>
        <p:spPr>
          <a:xfrm>
            <a:off x="611560" y="4990817"/>
            <a:ext cx="8055968" cy="1246495"/>
          </a:xfrm>
          <a:prstGeom prst="rect">
            <a:avLst/>
          </a:prstGeom>
        </p:spPr>
        <p:txBody>
          <a:bodyPr wrap="square">
            <a:spAutoFit/>
          </a:bodyPr>
          <a:lstStyle/>
          <a:p>
            <a:pPr algn="just" rtl="0"/>
            <a:r>
              <a:rPr lang="en-US" sz="2500" dirty="0"/>
              <a:t>The libraries </a:t>
            </a:r>
            <a:r>
              <a:rPr lang="en-US" sz="2500" i="1" dirty="0">
                <a:solidFill>
                  <a:srgbClr val="0000FF"/>
                </a:solidFill>
              </a:rPr>
              <a:t>std</a:t>
            </a:r>
            <a:r>
              <a:rPr lang="en-US" sz="2500" dirty="0"/>
              <a:t> and </a:t>
            </a:r>
            <a:r>
              <a:rPr lang="en-US" sz="2500" i="1" dirty="0">
                <a:solidFill>
                  <a:srgbClr val="0000FF"/>
                </a:solidFill>
              </a:rPr>
              <a:t>work</a:t>
            </a:r>
            <a:r>
              <a:rPr lang="en-US" sz="2500" dirty="0"/>
              <a:t> shown above are made visible by default, so there is no need to declare them; only the </a:t>
            </a:r>
            <a:r>
              <a:rPr lang="en-US" sz="2500" i="1" dirty="0">
                <a:solidFill>
                  <a:srgbClr val="0000FF"/>
                </a:solidFill>
              </a:rPr>
              <a:t>ieee</a:t>
            </a:r>
            <a:r>
              <a:rPr lang="en-US" sz="2500" dirty="0"/>
              <a:t> library must be explicitly written. </a:t>
            </a:r>
            <a:endParaRPr lang="ar-IQ" sz="2500" dirty="0"/>
          </a:p>
        </p:txBody>
      </p:sp>
    </p:spTree>
    <p:extLst>
      <p:ext uri="{BB962C8B-B14F-4D97-AF65-F5344CB8AC3E}">
        <p14:creationId xmlns:p14="http://schemas.microsoft.com/office/powerpoint/2010/main" val="2496756325"/>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548680"/>
            <a:ext cx="1531188"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Entity</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3" name="مستطيل 2"/>
          <p:cNvSpPr/>
          <p:nvPr/>
        </p:nvSpPr>
        <p:spPr>
          <a:xfrm>
            <a:off x="683568" y="1340768"/>
            <a:ext cx="8280920" cy="861774"/>
          </a:xfrm>
          <a:prstGeom prst="rect">
            <a:avLst/>
          </a:prstGeom>
        </p:spPr>
        <p:txBody>
          <a:bodyPr wrap="square">
            <a:spAutoFit/>
          </a:bodyPr>
          <a:lstStyle/>
          <a:p>
            <a:pPr algn="just" rtl="0"/>
            <a:r>
              <a:rPr lang="en-US" sz="2500" dirty="0"/>
              <a:t>	An ENTITY is a list with specifications of all input and output pins (PORTS) of the circuit. Its syntax is shown below.</a:t>
            </a:r>
            <a:endParaRPr lang="ar-IQ" sz="2500"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202542"/>
            <a:ext cx="5112568" cy="1946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مستطيل 3"/>
          <p:cNvSpPr/>
          <p:nvPr/>
        </p:nvSpPr>
        <p:spPr>
          <a:xfrm>
            <a:off x="539552" y="4149080"/>
            <a:ext cx="8424936" cy="2400657"/>
          </a:xfrm>
          <a:prstGeom prst="rect">
            <a:avLst/>
          </a:prstGeom>
        </p:spPr>
        <p:txBody>
          <a:bodyPr wrap="square">
            <a:spAutoFit/>
          </a:bodyPr>
          <a:lstStyle/>
          <a:p>
            <a:pPr algn="just" rtl="0"/>
            <a:r>
              <a:rPr lang="en-US" sz="2500" dirty="0"/>
              <a:t>The mode of the signal can be IN, OUT, INOUT, or BUFFER. IN and OUT are truly unidirectional pins, while INOUT is bidirectional. BUFFER, on the other hand, is employed when the output signal must be used (read) internally. Finally, the name of the entity can be basically any name, except VHDL reserved words.</a:t>
            </a:r>
            <a:endParaRPr lang="ar-IQ" sz="2500" dirty="0"/>
          </a:p>
        </p:txBody>
      </p:sp>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2313798"/>
            <a:ext cx="2695575"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9483553"/>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1200429"/>
            <a:ext cx="8280920" cy="861774"/>
          </a:xfrm>
          <a:prstGeom prst="rect">
            <a:avLst/>
          </a:prstGeom>
        </p:spPr>
        <p:txBody>
          <a:bodyPr wrap="square">
            <a:spAutoFit/>
          </a:bodyPr>
          <a:lstStyle/>
          <a:p>
            <a:pPr algn="just" rtl="0"/>
            <a:r>
              <a:rPr lang="en-US" sz="2500" dirty="0"/>
              <a:t>Example: Let us consider the NAND gate shown in figure. Its ENTITY can be specified as:</a:t>
            </a:r>
          </a:p>
        </p:txBody>
      </p:sp>
      <p:sp>
        <p:nvSpPr>
          <p:cNvPr id="3" name="مستطيل 2"/>
          <p:cNvSpPr/>
          <p:nvPr/>
        </p:nvSpPr>
        <p:spPr>
          <a:xfrm>
            <a:off x="683568" y="548680"/>
            <a:ext cx="1531188"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Entity</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4" name="مستطيل 3"/>
          <p:cNvSpPr/>
          <p:nvPr/>
        </p:nvSpPr>
        <p:spPr>
          <a:xfrm>
            <a:off x="669796" y="4437400"/>
            <a:ext cx="8150676" cy="2015936"/>
          </a:xfrm>
          <a:prstGeom prst="rect">
            <a:avLst/>
          </a:prstGeom>
        </p:spPr>
        <p:txBody>
          <a:bodyPr wrap="square">
            <a:spAutoFit/>
          </a:bodyPr>
          <a:lstStyle/>
          <a:p>
            <a:pPr algn="just" rtl="0"/>
            <a:r>
              <a:rPr lang="en-US" sz="2500" dirty="0"/>
              <a:t>	The meaning of the ENTITY above is the following: </a:t>
            </a:r>
          </a:p>
          <a:p>
            <a:pPr algn="just" rtl="0"/>
            <a:r>
              <a:rPr lang="en-US" sz="2500" dirty="0"/>
              <a:t>the circuit has three I/O pins, being two inputs (a and b, mode IN) and one output (x, mode OUT). All three signals are of type STD_LOGIC (BIT). The name chosen for the entity was nand_gate.</a:t>
            </a:r>
            <a:endParaRPr lang="ar-IQ" sz="2500" dirty="0"/>
          </a:p>
        </p:txBody>
      </p:sp>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3439708"/>
            <a:ext cx="2680505" cy="1080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2128450"/>
            <a:ext cx="5962049" cy="1372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666724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0465" y="548680"/>
            <a:ext cx="3177473"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Architecture</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3" name="مستطيل 2"/>
          <p:cNvSpPr/>
          <p:nvPr/>
        </p:nvSpPr>
        <p:spPr>
          <a:xfrm>
            <a:off x="610464" y="1205786"/>
            <a:ext cx="8210007" cy="861774"/>
          </a:xfrm>
          <a:prstGeom prst="rect">
            <a:avLst/>
          </a:prstGeom>
        </p:spPr>
        <p:txBody>
          <a:bodyPr wrap="square">
            <a:spAutoFit/>
          </a:bodyPr>
          <a:lstStyle/>
          <a:p>
            <a:pPr algn="just" rtl="0"/>
            <a:r>
              <a:rPr lang="en-US" sz="2500" dirty="0"/>
              <a:t>The ARCHITECTURE is a description of how the circuit should behave (function). Its syntax is the following:</a:t>
            </a:r>
            <a:endParaRPr lang="ar-IQ" sz="2500"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067560"/>
            <a:ext cx="6285243" cy="1649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مستطيل 3"/>
          <p:cNvSpPr/>
          <p:nvPr/>
        </p:nvSpPr>
        <p:spPr>
          <a:xfrm>
            <a:off x="744135" y="3721110"/>
            <a:ext cx="8076335" cy="2400657"/>
          </a:xfrm>
          <a:prstGeom prst="rect">
            <a:avLst/>
          </a:prstGeom>
        </p:spPr>
        <p:txBody>
          <a:bodyPr wrap="square">
            <a:spAutoFit/>
          </a:bodyPr>
          <a:lstStyle/>
          <a:p>
            <a:pPr algn="just" rtl="0"/>
            <a:r>
              <a:rPr lang="en-US" sz="2500" dirty="0"/>
              <a:t>As shown above, an architecture has two parts: a </a:t>
            </a:r>
            <a:r>
              <a:rPr lang="en-US" sz="2500" i="1" dirty="0">
                <a:solidFill>
                  <a:srgbClr val="0000FF"/>
                </a:solidFill>
              </a:rPr>
              <a:t>declarative</a:t>
            </a:r>
            <a:r>
              <a:rPr lang="en-US" sz="2500" dirty="0"/>
              <a:t> part (optional), where signals and constants are declared, and the </a:t>
            </a:r>
            <a:r>
              <a:rPr lang="en-US" sz="2500" i="1" dirty="0">
                <a:solidFill>
                  <a:srgbClr val="0000FF"/>
                </a:solidFill>
              </a:rPr>
              <a:t>code</a:t>
            </a:r>
            <a:r>
              <a:rPr lang="en-US" sz="2500" dirty="0"/>
              <a:t> part (from BEGIN down). Like in the case of an entity, the name of an architecture can be basically any name (except VHDL reserved words), including the same name as the entity’s.</a:t>
            </a:r>
            <a:endParaRPr lang="ar-IQ" sz="2500" dirty="0"/>
          </a:p>
        </p:txBody>
      </p:sp>
    </p:spTree>
    <p:extLst>
      <p:ext uri="{BB962C8B-B14F-4D97-AF65-F5344CB8AC3E}">
        <p14:creationId xmlns:p14="http://schemas.microsoft.com/office/powerpoint/2010/main" val="374067562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7672" y="1340768"/>
            <a:ext cx="8202800" cy="477054"/>
          </a:xfrm>
          <a:prstGeom prst="rect">
            <a:avLst/>
          </a:prstGeom>
        </p:spPr>
        <p:txBody>
          <a:bodyPr wrap="square">
            <a:spAutoFit/>
          </a:bodyPr>
          <a:lstStyle/>
          <a:p>
            <a:pPr algn="just" rtl="0"/>
            <a:r>
              <a:rPr lang="en-US" sz="2500" dirty="0"/>
              <a:t>Example: Let us consider the previous NAND gate.  </a:t>
            </a:r>
            <a:endParaRPr lang="ar-IQ" sz="2500" dirty="0"/>
          </a:p>
        </p:txBody>
      </p:sp>
      <p:sp>
        <p:nvSpPr>
          <p:cNvPr id="3" name="مستطيل 2"/>
          <p:cNvSpPr/>
          <p:nvPr/>
        </p:nvSpPr>
        <p:spPr>
          <a:xfrm>
            <a:off x="611560" y="548680"/>
            <a:ext cx="3177473"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Architecture</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pic>
        <p:nvPicPr>
          <p:cNvPr id="1126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817822"/>
            <a:ext cx="5112568"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مستطيل 3"/>
          <p:cNvSpPr/>
          <p:nvPr/>
        </p:nvSpPr>
        <p:spPr>
          <a:xfrm>
            <a:off x="755576" y="3861047"/>
            <a:ext cx="8064896" cy="2400657"/>
          </a:xfrm>
          <a:prstGeom prst="rect">
            <a:avLst/>
          </a:prstGeom>
        </p:spPr>
        <p:txBody>
          <a:bodyPr wrap="square">
            <a:spAutoFit/>
          </a:bodyPr>
          <a:lstStyle/>
          <a:p>
            <a:pPr algn="just" rtl="0"/>
            <a:r>
              <a:rPr lang="en-US" sz="2500" dirty="0"/>
              <a:t>The meaning of the ARCHITECTURE above is the following: </a:t>
            </a:r>
          </a:p>
          <a:p>
            <a:pPr algn="just" rtl="0"/>
            <a:r>
              <a:rPr lang="en-US" sz="2500" dirty="0"/>
              <a:t>the circuit must perform the NAND operation between the two input signals (a, b) and assign (‘‘&lt;=’’)the result to the output pin (x). The name chosen for this architecture was myarch. In this example, there is no declarative part, and the code contains just a single assignment.</a:t>
            </a:r>
            <a:endParaRPr lang="ar-IQ" sz="2500" dirty="0"/>
          </a:p>
        </p:txBody>
      </p:sp>
    </p:spTree>
    <p:extLst>
      <p:ext uri="{BB962C8B-B14F-4D97-AF65-F5344CB8AC3E}">
        <p14:creationId xmlns:p14="http://schemas.microsoft.com/office/powerpoint/2010/main" val="328813938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508985" y="550421"/>
            <a:ext cx="8455503"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1: </a:t>
            </a:r>
            <a:r>
              <a:rPr lang="en-US" sz="2800" dirty="0">
                <a:solidFill>
                  <a:srgbClr val="0000FF"/>
                </a:solidFill>
                <a:latin typeface="Jokerman" pitchFamily="82" charset="0"/>
              </a:rPr>
              <a:t>DFF with Asynchronous Reset:</a:t>
            </a:r>
            <a:endParaRPr lang="ar-IQ"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2276872"/>
            <a:ext cx="2222595" cy="1925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مستطيل 3"/>
          <p:cNvSpPr/>
          <p:nvPr/>
        </p:nvSpPr>
        <p:spPr>
          <a:xfrm>
            <a:off x="539552" y="4068038"/>
            <a:ext cx="8484840" cy="2785378"/>
          </a:xfrm>
          <a:prstGeom prst="rect">
            <a:avLst/>
          </a:prstGeom>
        </p:spPr>
        <p:txBody>
          <a:bodyPr wrap="square">
            <a:spAutoFit/>
          </a:bodyPr>
          <a:lstStyle/>
          <a:p>
            <a:pPr algn="just" rtl="0"/>
            <a:r>
              <a:rPr lang="en-US" sz="2500" dirty="0"/>
              <a:t>There are several ways of implementing this DFF , one being the solution presented next slide. One thing to remember, however, is that VHDL is inherently concurrent (contrary to regular computer programs, which are sequential), so to implement any clocked circuit (flip-flops, for example) we have to ‘‘force’’ VHDL to be sequential. This can be done using a PROCESS, as shown latter.</a:t>
            </a:r>
            <a:endParaRPr lang="ar-IQ" sz="2500" dirty="0"/>
          </a:p>
        </p:txBody>
      </p:sp>
      <p:sp>
        <p:nvSpPr>
          <p:cNvPr id="5" name="مستطيل 4"/>
          <p:cNvSpPr/>
          <p:nvPr/>
        </p:nvSpPr>
        <p:spPr>
          <a:xfrm>
            <a:off x="508985" y="1275199"/>
            <a:ext cx="8455503" cy="1246495"/>
          </a:xfrm>
          <a:prstGeom prst="rect">
            <a:avLst/>
          </a:prstGeom>
        </p:spPr>
        <p:txBody>
          <a:bodyPr wrap="square">
            <a:spAutoFit/>
          </a:bodyPr>
          <a:lstStyle/>
          <a:p>
            <a:pPr algn="just" rtl="0"/>
            <a:r>
              <a:rPr lang="en-US" sz="2500" dirty="0"/>
              <a:t>	A D-type flip-flop (DFF), triggered at the rising edge of the clock signal (</a:t>
            </a:r>
            <a:r>
              <a:rPr lang="en-US" sz="2500" dirty="0" err="1"/>
              <a:t>clk</a:t>
            </a:r>
            <a:r>
              <a:rPr lang="en-US" sz="2500" dirty="0"/>
              <a:t>), and with an asynchronous reset input (</a:t>
            </a:r>
            <a:r>
              <a:rPr lang="en-US" sz="2500" dirty="0" err="1"/>
              <a:t>rst</a:t>
            </a:r>
            <a:r>
              <a:rPr lang="en-US" sz="2500" dirty="0"/>
              <a:t>). When </a:t>
            </a:r>
            <a:r>
              <a:rPr lang="en-US" sz="2500" dirty="0" err="1"/>
              <a:t>rst</a:t>
            </a:r>
            <a:r>
              <a:rPr lang="en-US" sz="2500" dirty="0"/>
              <a:t> =‘1’, the output must be turned low, regardless of clk. </a:t>
            </a:r>
            <a:endParaRPr lang="ar-IQ" sz="2500" dirty="0"/>
          </a:p>
        </p:txBody>
      </p:sp>
      <p:sp>
        <p:nvSpPr>
          <p:cNvPr id="6" name="مستطيل 5"/>
          <p:cNvSpPr/>
          <p:nvPr/>
        </p:nvSpPr>
        <p:spPr>
          <a:xfrm>
            <a:off x="539552" y="2546370"/>
            <a:ext cx="5688632" cy="1631216"/>
          </a:xfrm>
          <a:prstGeom prst="rect">
            <a:avLst/>
          </a:prstGeom>
        </p:spPr>
        <p:txBody>
          <a:bodyPr wrap="square">
            <a:spAutoFit/>
          </a:bodyPr>
          <a:lstStyle/>
          <a:p>
            <a:pPr algn="just" rtl="0"/>
            <a:r>
              <a:rPr lang="en-US" sz="2500" dirty="0"/>
              <a:t>Otherwise, the output must copy the input (that is, q &lt;= d) at the moment when </a:t>
            </a:r>
            <a:r>
              <a:rPr lang="en-US" sz="2500" dirty="0" err="1"/>
              <a:t>clk</a:t>
            </a:r>
            <a:r>
              <a:rPr lang="en-US" sz="2500" dirty="0"/>
              <a:t> changes from ‘0’ to ‘1’ (that is, when an upward event occurs on </a:t>
            </a:r>
            <a:r>
              <a:rPr lang="en-US" sz="2500" dirty="0" err="1"/>
              <a:t>clk</a:t>
            </a:r>
            <a:r>
              <a:rPr lang="en-US" sz="2500" dirty="0"/>
              <a:t>).</a:t>
            </a:r>
            <a:endParaRPr lang="ar-IQ" sz="2500" dirty="0"/>
          </a:p>
        </p:txBody>
      </p:sp>
    </p:spTree>
    <p:extLst>
      <p:ext uri="{BB962C8B-B14F-4D97-AF65-F5344CB8AC3E}">
        <p14:creationId xmlns:p14="http://schemas.microsoft.com/office/powerpoint/2010/main" val="501330003"/>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59" y="1196752"/>
            <a:ext cx="7689484"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مستطيل 2"/>
          <p:cNvSpPr/>
          <p:nvPr/>
        </p:nvSpPr>
        <p:spPr>
          <a:xfrm>
            <a:off x="508985" y="550421"/>
            <a:ext cx="8455503"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1: </a:t>
            </a:r>
            <a:r>
              <a:rPr lang="en-US" sz="2800" dirty="0">
                <a:solidFill>
                  <a:srgbClr val="0000FF"/>
                </a:solidFill>
                <a:latin typeface="Jokerman" pitchFamily="82" charset="0"/>
              </a:rPr>
              <a:t>DFF with Asynchronous Reset:</a:t>
            </a:r>
            <a:endParaRPr lang="ar-IQ"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Tree>
    <p:extLst>
      <p:ext uri="{BB962C8B-B14F-4D97-AF65-F5344CB8AC3E}">
        <p14:creationId xmlns:p14="http://schemas.microsoft.com/office/powerpoint/2010/main" val="241848300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1203365"/>
            <a:ext cx="7776864" cy="4745915"/>
          </a:xfrm>
          <a:prstGeom prst="rect">
            <a:avLst/>
          </a:prstGeom>
        </p:spPr>
        <p:txBody>
          <a:bodyPr wrap="square">
            <a:spAutoFit/>
          </a:bodyPr>
          <a:lstStyle/>
          <a:p>
            <a:pPr marL="457200" indent="-457200" algn="l" rtl="0">
              <a:lnSpc>
                <a:spcPct val="120000"/>
              </a:lnSpc>
              <a:buFont typeface="Wingdings" pitchFamily="2" charset="2"/>
              <a:buChar char="v"/>
            </a:pPr>
            <a:r>
              <a:rPr lang="en-US" sz="2800" dirty="0"/>
              <a:t>Introduction to VHDL</a:t>
            </a:r>
          </a:p>
          <a:p>
            <a:pPr marL="457200" indent="-457200" algn="l" rtl="0">
              <a:lnSpc>
                <a:spcPct val="120000"/>
              </a:lnSpc>
              <a:buFont typeface="Wingdings" pitchFamily="2" charset="2"/>
              <a:buChar char="v"/>
            </a:pPr>
            <a:endParaRPr lang="en-US" sz="2800" dirty="0"/>
          </a:p>
          <a:p>
            <a:pPr marL="457200" indent="-457200" algn="l" rtl="0">
              <a:lnSpc>
                <a:spcPct val="120000"/>
              </a:lnSpc>
              <a:buFont typeface="Wingdings" pitchFamily="2" charset="2"/>
              <a:buChar char="v"/>
            </a:pPr>
            <a:r>
              <a:rPr lang="en-US" sz="2800" dirty="0"/>
              <a:t>Fundamental VHDL Units</a:t>
            </a:r>
          </a:p>
          <a:p>
            <a:pPr marL="914400" indent="-457200" algn="l" rtl="0">
              <a:lnSpc>
                <a:spcPct val="120000"/>
              </a:lnSpc>
              <a:buFont typeface="Wingdings" pitchFamily="2" charset="2"/>
              <a:buChar char="ü"/>
            </a:pPr>
            <a:r>
              <a:rPr lang="en-US" sz="2800" dirty="0">
                <a:solidFill>
                  <a:schemeClr val="tx1">
                    <a:lumMod val="95000"/>
                    <a:lumOff val="5000"/>
                  </a:schemeClr>
                </a:solidFill>
              </a:rPr>
              <a:t>Library</a:t>
            </a:r>
          </a:p>
          <a:p>
            <a:pPr marL="898525" indent="-457200" algn="l" rtl="0">
              <a:lnSpc>
                <a:spcPct val="120000"/>
              </a:lnSpc>
              <a:buFont typeface="Wingdings" pitchFamily="2" charset="2"/>
              <a:buChar char="ü"/>
            </a:pPr>
            <a:r>
              <a:rPr lang="en-US" sz="2800" dirty="0">
                <a:solidFill>
                  <a:schemeClr val="tx1">
                    <a:lumMod val="95000"/>
                    <a:lumOff val="5000"/>
                  </a:schemeClr>
                </a:solidFill>
              </a:rPr>
              <a:t>Entity</a:t>
            </a:r>
          </a:p>
          <a:p>
            <a:pPr marL="898525" indent="-457200" algn="l" rtl="0">
              <a:lnSpc>
                <a:spcPct val="120000"/>
              </a:lnSpc>
              <a:buFont typeface="Wingdings" pitchFamily="2" charset="2"/>
              <a:buChar char="ü"/>
            </a:pPr>
            <a:r>
              <a:rPr lang="en-US" sz="2800" dirty="0">
                <a:solidFill>
                  <a:schemeClr val="tx1">
                    <a:lumMod val="95000"/>
                    <a:lumOff val="5000"/>
                  </a:schemeClr>
                </a:solidFill>
              </a:rPr>
              <a:t>Architecture</a:t>
            </a:r>
          </a:p>
          <a:p>
            <a:pPr marL="457200" indent="-457200" algn="l" rtl="0">
              <a:lnSpc>
                <a:spcPct val="120000"/>
              </a:lnSpc>
              <a:buFont typeface="Wingdings" pitchFamily="2" charset="2"/>
              <a:buChar char="v"/>
            </a:pPr>
            <a:endParaRPr lang="en-US" sz="2800" dirty="0">
              <a:solidFill>
                <a:schemeClr val="tx1">
                  <a:lumMod val="95000"/>
                  <a:lumOff val="5000"/>
                </a:schemeClr>
              </a:solidFill>
            </a:endParaRPr>
          </a:p>
          <a:p>
            <a:pPr marL="457200" indent="-457200" algn="l" rtl="0">
              <a:lnSpc>
                <a:spcPct val="120000"/>
              </a:lnSpc>
              <a:buFont typeface="Wingdings" pitchFamily="2" charset="2"/>
              <a:buChar char="v"/>
            </a:pPr>
            <a:r>
              <a:rPr lang="en-US" sz="2800" dirty="0">
                <a:solidFill>
                  <a:schemeClr val="tx1">
                    <a:lumMod val="95000"/>
                    <a:lumOff val="5000"/>
                  </a:schemeClr>
                </a:solidFill>
              </a:rPr>
              <a:t>Examples</a:t>
            </a:r>
          </a:p>
          <a:p>
            <a:pPr marL="457200" indent="-457200" algn="l" rtl="0">
              <a:lnSpc>
                <a:spcPct val="120000"/>
              </a:lnSpc>
              <a:buFont typeface="Wingdings" pitchFamily="2" charset="2"/>
              <a:buChar char="v"/>
            </a:pPr>
            <a:endParaRPr lang="en-US" sz="2800" dirty="0">
              <a:solidFill>
                <a:schemeClr val="tx1">
                  <a:lumMod val="95000"/>
                  <a:lumOff val="5000"/>
                </a:schemeClr>
              </a:solidFill>
            </a:endParaRPr>
          </a:p>
        </p:txBody>
      </p:sp>
      <p:sp>
        <p:nvSpPr>
          <p:cNvPr id="3" name="مستطيل 2"/>
          <p:cNvSpPr/>
          <p:nvPr/>
        </p:nvSpPr>
        <p:spPr>
          <a:xfrm>
            <a:off x="3103885" y="550421"/>
            <a:ext cx="2188195" cy="646331"/>
          </a:xfrm>
          <a:prstGeom prst="rect">
            <a:avLst/>
          </a:prstGeom>
        </p:spPr>
        <p:txBody>
          <a:bodyPr wrap="square">
            <a:spAutoFit/>
          </a:bodyPr>
          <a:lstStyle/>
          <a:p>
            <a:pPr lvl="1" indent="-457200"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Outlines</a:t>
            </a:r>
          </a:p>
        </p:txBody>
      </p:sp>
    </p:spTree>
    <p:extLst>
      <p:ext uri="{BB962C8B-B14F-4D97-AF65-F5344CB8AC3E}">
        <p14:creationId xmlns:p14="http://schemas.microsoft.com/office/powerpoint/2010/main" val="42397617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1268760"/>
            <a:ext cx="8604448" cy="3600986"/>
          </a:xfrm>
          <a:prstGeom prst="rect">
            <a:avLst/>
          </a:prstGeom>
        </p:spPr>
        <p:txBody>
          <a:bodyPr wrap="square">
            <a:spAutoFit/>
          </a:bodyPr>
          <a:lstStyle/>
          <a:p>
            <a:pPr algn="just" rtl="0"/>
            <a:r>
              <a:rPr lang="en-US" sz="2500" dirty="0"/>
              <a:t>Figure below presents simulation results regarding example 1. The graphs can be easily interpreted. The first column shows the signal names, as defined in the ENTITY. It also shows the mode of the signals. The second column has the value of each signal in the position where the vertical cursor is placed. While the third column shows the simulation proper. The input signals (</a:t>
            </a:r>
            <a:r>
              <a:rPr lang="en-US" sz="2500" dirty="0" err="1"/>
              <a:t>rst</a:t>
            </a:r>
            <a:r>
              <a:rPr lang="en-US" sz="2500" dirty="0"/>
              <a:t>, d, </a:t>
            </a:r>
            <a:r>
              <a:rPr lang="en-US" sz="2500" dirty="0" err="1"/>
              <a:t>clk</a:t>
            </a:r>
            <a:r>
              <a:rPr lang="en-US" sz="2500" dirty="0"/>
              <a:t>) can be chosen freely, and the simulator will determine the corresponding output (q). we notice that our design works properly</a:t>
            </a:r>
            <a:r>
              <a:rPr lang="en-US" sz="2800" dirty="0"/>
              <a:t>.</a:t>
            </a:r>
            <a:endParaRPr lang="ar-IQ" sz="2500" dirty="0"/>
          </a:p>
        </p:txBody>
      </p:sp>
      <p:sp>
        <p:nvSpPr>
          <p:cNvPr id="3" name="مستطيل 2"/>
          <p:cNvSpPr/>
          <p:nvPr/>
        </p:nvSpPr>
        <p:spPr>
          <a:xfrm>
            <a:off x="511344" y="476672"/>
            <a:ext cx="7502375"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Simulation results for Example 1:</a:t>
            </a: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869746"/>
            <a:ext cx="8560678" cy="1943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831918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35690" y="2832720"/>
            <a:ext cx="4305556" cy="232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مستطيل 1"/>
          <p:cNvSpPr/>
          <p:nvPr/>
        </p:nvSpPr>
        <p:spPr>
          <a:xfrm>
            <a:off x="539552" y="476672"/>
            <a:ext cx="8424936"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2</a:t>
            </a:r>
            <a:r>
              <a:rPr lang="en-US" sz="2800" dirty="0">
                <a:solidFill>
                  <a:srgbClr val="0000FF"/>
                </a:solidFill>
                <a:latin typeface="Jokerman" pitchFamily="82" charset="0"/>
              </a:rPr>
              <a:t>: DFF plus NAND Gate:</a:t>
            </a:r>
            <a:endParaRPr lang="ar-IQ" sz="2800" dirty="0">
              <a:solidFill>
                <a:srgbClr val="0000FF"/>
              </a:solidFill>
              <a:latin typeface="Jokerman" pitchFamily="82" charset="0"/>
            </a:endParaRPr>
          </a:p>
        </p:txBody>
      </p:sp>
      <p:sp>
        <p:nvSpPr>
          <p:cNvPr id="3" name="مستطيل 2"/>
          <p:cNvSpPr/>
          <p:nvPr/>
        </p:nvSpPr>
        <p:spPr>
          <a:xfrm>
            <a:off x="555576" y="1221104"/>
            <a:ext cx="8264896" cy="2015936"/>
          </a:xfrm>
          <a:prstGeom prst="rect">
            <a:avLst/>
          </a:prstGeom>
        </p:spPr>
        <p:txBody>
          <a:bodyPr wrap="square">
            <a:spAutoFit/>
          </a:bodyPr>
          <a:lstStyle/>
          <a:p>
            <a:pPr algn="just" rtl="0"/>
            <a:r>
              <a:rPr lang="en-US" sz="2500" dirty="0"/>
              <a:t>	The circuit of shown figure is a mixture of combinational and sequential (without reset). In the solution that follows, we have purposely introduced an unnecessary signal (temp), just to illustrate how a signal should be declared. </a:t>
            </a:r>
            <a:endParaRPr lang="ar-IQ" sz="2500" dirty="0"/>
          </a:p>
        </p:txBody>
      </p:sp>
      <p:sp>
        <p:nvSpPr>
          <p:cNvPr id="4" name="مستطيل 3"/>
          <p:cNvSpPr/>
          <p:nvPr/>
        </p:nvSpPr>
        <p:spPr>
          <a:xfrm>
            <a:off x="755576" y="5157192"/>
            <a:ext cx="7200800" cy="861774"/>
          </a:xfrm>
          <a:prstGeom prst="rect">
            <a:avLst/>
          </a:prstGeom>
        </p:spPr>
        <p:txBody>
          <a:bodyPr wrap="square">
            <a:spAutoFit/>
          </a:bodyPr>
          <a:lstStyle/>
          <a:p>
            <a:pPr algn="just" rtl="0"/>
            <a:r>
              <a:rPr lang="en-US" sz="2500" dirty="0"/>
              <a:t>Simulation results from the circuit synthesized with the code below are shown in next slide.</a:t>
            </a:r>
            <a:endParaRPr lang="ar-IQ" sz="2500" dirty="0"/>
          </a:p>
        </p:txBody>
      </p:sp>
    </p:spTree>
    <p:extLst>
      <p:ext uri="{BB962C8B-B14F-4D97-AF65-F5344CB8AC3E}">
        <p14:creationId xmlns:p14="http://schemas.microsoft.com/office/powerpoint/2010/main" val="2636891225"/>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476672"/>
            <a:ext cx="8424936"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Example 2</a:t>
            </a:r>
            <a:r>
              <a:rPr lang="en-US" sz="2800" dirty="0">
                <a:solidFill>
                  <a:srgbClr val="0000FF"/>
                </a:solidFill>
                <a:latin typeface="Jokerman" pitchFamily="82" charset="0"/>
              </a:rPr>
              <a:t>: DFF plus NAND Gate:</a:t>
            </a:r>
            <a:endParaRPr lang="ar-IQ" sz="2800" dirty="0">
              <a:solidFill>
                <a:srgbClr val="0000FF"/>
              </a:solidFill>
              <a:latin typeface="Jokerman" pitchFamily="82" charset="0"/>
            </a:endParaRP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196752"/>
            <a:ext cx="6207500" cy="3878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072" y="5157192"/>
            <a:ext cx="8388424" cy="1675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4517" y="2111146"/>
            <a:ext cx="2673102" cy="1443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866039"/>
      </p:ext>
    </p:extLst>
  </p:cSld>
  <p:clrMapOvr>
    <a:masterClrMapping/>
  </p:clrMapOvr>
  <mc:AlternateContent xmlns:mc="http://schemas.openxmlformats.org/markup-compatibility/2006" xmlns:p14="http://schemas.microsoft.com/office/powerpoint/2010/main">
    <mc:Choice Requires="p14">
      <p:transition spd="slow" p14:dur="1600">
        <p14:conveyor dir="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43297" y="548678"/>
            <a:ext cx="4570482"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Problem: </a:t>
            </a:r>
            <a:r>
              <a:rPr lang="en-US" sz="2800" dirty="0">
                <a:solidFill>
                  <a:srgbClr val="0000FF"/>
                </a:solidFill>
                <a:effectLst>
                  <a:reflection blurRad="6350" stA="55000" endA="300" endPos="45500" dir="5400000" sy="-100000" algn="bl" rotWithShape="0"/>
                </a:effectLst>
                <a:latin typeface="Jokerman" pitchFamily="82" charset="0"/>
                <a:ea typeface="+mj-ea"/>
                <a:cs typeface="Arial" pitchFamily="34" charset="0"/>
              </a:rPr>
              <a:t>Multiplexer</a:t>
            </a:r>
            <a:r>
              <a:rPr lang="en-US" sz="2800" dirty="0">
                <a:solidFill>
                  <a:srgbClr val="0000FF"/>
                </a:solidFill>
                <a:latin typeface="Jokerman" pitchFamily="82" charset="0"/>
              </a:rPr>
              <a:t> </a:t>
            </a:r>
            <a:endParaRPr lang="ar-IQ" sz="2800" dirty="0"/>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844824"/>
            <a:ext cx="28956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5566" y="1772816"/>
            <a:ext cx="2168160" cy="1854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مستطيل 2"/>
          <p:cNvSpPr/>
          <p:nvPr/>
        </p:nvSpPr>
        <p:spPr>
          <a:xfrm>
            <a:off x="543297" y="3573016"/>
            <a:ext cx="8205168" cy="2785378"/>
          </a:xfrm>
          <a:prstGeom prst="rect">
            <a:avLst/>
          </a:prstGeom>
        </p:spPr>
        <p:txBody>
          <a:bodyPr wrap="square">
            <a:spAutoFit/>
          </a:bodyPr>
          <a:lstStyle/>
          <a:p>
            <a:pPr algn="just" rtl="0"/>
            <a:r>
              <a:rPr lang="en-US" sz="2500" dirty="0"/>
              <a:t>a) Complete the VHDL code in the next slide.</a:t>
            </a:r>
          </a:p>
          <a:p>
            <a:pPr marL="365125" indent="-365125" algn="just" rtl="0"/>
            <a:r>
              <a:rPr lang="en-US" sz="2500" dirty="0"/>
              <a:t>b) Compile and simulate your solution, checking whether it works as expected.</a:t>
            </a:r>
          </a:p>
          <a:p>
            <a:pPr algn="just" rtl="0"/>
            <a:r>
              <a:rPr lang="en-US" sz="2500" dirty="0"/>
              <a:t>Note: A solution using IF was employed in the code below, because it is more intuitive. However, as will be seen later, a multiplexer can also be implemented with other statements, like WHEN or CASE.</a:t>
            </a:r>
            <a:endParaRPr lang="ar-IQ" sz="2500" dirty="0"/>
          </a:p>
        </p:txBody>
      </p:sp>
      <p:sp>
        <p:nvSpPr>
          <p:cNvPr id="4" name="مستطيل 3"/>
          <p:cNvSpPr/>
          <p:nvPr/>
        </p:nvSpPr>
        <p:spPr>
          <a:xfrm>
            <a:off x="679769" y="1315024"/>
            <a:ext cx="8068696" cy="477054"/>
          </a:xfrm>
          <a:prstGeom prst="rect">
            <a:avLst/>
          </a:prstGeom>
        </p:spPr>
        <p:txBody>
          <a:bodyPr wrap="square">
            <a:spAutoFit/>
          </a:bodyPr>
          <a:lstStyle/>
          <a:p>
            <a:pPr algn="just" rtl="0"/>
            <a:r>
              <a:rPr lang="en-US" sz="2500" dirty="0"/>
              <a:t>For the multiplexer shown in figure:</a:t>
            </a:r>
            <a:endParaRPr lang="ar-IQ" sz="2500" dirty="0"/>
          </a:p>
        </p:txBody>
      </p:sp>
    </p:spTree>
    <p:extLst>
      <p:ext uri="{BB962C8B-B14F-4D97-AF65-F5344CB8AC3E}">
        <p14:creationId xmlns:p14="http://schemas.microsoft.com/office/powerpoint/2010/main" val="4218133932"/>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43297" y="404664"/>
            <a:ext cx="4685898"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Problem </a:t>
            </a:r>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 </a:t>
            </a:r>
            <a:r>
              <a:rPr lang="en-US" sz="2800" dirty="0">
                <a:solidFill>
                  <a:srgbClr val="0000FF"/>
                </a:solidFill>
                <a:effectLst>
                  <a:reflection blurRad="6350" stA="55000" endA="300" endPos="45500" dir="5400000" sy="-100000" algn="bl" rotWithShape="0"/>
                </a:effectLst>
                <a:latin typeface="Jokerman" pitchFamily="82" charset="0"/>
                <a:ea typeface="+mj-ea"/>
                <a:cs typeface="Arial" pitchFamily="34" charset="0"/>
              </a:rPr>
              <a:t>Multiplexer</a:t>
            </a:r>
            <a:r>
              <a:rPr lang="en-US" sz="2800" dirty="0">
                <a:solidFill>
                  <a:srgbClr val="0000FF"/>
                </a:solidFill>
                <a:latin typeface="Jokerman" pitchFamily="82" charset="0"/>
              </a:rPr>
              <a:t> </a:t>
            </a:r>
            <a:endParaRPr lang="ar-IQ" sz="2800" dirty="0"/>
          </a:p>
        </p:txBody>
      </p:sp>
      <p:pic>
        <p:nvPicPr>
          <p:cNvPr id="184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331" y="1052736"/>
            <a:ext cx="5979893" cy="5661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596515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43297" y="404664"/>
            <a:ext cx="6218369" cy="646331"/>
          </a:xfrm>
          <a:prstGeom prst="rect">
            <a:avLst/>
          </a:prstGeom>
        </p:spPr>
        <p:txBody>
          <a:bodyPr wrap="non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Problem  </a:t>
            </a:r>
            <a:r>
              <a:rPr lang="en-US" sz="2800" dirty="0">
                <a:solidFill>
                  <a:srgbClr val="0000FF"/>
                </a:solidFill>
                <a:effectLst>
                  <a:reflection blurRad="6350" stA="55000" endA="300" endPos="45500" dir="5400000" sy="-100000" algn="bl" rotWithShape="0"/>
                </a:effectLst>
                <a:latin typeface="Jokerman" pitchFamily="82" charset="0"/>
                <a:ea typeface="+mj-ea"/>
                <a:cs typeface="Arial" pitchFamily="34" charset="0"/>
              </a:rPr>
              <a:t>Multiplexer </a:t>
            </a:r>
            <a:r>
              <a:rPr lang="en-US" sz="28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Solution:</a:t>
            </a:r>
            <a:r>
              <a:rPr lang="en-US" sz="2800" dirty="0">
                <a:solidFill>
                  <a:srgbClr val="0000FF"/>
                </a:solidFill>
                <a:latin typeface="Jokerman" pitchFamily="82" charset="0"/>
              </a:rPr>
              <a:t> </a:t>
            </a:r>
            <a:endParaRPr lang="ar-IQ" sz="2800" dirty="0"/>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533" y="1196752"/>
            <a:ext cx="6441755"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3103097"/>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60" y="1268760"/>
            <a:ext cx="7848872" cy="3170099"/>
          </a:xfrm>
          <a:prstGeom prst="rect">
            <a:avLst/>
          </a:prstGeom>
        </p:spPr>
        <p:txBody>
          <a:bodyPr wrap="square">
            <a:spAutoFit/>
          </a:bodyPr>
          <a:lstStyle/>
          <a:p>
            <a:pPr marL="365125" indent="-365125" algn="just" rtl="0"/>
            <a:r>
              <a:rPr lang="en-US" sz="2500" dirty="0"/>
              <a:t>a) Write a VHDL code for the circuit of figure below. Notice that it is purely combinational, so a PROCESS is not necessary. Write an expression for d using only logical operators (AND, OR, NAND, NOT, etc.).</a:t>
            </a:r>
          </a:p>
          <a:p>
            <a:pPr marL="365125" indent="-365125" algn="just" rtl="0"/>
            <a:r>
              <a:rPr lang="en-US" sz="2500" dirty="0"/>
              <a:t>b) Synthesize and simulate your circuit. After assuring that it works properly, open the report file and check the actual expression implemented by the compiler. Compare it with your expression.</a:t>
            </a:r>
            <a:endParaRPr lang="ar-IQ" sz="2500" dirty="0"/>
          </a:p>
        </p:txBody>
      </p:sp>
      <p:sp>
        <p:nvSpPr>
          <p:cNvPr id="3" name="مستطيل 2"/>
          <p:cNvSpPr/>
          <p:nvPr/>
        </p:nvSpPr>
        <p:spPr>
          <a:xfrm>
            <a:off x="539552" y="476672"/>
            <a:ext cx="5832648"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cs typeface="Arial" pitchFamily="34" charset="0"/>
              </a:rPr>
              <a:t>Home work: </a:t>
            </a:r>
            <a:r>
              <a:rPr lang="en-US" sz="2800" dirty="0">
                <a:solidFill>
                  <a:srgbClr val="0000FF"/>
                </a:solidFill>
                <a:effectLst>
                  <a:reflection blurRad="6350" stA="55000" endA="300" endPos="45500" dir="5400000" sy="-100000" algn="bl" rotWithShape="0"/>
                </a:effectLst>
                <a:latin typeface="Jokerman" pitchFamily="82" charset="0"/>
                <a:ea typeface="+mj-ea"/>
                <a:cs typeface="Arial" pitchFamily="34" charset="0"/>
              </a:rPr>
              <a:t>Logic Gates</a:t>
            </a:r>
            <a:endParaRPr lang="ar-IQ" sz="2800" dirty="0">
              <a:solidFill>
                <a:srgbClr val="0000FF"/>
              </a:solidFill>
              <a:effectLst>
                <a:reflection blurRad="6350" stA="55000" endA="300" endPos="45500" dir="5400000" sy="-100000" algn="bl" rotWithShape="0"/>
              </a:effectLst>
              <a:latin typeface="Jokerman" pitchFamily="82" charset="0"/>
              <a:ea typeface="+mj-ea"/>
              <a:cs typeface="Arial" pitchFamily="34" charset="0"/>
            </a:endParaRPr>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3" y="4438859"/>
            <a:ext cx="4554755" cy="1942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212994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txBox="1">
            <a:spLocks noChangeArrowheads="1"/>
          </p:cNvSpPr>
          <p:nvPr/>
        </p:nvSpPr>
        <p:spPr>
          <a:xfrm>
            <a:off x="539552" y="404664"/>
            <a:ext cx="8496944" cy="792088"/>
          </a:xfrm>
          <a:prstGeom prst="rect">
            <a:avLst/>
          </a:prstGeom>
        </p:spPr>
        <p:txBody>
          <a:bodyPr/>
          <a:lstStyle>
            <a:lvl1pPr algn="l" defTabSz="914400" rtl="1" eaLnBrk="1" latinLnBrk="0" hangingPunct="1">
              <a:spcBef>
                <a:spcPct val="0"/>
              </a:spcBef>
              <a:buNone/>
              <a:defRPr sz="2800" kern="1200" cap="all" baseline="0">
                <a:solidFill>
                  <a:schemeClr val="tx1"/>
                </a:solidFill>
                <a:latin typeface="+mj-lt"/>
                <a:ea typeface="+mj-ea"/>
                <a:cs typeface="+mj-cs"/>
              </a:defRPr>
            </a:lvl1p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n-ea"/>
                <a:cs typeface="Arial" pitchFamily="34" charset="0"/>
              </a:rPr>
              <a:t>Questions?</a:t>
            </a:r>
          </a:p>
        </p:txBody>
      </p:sp>
      <p:pic>
        <p:nvPicPr>
          <p:cNvPr id="3" name="Picture 13" descr="ques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1693863"/>
            <a:ext cx="3733800" cy="44958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74551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60" y="1236230"/>
            <a:ext cx="8280920" cy="5093702"/>
          </a:xfrm>
          <a:prstGeom prst="rect">
            <a:avLst/>
          </a:prstGeom>
        </p:spPr>
        <p:txBody>
          <a:bodyPr wrap="square">
            <a:spAutoFit/>
          </a:bodyPr>
          <a:lstStyle/>
          <a:p>
            <a:pPr algn="just" rtl="0"/>
            <a:r>
              <a:rPr lang="en-US" sz="2500" dirty="0"/>
              <a:t>	</a:t>
            </a:r>
            <a:r>
              <a:rPr lang="en-US" sz="2500" i="1" dirty="0">
                <a:solidFill>
                  <a:srgbClr val="0000FF"/>
                </a:solidFill>
              </a:rPr>
              <a:t>VHDL is a hardware description language. It describes the behavior of an electronic circuit or system, from which the physical circuit or system can then be implemented. </a:t>
            </a:r>
          </a:p>
          <a:p>
            <a:pPr algn="just" rtl="0"/>
            <a:r>
              <a:rPr lang="en-US" sz="2500" dirty="0"/>
              <a:t>	VHDL stands for </a:t>
            </a:r>
            <a:r>
              <a:rPr lang="en-US" sz="2500" b="1" dirty="0">
                <a:solidFill>
                  <a:srgbClr val="0000FF"/>
                </a:solidFill>
              </a:rPr>
              <a:t>V</a:t>
            </a:r>
            <a:r>
              <a:rPr lang="en-US" sz="2500" dirty="0"/>
              <a:t>HSIC </a:t>
            </a:r>
            <a:r>
              <a:rPr lang="en-US" sz="2500" b="1" dirty="0">
                <a:solidFill>
                  <a:srgbClr val="0000FF"/>
                </a:solidFill>
              </a:rPr>
              <a:t>H</a:t>
            </a:r>
            <a:r>
              <a:rPr lang="en-US" sz="2500" b="1" dirty="0"/>
              <a:t>ardware </a:t>
            </a:r>
            <a:r>
              <a:rPr lang="en-US" sz="2500" b="1" dirty="0">
                <a:solidFill>
                  <a:srgbClr val="0000FF"/>
                </a:solidFill>
              </a:rPr>
              <a:t>D</a:t>
            </a:r>
            <a:r>
              <a:rPr lang="en-US" sz="2500" b="1" dirty="0"/>
              <a:t>escription </a:t>
            </a:r>
            <a:r>
              <a:rPr lang="en-US" sz="2500" b="1" dirty="0">
                <a:solidFill>
                  <a:srgbClr val="0000FF"/>
                </a:solidFill>
              </a:rPr>
              <a:t>L</a:t>
            </a:r>
            <a:r>
              <a:rPr lang="en-US" sz="2500" b="1" dirty="0"/>
              <a:t>anguage</a:t>
            </a:r>
            <a:r>
              <a:rPr lang="en-US" sz="2500" dirty="0"/>
              <a:t>. </a:t>
            </a:r>
            <a:r>
              <a:rPr lang="en-US" sz="2500" b="1" dirty="0">
                <a:solidFill>
                  <a:srgbClr val="0000FF"/>
                </a:solidFill>
              </a:rPr>
              <a:t>V</a:t>
            </a:r>
            <a:r>
              <a:rPr lang="en-US" sz="2500" dirty="0"/>
              <a:t>HSIC is itself an abbreviation for </a:t>
            </a:r>
            <a:r>
              <a:rPr lang="en-US" sz="2500" b="1" dirty="0">
                <a:solidFill>
                  <a:srgbClr val="0000FF"/>
                </a:solidFill>
              </a:rPr>
              <a:t>V</a:t>
            </a:r>
            <a:r>
              <a:rPr lang="en-US" sz="2500" dirty="0"/>
              <a:t>ery </a:t>
            </a:r>
            <a:r>
              <a:rPr lang="en-US" sz="2500" b="1" dirty="0">
                <a:solidFill>
                  <a:srgbClr val="0000FF"/>
                </a:solidFill>
              </a:rPr>
              <a:t>H</a:t>
            </a:r>
            <a:r>
              <a:rPr lang="en-US" sz="2500" dirty="0"/>
              <a:t>igh </a:t>
            </a:r>
            <a:r>
              <a:rPr lang="en-US" sz="2500" b="1" dirty="0">
                <a:solidFill>
                  <a:srgbClr val="0000FF"/>
                </a:solidFill>
              </a:rPr>
              <a:t>S</a:t>
            </a:r>
            <a:r>
              <a:rPr lang="en-US" sz="2500" dirty="0"/>
              <a:t>peed </a:t>
            </a:r>
            <a:r>
              <a:rPr lang="en-US" sz="2500" b="1" dirty="0">
                <a:solidFill>
                  <a:srgbClr val="0000FF"/>
                </a:solidFill>
              </a:rPr>
              <a:t>I</a:t>
            </a:r>
            <a:r>
              <a:rPr lang="en-US" sz="2500" dirty="0"/>
              <a:t>ntegrated </a:t>
            </a:r>
            <a:r>
              <a:rPr lang="en-US" sz="2500" b="1" dirty="0">
                <a:solidFill>
                  <a:srgbClr val="0000FF"/>
                </a:solidFill>
              </a:rPr>
              <a:t>C</a:t>
            </a:r>
            <a:r>
              <a:rPr lang="en-US" sz="2500" dirty="0"/>
              <a:t>ircuits. VHDL is intended for circuit </a:t>
            </a:r>
            <a:r>
              <a:rPr lang="en-US" sz="2500" i="1" dirty="0">
                <a:solidFill>
                  <a:srgbClr val="0000FF"/>
                </a:solidFill>
              </a:rPr>
              <a:t>synthesis</a:t>
            </a:r>
            <a:r>
              <a:rPr lang="en-US" sz="2500" dirty="0"/>
              <a:t> as well as circuit </a:t>
            </a:r>
            <a:r>
              <a:rPr lang="en-US" sz="2500" i="1" dirty="0">
                <a:solidFill>
                  <a:srgbClr val="0000FF"/>
                </a:solidFill>
              </a:rPr>
              <a:t>simulation</a:t>
            </a:r>
            <a:r>
              <a:rPr lang="en-US" sz="2500" dirty="0"/>
              <a:t>.</a:t>
            </a:r>
          </a:p>
          <a:p>
            <a:pPr algn="just" rtl="0"/>
            <a:r>
              <a:rPr lang="en-US" sz="2500" dirty="0"/>
              <a:t>	A fundamental motivation to use VHDL is that is a standard, technology independent language, and is therefore portable and reusable. The two main immediate applications of VHDL are in the field of Programmable Logic Devices (CPLDs and FPGAs) and  for ASICs (Application Specific Integrated Circuits). </a:t>
            </a:r>
            <a:endParaRPr lang="ar-IQ" sz="2500" dirty="0"/>
          </a:p>
        </p:txBody>
      </p:sp>
      <p:sp>
        <p:nvSpPr>
          <p:cNvPr id="3" name="مستطيل 2"/>
          <p:cNvSpPr/>
          <p:nvPr/>
        </p:nvSpPr>
        <p:spPr>
          <a:xfrm>
            <a:off x="539552" y="476672"/>
            <a:ext cx="5033750"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Introduction to VHDL</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Tree>
    <p:extLst>
      <p:ext uri="{BB962C8B-B14F-4D97-AF65-F5344CB8AC3E}">
        <p14:creationId xmlns:p14="http://schemas.microsoft.com/office/powerpoint/2010/main" val="168438156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1340768"/>
            <a:ext cx="8208912" cy="2400657"/>
          </a:xfrm>
          <a:prstGeom prst="rect">
            <a:avLst/>
          </a:prstGeom>
        </p:spPr>
        <p:txBody>
          <a:bodyPr wrap="square">
            <a:spAutoFit/>
          </a:bodyPr>
          <a:lstStyle/>
          <a:p>
            <a:pPr algn="just" rtl="0"/>
            <a:r>
              <a:rPr lang="en-US" sz="2500" dirty="0"/>
              <a:t>	A note regarding VHDL is that, contrary to regular computer programs which are sequential, its statements are inherently concurrent (parallel). For that reason, VHDL is usually referred to as a code rather than a program. In VHDL, only statements placed inside a PROCESS, FUNCTION, or PROCEDURE are executed sequentially.</a:t>
            </a:r>
            <a:endParaRPr lang="ar-IQ" sz="2500" dirty="0"/>
          </a:p>
        </p:txBody>
      </p:sp>
      <p:sp>
        <p:nvSpPr>
          <p:cNvPr id="3" name="مستطيل 2"/>
          <p:cNvSpPr/>
          <p:nvPr/>
        </p:nvSpPr>
        <p:spPr>
          <a:xfrm>
            <a:off x="539552" y="476672"/>
            <a:ext cx="5033750" cy="646331"/>
          </a:xfrm>
          <a:prstGeom prst="rect">
            <a:avLst/>
          </a:prstGeom>
        </p:spPr>
        <p:txBody>
          <a:bodyPr wrap="non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Introduction to VHDL</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Tree>
    <p:extLst>
      <p:ext uri="{BB962C8B-B14F-4D97-AF65-F5344CB8AC3E}">
        <p14:creationId xmlns:p14="http://schemas.microsoft.com/office/powerpoint/2010/main" val="362733637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55576" y="1268760"/>
            <a:ext cx="7943904" cy="4324261"/>
          </a:xfrm>
          <a:prstGeom prst="rect">
            <a:avLst/>
          </a:prstGeom>
        </p:spPr>
        <p:txBody>
          <a:bodyPr wrap="square">
            <a:spAutoFit/>
          </a:bodyPr>
          <a:lstStyle/>
          <a:p>
            <a:pPr algn="just" rtl="0"/>
            <a:r>
              <a:rPr lang="en-US" sz="2500" dirty="0"/>
              <a:t>	The design is started by writing the VHDL code, which is saved in a file with the extension .vhd and the same name as its ENTITY’s name. The </a:t>
            </a:r>
            <a:r>
              <a:rPr lang="en-US" sz="2500" i="1" dirty="0">
                <a:solidFill>
                  <a:srgbClr val="0000FF"/>
                </a:solidFill>
              </a:rPr>
              <a:t>first step </a:t>
            </a:r>
            <a:r>
              <a:rPr lang="en-US" sz="2500" dirty="0"/>
              <a:t>in the synthesis process is compilation. Compilation is the conversion of the high-level VHDL language, which describes the circuit at the Register Transfer Level (RTL), into a netlist at the gate level. The </a:t>
            </a:r>
            <a:r>
              <a:rPr lang="en-US" sz="2500" i="1" dirty="0">
                <a:solidFill>
                  <a:srgbClr val="0000FF"/>
                </a:solidFill>
              </a:rPr>
              <a:t>second step </a:t>
            </a:r>
            <a:r>
              <a:rPr lang="en-US" sz="2500" dirty="0"/>
              <a:t>is optimization, which is performed on the gate-level netlist for speed or for area. At this stage, the design can be simulated. Finally, a place and route (fitter) software will generate the physical layout for a PLD/FPGA chip or will generate the masks for an ASIC.</a:t>
            </a:r>
            <a:endParaRPr lang="ar-IQ" sz="2500" dirty="0"/>
          </a:p>
        </p:txBody>
      </p:sp>
      <p:sp>
        <p:nvSpPr>
          <p:cNvPr id="3" name="مستطيل 2"/>
          <p:cNvSpPr/>
          <p:nvPr/>
        </p:nvSpPr>
        <p:spPr>
          <a:xfrm>
            <a:off x="577427" y="476672"/>
            <a:ext cx="2986461" cy="646331"/>
          </a:xfrm>
          <a:prstGeom prst="rect">
            <a:avLst/>
          </a:prstGeom>
        </p:spPr>
        <p:txBody>
          <a:bodyPr wrap="square">
            <a:spAutoFit/>
          </a:bodyPr>
          <a:lstStyle/>
          <a:p>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Design Flow</a:t>
            </a:r>
            <a:endParaRPr lang="ar-IQ" sz="3600" dirty="0">
              <a:solidFill>
                <a:srgbClr val="0000FF"/>
              </a:solidFill>
            </a:endParaRPr>
          </a:p>
        </p:txBody>
      </p:sp>
    </p:spTree>
    <p:extLst>
      <p:ext uri="{BB962C8B-B14F-4D97-AF65-F5344CB8AC3E}">
        <p14:creationId xmlns:p14="http://schemas.microsoft.com/office/powerpoint/2010/main" val="72897885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a:grpSpLocks/>
          </p:cNvGrpSpPr>
          <p:nvPr/>
        </p:nvGrpSpPr>
        <p:grpSpPr bwMode="auto">
          <a:xfrm>
            <a:off x="827584" y="115888"/>
            <a:ext cx="8200200" cy="6716712"/>
            <a:chOff x="2093" y="3367"/>
            <a:chExt cx="3794" cy="9954"/>
          </a:xfrm>
        </p:grpSpPr>
        <p:sp>
          <p:nvSpPr>
            <p:cNvPr id="3" name="AutoShape 6"/>
            <p:cNvSpPr>
              <a:spLocks noChangeArrowheads="1"/>
            </p:cNvSpPr>
            <p:nvPr/>
          </p:nvSpPr>
          <p:spPr bwMode="auto">
            <a:xfrm>
              <a:off x="2093" y="3367"/>
              <a:ext cx="3780" cy="3248"/>
            </a:xfrm>
            <a:prstGeom prst="roundRect">
              <a:avLst>
                <a:gd name="adj" fmla="val 16667"/>
              </a:avLst>
            </a:prstGeom>
            <a:solidFill>
              <a:srgbClr val="EAEAEA"/>
            </a:solidFill>
            <a:ln w="9525">
              <a:solidFill>
                <a:srgbClr val="000000"/>
              </a:solidFill>
              <a:round/>
              <a:headEnd/>
              <a:tailEnd/>
            </a:ln>
          </p:spPr>
          <p:txBody>
            <a:bodyPr/>
            <a:lstStyle/>
            <a:p>
              <a:endParaRPr lang="ar-IQ" sz="2000"/>
            </a:p>
          </p:txBody>
        </p:sp>
        <p:sp>
          <p:nvSpPr>
            <p:cNvPr id="4" name="AutoShape 7"/>
            <p:cNvSpPr>
              <a:spLocks noChangeArrowheads="1"/>
            </p:cNvSpPr>
            <p:nvPr/>
          </p:nvSpPr>
          <p:spPr bwMode="auto">
            <a:xfrm>
              <a:off x="2107" y="6769"/>
              <a:ext cx="3780" cy="1778"/>
            </a:xfrm>
            <a:prstGeom prst="roundRect">
              <a:avLst>
                <a:gd name="adj" fmla="val 26773"/>
              </a:avLst>
            </a:prstGeom>
            <a:solidFill>
              <a:srgbClr val="EAEAEA"/>
            </a:solidFill>
            <a:ln w="9525">
              <a:solidFill>
                <a:srgbClr val="000000"/>
              </a:solidFill>
              <a:round/>
              <a:headEnd/>
              <a:tailEnd/>
            </a:ln>
          </p:spPr>
          <p:txBody>
            <a:bodyPr/>
            <a:lstStyle/>
            <a:p>
              <a:endParaRPr lang="ar-IQ" sz="2000"/>
            </a:p>
          </p:txBody>
        </p:sp>
        <p:sp>
          <p:nvSpPr>
            <p:cNvPr id="5" name="AutoShape 8"/>
            <p:cNvSpPr>
              <a:spLocks noChangeArrowheads="1"/>
            </p:cNvSpPr>
            <p:nvPr/>
          </p:nvSpPr>
          <p:spPr bwMode="auto">
            <a:xfrm>
              <a:off x="2107" y="8701"/>
              <a:ext cx="3780" cy="3248"/>
            </a:xfrm>
            <a:prstGeom prst="roundRect">
              <a:avLst>
                <a:gd name="adj" fmla="val 16667"/>
              </a:avLst>
            </a:prstGeom>
            <a:solidFill>
              <a:srgbClr val="EAEAEA"/>
            </a:solidFill>
            <a:ln w="9525">
              <a:solidFill>
                <a:srgbClr val="000000"/>
              </a:solidFill>
              <a:round/>
              <a:headEnd/>
              <a:tailEnd/>
            </a:ln>
          </p:spPr>
          <p:txBody>
            <a:bodyPr/>
            <a:lstStyle/>
            <a:p>
              <a:endParaRPr lang="ar-IQ" sz="2000"/>
            </a:p>
          </p:txBody>
        </p:sp>
        <p:sp>
          <p:nvSpPr>
            <p:cNvPr id="6" name="AutoShape 9"/>
            <p:cNvSpPr>
              <a:spLocks noChangeArrowheads="1"/>
            </p:cNvSpPr>
            <p:nvPr/>
          </p:nvSpPr>
          <p:spPr bwMode="auto">
            <a:xfrm>
              <a:off x="2107" y="12089"/>
              <a:ext cx="3780" cy="1232"/>
            </a:xfrm>
            <a:prstGeom prst="roundRect">
              <a:avLst>
                <a:gd name="adj" fmla="val 37338"/>
              </a:avLst>
            </a:prstGeom>
            <a:solidFill>
              <a:srgbClr val="EAEAEA"/>
            </a:solidFill>
            <a:ln w="9525">
              <a:solidFill>
                <a:srgbClr val="000000"/>
              </a:solidFill>
              <a:round/>
              <a:headEnd/>
              <a:tailEnd/>
            </a:ln>
          </p:spPr>
          <p:txBody>
            <a:bodyPr/>
            <a:lstStyle/>
            <a:p>
              <a:endParaRPr lang="ar-IQ" sz="2000"/>
            </a:p>
          </p:txBody>
        </p:sp>
      </p:grpSp>
      <p:grpSp>
        <p:nvGrpSpPr>
          <p:cNvPr id="7" name="Group 10"/>
          <p:cNvGrpSpPr>
            <a:grpSpLocks/>
          </p:cNvGrpSpPr>
          <p:nvPr/>
        </p:nvGrpSpPr>
        <p:grpSpPr bwMode="auto">
          <a:xfrm>
            <a:off x="1216362" y="159698"/>
            <a:ext cx="2779395" cy="2019650"/>
            <a:chOff x="4193" y="2864"/>
            <a:chExt cx="4377" cy="3181"/>
          </a:xfrm>
        </p:grpSpPr>
        <p:sp>
          <p:nvSpPr>
            <p:cNvPr id="8" name="AutoShape 11"/>
            <p:cNvSpPr>
              <a:spLocks noChangeArrowheads="1"/>
            </p:cNvSpPr>
            <p:nvPr/>
          </p:nvSpPr>
          <p:spPr bwMode="auto">
            <a:xfrm>
              <a:off x="6393" y="3376"/>
              <a:ext cx="404" cy="622"/>
            </a:xfrm>
            <a:prstGeom prst="can">
              <a:avLst>
                <a:gd name="adj" fmla="val 38490"/>
              </a:avLst>
            </a:prstGeom>
            <a:solidFill>
              <a:srgbClr val="008000"/>
            </a:solidFill>
            <a:ln w="9525">
              <a:solidFill>
                <a:srgbClr val="000000"/>
              </a:solidFill>
              <a:round/>
              <a:headEnd/>
              <a:tailEnd/>
            </a:ln>
          </p:spPr>
          <p:txBody>
            <a:bodyPr/>
            <a:lstStyle/>
            <a:p>
              <a:endParaRPr lang="ar-IQ"/>
            </a:p>
          </p:txBody>
        </p:sp>
        <p:sp>
          <p:nvSpPr>
            <p:cNvPr id="9" name="AutoShape 12"/>
            <p:cNvSpPr>
              <a:spLocks noChangeArrowheads="1"/>
            </p:cNvSpPr>
            <p:nvPr/>
          </p:nvSpPr>
          <p:spPr bwMode="auto">
            <a:xfrm>
              <a:off x="4899" y="3182"/>
              <a:ext cx="405" cy="622"/>
            </a:xfrm>
            <a:prstGeom prst="can">
              <a:avLst>
                <a:gd name="adj" fmla="val 38395"/>
              </a:avLst>
            </a:prstGeom>
            <a:solidFill>
              <a:srgbClr val="008000"/>
            </a:solidFill>
            <a:ln w="9525">
              <a:solidFill>
                <a:srgbClr val="000000"/>
              </a:solidFill>
              <a:round/>
              <a:headEnd/>
              <a:tailEnd/>
            </a:ln>
          </p:spPr>
          <p:txBody>
            <a:bodyPr/>
            <a:lstStyle/>
            <a:p>
              <a:endParaRPr lang="ar-IQ"/>
            </a:p>
          </p:txBody>
        </p:sp>
        <p:sp>
          <p:nvSpPr>
            <p:cNvPr id="10" name="AutoShape 13"/>
            <p:cNvSpPr>
              <a:spLocks noChangeArrowheads="1"/>
            </p:cNvSpPr>
            <p:nvPr/>
          </p:nvSpPr>
          <p:spPr bwMode="auto">
            <a:xfrm>
              <a:off x="4731" y="3390"/>
              <a:ext cx="405" cy="622"/>
            </a:xfrm>
            <a:prstGeom prst="can">
              <a:avLst>
                <a:gd name="adj" fmla="val 38395"/>
              </a:avLst>
            </a:prstGeom>
            <a:solidFill>
              <a:srgbClr val="008000"/>
            </a:solidFill>
            <a:ln w="9525">
              <a:solidFill>
                <a:srgbClr val="000000"/>
              </a:solidFill>
              <a:round/>
              <a:headEnd/>
              <a:tailEnd/>
            </a:ln>
          </p:spPr>
          <p:txBody>
            <a:bodyPr/>
            <a:lstStyle/>
            <a:p>
              <a:endParaRPr lang="ar-IQ"/>
            </a:p>
          </p:txBody>
        </p:sp>
        <p:sp>
          <p:nvSpPr>
            <p:cNvPr id="11" name="Text Box 14"/>
            <p:cNvSpPr txBox="1">
              <a:spLocks noChangeArrowheads="1"/>
            </p:cNvSpPr>
            <p:nvPr/>
          </p:nvSpPr>
          <p:spPr bwMode="auto">
            <a:xfrm>
              <a:off x="4193" y="2864"/>
              <a:ext cx="4377"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1" i="1" dirty="0">
                  <a:solidFill>
                    <a:srgbClr val="3399FF"/>
                  </a:solidFill>
                  <a:latin typeface="Comic Sans MS" pitchFamily="66" charset="0"/>
                </a:rPr>
                <a:t>Specification</a:t>
              </a:r>
              <a:endParaRPr lang="en-US" dirty="0"/>
            </a:p>
          </p:txBody>
        </p:sp>
        <p:sp>
          <p:nvSpPr>
            <p:cNvPr id="12" name="Text Box 15"/>
            <p:cNvSpPr txBox="1">
              <a:spLocks noChangeArrowheads="1"/>
            </p:cNvSpPr>
            <p:nvPr/>
          </p:nvSpPr>
          <p:spPr bwMode="auto">
            <a:xfrm>
              <a:off x="4410" y="4385"/>
              <a:ext cx="1271" cy="609"/>
            </a:xfrm>
            <a:prstGeom prst="rect">
              <a:avLst/>
            </a:prstGeom>
            <a:solidFill>
              <a:srgbClr val="33CCFF"/>
            </a:solidFill>
            <a:ln w="9525">
              <a:solidFill>
                <a:srgbClr val="000000"/>
              </a:solidFill>
              <a:miter lim="800000"/>
              <a:headEnd/>
              <a:tailEnd/>
            </a:ln>
            <a:effectLst>
              <a:outerShdw dist="53882" dir="2700000" algn="ctr" rotWithShape="0">
                <a:srgbClr val="808080">
                  <a:alpha val="50000"/>
                </a:srgbClr>
              </a:outerShdw>
            </a:effectLst>
          </p:spPr>
          <p:txBody>
            <a:bodyPr/>
            <a:lstStyle/>
            <a:p>
              <a:pPr algn="ctr"/>
              <a:r>
                <a:rPr lang="en-US" sz="1100" dirty="0"/>
                <a:t>Schematic Capture</a:t>
              </a:r>
            </a:p>
          </p:txBody>
        </p:sp>
        <p:sp>
          <p:nvSpPr>
            <p:cNvPr id="13" name="Text Box 16"/>
            <p:cNvSpPr txBox="1">
              <a:spLocks noChangeArrowheads="1"/>
            </p:cNvSpPr>
            <p:nvPr/>
          </p:nvSpPr>
          <p:spPr bwMode="auto">
            <a:xfrm>
              <a:off x="6002" y="4399"/>
              <a:ext cx="1270" cy="609"/>
            </a:xfrm>
            <a:prstGeom prst="rect">
              <a:avLst/>
            </a:prstGeom>
            <a:solidFill>
              <a:srgbClr val="33CCFF"/>
            </a:solidFill>
            <a:ln w="9525">
              <a:solidFill>
                <a:srgbClr val="000000"/>
              </a:solidFill>
              <a:miter lim="800000"/>
              <a:headEnd/>
              <a:tailEnd/>
            </a:ln>
            <a:effectLst>
              <a:outerShdw dist="53882" dir="2700000" algn="ctr" rotWithShape="0">
                <a:srgbClr val="808080">
                  <a:alpha val="50000"/>
                </a:srgbClr>
              </a:outerShdw>
            </a:effectLst>
          </p:spPr>
          <p:txBody>
            <a:bodyPr/>
            <a:lstStyle/>
            <a:p>
              <a:pPr algn="ctr"/>
              <a:r>
                <a:rPr lang="en-US" sz="1100"/>
                <a:t>Synthesis</a:t>
              </a:r>
            </a:p>
          </p:txBody>
        </p:sp>
        <p:grpSp>
          <p:nvGrpSpPr>
            <p:cNvPr id="14" name="Group 17"/>
            <p:cNvGrpSpPr>
              <a:grpSpLocks/>
            </p:cNvGrpSpPr>
            <p:nvPr/>
          </p:nvGrpSpPr>
          <p:grpSpPr bwMode="auto">
            <a:xfrm flipH="1" flipV="1">
              <a:off x="7649" y="4358"/>
              <a:ext cx="572" cy="760"/>
              <a:chOff x="4025" y="4935"/>
              <a:chExt cx="574" cy="770"/>
            </a:xfrm>
          </p:grpSpPr>
          <p:sp>
            <p:nvSpPr>
              <p:cNvPr id="36" name="AutoShape 18"/>
              <p:cNvSpPr>
                <a:spLocks noChangeArrowheads="1"/>
              </p:cNvSpPr>
              <p:nvPr/>
            </p:nvSpPr>
            <p:spPr bwMode="auto">
              <a:xfrm>
                <a:off x="4025" y="4935"/>
                <a:ext cx="574" cy="770"/>
              </a:xfrm>
              <a:prstGeom prst="foldedCorner">
                <a:avLst>
                  <a:gd name="adj" fmla="val 30838"/>
                </a:avLst>
              </a:prstGeom>
              <a:solidFill>
                <a:srgbClr val="FFFFFF"/>
              </a:solidFill>
              <a:ln w="9525">
                <a:solidFill>
                  <a:srgbClr val="000000"/>
                </a:solidFill>
                <a:round/>
                <a:headEnd/>
                <a:tailEnd/>
              </a:ln>
            </p:spPr>
            <p:txBody>
              <a:bodyPr/>
              <a:lstStyle/>
              <a:p>
                <a:endParaRPr lang="ar-IQ"/>
              </a:p>
            </p:txBody>
          </p:sp>
          <p:grpSp>
            <p:nvGrpSpPr>
              <p:cNvPr id="37" name="Group 19"/>
              <p:cNvGrpSpPr>
                <a:grpSpLocks/>
              </p:cNvGrpSpPr>
              <p:nvPr/>
            </p:nvGrpSpPr>
            <p:grpSpPr bwMode="auto">
              <a:xfrm>
                <a:off x="4151" y="5089"/>
                <a:ext cx="282" cy="434"/>
                <a:chOff x="5633" y="4403"/>
                <a:chExt cx="379" cy="434"/>
              </a:xfrm>
            </p:grpSpPr>
            <p:sp>
              <p:nvSpPr>
                <p:cNvPr id="38" name="Line 20"/>
                <p:cNvSpPr>
                  <a:spLocks noChangeShapeType="1"/>
                </p:cNvSpPr>
                <p:nvPr/>
              </p:nvSpPr>
              <p:spPr bwMode="auto">
                <a:xfrm>
                  <a:off x="5633" y="4613"/>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sp>
              <p:nvSpPr>
                <p:cNvPr id="39" name="Line 21"/>
                <p:cNvSpPr>
                  <a:spLocks noChangeShapeType="1"/>
                </p:cNvSpPr>
                <p:nvPr/>
              </p:nvSpPr>
              <p:spPr bwMode="auto">
                <a:xfrm>
                  <a:off x="5635" y="4739"/>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sp>
              <p:nvSpPr>
                <p:cNvPr id="40" name="Line 22"/>
                <p:cNvSpPr>
                  <a:spLocks noChangeShapeType="1"/>
                </p:cNvSpPr>
                <p:nvPr/>
              </p:nvSpPr>
              <p:spPr bwMode="auto">
                <a:xfrm>
                  <a:off x="5635" y="4501"/>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sp>
              <p:nvSpPr>
                <p:cNvPr id="41" name="Line 23"/>
                <p:cNvSpPr>
                  <a:spLocks noChangeShapeType="1"/>
                </p:cNvSpPr>
                <p:nvPr/>
              </p:nvSpPr>
              <p:spPr bwMode="auto">
                <a:xfrm>
                  <a:off x="5635" y="4403"/>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sp>
              <p:nvSpPr>
                <p:cNvPr id="42" name="Line 24"/>
                <p:cNvSpPr>
                  <a:spLocks noChangeShapeType="1"/>
                </p:cNvSpPr>
                <p:nvPr/>
              </p:nvSpPr>
              <p:spPr bwMode="auto">
                <a:xfrm>
                  <a:off x="5636" y="4837"/>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grpSp>
        </p:grpSp>
        <p:grpSp>
          <p:nvGrpSpPr>
            <p:cNvPr id="15" name="Group 25"/>
            <p:cNvGrpSpPr>
              <a:grpSpLocks/>
            </p:cNvGrpSpPr>
            <p:nvPr/>
          </p:nvGrpSpPr>
          <p:grpSpPr bwMode="auto">
            <a:xfrm flipH="1" flipV="1">
              <a:off x="4707" y="5422"/>
              <a:ext cx="475" cy="623"/>
              <a:chOff x="4025" y="4935"/>
              <a:chExt cx="574" cy="770"/>
            </a:xfrm>
          </p:grpSpPr>
          <p:sp>
            <p:nvSpPr>
              <p:cNvPr id="29" name="AutoShape 26"/>
              <p:cNvSpPr>
                <a:spLocks noChangeArrowheads="1"/>
              </p:cNvSpPr>
              <p:nvPr/>
            </p:nvSpPr>
            <p:spPr bwMode="auto">
              <a:xfrm>
                <a:off x="4025" y="4935"/>
                <a:ext cx="574" cy="770"/>
              </a:xfrm>
              <a:prstGeom prst="foldedCorner">
                <a:avLst>
                  <a:gd name="adj" fmla="val 30838"/>
                </a:avLst>
              </a:prstGeom>
              <a:solidFill>
                <a:srgbClr val="FFFFFF"/>
              </a:solidFill>
              <a:ln w="9525">
                <a:solidFill>
                  <a:srgbClr val="000000"/>
                </a:solidFill>
                <a:round/>
                <a:headEnd/>
                <a:tailEnd/>
              </a:ln>
            </p:spPr>
            <p:txBody>
              <a:bodyPr/>
              <a:lstStyle/>
              <a:p>
                <a:endParaRPr lang="ar-IQ"/>
              </a:p>
            </p:txBody>
          </p:sp>
          <p:grpSp>
            <p:nvGrpSpPr>
              <p:cNvPr id="30" name="Group 27"/>
              <p:cNvGrpSpPr>
                <a:grpSpLocks/>
              </p:cNvGrpSpPr>
              <p:nvPr/>
            </p:nvGrpSpPr>
            <p:grpSpPr bwMode="auto">
              <a:xfrm>
                <a:off x="4151" y="5089"/>
                <a:ext cx="282" cy="434"/>
                <a:chOff x="5633" y="4403"/>
                <a:chExt cx="379" cy="434"/>
              </a:xfrm>
            </p:grpSpPr>
            <p:sp>
              <p:nvSpPr>
                <p:cNvPr id="31" name="Line 28"/>
                <p:cNvSpPr>
                  <a:spLocks noChangeShapeType="1"/>
                </p:cNvSpPr>
                <p:nvPr/>
              </p:nvSpPr>
              <p:spPr bwMode="auto">
                <a:xfrm>
                  <a:off x="5633" y="4613"/>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sp>
              <p:nvSpPr>
                <p:cNvPr id="32" name="Line 29"/>
                <p:cNvSpPr>
                  <a:spLocks noChangeShapeType="1"/>
                </p:cNvSpPr>
                <p:nvPr/>
              </p:nvSpPr>
              <p:spPr bwMode="auto">
                <a:xfrm>
                  <a:off x="5635" y="4739"/>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sp>
              <p:nvSpPr>
                <p:cNvPr id="33" name="Line 30"/>
                <p:cNvSpPr>
                  <a:spLocks noChangeShapeType="1"/>
                </p:cNvSpPr>
                <p:nvPr/>
              </p:nvSpPr>
              <p:spPr bwMode="auto">
                <a:xfrm>
                  <a:off x="5635" y="4501"/>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sp>
              <p:nvSpPr>
                <p:cNvPr id="34" name="Line 31"/>
                <p:cNvSpPr>
                  <a:spLocks noChangeShapeType="1"/>
                </p:cNvSpPr>
                <p:nvPr/>
              </p:nvSpPr>
              <p:spPr bwMode="auto">
                <a:xfrm>
                  <a:off x="5635" y="4403"/>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sp>
              <p:nvSpPr>
                <p:cNvPr id="35" name="Line 32"/>
                <p:cNvSpPr>
                  <a:spLocks noChangeShapeType="1"/>
                </p:cNvSpPr>
                <p:nvPr/>
              </p:nvSpPr>
              <p:spPr bwMode="auto">
                <a:xfrm>
                  <a:off x="5636" y="4837"/>
                  <a:ext cx="3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ar-IQ"/>
                </a:p>
              </p:txBody>
            </p:sp>
          </p:grpSp>
        </p:grpSp>
        <p:sp>
          <p:nvSpPr>
            <p:cNvPr id="16" name="Text Box 33"/>
            <p:cNvSpPr txBox="1">
              <a:spLocks noChangeArrowheads="1"/>
            </p:cNvSpPr>
            <p:nvPr/>
          </p:nvSpPr>
          <p:spPr bwMode="auto">
            <a:xfrm>
              <a:off x="7579" y="4038"/>
              <a:ext cx="698" cy="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000"/>
                <a:t>HDL</a:t>
              </a:r>
              <a:endParaRPr lang="en-US"/>
            </a:p>
          </p:txBody>
        </p:sp>
        <p:sp>
          <p:nvSpPr>
            <p:cNvPr id="17" name="Text Box 34"/>
            <p:cNvSpPr txBox="1">
              <a:spLocks noChangeArrowheads="1"/>
            </p:cNvSpPr>
            <p:nvPr/>
          </p:nvSpPr>
          <p:spPr bwMode="auto">
            <a:xfrm>
              <a:off x="5066" y="5326"/>
              <a:ext cx="950" cy="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000" dirty="0"/>
                <a:t>netlist</a:t>
              </a:r>
              <a:endParaRPr lang="en-US" dirty="0"/>
            </a:p>
          </p:txBody>
        </p:sp>
        <p:sp>
          <p:nvSpPr>
            <p:cNvPr id="18" name="Text Box 35"/>
            <p:cNvSpPr txBox="1">
              <a:spLocks noChangeArrowheads="1"/>
            </p:cNvSpPr>
            <p:nvPr/>
          </p:nvSpPr>
          <p:spPr bwMode="auto">
            <a:xfrm>
              <a:off x="5220" y="3749"/>
              <a:ext cx="1131" cy="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000"/>
                <a:t>libraries</a:t>
              </a:r>
              <a:endParaRPr lang="en-US"/>
            </a:p>
          </p:txBody>
        </p:sp>
        <p:sp>
          <p:nvSpPr>
            <p:cNvPr id="19" name="AutoShape 36"/>
            <p:cNvSpPr>
              <a:spLocks noChangeArrowheads="1"/>
            </p:cNvSpPr>
            <p:nvPr/>
          </p:nvSpPr>
          <p:spPr bwMode="auto">
            <a:xfrm>
              <a:off x="4885" y="4040"/>
              <a:ext cx="181" cy="345"/>
            </a:xfrm>
            <a:prstGeom prst="downArrow">
              <a:avLst>
                <a:gd name="adj1" fmla="val 50000"/>
                <a:gd name="adj2" fmla="val 47652"/>
              </a:avLst>
            </a:prstGeom>
            <a:solidFill>
              <a:srgbClr val="993366"/>
            </a:solidFill>
            <a:ln w="9525">
              <a:solidFill>
                <a:srgbClr val="000000"/>
              </a:solidFill>
              <a:miter lim="800000"/>
              <a:headEnd/>
              <a:tailEnd/>
            </a:ln>
          </p:spPr>
          <p:txBody>
            <a:bodyPr/>
            <a:lstStyle/>
            <a:p>
              <a:endParaRPr lang="ar-IQ"/>
            </a:p>
          </p:txBody>
        </p:sp>
        <p:sp>
          <p:nvSpPr>
            <p:cNvPr id="20" name="AutoShape 37"/>
            <p:cNvSpPr>
              <a:spLocks noChangeArrowheads="1"/>
            </p:cNvSpPr>
            <p:nvPr/>
          </p:nvSpPr>
          <p:spPr bwMode="auto">
            <a:xfrm>
              <a:off x="6504" y="4040"/>
              <a:ext cx="182" cy="345"/>
            </a:xfrm>
            <a:prstGeom prst="downArrow">
              <a:avLst>
                <a:gd name="adj1" fmla="val 50000"/>
                <a:gd name="adj2" fmla="val 47390"/>
              </a:avLst>
            </a:prstGeom>
            <a:solidFill>
              <a:srgbClr val="993366"/>
            </a:solidFill>
            <a:ln w="9525">
              <a:solidFill>
                <a:srgbClr val="000000"/>
              </a:solidFill>
              <a:miter lim="800000"/>
              <a:headEnd/>
              <a:tailEnd/>
            </a:ln>
          </p:spPr>
          <p:txBody>
            <a:bodyPr/>
            <a:lstStyle/>
            <a:p>
              <a:endParaRPr lang="ar-IQ"/>
            </a:p>
          </p:txBody>
        </p:sp>
        <p:sp>
          <p:nvSpPr>
            <p:cNvPr id="21" name="AutoShape 38"/>
            <p:cNvSpPr>
              <a:spLocks noChangeArrowheads="1"/>
            </p:cNvSpPr>
            <p:nvPr/>
          </p:nvSpPr>
          <p:spPr bwMode="auto">
            <a:xfrm>
              <a:off x="4885" y="5036"/>
              <a:ext cx="181" cy="346"/>
            </a:xfrm>
            <a:prstGeom prst="downArrow">
              <a:avLst>
                <a:gd name="adj1" fmla="val 50000"/>
                <a:gd name="adj2" fmla="val 47790"/>
              </a:avLst>
            </a:prstGeom>
            <a:solidFill>
              <a:srgbClr val="993366"/>
            </a:solidFill>
            <a:ln w="9525">
              <a:solidFill>
                <a:srgbClr val="000000"/>
              </a:solidFill>
              <a:miter lim="800000"/>
              <a:headEnd/>
              <a:tailEnd/>
            </a:ln>
          </p:spPr>
          <p:txBody>
            <a:bodyPr/>
            <a:lstStyle/>
            <a:p>
              <a:endParaRPr lang="ar-IQ"/>
            </a:p>
          </p:txBody>
        </p:sp>
        <p:sp>
          <p:nvSpPr>
            <p:cNvPr id="22" name="AutoShape 39"/>
            <p:cNvSpPr>
              <a:spLocks noChangeArrowheads="1"/>
            </p:cNvSpPr>
            <p:nvPr/>
          </p:nvSpPr>
          <p:spPr bwMode="auto">
            <a:xfrm>
              <a:off x="7286" y="4607"/>
              <a:ext cx="321" cy="207"/>
            </a:xfrm>
            <a:prstGeom prst="leftArrow">
              <a:avLst>
                <a:gd name="adj1" fmla="val 50000"/>
                <a:gd name="adj2" fmla="val 38768"/>
              </a:avLst>
            </a:prstGeom>
            <a:solidFill>
              <a:srgbClr val="993366"/>
            </a:solidFill>
            <a:ln w="9525">
              <a:solidFill>
                <a:srgbClr val="000000"/>
              </a:solidFill>
              <a:miter lim="800000"/>
              <a:headEnd/>
              <a:tailEnd/>
            </a:ln>
          </p:spPr>
          <p:txBody>
            <a:bodyPr/>
            <a:lstStyle/>
            <a:p>
              <a:endParaRPr lang="ar-IQ"/>
            </a:p>
          </p:txBody>
        </p:sp>
        <p:grpSp>
          <p:nvGrpSpPr>
            <p:cNvPr id="23" name="Group 40"/>
            <p:cNvGrpSpPr>
              <a:grpSpLocks/>
            </p:cNvGrpSpPr>
            <p:nvPr/>
          </p:nvGrpSpPr>
          <p:grpSpPr bwMode="auto">
            <a:xfrm>
              <a:off x="5212" y="5043"/>
              <a:ext cx="1424" cy="855"/>
              <a:chOff x="3227" y="4907"/>
              <a:chExt cx="1428" cy="865"/>
            </a:xfrm>
          </p:grpSpPr>
          <p:sp>
            <p:nvSpPr>
              <p:cNvPr id="24" name="Rectangle 41"/>
              <p:cNvSpPr>
                <a:spLocks noChangeArrowheads="1"/>
              </p:cNvSpPr>
              <p:nvPr/>
            </p:nvSpPr>
            <p:spPr bwMode="auto">
              <a:xfrm>
                <a:off x="4571" y="4907"/>
                <a:ext cx="84" cy="812"/>
              </a:xfrm>
              <a:prstGeom prst="rect">
                <a:avLst/>
              </a:prstGeom>
              <a:solidFill>
                <a:srgbClr val="993366"/>
              </a:solidFill>
              <a:ln w="9525">
                <a:solidFill>
                  <a:srgbClr val="000000"/>
                </a:solidFill>
                <a:miter lim="800000"/>
                <a:headEnd/>
                <a:tailEnd/>
              </a:ln>
            </p:spPr>
            <p:txBody>
              <a:bodyPr/>
              <a:lstStyle/>
              <a:p>
                <a:endParaRPr lang="ar-IQ"/>
              </a:p>
            </p:txBody>
          </p:sp>
          <p:sp>
            <p:nvSpPr>
              <p:cNvPr id="25" name="AutoShape 42"/>
              <p:cNvSpPr>
                <a:spLocks noChangeArrowheads="1"/>
              </p:cNvSpPr>
              <p:nvPr/>
            </p:nvSpPr>
            <p:spPr bwMode="auto">
              <a:xfrm>
                <a:off x="3227" y="5571"/>
                <a:ext cx="322" cy="201"/>
              </a:xfrm>
              <a:prstGeom prst="leftArrow">
                <a:avLst>
                  <a:gd name="adj1" fmla="val 44278"/>
                  <a:gd name="adj2" fmla="val 38804"/>
                </a:avLst>
              </a:prstGeom>
              <a:solidFill>
                <a:srgbClr val="993366"/>
              </a:solidFill>
              <a:ln w="9525">
                <a:solidFill>
                  <a:srgbClr val="000000"/>
                </a:solidFill>
                <a:miter lim="800000"/>
                <a:headEnd/>
                <a:tailEnd/>
              </a:ln>
            </p:spPr>
            <p:txBody>
              <a:bodyPr/>
              <a:lstStyle/>
              <a:p>
                <a:endParaRPr lang="ar-IQ"/>
              </a:p>
            </p:txBody>
          </p:sp>
          <p:sp>
            <p:nvSpPr>
              <p:cNvPr id="26" name="Rectangle 43"/>
              <p:cNvSpPr>
                <a:spLocks noChangeArrowheads="1"/>
              </p:cNvSpPr>
              <p:nvPr/>
            </p:nvSpPr>
            <p:spPr bwMode="auto">
              <a:xfrm rot="5400000" flipV="1">
                <a:off x="3933" y="4996"/>
                <a:ext cx="98" cy="1347"/>
              </a:xfrm>
              <a:prstGeom prst="rect">
                <a:avLst/>
              </a:prstGeom>
              <a:solidFill>
                <a:srgbClr val="993366"/>
              </a:solidFill>
              <a:ln w="9525">
                <a:solidFill>
                  <a:srgbClr val="000000"/>
                </a:solidFill>
                <a:miter lim="800000"/>
                <a:headEnd/>
                <a:tailEnd/>
              </a:ln>
            </p:spPr>
            <p:txBody>
              <a:bodyPr/>
              <a:lstStyle/>
              <a:p>
                <a:endParaRPr lang="ar-IQ"/>
              </a:p>
            </p:txBody>
          </p:sp>
          <p:sp>
            <p:nvSpPr>
              <p:cNvPr id="27" name="Rectangle 44"/>
              <p:cNvSpPr>
                <a:spLocks noChangeArrowheads="1"/>
              </p:cNvSpPr>
              <p:nvPr/>
            </p:nvSpPr>
            <p:spPr bwMode="auto">
              <a:xfrm>
                <a:off x="4578" y="5593"/>
                <a:ext cx="71" cy="71"/>
              </a:xfrm>
              <a:prstGeom prst="rect">
                <a:avLst/>
              </a:prstGeom>
              <a:solidFill>
                <a:srgbClr val="993366"/>
              </a:solidFill>
              <a:ln>
                <a:noFill/>
              </a:ln>
              <a:extLst>
                <a:ext uri="{91240B29-F687-4F45-9708-019B960494DF}">
                  <a14:hiddenLine xmlns:a14="http://schemas.microsoft.com/office/drawing/2010/main" w="3175">
                    <a:solidFill>
                      <a:srgbClr val="993366"/>
                    </a:solidFill>
                    <a:miter lim="800000"/>
                    <a:headEnd/>
                    <a:tailEnd/>
                  </a14:hiddenLine>
                </a:ext>
              </a:extLst>
            </p:spPr>
            <p:txBody>
              <a:bodyPr/>
              <a:lstStyle/>
              <a:p>
                <a:endParaRPr lang="ar-IQ"/>
              </a:p>
            </p:txBody>
          </p:sp>
          <p:sp>
            <p:nvSpPr>
              <p:cNvPr id="28" name="Rectangle 45"/>
              <p:cNvSpPr>
                <a:spLocks noChangeArrowheads="1"/>
              </p:cNvSpPr>
              <p:nvPr/>
            </p:nvSpPr>
            <p:spPr bwMode="auto">
              <a:xfrm>
                <a:off x="3274" y="5632"/>
                <a:ext cx="70" cy="78"/>
              </a:xfrm>
              <a:prstGeom prst="rect">
                <a:avLst/>
              </a:prstGeom>
              <a:solidFill>
                <a:srgbClr val="993366"/>
              </a:solidFill>
              <a:ln>
                <a:noFill/>
              </a:ln>
              <a:extLst>
                <a:ext uri="{91240B29-F687-4F45-9708-019B960494DF}">
                  <a14:hiddenLine xmlns:a14="http://schemas.microsoft.com/office/drawing/2010/main" w="3175">
                    <a:solidFill>
                      <a:srgbClr val="993366"/>
                    </a:solidFill>
                    <a:miter lim="800000"/>
                    <a:headEnd/>
                    <a:tailEnd/>
                  </a14:hiddenLine>
                </a:ext>
              </a:extLst>
            </p:spPr>
            <p:txBody>
              <a:bodyPr/>
              <a:lstStyle/>
              <a:p>
                <a:endParaRPr lang="ar-IQ"/>
              </a:p>
            </p:txBody>
          </p:sp>
        </p:grpSp>
      </p:grpSp>
      <p:sp>
        <p:nvSpPr>
          <p:cNvPr id="43" name="Rectangle 46"/>
          <p:cNvSpPr>
            <a:spLocks noChangeArrowheads="1"/>
          </p:cNvSpPr>
          <p:nvPr/>
        </p:nvSpPr>
        <p:spPr bwMode="auto">
          <a:xfrm>
            <a:off x="3581737" y="1610466"/>
            <a:ext cx="56515" cy="1411405"/>
          </a:xfrm>
          <a:prstGeom prst="rect">
            <a:avLst/>
          </a:prstGeom>
          <a:solidFill>
            <a:srgbClr val="993366"/>
          </a:solidFill>
          <a:ln w="9525">
            <a:solidFill>
              <a:srgbClr val="000000"/>
            </a:solidFill>
            <a:miter lim="800000"/>
            <a:headEnd/>
            <a:tailEnd/>
          </a:ln>
        </p:spPr>
        <p:txBody>
          <a:bodyPr/>
          <a:lstStyle/>
          <a:p>
            <a:endParaRPr lang="ar-IQ"/>
          </a:p>
        </p:txBody>
      </p:sp>
      <p:sp>
        <p:nvSpPr>
          <p:cNvPr id="44" name="Rectangle 47"/>
          <p:cNvSpPr>
            <a:spLocks noChangeArrowheads="1"/>
          </p:cNvSpPr>
          <p:nvPr/>
        </p:nvSpPr>
        <p:spPr bwMode="auto">
          <a:xfrm>
            <a:off x="1683087" y="2214265"/>
            <a:ext cx="56515" cy="1721241"/>
          </a:xfrm>
          <a:prstGeom prst="rect">
            <a:avLst/>
          </a:prstGeom>
          <a:solidFill>
            <a:srgbClr val="993366"/>
          </a:solidFill>
          <a:ln w="9525">
            <a:solidFill>
              <a:srgbClr val="000000"/>
            </a:solidFill>
            <a:miter lim="800000"/>
            <a:headEnd/>
            <a:tailEnd/>
          </a:ln>
        </p:spPr>
        <p:txBody>
          <a:bodyPr/>
          <a:lstStyle/>
          <a:p>
            <a:endParaRPr lang="ar-IQ"/>
          </a:p>
        </p:txBody>
      </p:sp>
      <p:sp>
        <p:nvSpPr>
          <p:cNvPr id="45" name="Text Box 48"/>
          <p:cNvSpPr txBox="1">
            <a:spLocks noChangeArrowheads="1"/>
          </p:cNvSpPr>
          <p:nvPr/>
        </p:nvSpPr>
        <p:spPr bwMode="auto">
          <a:xfrm>
            <a:off x="2993092" y="5629446"/>
            <a:ext cx="647065" cy="299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000"/>
              <a:t>device</a:t>
            </a:r>
            <a:endParaRPr lang="en-US"/>
          </a:p>
        </p:txBody>
      </p:sp>
      <p:grpSp>
        <p:nvGrpSpPr>
          <p:cNvPr id="46" name="Group 49"/>
          <p:cNvGrpSpPr>
            <a:grpSpLocks/>
          </p:cNvGrpSpPr>
          <p:nvPr/>
        </p:nvGrpSpPr>
        <p:grpSpPr bwMode="auto">
          <a:xfrm>
            <a:off x="1225887" y="2436486"/>
            <a:ext cx="2819400" cy="1398708"/>
            <a:chOff x="4208" y="6450"/>
            <a:chExt cx="4440" cy="2203"/>
          </a:xfrm>
        </p:grpSpPr>
        <p:sp>
          <p:nvSpPr>
            <p:cNvPr id="47" name="Text Box 50"/>
            <p:cNvSpPr txBox="1">
              <a:spLocks noChangeArrowheads="1"/>
            </p:cNvSpPr>
            <p:nvPr/>
          </p:nvSpPr>
          <p:spPr bwMode="auto">
            <a:xfrm>
              <a:off x="6076" y="7233"/>
              <a:ext cx="1286" cy="609"/>
            </a:xfrm>
            <a:prstGeom prst="rect">
              <a:avLst/>
            </a:prstGeom>
            <a:solidFill>
              <a:srgbClr val="33CCFF"/>
            </a:solidFill>
            <a:ln w="9525">
              <a:solidFill>
                <a:srgbClr val="000000"/>
              </a:solidFill>
              <a:miter lim="800000"/>
              <a:headEnd/>
              <a:tailEnd/>
            </a:ln>
            <a:effectLst>
              <a:outerShdw dist="53882" dir="2700000" algn="ctr" rotWithShape="0">
                <a:srgbClr val="808080">
                  <a:alpha val="50000"/>
                </a:srgbClr>
              </a:outerShdw>
            </a:effectLst>
          </p:spPr>
          <p:txBody>
            <a:bodyPr/>
            <a:lstStyle/>
            <a:p>
              <a:pPr algn="ctr"/>
              <a:r>
                <a:rPr lang="en-US" sz="1100" dirty="0"/>
                <a:t>Simulation</a:t>
              </a:r>
            </a:p>
          </p:txBody>
        </p:sp>
        <p:sp>
          <p:nvSpPr>
            <p:cNvPr id="48" name="AutoShape 51"/>
            <p:cNvSpPr>
              <a:spLocks noChangeArrowheads="1"/>
            </p:cNvSpPr>
            <p:nvPr/>
          </p:nvSpPr>
          <p:spPr bwMode="auto">
            <a:xfrm>
              <a:off x="7715" y="7426"/>
              <a:ext cx="428" cy="617"/>
            </a:xfrm>
            <a:prstGeom prst="foldedCorner">
              <a:avLst>
                <a:gd name="adj" fmla="val 42829"/>
              </a:avLst>
            </a:prstGeom>
            <a:solidFill>
              <a:srgbClr val="FFFFFF"/>
            </a:solidFill>
            <a:ln w="9525">
              <a:solidFill>
                <a:srgbClr val="000000"/>
              </a:solidFill>
              <a:round/>
              <a:headEnd/>
              <a:tailEnd/>
            </a:ln>
          </p:spPr>
          <p:txBody>
            <a:bodyPr/>
            <a:lstStyle/>
            <a:p>
              <a:endParaRPr lang="ar-IQ"/>
            </a:p>
          </p:txBody>
        </p:sp>
        <p:sp>
          <p:nvSpPr>
            <p:cNvPr id="49" name="Text Box 52"/>
            <p:cNvSpPr txBox="1">
              <a:spLocks noChangeArrowheads="1"/>
            </p:cNvSpPr>
            <p:nvPr/>
          </p:nvSpPr>
          <p:spPr bwMode="auto">
            <a:xfrm>
              <a:off x="7640" y="7390"/>
              <a:ext cx="583" cy="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800"/>
                <a:t>100</a:t>
              </a:r>
            </a:p>
            <a:p>
              <a:r>
                <a:rPr lang="en-US" sz="800"/>
                <a:t>001</a:t>
              </a:r>
            </a:p>
            <a:p>
              <a:r>
                <a:rPr lang="en-US" sz="800"/>
                <a:t>11 </a:t>
              </a:r>
            </a:p>
            <a:p>
              <a:endParaRPr lang="en-US"/>
            </a:p>
          </p:txBody>
        </p:sp>
        <p:sp>
          <p:nvSpPr>
            <p:cNvPr id="50" name="AutoShape 53"/>
            <p:cNvSpPr>
              <a:spLocks noChangeArrowheads="1"/>
            </p:cNvSpPr>
            <p:nvPr/>
          </p:nvSpPr>
          <p:spPr bwMode="auto">
            <a:xfrm>
              <a:off x="7361" y="7631"/>
              <a:ext cx="321" cy="208"/>
            </a:xfrm>
            <a:prstGeom prst="leftArrow">
              <a:avLst>
                <a:gd name="adj1" fmla="val 50000"/>
                <a:gd name="adj2" fmla="val 38582"/>
              </a:avLst>
            </a:prstGeom>
            <a:solidFill>
              <a:srgbClr val="993366"/>
            </a:solidFill>
            <a:ln w="9525">
              <a:solidFill>
                <a:srgbClr val="000000"/>
              </a:solidFill>
              <a:miter lim="800000"/>
              <a:headEnd/>
              <a:tailEnd/>
            </a:ln>
          </p:spPr>
          <p:txBody>
            <a:bodyPr/>
            <a:lstStyle/>
            <a:p>
              <a:endParaRPr lang="ar-IQ"/>
            </a:p>
          </p:txBody>
        </p:sp>
        <p:sp>
          <p:nvSpPr>
            <p:cNvPr id="51" name="Rectangle 54"/>
            <p:cNvSpPr>
              <a:spLocks noChangeArrowheads="1"/>
            </p:cNvSpPr>
            <p:nvPr/>
          </p:nvSpPr>
          <p:spPr bwMode="auto">
            <a:xfrm rot="5400000" flipV="1">
              <a:off x="7740" y="7131"/>
              <a:ext cx="101" cy="431"/>
            </a:xfrm>
            <a:prstGeom prst="rect">
              <a:avLst/>
            </a:prstGeom>
            <a:solidFill>
              <a:srgbClr val="993366"/>
            </a:solidFill>
            <a:ln w="9525">
              <a:solidFill>
                <a:srgbClr val="000000"/>
              </a:solidFill>
              <a:miter lim="800000"/>
              <a:headEnd/>
              <a:tailEnd/>
            </a:ln>
          </p:spPr>
          <p:txBody>
            <a:bodyPr/>
            <a:lstStyle/>
            <a:p>
              <a:endParaRPr lang="ar-IQ"/>
            </a:p>
          </p:txBody>
        </p:sp>
        <p:sp>
          <p:nvSpPr>
            <p:cNvPr id="52" name="Rectangle 55"/>
            <p:cNvSpPr>
              <a:spLocks noChangeArrowheads="1"/>
            </p:cNvSpPr>
            <p:nvPr/>
          </p:nvSpPr>
          <p:spPr bwMode="auto">
            <a:xfrm>
              <a:off x="7925" y="7208"/>
              <a:ext cx="76" cy="172"/>
            </a:xfrm>
            <a:prstGeom prst="rect">
              <a:avLst/>
            </a:prstGeom>
            <a:solidFill>
              <a:srgbClr val="993366"/>
            </a:solidFill>
            <a:ln>
              <a:noFill/>
            </a:ln>
            <a:extLst>
              <a:ext uri="{91240B29-F687-4F45-9708-019B960494DF}">
                <a14:hiddenLine xmlns:a14="http://schemas.microsoft.com/office/drawing/2010/main" w="3175">
                  <a:solidFill>
                    <a:srgbClr val="993366"/>
                  </a:solidFill>
                  <a:miter lim="800000"/>
                  <a:headEnd/>
                  <a:tailEnd/>
                </a14:hiddenLine>
              </a:ext>
            </a:extLst>
          </p:spPr>
          <p:txBody>
            <a:bodyPr/>
            <a:lstStyle/>
            <a:p>
              <a:endParaRPr lang="ar-IQ"/>
            </a:p>
          </p:txBody>
        </p:sp>
        <p:sp>
          <p:nvSpPr>
            <p:cNvPr id="53" name="AutoShape 56"/>
            <p:cNvSpPr>
              <a:spLocks noChangeArrowheads="1"/>
            </p:cNvSpPr>
            <p:nvPr/>
          </p:nvSpPr>
          <p:spPr bwMode="auto">
            <a:xfrm>
              <a:off x="7371" y="7241"/>
              <a:ext cx="321" cy="207"/>
            </a:xfrm>
            <a:prstGeom prst="leftArrow">
              <a:avLst>
                <a:gd name="adj1" fmla="val 49528"/>
                <a:gd name="adj2" fmla="val 40455"/>
              </a:avLst>
            </a:prstGeom>
            <a:solidFill>
              <a:srgbClr val="993366"/>
            </a:solidFill>
            <a:ln w="9525">
              <a:solidFill>
                <a:srgbClr val="000000"/>
              </a:solidFill>
              <a:miter lim="800000"/>
              <a:headEnd/>
              <a:tailEnd/>
            </a:ln>
          </p:spPr>
          <p:txBody>
            <a:bodyPr/>
            <a:lstStyle/>
            <a:p>
              <a:endParaRPr lang="ar-IQ"/>
            </a:p>
          </p:txBody>
        </p:sp>
        <p:sp>
          <p:nvSpPr>
            <p:cNvPr id="54" name="Rectangle 57"/>
            <p:cNvSpPr>
              <a:spLocks noChangeArrowheads="1"/>
            </p:cNvSpPr>
            <p:nvPr/>
          </p:nvSpPr>
          <p:spPr bwMode="auto">
            <a:xfrm>
              <a:off x="7647" y="7304"/>
              <a:ext cx="74" cy="85"/>
            </a:xfrm>
            <a:prstGeom prst="rect">
              <a:avLst/>
            </a:prstGeom>
            <a:solidFill>
              <a:srgbClr val="993366"/>
            </a:solidFill>
            <a:ln>
              <a:noFill/>
            </a:ln>
            <a:extLst>
              <a:ext uri="{91240B29-F687-4F45-9708-019B960494DF}">
                <a14:hiddenLine xmlns:a14="http://schemas.microsoft.com/office/drawing/2010/main" w="3175">
                  <a:solidFill>
                    <a:srgbClr val="000000"/>
                  </a:solidFill>
                  <a:miter lim="800000"/>
                  <a:headEnd/>
                  <a:tailEnd/>
                </a14:hiddenLine>
              </a:ext>
            </a:extLst>
          </p:spPr>
          <p:txBody>
            <a:bodyPr/>
            <a:lstStyle/>
            <a:p>
              <a:endParaRPr lang="ar-IQ"/>
            </a:p>
          </p:txBody>
        </p:sp>
        <p:sp>
          <p:nvSpPr>
            <p:cNvPr id="55" name="Rectangle 58"/>
            <p:cNvSpPr>
              <a:spLocks noChangeArrowheads="1"/>
            </p:cNvSpPr>
            <p:nvPr/>
          </p:nvSpPr>
          <p:spPr bwMode="auto">
            <a:xfrm>
              <a:off x="5021" y="7493"/>
              <a:ext cx="1002" cy="111"/>
            </a:xfrm>
            <a:prstGeom prst="rect">
              <a:avLst/>
            </a:prstGeom>
            <a:solidFill>
              <a:srgbClr val="993366"/>
            </a:solidFill>
            <a:ln w="9525">
              <a:solidFill>
                <a:srgbClr val="000000"/>
              </a:solidFill>
              <a:miter lim="800000"/>
              <a:headEnd/>
              <a:tailEnd/>
            </a:ln>
          </p:spPr>
          <p:txBody>
            <a:bodyPr/>
            <a:lstStyle/>
            <a:p>
              <a:endParaRPr lang="ar-IQ"/>
            </a:p>
          </p:txBody>
        </p:sp>
        <p:sp>
          <p:nvSpPr>
            <p:cNvPr id="56" name="AutoShape 59"/>
            <p:cNvSpPr>
              <a:spLocks noChangeArrowheads="1"/>
            </p:cNvSpPr>
            <p:nvPr/>
          </p:nvSpPr>
          <p:spPr bwMode="auto">
            <a:xfrm flipH="1">
              <a:off x="5760" y="7445"/>
              <a:ext cx="321" cy="208"/>
            </a:xfrm>
            <a:prstGeom prst="leftArrow">
              <a:avLst>
                <a:gd name="adj1" fmla="val 53333"/>
                <a:gd name="adj2" fmla="val 40254"/>
              </a:avLst>
            </a:prstGeom>
            <a:solidFill>
              <a:srgbClr val="993366"/>
            </a:solidFill>
            <a:ln w="9525">
              <a:solidFill>
                <a:srgbClr val="000000"/>
              </a:solidFill>
              <a:miter lim="800000"/>
              <a:headEnd/>
              <a:tailEnd/>
            </a:ln>
          </p:spPr>
          <p:txBody>
            <a:bodyPr/>
            <a:lstStyle/>
            <a:p>
              <a:endParaRPr lang="ar-IQ"/>
            </a:p>
          </p:txBody>
        </p:sp>
        <p:sp>
          <p:nvSpPr>
            <p:cNvPr id="57" name="Rectangle 60"/>
            <p:cNvSpPr>
              <a:spLocks noChangeArrowheads="1"/>
            </p:cNvSpPr>
            <p:nvPr/>
          </p:nvSpPr>
          <p:spPr bwMode="auto">
            <a:xfrm>
              <a:off x="5720" y="7502"/>
              <a:ext cx="143" cy="97"/>
            </a:xfrm>
            <a:prstGeom prst="rect">
              <a:avLst/>
            </a:prstGeom>
            <a:solidFill>
              <a:srgbClr val="9933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ar-IQ"/>
            </a:p>
          </p:txBody>
        </p:sp>
        <p:sp>
          <p:nvSpPr>
            <p:cNvPr id="58" name="Text Box 61"/>
            <p:cNvSpPr txBox="1">
              <a:spLocks noChangeArrowheads="1"/>
            </p:cNvSpPr>
            <p:nvPr/>
          </p:nvSpPr>
          <p:spPr bwMode="auto">
            <a:xfrm>
              <a:off x="4208" y="6450"/>
              <a:ext cx="4347"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1" i="1">
                  <a:solidFill>
                    <a:srgbClr val="3399FF"/>
                  </a:solidFill>
                  <a:latin typeface="Comic Sans MS" pitchFamily="66" charset="0"/>
                </a:rPr>
                <a:t>Verification</a:t>
              </a:r>
              <a:endParaRPr lang="en-US"/>
            </a:p>
          </p:txBody>
        </p:sp>
        <p:sp>
          <p:nvSpPr>
            <p:cNvPr id="59" name="Rectangle 62"/>
            <p:cNvSpPr>
              <a:spLocks noChangeArrowheads="1"/>
            </p:cNvSpPr>
            <p:nvPr/>
          </p:nvSpPr>
          <p:spPr bwMode="auto">
            <a:xfrm>
              <a:off x="4973" y="7503"/>
              <a:ext cx="142" cy="97"/>
            </a:xfrm>
            <a:prstGeom prst="rect">
              <a:avLst/>
            </a:prstGeom>
            <a:solidFill>
              <a:srgbClr val="9933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ar-IQ"/>
            </a:p>
          </p:txBody>
        </p:sp>
        <p:sp>
          <p:nvSpPr>
            <p:cNvPr id="60" name="Text Box 63"/>
            <p:cNvSpPr txBox="1">
              <a:spLocks noChangeArrowheads="1"/>
            </p:cNvSpPr>
            <p:nvPr/>
          </p:nvSpPr>
          <p:spPr bwMode="auto">
            <a:xfrm>
              <a:off x="7250" y="7943"/>
              <a:ext cx="1398" cy="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000"/>
                <a:t>test vector</a:t>
              </a:r>
              <a:endParaRPr lang="en-US"/>
            </a:p>
          </p:txBody>
        </p:sp>
        <p:grpSp>
          <p:nvGrpSpPr>
            <p:cNvPr id="61" name="Group 64"/>
            <p:cNvGrpSpPr>
              <a:grpSpLocks/>
            </p:cNvGrpSpPr>
            <p:nvPr/>
          </p:nvGrpSpPr>
          <p:grpSpPr bwMode="auto">
            <a:xfrm>
              <a:off x="6700" y="7881"/>
              <a:ext cx="161" cy="772"/>
              <a:chOff x="4711" y="7788"/>
              <a:chExt cx="162" cy="782"/>
            </a:xfrm>
          </p:grpSpPr>
          <p:sp>
            <p:nvSpPr>
              <p:cNvPr id="62" name="AutoShape 65"/>
              <p:cNvSpPr>
                <a:spLocks noChangeArrowheads="1"/>
              </p:cNvSpPr>
              <p:nvPr/>
            </p:nvSpPr>
            <p:spPr bwMode="auto">
              <a:xfrm flipV="1">
                <a:off x="4711" y="7788"/>
                <a:ext cx="162" cy="540"/>
              </a:xfrm>
              <a:prstGeom prst="downArrow">
                <a:avLst>
                  <a:gd name="adj1" fmla="val 50000"/>
                  <a:gd name="adj2" fmla="val 83333"/>
                </a:avLst>
              </a:prstGeom>
              <a:solidFill>
                <a:srgbClr val="993366"/>
              </a:solidFill>
              <a:ln w="9525">
                <a:solidFill>
                  <a:srgbClr val="000000"/>
                </a:solidFill>
                <a:miter lim="800000"/>
                <a:headEnd/>
                <a:tailEnd/>
              </a:ln>
            </p:spPr>
            <p:txBody>
              <a:bodyPr/>
              <a:lstStyle/>
              <a:p>
                <a:endParaRPr lang="ar-IQ"/>
              </a:p>
            </p:txBody>
          </p:sp>
          <p:sp>
            <p:nvSpPr>
              <p:cNvPr id="63" name="Rectangle 66"/>
              <p:cNvSpPr>
                <a:spLocks noChangeArrowheads="1"/>
              </p:cNvSpPr>
              <p:nvPr/>
            </p:nvSpPr>
            <p:spPr bwMode="auto">
              <a:xfrm>
                <a:off x="4750" y="8210"/>
                <a:ext cx="83" cy="360"/>
              </a:xfrm>
              <a:prstGeom prst="rect">
                <a:avLst/>
              </a:prstGeom>
              <a:solidFill>
                <a:srgbClr val="993366"/>
              </a:solidFill>
              <a:ln w="9525">
                <a:solidFill>
                  <a:srgbClr val="000000"/>
                </a:solidFill>
                <a:miter lim="800000"/>
                <a:headEnd/>
                <a:tailEnd/>
              </a:ln>
            </p:spPr>
            <p:txBody>
              <a:bodyPr/>
              <a:lstStyle/>
              <a:p>
                <a:endParaRPr lang="ar-IQ"/>
              </a:p>
            </p:txBody>
          </p:sp>
          <p:sp>
            <p:nvSpPr>
              <p:cNvPr id="64" name="Oval 67"/>
              <p:cNvSpPr>
                <a:spLocks noChangeArrowheads="1"/>
              </p:cNvSpPr>
              <p:nvPr/>
            </p:nvSpPr>
            <p:spPr bwMode="auto">
              <a:xfrm>
                <a:off x="4755" y="8175"/>
                <a:ext cx="71" cy="71"/>
              </a:xfrm>
              <a:prstGeom prst="ellipse">
                <a:avLst/>
              </a:prstGeom>
              <a:solidFill>
                <a:srgbClr val="9933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grpSp>
      </p:grpSp>
      <p:sp>
        <p:nvSpPr>
          <p:cNvPr id="65" name="Rectangle 68"/>
          <p:cNvSpPr>
            <a:spLocks noChangeArrowheads="1"/>
          </p:cNvSpPr>
          <p:nvPr/>
        </p:nvSpPr>
        <p:spPr bwMode="auto">
          <a:xfrm>
            <a:off x="2883237" y="5770396"/>
            <a:ext cx="62230" cy="338407"/>
          </a:xfrm>
          <a:prstGeom prst="rect">
            <a:avLst/>
          </a:prstGeom>
          <a:solidFill>
            <a:srgbClr val="993366"/>
          </a:solidFill>
          <a:ln w="9525">
            <a:solidFill>
              <a:srgbClr val="000000"/>
            </a:solidFill>
            <a:miter lim="800000"/>
            <a:headEnd/>
            <a:tailEnd/>
          </a:ln>
        </p:spPr>
        <p:txBody>
          <a:bodyPr/>
          <a:lstStyle/>
          <a:p>
            <a:endParaRPr lang="ar-IQ"/>
          </a:p>
        </p:txBody>
      </p:sp>
      <p:grpSp>
        <p:nvGrpSpPr>
          <p:cNvPr id="66" name="Group 69"/>
          <p:cNvGrpSpPr>
            <a:grpSpLocks/>
          </p:cNvGrpSpPr>
          <p:nvPr/>
        </p:nvGrpSpPr>
        <p:grpSpPr bwMode="auto">
          <a:xfrm>
            <a:off x="1351617" y="3760916"/>
            <a:ext cx="2400300" cy="1992351"/>
            <a:chOff x="4406" y="8536"/>
            <a:chExt cx="3780" cy="3138"/>
          </a:xfrm>
        </p:grpSpPr>
        <p:sp>
          <p:nvSpPr>
            <p:cNvPr id="67" name="AutoShape 70"/>
            <p:cNvSpPr>
              <a:spLocks noChangeArrowheads="1"/>
            </p:cNvSpPr>
            <p:nvPr/>
          </p:nvSpPr>
          <p:spPr bwMode="auto">
            <a:xfrm>
              <a:off x="4882" y="8681"/>
              <a:ext cx="178" cy="346"/>
            </a:xfrm>
            <a:prstGeom prst="downArrow">
              <a:avLst>
                <a:gd name="adj1" fmla="val 50000"/>
                <a:gd name="adj2" fmla="val 48596"/>
              </a:avLst>
            </a:prstGeom>
            <a:solidFill>
              <a:srgbClr val="993366"/>
            </a:solidFill>
            <a:ln w="9525">
              <a:solidFill>
                <a:srgbClr val="000000"/>
              </a:solidFill>
              <a:miter lim="800000"/>
              <a:headEnd/>
              <a:tailEnd/>
            </a:ln>
          </p:spPr>
          <p:txBody>
            <a:bodyPr/>
            <a:lstStyle/>
            <a:p>
              <a:endParaRPr lang="ar-IQ"/>
            </a:p>
          </p:txBody>
        </p:sp>
        <p:sp>
          <p:nvSpPr>
            <p:cNvPr id="68" name="Rectangle 71"/>
            <p:cNvSpPr>
              <a:spLocks noChangeArrowheads="1"/>
            </p:cNvSpPr>
            <p:nvPr/>
          </p:nvSpPr>
          <p:spPr bwMode="auto">
            <a:xfrm>
              <a:off x="4934" y="8651"/>
              <a:ext cx="77" cy="142"/>
            </a:xfrm>
            <a:prstGeom prst="rect">
              <a:avLst/>
            </a:prstGeom>
            <a:solidFill>
              <a:srgbClr val="9933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ar-IQ"/>
            </a:p>
          </p:txBody>
        </p:sp>
        <p:sp>
          <p:nvSpPr>
            <p:cNvPr id="69" name="Text Box 72"/>
            <p:cNvSpPr txBox="1">
              <a:spLocks noChangeArrowheads="1"/>
            </p:cNvSpPr>
            <p:nvPr/>
          </p:nvSpPr>
          <p:spPr bwMode="auto">
            <a:xfrm>
              <a:off x="5076" y="8536"/>
              <a:ext cx="2842" cy="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1" i="1" dirty="0">
                  <a:solidFill>
                    <a:srgbClr val="3399FF"/>
                  </a:solidFill>
                  <a:latin typeface="Comic Sans MS" pitchFamily="66" charset="0"/>
                </a:rPr>
                <a:t>Implementation</a:t>
              </a:r>
              <a:endParaRPr lang="en-US" dirty="0"/>
            </a:p>
          </p:txBody>
        </p:sp>
        <p:sp>
          <p:nvSpPr>
            <p:cNvPr id="70" name="Text Box 73"/>
            <p:cNvSpPr txBox="1">
              <a:spLocks noChangeArrowheads="1"/>
            </p:cNvSpPr>
            <p:nvPr/>
          </p:nvSpPr>
          <p:spPr bwMode="auto">
            <a:xfrm>
              <a:off x="4406" y="9060"/>
              <a:ext cx="1271" cy="609"/>
            </a:xfrm>
            <a:prstGeom prst="rect">
              <a:avLst/>
            </a:prstGeom>
            <a:solidFill>
              <a:srgbClr val="33CCFF"/>
            </a:solidFill>
            <a:ln w="9525">
              <a:solidFill>
                <a:srgbClr val="000000"/>
              </a:solidFill>
              <a:miter lim="800000"/>
              <a:headEnd/>
              <a:tailEnd/>
            </a:ln>
            <a:effectLst>
              <a:outerShdw dist="53882" dir="2700000" algn="ctr" rotWithShape="0">
                <a:srgbClr val="808080">
                  <a:alpha val="50000"/>
                </a:srgbClr>
              </a:outerShdw>
            </a:effectLst>
          </p:spPr>
          <p:txBody>
            <a:bodyPr/>
            <a:lstStyle/>
            <a:p>
              <a:pPr algn="ctr"/>
              <a:r>
                <a:rPr lang="en-US" sz="1000" dirty="0"/>
                <a:t>Translate</a:t>
              </a:r>
              <a:endParaRPr lang="en-US" dirty="0"/>
            </a:p>
          </p:txBody>
        </p:sp>
        <p:sp>
          <p:nvSpPr>
            <p:cNvPr id="71" name="AutoShape 74"/>
            <p:cNvSpPr>
              <a:spLocks noChangeArrowheads="1"/>
            </p:cNvSpPr>
            <p:nvPr/>
          </p:nvSpPr>
          <p:spPr bwMode="auto">
            <a:xfrm>
              <a:off x="4885" y="9689"/>
              <a:ext cx="181" cy="345"/>
            </a:xfrm>
            <a:prstGeom prst="downArrow">
              <a:avLst>
                <a:gd name="adj1" fmla="val 50000"/>
                <a:gd name="adj2" fmla="val 47652"/>
              </a:avLst>
            </a:prstGeom>
            <a:solidFill>
              <a:srgbClr val="993366"/>
            </a:solidFill>
            <a:ln w="9525">
              <a:solidFill>
                <a:srgbClr val="000000"/>
              </a:solidFill>
              <a:miter lim="800000"/>
              <a:headEnd/>
              <a:tailEnd/>
            </a:ln>
          </p:spPr>
          <p:txBody>
            <a:bodyPr/>
            <a:lstStyle/>
            <a:p>
              <a:endParaRPr lang="ar-IQ"/>
            </a:p>
          </p:txBody>
        </p:sp>
        <p:sp>
          <p:nvSpPr>
            <p:cNvPr id="72" name="Text Box 75"/>
            <p:cNvSpPr txBox="1">
              <a:spLocks noChangeArrowheads="1"/>
            </p:cNvSpPr>
            <p:nvPr/>
          </p:nvSpPr>
          <p:spPr bwMode="auto">
            <a:xfrm>
              <a:off x="4406" y="10058"/>
              <a:ext cx="1460" cy="609"/>
            </a:xfrm>
            <a:prstGeom prst="rect">
              <a:avLst/>
            </a:prstGeom>
            <a:solidFill>
              <a:srgbClr val="33CCFF"/>
            </a:solidFill>
            <a:ln w="9525">
              <a:solidFill>
                <a:srgbClr val="000000"/>
              </a:solidFill>
              <a:miter lim="800000"/>
              <a:headEnd/>
              <a:tailEnd/>
            </a:ln>
            <a:effectLst>
              <a:outerShdw dist="53882" dir="2700000" algn="ctr" rotWithShape="0">
                <a:srgbClr val="808080">
                  <a:alpha val="50000"/>
                </a:srgbClr>
              </a:outerShdw>
            </a:effectLst>
          </p:spPr>
          <p:txBody>
            <a:bodyPr/>
            <a:lstStyle/>
            <a:p>
              <a:pPr algn="ctr"/>
              <a:r>
                <a:rPr lang="en-US" sz="900" dirty="0"/>
                <a:t>Fitting</a:t>
              </a:r>
            </a:p>
            <a:p>
              <a:pPr algn="ctr"/>
              <a:r>
                <a:rPr lang="en-US" sz="900" dirty="0"/>
                <a:t>Place &amp; Route</a:t>
              </a:r>
              <a:endParaRPr lang="en-US" dirty="0"/>
            </a:p>
          </p:txBody>
        </p:sp>
        <p:sp>
          <p:nvSpPr>
            <p:cNvPr id="73" name="Text Box 76"/>
            <p:cNvSpPr txBox="1">
              <a:spLocks noChangeArrowheads="1"/>
            </p:cNvSpPr>
            <p:nvPr/>
          </p:nvSpPr>
          <p:spPr bwMode="auto">
            <a:xfrm>
              <a:off x="4406" y="11066"/>
              <a:ext cx="1380" cy="608"/>
            </a:xfrm>
            <a:prstGeom prst="rect">
              <a:avLst/>
            </a:prstGeom>
            <a:solidFill>
              <a:srgbClr val="33CCFF"/>
            </a:solidFill>
            <a:ln w="9525">
              <a:solidFill>
                <a:srgbClr val="000000"/>
              </a:solidFill>
              <a:miter lim="800000"/>
              <a:headEnd/>
              <a:tailEnd/>
            </a:ln>
            <a:effectLst>
              <a:outerShdw dist="53882" dir="2700000" algn="ctr" rotWithShape="0">
                <a:srgbClr val="808080">
                  <a:alpha val="50000"/>
                </a:srgbClr>
              </a:outerShdw>
            </a:effectLst>
          </p:spPr>
          <p:txBody>
            <a:bodyPr/>
            <a:lstStyle/>
            <a:p>
              <a:pPr algn="ctr"/>
              <a:r>
                <a:rPr lang="en-US" sz="1000"/>
                <a:t>Download Program</a:t>
              </a:r>
              <a:endParaRPr lang="en-US"/>
            </a:p>
          </p:txBody>
        </p:sp>
        <p:sp>
          <p:nvSpPr>
            <p:cNvPr id="74" name="AutoShape 77"/>
            <p:cNvSpPr>
              <a:spLocks noChangeArrowheads="1"/>
            </p:cNvSpPr>
            <p:nvPr/>
          </p:nvSpPr>
          <p:spPr bwMode="auto">
            <a:xfrm>
              <a:off x="4885" y="10706"/>
              <a:ext cx="181" cy="346"/>
            </a:xfrm>
            <a:prstGeom prst="downArrow">
              <a:avLst>
                <a:gd name="adj1" fmla="val 50000"/>
                <a:gd name="adj2" fmla="val 47790"/>
              </a:avLst>
            </a:prstGeom>
            <a:solidFill>
              <a:srgbClr val="993366"/>
            </a:solidFill>
            <a:ln w="9525">
              <a:solidFill>
                <a:srgbClr val="000000"/>
              </a:solidFill>
              <a:miter lim="800000"/>
              <a:headEnd/>
              <a:tailEnd/>
            </a:ln>
          </p:spPr>
          <p:txBody>
            <a:bodyPr/>
            <a:lstStyle/>
            <a:p>
              <a:endParaRPr lang="ar-IQ"/>
            </a:p>
          </p:txBody>
        </p:sp>
        <p:sp>
          <p:nvSpPr>
            <p:cNvPr id="75" name="Text Box 78"/>
            <p:cNvSpPr txBox="1">
              <a:spLocks noChangeArrowheads="1"/>
            </p:cNvSpPr>
            <p:nvPr/>
          </p:nvSpPr>
          <p:spPr bwMode="auto">
            <a:xfrm>
              <a:off x="6278" y="10091"/>
              <a:ext cx="1908" cy="608"/>
            </a:xfrm>
            <a:prstGeom prst="rect">
              <a:avLst/>
            </a:prstGeom>
            <a:solidFill>
              <a:srgbClr val="33CCFF"/>
            </a:solidFill>
            <a:ln w="9525">
              <a:solidFill>
                <a:srgbClr val="000000"/>
              </a:solidFill>
              <a:miter lim="800000"/>
              <a:headEnd/>
              <a:tailEnd/>
            </a:ln>
            <a:effectLst>
              <a:outerShdw dist="53882" dir="2700000" algn="ctr" rotWithShape="0">
                <a:srgbClr val="808080">
                  <a:alpha val="50000"/>
                </a:srgbClr>
              </a:outerShdw>
            </a:effectLst>
          </p:spPr>
          <p:txBody>
            <a:bodyPr/>
            <a:lstStyle/>
            <a:p>
              <a:pPr algn="ctr"/>
              <a:r>
                <a:rPr lang="en-US" sz="900" dirty="0"/>
                <a:t>Timing Analyzer</a:t>
              </a:r>
            </a:p>
            <a:p>
              <a:pPr algn="ctr"/>
              <a:r>
                <a:rPr lang="en-US" sz="900" dirty="0"/>
                <a:t>Back Annotation</a:t>
              </a:r>
              <a:endParaRPr lang="en-US" dirty="0"/>
            </a:p>
          </p:txBody>
        </p:sp>
        <p:sp>
          <p:nvSpPr>
            <p:cNvPr id="76" name="AutoShape 79"/>
            <p:cNvSpPr>
              <a:spLocks noChangeArrowheads="1"/>
            </p:cNvSpPr>
            <p:nvPr/>
          </p:nvSpPr>
          <p:spPr bwMode="auto">
            <a:xfrm rot="10800000">
              <a:off x="5915" y="10288"/>
              <a:ext cx="321" cy="208"/>
            </a:xfrm>
            <a:prstGeom prst="leftArrow">
              <a:avLst>
                <a:gd name="adj1" fmla="val 50000"/>
                <a:gd name="adj2" fmla="val 38582"/>
              </a:avLst>
            </a:prstGeom>
            <a:solidFill>
              <a:srgbClr val="993366"/>
            </a:solidFill>
            <a:ln w="9525">
              <a:solidFill>
                <a:srgbClr val="000000"/>
              </a:solidFill>
              <a:miter lim="800000"/>
              <a:headEnd/>
              <a:tailEnd/>
            </a:ln>
          </p:spPr>
          <p:txBody>
            <a:bodyPr/>
            <a:lstStyle/>
            <a:p>
              <a:endParaRPr lang="ar-IQ"/>
            </a:p>
          </p:txBody>
        </p:sp>
        <p:sp>
          <p:nvSpPr>
            <p:cNvPr id="77" name="AutoShape 80"/>
            <p:cNvSpPr>
              <a:spLocks noChangeArrowheads="1"/>
            </p:cNvSpPr>
            <p:nvPr/>
          </p:nvSpPr>
          <p:spPr bwMode="auto">
            <a:xfrm rot="10800000">
              <a:off x="5915" y="11246"/>
              <a:ext cx="321" cy="208"/>
            </a:xfrm>
            <a:prstGeom prst="leftArrow">
              <a:avLst>
                <a:gd name="adj1" fmla="val 50000"/>
                <a:gd name="adj2" fmla="val 38582"/>
              </a:avLst>
            </a:prstGeom>
            <a:solidFill>
              <a:srgbClr val="993366"/>
            </a:solidFill>
            <a:ln w="9525">
              <a:solidFill>
                <a:srgbClr val="000000"/>
              </a:solidFill>
              <a:miter lim="800000"/>
              <a:headEnd/>
              <a:tailEnd/>
            </a:ln>
          </p:spPr>
          <p:txBody>
            <a:bodyPr/>
            <a:lstStyle/>
            <a:p>
              <a:endParaRPr lang="ar-IQ"/>
            </a:p>
          </p:txBody>
        </p:sp>
        <p:sp>
          <p:nvSpPr>
            <p:cNvPr id="78" name="Rectangle 81"/>
            <p:cNvSpPr>
              <a:spLocks noChangeArrowheads="1"/>
            </p:cNvSpPr>
            <p:nvPr/>
          </p:nvSpPr>
          <p:spPr bwMode="auto">
            <a:xfrm>
              <a:off x="6729" y="8920"/>
              <a:ext cx="102" cy="1126"/>
            </a:xfrm>
            <a:prstGeom prst="rect">
              <a:avLst/>
            </a:prstGeom>
            <a:solidFill>
              <a:srgbClr val="993366"/>
            </a:solidFill>
            <a:ln w="9525">
              <a:solidFill>
                <a:srgbClr val="000000"/>
              </a:solidFill>
              <a:miter lim="800000"/>
              <a:headEnd/>
              <a:tailEnd/>
            </a:ln>
          </p:spPr>
          <p:txBody>
            <a:bodyPr/>
            <a:lstStyle/>
            <a:p>
              <a:endParaRPr lang="ar-IQ"/>
            </a:p>
          </p:txBody>
        </p:sp>
        <p:grpSp>
          <p:nvGrpSpPr>
            <p:cNvPr id="79" name="Group 82"/>
            <p:cNvGrpSpPr>
              <a:grpSpLocks/>
            </p:cNvGrpSpPr>
            <p:nvPr/>
          </p:nvGrpSpPr>
          <p:grpSpPr bwMode="auto">
            <a:xfrm>
              <a:off x="6414" y="11167"/>
              <a:ext cx="938" cy="450"/>
              <a:chOff x="10770" y="9555"/>
              <a:chExt cx="910" cy="590"/>
            </a:xfrm>
          </p:grpSpPr>
          <p:grpSp>
            <p:nvGrpSpPr>
              <p:cNvPr id="80" name="Group 83"/>
              <p:cNvGrpSpPr>
                <a:grpSpLocks/>
              </p:cNvGrpSpPr>
              <p:nvPr/>
            </p:nvGrpSpPr>
            <p:grpSpPr bwMode="auto">
              <a:xfrm>
                <a:off x="10825" y="9605"/>
                <a:ext cx="495" cy="450"/>
                <a:chOff x="4288" y="3235"/>
                <a:chExt cx="198" cy="180"/>
              </a:xfrm>
            </p:grpSpPr>
            <p:grpSp>
              <p:nvGrpSpPr>
                <p:cNvPr id="108" name="Group 84"/>
                <p:cNvGrpSpPr>
                  <a:grpSpLocks/>
                </p:cNvGrpSpPr>
                <p:nvPr/>
              </p:nvGrpSpPr>
              <p:grpSpPr bwMode="auto">
                <a:xfrm>
                  <a:off x="4288" y="3237"/>
                  <a:ext cx="196" cy="178"/>
                  <a:chOff x="4288" y="3237"/>
                  <a:chExt cx="196" cy="178"/>
                </a:xfrm>
              </p:grpSpPr>
              <p:sp>
                <p:nvSpPr>
                  <p:cNvPr id="116" name="Freeform 85"/>
                  <p:cNvSpPr>
                    <a:spLocks/>
                  </p:cNvSpPr>
                  <p:nvPr/>
                </p:nvSpPr>
                <p:spPr bwMode="auto">
                  <a:xfrm>
                    <a:off x="4361" y="3283"/>
                    <a:ext cx="24" cy="96"/>
                  </a:xfrm>
                  <a:custGeom>
                    <a:avLst/>
                    <a:gdLst>
                      <a:gd name="T0" fmla="*/ 0 w 72"/>
                      <a:gd name="T1" fmla="*/ 20 h 288"/>
                      <a:gd name="T2" fmla="*/ 35 w 72"/>
                      <a:gd name="T3" fmla="*/ 1 h 288"/>
                      <a:gd name="T4" fmla="*/ 47 w 72"/>
                      <a:gd name="T5" fmla="*/ 0 h 288"/>
                      <a:gd name="T6" fmla="*/ 56 w 72"/>
                      <a:gd name="T7" fmla="*/ 4 h 288"/>
                      <a:gd name="T8" fmla="*/ 62 w 72"/>
                      <a:gd name="T9" fmla="*/ 7 h 288"/>
                      <a:gd name="T10" fmla="*/ 67 w 72"/>
                      <a:gd name="T11" fmla="*/ 11 h 288"/>
                      <a:gd name="T12" fmla="*/ 71 w 72"/>
                      <a:gd name="T13" fmla="*/ 18 h 288"/>
                      <a:gd name="T14" fmla="*/ 71 w 72"/>
                      <a:gd name="T15" fmla="*/ 24 h 288"/>
                      <a:gd name="T16" fmla="*/ 72 w 72"/>
                      <a:gd name="T17" fmla="*/ 32 h 288"/>
                      <a:gd name="T18" fmla="*/ 72 w 72"/>
                      <a:gd name="T19" fmla="*/ 136 h 288"/>
                      <a:gd name="T20" fmla="*/ 71 w 72"/>
                      <a:gd name="T21" fmla="*/ 142 h 288"/>
                      <a:gd name="T22" fmla="*/ 65 w 72"/>
                      <a:gd name="T23" fmla="*/ 146 h 288"/>
                      <a:gd name="T24" fmla="*/ 61 w 72"/>
                      <a:gd name="T25" fmla="*/ 149 h 288"/>
                      <a:gd name="T26" fmla="*/ 61 w 72"/>
                      <a:gd name="T27" fmla="*/ 280 h 288"/>
                      <a:gd name="T28" fmla="*/ 54 w 72"/>
                      <a:gd name="T29" fmla="*/ 288 h 288"/>
                      <a:gd name="T30" fmla="*/ 47 w 72"/>
                      <a:gd name="T31" fmla="*/ 282 h 288"/>
                      <a:gd name="T32" fmla="*/ 47 w 72"/>
                      <a:gd name="T33" fmla="*/ 148 h 288"/>
                      <a:gd name="T34" fmla="*/ 38 w 72"/>
                      <a:gd name="T35" fmla="*/ 146 h 288"/>
                      <a:gd name="T36" fmla="*/ 33 w 72"/>
                      <a:gd name="T37" fmla="*/ 142 h 288"/>
                      <a:gd name="T38" fmla="*/ 32 w 72"/>
                      <a:gd name="T39" fmla="*/ 140 h 288"/>
                      <a:gd name="T40" fmla="*/ 32 w 72"/>
                      <a:gd name="T41" fmla="*/ 135 h 288"/>
                      <a:gd name="T42" fmla="*/ 32 w 72"/>
                      <a:gd name="T43" fmla="*/ 48 h 288"/>
                      <a:gd name="T44" fmla="*/ 32 w 72"/>
                      <a:gd name="T45" fmla="*/ 40 h 288"/>
                      <a:gd name="T46" fmla="*/ 30 w 72"/>
                      <a:gd name="T47" fmla="*/ 32 h 288"/>
                      <a:gd name="T48" fmla="*/ 26 w 72"/>
                      <a:gd name="T49" fmla="*/ 26 h 288"/>
                      <a:gd name="T50" fmla="*/ 20 w 72"/>
                      <a:gd name="T51" fmla="*/ 23 h 288"/>
                      <a:gd name="T52" fmla="*/ 13 w 72"/>
                      <a:gd name="T53" fmla="*/ 22 h 288"/>
                      <a:gd name="T54" fmla="*/ 0 w 72"/>
                      <a:gd name="T55" fmla="*/ 2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2" h="288">
                        <a:moveTo>
                          <a:pt x="0" y="20"/>
                        </a:moveTo>
                        <a:lnTo>
                          <a:pt x="35" y="1"/>
                        </a:lnTo>
                        <a:lnTo>
                          <a:pt x="47" y="0"/>
                        </a:lnTo>
                        <a:lnTo>
                          <a:pt x="56" y="4"/>
                        </a:lnTo>
                        <a:lnTo>
                          <a:pt x="62" y="7"/>
                        </a:lnTo>
                        <a:lnTo>
                          <a:pt x="67" y="11"/>
                        </a:lnTo>
                        <a:lnTo>
                          <a:pt x="71" y="18"/>
                        </a:lnTo>
                        <a:lnTo>
                          <a:pt x="71" y="24"/>
                        </a:lnTo>
                        <a:lnTo>
                          <a:pt x="72" y="32"/>
                        </a:lnTo>
                        <a:lnTo>
                          <a:pt x="72" y="136"/>
                        </a:lnTo>
                        <a:lnTo>
                          <a:pt x="71" y="142"/>
                        </a:lnTo>
                        <a:lnTo>
                          <a:pt x="65" y="146"/>
                        </a:lnTo>
                        <a:lnTo>
                          <a:pt x="61" y="149"/>
                        </a:lnTo>
                        <a:lnTo>
                          <a:pt x="61" y="280"/>
                        </a:lnTo>
                        <a:lnTo>
                          <a:pt x="54" y="288"/>
                        </a:lnTo>
                        <a:lnTo>
                          <a:pt x="47" y="282"/>
                        </a:lnTo>
                        <a:lnTo>
                          <a:pt x="47" y="148"/>
                        </a:lnTo>
                        <a:lnTo>
                          <a:pt x="38" y="146"/>
                        </a:lnTo>
                        <a:lnTo>
                          <a:pt x="33" y="142"/>
                        </a:lnTo>
                        <a:lnTo>
                          <a:pt x="32" y="140"/>
                        </a:lnTo>
                        <a:lnTo>
                          <a:pt x="32" y="135"/>
                        </a:lnTo>
                        <a:lnTo>
                          <a:pt x="32" y="48"/>
                        </a:lnTo>
                        <a:lnTo>
                          <a:pt x="32" y="40"/>
                        </a:lnTo>
                        <a:lnTo>
                          <a:pt x="30" y="32"/>
                        </a:lnTo>
                        <a:lnTo>
                          <a:pt x="26" y="26"/>
                        </a:lnTo>
                        <a:lnTo>
                          <a:pt x="20" y="23"/>
                        </a:lnTo>
                        <a:lnTo>
                          <a:pt x="13" y="22"/>
                        </a:lnTo>
                        <a:lnTo>
                          <a:pt x="0" y="20"/>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17" name="Freeform 86"/>
                  <p:cNvSpPr>
                    <a:spLocks/>
                  </p:cNvSpPr>
                  <p:nvPr/>
                </p:nvSpPr>
                <p:spPr bwMode="auto">
                  <a:xfrm>
                    <a:off x="4325" y="3298"/>
                    <a:ext cx="26" cy="98"/>
                  </a:xfrm>
                  <a:custGeom>
                    <a:avLst/>
                    <a:gdLst>
                      <a:gd name="T0" fmla="*/ 0 w 77"/>
                      <a:gd name="T1" fmla="*/ 20 h 295"/>
                      <a:gd name="T2" fmla="*/ 37 w 77"/>
                      <a:gd name="T3" fmla="*/ 0 h 295"/>
                      <a:gd name="T4" fmla="*/ 49 w 77"/>
                      <a:gd name="T5" fmla="*/ 0 h 295"/>
                      <a:gd name="T6" fmla="*/ 59 w 77"/>
                      <a:gd name="T7" fmla="*/ 3 h 295"/>
                      <a:gd name="T8" fmla="*/ 66 w 77"/>
                      <a:gd name="T9" fmla="*/ 7 h 295"/>
                      <a:gd name="T10" fmla="*/ 71 w 77"/>
                      <a:gd name="T11" fmla="*/ 10 h 295"/>
                      <a:gd name="T12" fmla="*/ 74 w 77"/>
                      <a:gd name="T13" fmla="*/ 16 h 295"/>
                      <a:gd name="T14" fmla="*/ 75 w 77"/>
                      <a:gd name="T15" fmla="*/ 22 h 295"/>
                      <a:gd name="T16" fmla="*/ 77 w 77"/>
                      <a:gd name="T17" fmla="*/ 32 h 295"/>
                      <a:gd name="T18" fmla="*/ 77 w 77"/>
                      <a:gd name="T19" fmla="*/ 139 h 295"/>
                      <a:gd name="T20" fmla="*/ 74 w 77"/>
                      <a:gd name="T21" fmla="*/ 145 h 295"/>
                      <a:gd name="T22" fmla="*/ 69 w 77"/>
                      <a:gd name="T23" fmla="*/ 149 h 295"/>
                      <a:gd name="T24" fmla="*/ 65 w 77"/>
                      <a:gd name="T25" fmla="*/ 151 h 295"/>
                      <a:gd name="T26" fmla="*/ 65 w 77"/>
                      <a:gd name="T27" fmla="*/ 288 h 295"/>
                      <a:gd name="T28" fmla="*/ 56 w 77"/>
                      <a:gd name="T29" fmla="*/ 295 h 295"/>
                      <a:gd name="T30" fmla="*/ 49 w 77"/>
                      <a:gd name="T31" fmla="*/ 289 h 295"/>
                      <a:gd name="T32" fmla="*/ 49 w 77"/>
                      <a:gd name="T33" fmla="*/ 150 h 295"/>
                      <a:gd name="T34" fmla="*/ 40 w 77"/>
                      <a:gd name="T35" fmla="*/ 149 h 295"/>
                      <a:gd name="T36" fmla="*/ 34 w 77"/>
                      <a:gd name="T37" fmla="*/ 145 h 295"/>
                      <a:gd name="T38" fmla="*/ 34 w 77"/>
                      <a:gd name="T39" fmla="*/ 143 h 295"/>
                      <a:gd name="T40" fmla="*/ 34 w 77"/>
                      <a:gd name="T41" fmla="*/ 137 h 295"/>
                      <a:gd name="T42" fmla="*/ 34 w 77"/>
                      <a:gd name="T43" fmla="*/ 47 h 295"/>
                      <a:gd name="T44" fmla="*/ 34 w 77"/>
                      <a:gd name="T45" fmla="*/ 40 h 295"/>
                      <a:gd name="T46" fmla="*/ 31 w 77"/>
                      <a:gd name="T47" fmla="*/ 32 h 295"/>
                      <a:gd name="T48" fmla="*/ 27 w 77"/>
                      <a:gd name="T49" fmla="*/ 26 h 295"/>
                      <a:gd name="T50" fmla="*/ 21 w 77"/>
                      <a:gd name="T51" fmla="*/ 22 h 295"/>
                      <a:gd name="T52" fmla="*/ 14 w 77"/>
                      <a:gd name="T53" fmla="*/ 21 h 295"/>
                      <a:gd name="T54" fmla="*/ 0 w 77"/>
                      <a:gd name="T55" fmla="*/ 2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295">
                        <a:moveTo>
                          <a:pt x="0" y="20"/>
                        </a:moveTo>
                        <a:lnTo>
                          <a:pt x="37" y="0"/>
                        </a:lnTo>
                        <a:lnTo>
                          <a:pt x="49" y="0"/>
                        </a:lnTo>
                        <a:lnTo>
                          <a:pt x="59" y="3"/>
                        </a:lnTo>
                        <a:lnTo>
                          <a:pt x="66" y="7"/>
                        </a:lnTo>
                        <a:lnTo>
                          <a:pt x="71" y="10"/>
                        </a:lnTo>
                        <a:lnTo>
                          <a:pt x="74" y="16"/>
                        </a:lnTo>
                        <a:lnTo>
                          <a:pt x="75" y="22"/>
                        </a:lnTo>
                        <a:lnTo>
                          <a:pt x="77" y="32"/>
                        </a:lnTo>
                        <a:lnTo>
                          <a:pt x="77" y="139"/>
                        </a:lnTo>
                        <a:lnTo>
                          <a:pt x="74" y="145"/>
                        </a:lnTo>
                        <a:lnTo>
                          <a:pt x="69" y="149"/>
                        </a:lnTo>
                        <a:lnTo>
                          <a:pt x="65" y="151"/>
                        </a:lnTo>
                        <a:lnTo>
                          <a:pt x="65" y="288"/>
                        </a:lnTo>
                        <a:lnTo>
                          <a:pt x="56" y="295"/>
                        </a:lnTo>
                        <a:lnTo>
                          <a:pt x="49" y="289"/>
                        </a:lnTo>
                        <a:lnTo>
                          <a:pt x="49" y="150"/>
                        </a:lnTo>
                        <a:lnTo>
                          <a:pt x="40" y="149"/>
                        </a:lnTo>
                        <a:lnTo>
                          <a:pt x="34" y="145"/>
                        </a:lnTo>
                        <a:lnTo>
                          <a:pt x="34" y="143"/>
                        </a:lnTo>
                        <a:lnTo>
                          <a:pt x="34" y="137"/>
                        </a:lnTo>
                        <a:lnTo>
                          <a:pt x="34" y="47"/>
                        </a:lnTo>
                        <a:lnTo>
                          <a:pt x="34" y="40"/>
                        </a:lnTo>
                        <a:lnTo>
                          <a:pt x="31" y="32"/>
                        </a:lnTo>
                        <a:lnTo>
                          <a:pt x="27" y="26"/>
                        </a:lnTo>
                        <a:lnTo>
                          <a:pt x="21" y="22"/>
                        </a:lnTo>
                        <a:lnTo>
                          <a:pt x="14" y="21"/>
                        </a:lnTo>
                        <a:lnTo>
                          <a:pt x="0" y="20"/>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18" name="Freeform 87"/>
                  <p:cNvSpPr>
                    <a:spLocks/>
                  </p:cNvSpPr>
                  <p:nvPr/>
                </p:nvSpPr>
                <p:spPr bwMode="auto">
                  <a:xfrm>
                    <a:off x="4288" y="3315"/>
                    <a:ext cx="28" cy="100"/>
                  </a:xfrm>
                  <a:custGeom>
                    <a:avLst/>
                    <a:gdLst>
                      <a:gd name="T0" fmla="*/ 0 w 86"/>
                      <a:gd name="T1" fmla="*/ 19 h 299"/>
                      <a:gd name="T2" fmla="*/ 42 w 86"/>
                      <a:gd name="T3" fmla="*/ 1 h 299"/>
                      <a:gd name="T4" fmla="*/ 56 w 86"/>
                      <a:gd name="T5" fmla="*/ 0 h 299"/>
                      <a:gd name="T6" fmla="*/ 67 w 86"/>
                      <a:gd name="T7" fmla="*/ 3 h 299"/>
                      <a:gd name="T8" fmla="*/ 74 w 86"/>
                      <a:gd name="T9" fmla="*/ 7 h 299"/>
                      <a:gd name="T10" fmla="*/ 80 w 86"/>
                      <a:gd name="T11" fmla="*/ 11 h 299"/>
                      <a:gd name="T12" fmla="*/ 84 w 86"/>
                      <a:gd name="T13" fmla="*/ 16 h 299"/>
                      <a:gd name="T14" fmla="*/ 85 w 86"/>
                      <a:gd name="T15" fmla="*/ 22 h 299"/>
                      <a:gd name="T16" fmla="*/ 86 w 86"/>
                      <a:gd name="T17" fmla="*/ 32 h 299"/>
                      <a:gd name="T18" fmla="*/ 86 w 86"/>
                      <a:gd name="T19" fmla="*/ 141 h 299"/>
                      <a:gd name="T20" fmla="*/ 84 w 86"/>
                      <a:gd name="T21" fmla="*/ 146 h 299"/>
                      <a:gd name="T22" fmla="*/ 78 w 86"/>
                      <a:gd name="T23" fmla="*/ 151 h 299"/>
                      <a:gd name="T24" fmla="*/ 73 w 86"/>
                      <a:gd name="T25" fmla="*/ 154 h 299"/>
                      <a:gd name="T26" fmla="*/ 73 w 86"/>
                      <a:gd name="T27" fmla="*/ 292 h 299"/>
                      <a:gd name="T28" fmla="*/ 63 w 86"/>
                      <a:gd name="T29" fmla="*/ 299 h 299"/>
                      <a:gd name="T30" fmla="*/ 55 w 86"/>
                      <a:gd name="T31" fmla="*/ 293 h 299"/>
                      <a:gd name="T32" fmla="*/ 55 w 86"/>
                      <a:gd name="T33" fmla="*/ 154 h 299"/>
                      <a:gd name="T34" fmla="*/ 47 w 86"/>
                      <a:gd name="T35" fmla="*/ 151 h 299"/>
                      <a:gd name="T36" fmla="*/ 39 w 86"/>
                      <a:gd name="T37" fmla="*/ 146 h 299"/>
                      <a:gd name="T38" fmla="*/ 38 w 86"/>
                      <a:gd name="T39" fmla="*/ 144 h 299"/>
                      <a:gd name="T40" fmla="*/ 38 w 86"/>
                      <a:gd name="T41" fmla="*/ 139 h 299"/>
                      <a:gd name="T42" fmla="*/ 38 w 86"/>
                      <a:gd name="T43" fmla="*/ 49 h 299"/>
                      <a:gd name="T44" fmla="*/ 38 w 86"/>
                      <a:gd name="T45" fmla="*/ 40 h 299"/>
                      <a:gd name="T46" fmla="*/ 36 w 86"/>
                      <a:gd name="T47" fmla="*/ 32 h 299"/>
                      <a:gd name="T48" fmla="*/ 31 w 86"/>
                      <a:gd name="T49" fmla="*/ 26 h 299"/>
                      <a:gd name="T50" fmla="*/ 24 w 86"/>
                      <a:gd name="T51" fmla="*/ 22 h 299"/>
                      <a:gd name="T52" fmla="*/ 15 w 86"/>
                      <a:gd name="T53" fmla="*/ 20 h 299"/>
                      <a:gd name="T54" fmla="*/ 0 w 86"/>
                      <a:gd name="T55" fmla="*/ 1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6" h="299">
                        <a:moveTo>
                          <a:pt x="0" y="19"/>
                        </a:moveTo>
                        <a:lnTo>
                          <a:pt x="42" y="1"/>
                        </a:lnTo>
                        <a:lnTo>
                          <a:pt x="56" y="0"/>
                        </a:lnTo>
                        <a:lnTo>
                          <a:pt x="67" y="3"/>
                        </a:lnTo>
                        <a:lnTo>
                          <a:pt x="74" y="7"/>
                        </a:lnTo>
                        <a:lnTo>
                          <a:pt x="80" y="11"/>
                        </a:lnTo>
                        <a:lnTo>
                          <a:pt x="84" y="16"/>
                        </a:lnTo>
                        <a:lnTo>
                          <a:pt x="85" y="22"/>
                        </a:lnTo>
                        <a:lnTo>
                          <a:pt x="86" y="32"/>
                        </a:lnTo>
                        <a:lnTo>
                          <a:pt x="86" y="141"/>
                        </a:lnTo>
                        <a:lnTo>
                          <a:pt x="84" y="146"/>
                        </a:lnTo>
                        <a:lnTo>
                          <a:pt x="78" y="151"/>
                        </a:lnTo>
                        <a:lnTo>
                          <a:pt x="73" y="154"/>
                        </a:lnTo>
                        <a:lnTo>
                          <a:pt x="73" y="292"/>
                        </a:lnTo>
                        <a:lnTo>
                          <a:pt x="63" y="299"/>
                        </a:lnTo>
                        <a:lnTo>
                          <a:pt x="55" y="293"/>
                        </a:lnTo>
                        <a:lnTo>
                          <a:pt x="55" y="154"/>
                        </a:lnTo>
                        <a:lnTo>
                          <a:pt x="47" y="151"/>
                        </a:lnTo>
                        <a:lnTo>
                          <a:pt x="39" y="146"/>
                        </a:lnTo>
                        <a:lnTo>
                          <a:pt x="38" y="144"/>
                        </a:lnTo>
                        <a:lnTo>
                          <a:pt x="38" y="139"/>
                        </a:lnTo>
                        <a:lnTo>
                          <a:pt x="38" y="49"/>
                        </a:lnTo>
                        <a:lnTo>
                          <a:pt x="38" y="40"/>
                        </a:lnTo>
                        <a:lnTo>
                          <a:pt x="36" y="32"/>
                        </a:lnTo>
                        <a:lnTo>
                          <a:pt x="31" y="26"/>
                        </a:lnTo>
                        <a:lnTo>
                          <a:pt x="24" y="22"/>
                        </a:lnTo>
                        <a:lnTo>
                          <a:pt x="15" y="20"/>
                        </a:lnTo>
                        <a:lnTo>
                          <a:pt x="0" y="19"/>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19" name="Freeform 88"/>
                  <p:cNvSpPr>
                    <a:spLocks/>
                  </p:cNvSpPr>
                  <p:nvPr/>
                </p:nvSpPr>
                <p:spPr bwMode="auto">
                  <a:xfrm>
                    <a:off x="4395" y="3268"/>
                    <a:ext cx="25" cy="94"/>
                  </a:xfrm>
                  <a:custGeom>
                    <a:avLst/>
                    <a:gdLst>
                      <a:gd name="T0" fmla="*/ 0 w 73"/>
                      <a:gd name="T1" fmla="*/ 19 h 283"/>
                      <a:gd name="T2" fmla="*/ 35 w 73"/>
                      <a:gd name="T3" fmla="*/ 0 h 283"/>
                      <a:gd name="T4" fmla="*/ 47 w 73"/>
                      <a:gd name="T5" fmla="*/ 0 h 283"/>
                      <a:gd name="T6" fmla="*/ 57 w 73"/>
                      <a:gd name="T7" fmla="*/ 2 h 283"/>
                      <a:gd name="T8" fmla="*/ 63 w 73"/>
                      <a:gd name="T9" fmla="*/ 6 h 283"/>
                      <a:gd name="T10" fmla="*/ 67 w 73"/>
                      <a:gd name="T11" fmla="*/ 11 h 283"/>
                      <a:gd name="T12" fmla="*/ 71 w 73"/>
                      <a:gd name="T13" fmla="*/ 17 h 283"/>
                      <a:gd name="T14" fmla="*/ 71 w 73"/>
                      <a:gd name="T15" fmla="*/ 22 h 283"/>
                      <a:gd name="T16" fmla="*/ 73 w 73"/>
                      <a:gd name="T17" fmla="*/ 31 h 283"/>
                      <a:gd name="T18" fmla="*/ 73 w 73"/>
                      <a:gd name="T19" fmla="*/ 134 h 283"/>
                      <a:gd name="T20" fmla="*/ 71 w 73"/>
                      <a:gd name="T21" fmla="*/ 140 h 283"/>
                      <a:gd name="T22" fmla="*/ 65 w 73"/>
                      <a:gd name="T23" fmla="*/ 143 h 283"/>
                      <a:gd name="T24" fmla="*/ 62 w 73"/>
                      <a:gd name="T25" fmla="*/ 146 h 283"/>
                      <a:gd name="T26" fmla="*/ 62 w 73"/>
                      <a:gd name="T27" fmla="*/ 277 h 283"/>
                      <a:gd name="T28" fmla="*/ 53 w 73"/>
                      <a:gd name="T29" fmla="*/ 283 h 283"/>
                      <a:gd name="T30" fmla="*/ 46 w 73"/>
                      <a:gd name="T31" fmla="*/ 277 h 283"/>
                      <a:gd name="T32" fmla="*/ 46 w 73"/>
                      <a:gd name="T33" fmla="*/ 144 h 283"/>
                      <a:gd name="T34" fmla="*/ 39 w 73"/>
                      <a:gd name="T35" fmla="*/ 142 h 283"/>
                      <a:gd name="T36" fmla="*/ 34 w 73"/>
                      <a:gd name="T37" fmla="*/ 140 h 283"/>
                      <a:gd name="T38" fmla="*/ 33 w 73"/>
                      <a:gd name="T39" fmla="*/ 137 h 283"/>
                      <a:gd name="T40" fmla="*/ 33 w 73"/>
                      <a:gd name="T41" fmla="*/ 131 h 283"/>
                      <a:gd name="T42" fmla="*/ 33 w 73"/>
                      <a:gd name="T43" fmla="*/ 45 h 283"/>
                      <a:gd name="T44" fmla="*/ 33 w 73"/>
                      <a:gd name="T45" fmla="*/ 38 h 283"/>
                      <a:gd name="T46" fmla="*/ 30 w 73"/>
                      <a:gd name="T47" fmla="*/ 31 h 283"/>
                      <a:gd name="T48" fmla="*/ 26 w 73"/>
                      <a:gd name="T49" fmla="*/ 25 h 283"/>
                      <a:gd name="T50" fmla="*/ 20 w 73"/>
                      <a:gd name="T51" fmla="*/ 22 h 283"/>
                      <a:gd name="T52" fmla="*/ 14 w 73"/>
                      <a:gd name="T53" fmla="*/ 20 h 283"/>
                      <a:gd name="T54" fmla="*/ 0 w 73"/>
                      <a:gd name="T55" fmla="*/ 19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3" h="283">
                        <a:moveTo>
                          <a:pt x="0" y="19"/>
                        </a:moveTo>
                        <a:lnTo>
                          <a:pt x="35" y="0"/>
                        </a:lnTo>
                        <a:lnTo>
                          <a:pt x="47" y="0"/>
                        </a:lnTo>
                        <a:lnTo>
                          <a:pt x="57" y="2"/>
                        </a:lnTo>
                        <a:lnTo>
                          <a:pt x="63" y="6"/>
                        </a:lnTo>
                        <a:lnTo>
                          <a:pt x="67" y="11"/>
                        </a:lnTo>
                        <a:lnTo>
                          <a:pt x="71" y="17"/>
                        </a:lnTo>
                        <a:lnTo>
                          <a:pt x="71" y="22"/>
                        </a:lnTo>
                        <a:lnTo>
                          <a:pt x="73" y="31"/>
                        </a:lnTo>
                        <a:lnTo>
                          <a:pt x="73" y="134"/>
                        </a:lnTo>
                        <a:lnTo>
                          <a:pt x="71" y="140"/>
                        </a:lnTo>
                        <a:lnTo>
                          <a:pt x="65" y="143"/>
                        </a:lnTo>
                        <a:lnTo>
                          <a:pt x="62" y="146"/>
                        </a:lnTo>
                        <a:lnTo>
                          <a:pt x="62" y="277"/>
                        </a:lnTo>
                        <a:lnTo>
                          <a:pt x="53" y="283"/>
                        </a:lnTo>
                        <a:lnTo>
                          <a:pt x="46" y="277"/>
                        </a:lnTo>
                        <a:lnTo>
                          <a:pt x="46" y="144"/>
                        </a:lnTo>
                        <a:lnTo>
                          <a:pt x="39" y="142"/>
                        </a:lnTo>
                        <a:lnTo>
                          <a:pt x="34" y="140"/>
                        </a:lnTo>
                        <a:lnTo>
                          <a:pt x="33" y="137"/>
                        </a:lnTo>
                        <a:lnTo>
                          <a:pt x="33" y="131"/>
                        </a:lnTo>
                        <a:lnTo>
                          <a:pt x="33" y="45"/>
                        </a:lnTo>
                        <a:lnTo>
                          <a:pt x="33" y="38"/>
                        </a:lnTo>
                        <a:lnTo>
                          <a:pt x="30" y="31"/>
                        </a:lnTo>
                        <a:lnTo>
                          <a:pt x="26" y="25"/>
                        </a:lnTo>
                        <a:lnTo>
                          <a:pt x="20" y="22"/>
                        </a:lnTo>
                        <a:lnTo>
                          <a:pt x="14" y="20"/>
                        </a:lnTo>
                        <a:lnTo>
                          <a:pt x="0" y="19"/>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20" name="Freeform 89"/>
                  <p:cNvSpPr>
                    <a:spLocks/>
                  </p:cNvSpPr>
                  <p:nvPr/>
                </p:nvSpPr>
                <p:spPr bwMode="auto">
                  <a:xfrm>
                    <a:off x="4431" y="3251"/>
                    <a:ext cx="23" cy="91"/>
                  </a:xfrm>
                  <a:custGeom>
                    <a:avLst/>
                    <a:gdLst>
                      <a:gd name="T0" fmla="*/ 0 w 68"/>
                      <a:gd name="T1" fmla="*/ 18 h 274"/>
                      <a:gd name="T2" fmla="*/ 33 w 68"/>
                      <a:gd name="T3" fmla="*/ 0 h 274"/>
                      <a:gd name="T4" fmla="*/ 44 w 68"/>
                      <a:gd name="T5" fmla="*/ 0 h 274"/>
                      <a:gd name="T6" fmla="*/ 52 w 68"/>
                      <a:gd name="T7" fmla="*/ 3 h 274"/>
                      <a:gd name="T8" fmla="*/ 58 w 68"/>
                      <a:gd name="T9" fmla="*/ 6 h 274"/>
                      <a:gd name="T10" fmla="*/ 63 w 68"/>
                      <a:gd name="T11" fmla="*/ 9 h 274"/>
                      <a:gd name="T12" fmla="*/ 67 w 68"/>
                      <a:gd name="T13" fmla="*/ 15 h 274"/>
                      <a:gd name="T14" fmla="*/ 67 w 68"/>
                      <a:gd name="T15" fmla="*/ 21 h 274"/>
                      <a:gd name="T16" fmla="*/ 68 w 68"/>
                      <a:gd name="T17" fmla="*/ 30 h 274"/>
                      <a:gd name="T18" fmla="*/ 68 w 68"/>
                      <a:gd name="T19" fmla="*/ 129 h 274"/>
                      <a:gd name="T20" fmla="*/ 67 w 68"/>
                      <a:gd name="T21" fmla="*/ 135 h 274"/>
                      <a:gd name="T22" fmla="*/ 61 w 68"/>
                      <a:gd name="T23" fmla="*/ 138 h 274"/>
                      <a:gd name="T24" fmla="*/ 57 w 68"/>
                      <a:gd name="T25" fmla="*/ 141 h 274"/>
                      <a:gd name="T26" fmla="*/ 57 w 68"/>
                      <a:gd name="T27" fmla="*/ 267 h 274"/>
                      <a:gd name="T28" fmla="*/ 50 w 68"/>
                      <a:gd name="T29" fmla="*/ 274 h 274"/>
                      <a:gd name="T30" fmla="*/ 43 w 68"/>
                      <a:gd name="T31" fmla="*/ 268 h 274"/>
                      <a:gd name="T32" fmla="*/ 43 w 68"/>
                      <a:gd name="T33" fmla="*/ 141 h 274"/>
                      <a:gd name="T34" fmla="*/ 35 w 68"/>
                      <a:gd name="T35" fmla="*/ 137 h 274"/>
                      <a:gd name="T36" fmla="*/ 30 w 68"/>
                      <a:gd name="T37" fmla="*/ 135 h 274"/>
                      <a:gd name="T38" fmla="*/ 30 w 68"/>
                      <a:gd name="T39" fmla="*/ 132 h 274"/>
                      <a:gd name="T40" fmla="*/ 30 w 68"/>
                      <a:gd name="T41" fmla="*/ 127 h 274"/>
                      <a:gd name="T42" fmla="*/ 30 w 68"/>
                      <a:gd name="T43" fmla="*/ 44 h 274"/>
                      <a:gd name="T44" fmla="*/ 30 w 68"/>
                      <a:gd name="T45" fmla="*/ 37 h 274"/>
                      <a:gd name="T46" fmla="*/ 27 w 68"/>
                      <a:gd name="T47" fmla="*/ 30 h 274"/>
                      <a:gd name="T48" fmla="*/ 24 w 68"/>
                      <a:gd name="T49" fmla="*/ 25 h 274"/>
                      <a:gd name="T50" fmla="*/ 18 w 68"/>
                      <a:gd name="T51" fmla="*/ 20 h 274"/>
                      <a:gd name="T52" fmla="*/ 12 w 68"/>
                      <a:gd name="T53" fmla="*/ 19 h 274"/>
                      <a:gd name="T54" fmla="*/ 0 w 68"/>
                      <a:gd name="T55" fmla="*/ 18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8" h="274">
                        <a:moveTo>
                          <a:pt x="0" y="18"/>
                        </a:moveTo>
                        <a:lnTo>
                          <a:pt x="33" y="0"/>
                        </a:lnTo>
                        <a:lnTo>
                          <a:pt x="44" y="0"/>
                        </a:lnTo>
                        <a:lnTo>
                          <a:pt x="52" y="3"/>
                        </a:lnTo>
                        <a:lnTo>
                          <a:pt x="58" y="6"/>
                        </a:lnTo>
                        <a:lnTo>
                          <a:pt x="63" y="9"/>
                        </a:lnTo>
                        <a:lnTo>
                          <a:pt x="67" y="15"/>
                        </a:lnTo>
                        <a:lnTo>
                          <a:pt x="67" y="21"/>
                        </a:lnTo>
                        <a:lnTo>
                          <a:pt x="68" y="30"/>
                        </a:lnTo>
                        <a:lnTo>
                          <a:pt x="68" y="129"/>
                        </a:lnTo>
                        <a:lnTo>
                          <a:pt x="67" y="135"/>
                        </a:lnTo>
                        <a:lnTo>
                          <a:pt x="61" y="138"/>
                        </a:lnTo>
                        <a:lnTo>
                          <a:pt x="57" y="141"/>
                        </a:lnTo>
                        <a:lnTo>
                          <a:pt x="57" y="267"/>
                        </a:lnTo>
                        <a:lnTo>
                          <a:pt x="50" y="274"/>
                        </a:lnTo>
                        <a:lnTo>
                          <a:pt x="43" y="268"/>
                        </a:lnTo>
                        <a:lnTo>
                          <a:pt x="43" y="141"/>
                        </a:lnTo>
                        <a:lnTo>
                          <a:pt x="35" y="137"/>
                        </a:lnTo>
                        <a:lnTo>
                          <a:pt x="30" y="135"/>
                        </a:lnTo>
                        <a:lnTo>
                          <a:pt x="30" y="132"/>
                        </a:lnTo>
                        <a:lnTo>
                          <a:pt x="30" y="127"/>
                        </a:lnTo>
                        <a:lnTo>
                          <a:pt x="30" y="44"/>
                        </a:lnTo>
                        <a:lnTo>
                          <a:pt x="30" y="37"/>
                        </a:lnTo>
                        <a:lnTo>
                          <a:pt x="27" y="30"/>
                        </a:lnTo>
                        <a:lnTo>
                          <a:pt x="24" y="25"/>
                        </a:lnTo>
                        <a:lnTo>
                          <a:pt x="18" y="20"/>
                        </a:lnTo>
                        <a:lnTo>
                          <a:pt x="12" y="19"/>
                        </a:lnTo>
                        <a:lnTo>
                          <a:pt x="0" y="18"/>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21" name="Freeform 90"/>
                  <p:cNvSpPr>
                    <a:spLocks/>
                  </p:cNvSpPr>
                  <p:nvPr/>
                </p:nvSpPr>
                <p:spPr bwMode="auto">
                  <a:xfrm>
                    <a:off x="4462" y="3237"/>
                    <a:ext cx="22" cy="88"/>
                  </a:xfrm>
                  <a:custGeom>
                    <a:avLst/>
                    <a:gdLst>
                      <a:gd name="T0" fmla="*/ 0 w 68"/>
                      <a:gd name="T1" fmla="*/ 17 h 264"/>
                      <a:gd name="T2" fmla="*/ 34 w 68"/>
                      <a:gd name="T3" fmla="*/ 0 h 264"/>
                      <a:gd name="T4" fmla="*/ 44 w 68"/>
                      <a:gd name="T5" fmla="*/ 0 h 264"/>
                      <a:gd name="T6" fmla="*/ 53 w 68"/>
                      <a:gd name="T7" fmla="*/ 2 h 264"/>
                      <a:gd name="T8" fmla="*/ 59 w 68"/>
                      <a:gd name="T9" fmla="*/ 5 h 264"/>
                      <a:gd name="T10" fmla="*/ 62 w 68"/>
                      <a:gd name="T11" fmla="*/ 10 h 264"/>
                      <a:gd name="T12" fmla="*/ 66 w 68"/>
                      <a:gd name="T13" fmla="*/ 14 h 264"/>
                      <a:gd name="T14" fmla="*/ 67 w 68"/>
                      <a:gd name="T15" fmla="*/ 19 h 264"/>
                      <a:gd name="T16" fmla="*/ 68 w 68"/>
                      <a:gd name="T17" fmla="*/ 29 h 264"/>
                      <a:gd name="T18" fmla="*/ 68 w 68"/>
                      <a:gd name="T19" fmla="*/ 124 h 264"/>
                      <a:gd name="T20" fmla="*/ 66 w 68"/>
                      <a:gd name="T21" fmla="*/ 129 h 264"/>
                      <a:gd name="T22" fmla="*/ 61 w 68"/>
                      <a:gd name="T23" fmla="*/ 132 h 264"/>
                      <a:gd name="T24" fmla="*/ 58 w 68"/>
                      <a:gd name="T25" fmla="*/ 135 h 264"/>
                      <a:gd name="T26" fmla="*/ 58 w 68"/>
                      <a:gd name="T27" fmla="*/ 258 h 264"/>
                      <a:gd name="T28" fmla="*/ 50 w 68"/>
                      <a:gd name="T29" fmla="*/ 264 h 264"/>
                      <a:gd name="T30" fmla="*/ 43 w 68"/>
                      <a:gd name="T31" fmla="*/ 259 h 264"/>
                      <a:gd name="T32" fmla="*/ 43 w 68"/>
                      <a:gd name="T33" fmla="*/ 135 h 264"/>
                      <a:gd name="T34" fmla="*/ 37 w 68"/>
                      <a:gd name="T35" fmla="*/ 131 h 264"/>
                      <a:gd name="T36" fmla="*/ 31 w 68"/>
                      <a:gd name="T37" fmla="*/ 129 h 264"/>
                      <a:gd name="T38" fmla="*/ 30 w 68"/>
                      <a:gd name="T39" fmla="*/ 128 h 264"/>
                      <a:gd name="T40" fmla="*/ 30 w 68"/>
                      <a:gd name="T41" fmla="*/ 123 h 264"/>
                      <a:gd name="T42" fmla="*/ 30 w 68"/>
                      <a:gd name="T43" fmla="*/ 42 h 264"/>
                      <a:gd name="T44" fmla="*/ 30 w 68"/>
                      <a:gd name="T45" fmla="*/ 35 h 264"/>
                      <a:gd name="T46" fmla="*/ 29 w 68"/>
                      <a:gd name="T47" fmla="*/ 29 h 264"/>
                      <a:gd name="T48" fmla="*/ 25 w 68"/>
                      <a:gd name="T49" fmla="*/ 23 h 264"/>
                      <a:gd name="T50" fmla="*/ 19 w 68"/>
                      <a:gd name="T51" fmla="*/ 19 h 264"/>
                      <a:gd name="T52" fmla="*/ 13 w 68"/>
                      <a:gd name="T53" fmla="*/ 18 h 264"/>
                      <a:gd name="T54" fmla="*/ 0 w 68"/>
                      <a:gd name="T55" fmla="*/ 1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8" h="264">
                        <a:moveTo>
                          <a:pt x="0" y="17"/>
                        </a:moveTo>
                        <a:lnTo>
                          <a:pt x="34" y="0"/>
                        </a:lnTo>
                        <a:lnTo>
                          <a:pt x="44" y="0"/>
                        </a:lnTo>
                        <a:lnTo>
                          <a:pt x="53" y="2"/>
                        </a:lnTo>
                        <a:lnTo>
                          <a:pt x="59" y="5"/>
                        </a:lnTo>
                        <a:lnTo>
                          <a:pt x="62" y="10"/>
                        </a:lnTo>
                        <a:lnTo>
                          <a:pt x="66" y="14"/>
                        </a:lnTo>
                        <a:lnTo>
                          <a:pt x="67" y="19"/>
                        </a:lnTo>
                        <a:lnTo>
                          <a:pt x="68" y="29"/>
                        </a:lnTo>
                        <a:lnTo>
                          <a:pt x="68" y="124"/>
                        </a:lnTo>
                        <a:lnTo>
                          <a:pt x="66" y="129"/>
                        </a:lnTo>
                        <a:lnTo>
                          <a:pt x="61" y="132"/>
                        </a:lnTo>
                        <a:lnTo>
                          <a:pt x="58" y="135"/>
                        </a:lnTo>
                        <a:lnTo>
                          <a:pt x="58" y="258"/>
                        </a:lnTo>
                        <a:lnTo>
                          <a:pt x="50" y="264"/>
                        </a:lnTo>
                        <a:lnTo>
                          <a:pt x="43" y="259"/>
                        </a:lnTo>
                        <a:lnTo>
                          <a:pt x="43" y="135"/>
                        </a:lnTo>
                        <a:lnTo>
                          <a:pt x="37" y="131"/>
                        </a:lnTo>
                        <a:lnTo>
                          <a:pt x="31" y="129"/>
                        </a:lnTo>
                        <a:lnTo>
                          <a:pt x="30" y="128"/>
                        </a:lnTo>
                        <a:lnTo>
                          <a:pt x="30" y="123"/>
                        </a:lnTo>
                        <a:lnTo>
                          <a:pt x="30" y="42"/>
                        </a:lnTo>
                        <a:lnTo>
                          <a:pt x="30" y="35"/>
                        </a:lnTo>
                        <a:lnTo>
                          <a:pt x="29" y="29"/>
                        </a:lnTo>
                        <a:lnTo>
                          <a:pt x="25" y="23"/>
                        </a:lnTo>
                        <a:lnTo>
                          <a:pt x="19" y="19"/>
                        </a:lnTo>
                        <a:lnTo>
                          <a:pt x="13" y="18"/>
                        </a:lnTo>
                        <a:lnTo>
                          <a:pt x="0" y="17"/>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grpSp>
            <p:grpSp>
              <p:nvGrpSpPr>
                <p:cNvPr id="109" name="Group 91"/>
                <p:cNvGrpSpPr>
                  <a:grpSpLocks/>
                </p:cNvGrpSpPr>
                <p:nvPr/>
              </p:nvGrpSpPr>
              <p:grpSpPr bwMode="auto">
                <a:xfrm>
                  <a:off x="4290" y="3235"/>
                  <a:ext cx="196" cy="178"/>
                  <a:chOff x="4290" y="3235"/>
                  <a:chExt cx="196" cy="178"/>
                </a:xfrm>
              </p:grpSpPr>
              <p:sp>
                <p:nvSpPr>
                  <p:cNvPr id="110" name="Freeform 92"/>
                  <p:cNvSpPr>
                    <a:spLocks/>
                  </p:cNvSpPr>
                  <p:nvPr/>
                </p:nvSpPr>
                <p:spPr bwMode="auto">
                  <a:xfrm>
                    <a:off x="4363" y="3281"/>
                    <a:ext cx="24" cy="96"/>
                  </a:xfrm>
                  <a:custGeom>
                    <a:avLst/>
                    <a:gdLst>
                      <a:gd name="T0" fmla="*/ 0 w 72"/>
                      <a:gd name="T1" fmla="*/ 19 h 288"/>
                      <a:gd name="T2" fmla="*/ 35 w 72"/>
                      <a:gd name="T3" fmla="*/ 0 h 288"/>
                      <a:gd name="T4" fmla="*/ 47 w 72"/>
                      <a:gd name="T5" fmla="*/ 0 h 288"/>
                      <a:gd name="T6" fmla="*/ 56 w 72"/>
                      <a:gd name="T7" fmla="*/ 4 h 288"/>
                      <a:gd name="T8" fmla="*/ 62 w 72"/>
                      <a:gd name="T9" fmla="*/ 6 h 288"/>
                      <a:gd name="T10" fmla="*/ 67 w 72"/>
                      <a:gd name="T11" fmla="*/ 11 h 288"/>
                      <a:gd name="T12" fmla="*/ 71 w 72"/>
                      <a:gd name="T13" fmla="*/ 17 h 288"/>
                      <a:gd name="T14" fmla="*/ 72 w 72"/>
                      <a:gd name="T15" fmla="*/ 23 h 288"/>
                      <a:gd name="T16" fmla="*/ 72 w 72"/>
                      <a:gd name="T17" fmla="*/ 32 h 288"/>
                      <a:gd name="T18" fmla="*/ 72 w 72"/>
                      <a:gd name="T19" fmla="*/ 135 h 288"/>
                      <a:gd name="T20" fmla="*/ 71 w 72"/>
                      <a:gd name="T21" fmla="*/ 142 h 288"/>
                      <a:gd name="T22" fmla="*/ 65 w 72"/>
                      <a:gd name="T23" fmla="*/ 146 h 288"/>
                      <a:gd name="T24" fmla="*/ 61 w 72"/>
                      <a:gd name="T25" fmla="*/ 148 h 288"/>
                      <a:gd name="T26" fmla="*/ 61 w 72"/>
                      <a:gd name="T27" fmla="*/ 281 h 288"/>
                      <a:gd name="T28" fmla="*/ 53 w 72"/>
                      <a:gd name="T29" fmla="*/ 288 h 288"/>
                      <a:gd name="T30" fmla="*/ 47 w 72"/>
                      <a:gd name="T31" fmla="*/ 282 h 288"/>
                      <a:gd name="T32" fmla="*/ 47 w 72"/>
                      <a:gd name="T33" fmla="*/ 147 h 288"/>
                      <a:gd name="T34" fmla="*/ 40 w 72"/>
                      <a:gd name="T35" fmla="*/ 145 h 288"/>
                      <a:gd name="T36" fmla="*/ 34 w 72"/>
                      <a:gd name="T37" fmla="*/ 142 h 288"/>
                      <a:gd name="T38" fmla="*/ 32 w 72"/>
                      <a:gd name="T39" fmla="*/ 139 h 288"/>
                      <a:gd name="T40" fmla="*/ 32 w 72"/>
                      <a:gd name="T41" fmla="*/ 134 h 288"/>
                      <a:gd name="T42" fmla="*/ 32 w 72"/>
                      <a:gd name="T43" fmla="*/ 47 h 288"/>
                      <a:gd name="T44" fmla="*/ 32 w 72"/>
                      <a:gd name="T45" fmla="*/ 40 h 288"/>
                      <a:gd name="T46" fmla="*/ 30 w 72"/>
                      <a:gd name="T47" fmla="*/ 32 h 288"/>
                      <a:gd name="T48" fmla="*/ 26 w 72"/>
                      <a:gd name="T49" fmla="*/ 26 h 288"/>
                      <a:gd name="T50" fmla="*/ 20 w 72"/>
                      <a:gd name="T51" fmla="*/ 23 h 288"/>
                      <a:gd name="T52" fmla="*/ 13 w 72"/>
                      <a:gd name="T53" fmla="*/ 20 h 288"/>
                      <a:gd name="T54" fmla="*/ 0 w 72"/>
                      <a:gd name="T55" fmla="*/ 19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2" h="288">
                        <a:moveTo>
                          <a:pt x="0" y="19"/>
                        </a:moveTo>
                        <a:lnTo>
                          <a:pt x="35" y="0"/>
                        </a:lnTo>
                        <a:lnTo>
                          <a:pt x="47" y="0"/>
                        </a:lnTo>
                        <a:lnTo>
                          <a:pt x="56" y="4"/>
                        </a:lnTo>
                        <a:lnTo>
                          <a:pt x="62" y="6"/>
                        </a:lnTo>
                        <a:lnTo>
                          <a:pt x="67" y="11"/>
                        </a:lnTo>
                        <a:lnTo>
                          <a:pt x="71" y="17"/>
                        </a:lnTo>
                        <a:lnTo>
                          <a:pt x="72" y="23"/>
                        </a:lnTo>
                        <a:lnTo>
                          <a:pt x="72" y="32"/>
                        </a:lnTo>
                        <a:lnTo>
                          <a:pt x="72" y="135"/>
                        </a:lnTo>
                        <a:lnTo>
                          <a:pt x="71" y="142"/>
                        </a:lnTo>
                        <a:lnTo>
                          <a:pt x="65" y="146"/>
                        </a:lnTo>
                        <a:lnTo>
                          <a:pt x="61" y="148"/>
                        </a:lnTo>
                        <a:lnTo>
                          <a:pt x="61" y="281"/>
                        </a:lnTo>
                        <a:lnTo>
                          <a:pt x="53" y="288"/>
                        </a:lnTo>
                        <a:lnTo>
                          <a:pt x="47" y="282"/>
                        </a:lnTo>
                        <a:lnTo>
                          <a:pt x="47" y="147"/>
                        </a:lnTo>
                        <a:lnTo>
                          <a:pt x="40" y="145"/>
                        </a:lnTo>
                        <a:lnTo>
                          <a:pt x="34" y="142"/>
                        </a:lnTo>
                        <a:lnTo>
                          <a:pt x="32" y="139"/>
                        </a:lnTo>
                        <a:lnTo>
                          <a:pt x="32" y="134"/>
                        </a:lnTo>
                        <a:lnTo>
                          <a:pt x="32" y="47"/>
                        </a:lnTo>
                        <a:lnTo>
                          <a:pt x="32" y="40"/>
                        </a:lnTo>
                        <a:lnTo>
                          <a:pt x="30" y="32"/>
                        </a:lnTo>
                        <a:lnTo>
                          <a:pt x="26" y="26"/>
                        </a:lnTo>
                        <a:lnTo>
                          <a:pt x="20" y="23"/>
                        </a:lnTo>
                        <a:lnTo>
                          <a:pt x="13" y="20"/>
                        </a:lnTo>
                        <a:lnTo>
                          <a:pt x="0" y="1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11" name="Freeform 93"/>
                  <p:cNvSpPr>
                    <a:spLocks/>
                  </p:cNvSpPr>
                  <p:nvPr/>
                </p:nvSpPr>
                <p:spPr bwMode="auto">
                  <a:xfrm>
                    <a:off x="4327" y="3295"/>
                    <a:ext cx="26" cy="99"/>
                  </a:xfrm>
                  <a:custGeom>
                    <a:avLst/>
                    <a:gdLst>
                      <a:gd name="T0" fmla="*/ 0 w 77"/>
                      <a:gd name="T1" fmla="*/ 21 h 296"/>
                      <a:gd name="T2" fmla="*/ 37 w 77"/>
                      <a:gd name="T3" fmla="*/ 2 h 296"/>
                      <a:gd name="T4" fmla="*/ 49 w 77"/>
                      <a:gd name="T5" fmla="*/ 0 h 296"/>
                      <a:gd name="T6" fmla="*/ 59 w 77"/>
                      <a:gd name="T7" fmla="*/ 4 h 296"/>
                      <a:gd name="T8" fmla="*/ 66 w 77"/>
                      <a:gd name="T9" fmla="*/ 8 h 296"/>
                      <a:gd name="T10" fmla="*/ 71 w 77"/>
                      <a:gd name="T11" fmla="*/ 12 h 296"/>
                      <a:gd name="T12" fmla="*/ 74 w 77"/>
                      <a:gd name="T13" fmla="*/ 18 h 296"/>
                      <a:gd name="T14" fmla="*/ 76 w 77"/>
                      <a:gd name="T15" fmla="*/ 24 h 296"/>
                      <a:gd name="T16" fmla="*/ 77 w 77"/>
                      <a:gd name="T17" fmla="*/ 34 h 296"/>
                      <a:gd name="T18" fmla="*/ 77 w 77"/>
                      <a:gd name="T19" fmla="*/ 141 h 296"/>
                      <a:gd name="T20" fmla="*/ 74 w 77"/>
                      <a:gd name="T21" fmla="*/ 146 h 296"/>
                      <a:gd name="T22" fmla="*/ 68 w 77"/>
                      <a:gd name="T23" fmla="*/ 151 h 296"/>
                      <a:gd name="T24" fmla="*/ 65 w 77"/>
                      <a:gd name="T25" fmla="*/ 153 h 296"/>
                      <a:gd name="T26" fmla="*/ 65 w 77"/>
                      <a:gd name="T27" fmla="*/ 290 h 296"/>
                      <a:gd name="T28" fmla="*/ 56 w 77"/>
                      <a:gd name="T29" fmla="*/ 296 h 296"/>
                      <a:gd name="T30" fmla="*/ 49 w 77"/>
                      <a:gd name="T31" fmla="*/ 291 h 296"/>
                      <a:gd name="T32" fmla="*/ 49 w 77"/>
                      <a:gd name="T33" fmla="*/ 153 h 296"/>
                      <a:gd name="T34" fmla="*/ 41 w 77"/>
                      <a:gd name="T35" fmla="*/ 149 h 296"/>
                      <a:gd name="T36" fmla="*/ 35 w 77"/>
                      <a:gd name="T37" fmla="*/ 146 h 296"/>
                      <a:gd name="T38" fmla="*/ 35 w 77"/>
                      <a:gd name="T39" fmla="*/ 143 h 296"/>
                      <a:gd name="T40" fmla="*/ 35 w 77"/>
                      <a:gd name="T41" fmla="*/ 139 h 296"/>
                      <a:gd name="T42" fmla="*/ 35 w 77"/>
                      <a:gd name="T43" fmla="*/ 49 h 296"/>
                      <a:gd name="T44" fmla="*/ 35 w 77"/>
                      <a:gd name="T45" fmla="*/ 41 h 296"/>
                      <a:gd name="T46" fmla="*/ 31 w 77"/>
                      <a:gd name="T47" fmla="*/ 34 h 296"/>
                      <a:gd name="T48" fmla="*/ 27 w 77"/>
                      <a:gd name="T49" fmla="*/ 28 h 296"/>
                      <a:gd name="T50" fmla="*/ 21 w 77"/>
                      <a:gd name="T51" fmla="*/ 24 h 296"/>
                      <a:gd name="T52" fmla="*/ 14 w 77"/>
                      <a:gd name="T53" fmla="*/ 22 h 296"/>
                      <a:gd name="T54" fmla="*/ 0 w 77"/>
                      <a:gd name="T55" fmla="*/ 21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7" h="296">
                        <a:moveTo>
                          <a:pt x="0" y="21"/>
                        </a:moveTo>
                        <a:lnTo>
                          <a:pt x="37" y="2"/>
                        </a:lnTo>
                        <a:lnTo>
                          <a:pt x="49" y="0"/>
                        </a:lnTo>
                        <a:lnTo>
                          <a:pt x="59" y="4"/>
                        </a:lnTo>
                        <a:lnTo>
                          <a:pt x="66" y="8"/>
                        </a:lnTo>
                        <a:lnTo>
                          <a:pt x="71" y="12"/>
                        </a:lnTo>
                        <a:lnTo>
                          <a:pt x="74" y="18"/>
                        </a:lnTo>
                        <a:lnTo>
                          <a:pt x="76" y="24"/>
                        </a:lnTo>
                        <a:lnTo>
                          <a:pt x="77" y="34"/>
                        </a:lnTo>
                        <a:lnTo>
                          <a:pt x="77" y="141"/>
                        </a:lnTo>
                        <a:lnTo>
                          <a:pt x="74" y="146"/>
                        </a:lnTo>
                        <a:lnTo>
                          <a:pt x="68" y="151"/>
                        </a:lnTo>
                        <a:lnTo>
                          <a:pt x="65" y="153"/>
                        </a:lnTo>
                        <a:lnTo>
                          <a:pt x="65" y="290"/>
                        </a:lnTo>
                        <a:lnTo>
                          <a:pt x="56" y="296"/>
                        </a:lnTo>
                        <a:lnTo>
                          <a:pt x="49" y="291"/>
                        </a:lnTo>
                        <a:lnTo>
                          <a:pt x="49" y="153"/>
                        </a:lnTo>
                        <a:lnTo>
                          <a:pt x="41" y="149"/>
                        </a:lnTo>
                        <a:lnTo>
                          <a:pt x="35" y="146"/>
                        </a:lnTo>
                        <a:lnTo>
                          <a:pt x="35" y="143"/>
                        </a:lnTo>
                        <a:lnTo>
                          <a:pt x="35" y="139"/>
                        </a:lnTo>
                        <a:lnTo>
                          <a:pt x="35" y="49"/>
                        </a:lnTo>
                        <a:lnTo>
                          <a:pt x="35" y="41"/>
                        </a:lnTo>
                        <a:lnTo>
                          <a:pt x="31" y="34"/>
                        </a:lnTo>
                        <a:lnTo>
                          <a:pt x="27" y="28"/>
                        </a:lnTo>
                        <a:lnTo>
                          <a:pt x="21" y="24"/>
                        </a:lnTo>
                        <a:lnTo>
                          <a:pt x="14" y="22"/>
                        </a:lnTo>
                        <a:lnTo>
                          <a:pt x="0" y="21"/>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12" name="Freeform 94"/>
                  <p:cNvSpPr>
                    <a:spLocks/>
                  </p:cNvSpPr>
                  <p:nvPr/>
                </p:nvSpPr>
                <p:spPr bwMode="auto">
                  <a:xfrm>
                    <a:off x="4290" y="3313"/>
                    <a:ext cx="29" cy="100"/>
                  </a:xfrm>
                  <a:custGeom>
                    <a:avLst/>
                    <a:gdLst>
                      <a:gd name="T0" fmla="*/ 0 w 87"/>
                      <a:gd name="T1" fmla="*/ 20 h 300"/>
                      <a:gd name="T2" fmla="*/ 42 w 87"/>
                      <a:gd name="T3" fmla="*/ 1 h 300"/>
                      <a:gd name="T4" fmla="*/ 56 w 87"/>
                      <a:gd name="T5" fmla="*/ 0 h 300"/>
                      <a:gd name="T6" fmla="*/ 67 w 87"/>
                      <a:gd name="T7" fmla="*/ 3 h 300"/>
                      <a:gd name="T8" fmla="*/ 75 w 87"/>
                      <a:gd name="T9" fmla="*/ 7 h 300"/>
                      <a:gd name="T10" fmla="*/ 81 w 87"/>
                      <a:gd name="T11" fmla="*/ 12 h 300"/>
                      <a:gd name="T12" fmla="*/ 85 w 87"/>
                      <a:gd name="T13" fmla="*/ 18 h 300"/>
                      <a:gd name="T14" fmla="*/ 87 w 87"/>
                      <a:gd name="T15" fmla="*/ 23 h 300"/>
                      <a:gd name="T16" fmla="*/ 87 w 87"/>
                      <a:gd name="T17" fmla="*/ 33 h 300"/>
                      <a:gd name="T18" fmla="*/ 87 w 87"/>
                      <a:gd name="T19" fmla="*/ 142 h 300"/>
                      <a:gd name="T20" fmla="*/ 85 w 87"/>
                      <a:gd name="T21" fmla="*/ 148 h 300"/>
                      <a:gd name="T22" fmla="*/ 78 w 87"/>
                      <a:gd name="T23" fmla="*/ 152 h 300"/>
                      <a:gd name="T24" fmla="*/ 73 w 87"/>
                      <a:gd name="T25" fmla="*/ 155 h 300"/>
                      <a:gd name="T26" fmla="*/ 73 w 87"/>
                      <a:gd name="T27" fmla="*/ 293 h 300"/>
                      <a:gd name="T28" fmla="*/ 64 w 87"/>
                      <a:gd name="T29" fmla="*/ 300 h 300"/>
                      <a:gd name="T30" fmla="*/ 55 w 87"/>
                      <a:gd name="T31" fmla="*/ 294 h 300"/>
                      <a:gd name="T32" fmla="*/ 55 w 87"/>
                      <a:gd name="T33" fmla="*/ 153 h 300"/>
                      <a:gd name="T34" fmla="*/ 46 w 87"/>
                      <a:gd name="T35" fmla="*/ 151 h 300"/>
                      <a:gd name="T36" fmla="*/ 40 w 87"/>
                      <a:gd name="T37" fmla="*/ 148 h 300"/>
                      <a:gd name="T38" fmla="*/ 38 w 87"/>
                      <a:gd name="T39" fmla="*/ 145 h 300"/>
                      <a:gd name="T40" fmla="*/ 38 w 87"/>
                      <a:gd name="T41" fmla="*/ 140 h 300"/>
                      <a:gd name="T42" fmla="*/ 38 w 87"/>
                      <a:gd name="T43" fmla="*/ 49 h 300"/>
                      <a:gd name="T44" fmla="*/ 38 w 87"/>
                      <a:gd name="T45" fmla="*/ 41 h 300"/>
                      <a:gd name="T46" fmla="*/ 36 w 87"/>
                      <a:gd name="T47" fmla="*/ 33 h 300"/>
                      <a:gd name="T48" fmla="*/ 31 w 87"/>
                      <a:gd name="T49" fmla="*/ 27 h 300"/>
                      <a:gd name="T50" fmla="*/ 24 w 87"/>
                      <a:gd name="T51" fmla="*/ 23 h 300"/>
                      <a:gd name="T52" fmla="*/ 17 w 87"/>
                      <a:gd name="T53" fmla="*/ 21 h 300"/>
                      <a:gd name="T54" fmla="*/ 0 w 87"/>
                      <a:gd name="T55" fmla="*/ 2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7" h="300">
                        <a:moveTo>
                          <a:pt x="0" y="20"/>
                        </a:moveTo>
                        <a:lnTo>
                          <a:pt x="42" y="1"/>
                        </a:lnTo>
                        <a:lnTo>
                          <a:pt x="56" y="0"/>
                        </a:lnTo>
                        <a:lnTo>
                          <a:pt x="67" y="3"/>
                        </a:lnTo>
                        <a:lnTo>
                          <a:pt x="75" y="7"/>
                        </a:lnTo>
                        <a:lnTo>
                          <a:pt x="81" y="12"/>
                        </a:lnTo>
                        <a:lnTo>
                          <a:pt x="85" y="18"/>
                        </a:lnTo>
                        <a:lnTo>
                          <a:pt x="87" y="23"/>
                        </a:lnTo>
                        <a:lnTo>
                          <a:pt x="87" y="33"/>
                        </a:lnTo>
                        <a:lnTo>
                          <a:pt x="87" y="142"/>
                        </a:lnTo>
                        <a:lnTo>
                          <a:pt x="85" y="148"/>
                        </a:lnTo>
                        <a:lnTo>
                          <a:pt x="78" y="152"/>
                        </a:lnTo>
                        <a:lnTo>
                          <a:pt x="73" y="155"/>
                        </a:lnTo>
                        <a:lnTo>
                          <a:pt x="73" y="293"/>
                        </a:lnTo>
                        <a:lnTo>
                          <a:pt x="64" y="300"/>
                        </a:lnTo>
                        <a:lnTo>
                          <a:pt x="55" y="294"/>
                        </a:lnTo>
                        <a:lnTo>
                          <a:pt x="55" y="153"/>
                        </a:lnTo>
                        <a:lnTo>
                          <a:pt x="46" y="151"/>
                        </a:lnTo>
                        <a:lnTo>
                          <a:pt x="40" y="148"/>
                        </a:lnTo>
                        <a:lnTo>
                          <a:pt x="38" y="145"/>
                        </a:lnTo>
                        <a:lnTo>
                          <a:pt x="38" y="140"/>
                        </a:lnTo>
                        <a:lnTo>
                          <a:pt x="38" y="49"/>
                        </a:lnTo>
                        <a:lnTo>
                          <a:pt x="38" y="41"/>
                        </a:lnTo>
                        <a:lnTo>
                          <a:pt x="36" y="33"/>
                        </a:lnTo>
                        <a:lnTo>
                          <a:pt x="31" y="27"/>
                        </a:lnTo>
                        <a:lnTo>
                          <a:pt x="24" y="23"/>
                        </a:lnTo>
                        <a:lnTo>
                          <a:pt x="17" y="21"/>
                        </a:lnTo>
                        <a:lnTo>
                          <a:pt x="0" y="2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13" name="Freeform 95"/>
                  <p:cNvSpPr>
                    <a:spLocks/>
                  </p:cNvSpPr>
                  <p:nvPr/>
                </p:nvSpPr>
                <p:spPr bwMode="auto">
                  <a:xfrm>
                    <a:off x="4398" y="3266"/>
                    <a:ext cx="24" cy="94"/>
                  </a:xfrm>
                  <a:custGeom>
                    <a:avLst/>
                    <a:gdLst>
                      <a:gd name="T0" fmla="*/ 0 w 72"/>
                      <a:gd name="T1" fmla="*/ 18 h 283"/>
                      <a:gd name="T2" fmla="*/ 34 w 72"/>
                      <a:gd name="T3" fmla="*/ 0 h 283"/>
                      <a:gd name="T4" fmla="*/ 46 w 72"/>
                      <a:gd name="T5" fmla="*/ 0 h 283"/>
                      <a:gd name="T6" fmla="*/ 56 w 72"/>
                      <a:gd name="T7" fmla="*/ 2 h 283"/>
                      <a:gd name="T8" fmla="*/ 62 w 72"/>
                      <a:gd name="T9" fmla="*/ 6 h 283"/>
                      <a:gd name="T10" fmla="*/ 67 w 72"/>
                      <a:gd name="T11" fmla="*/ 10 h 283"/>
                      <a:gd name="T12" fmla="*/ 69 w 72"/>
                      <a:gd name="T13" fmla="*/ 16 h 283"/>
                      <a:gd name="T14" fmla="*/ 71 w 72"/>
                      <a:gd name="T15" fmla="*/ 22 h 283"/>
                      <a:gd name="T16" fmla="*/ 72 w 72"/>
                      <a:gd name="T17" fmla="*/ 31 h 283"/>
                      <a:gd name="T18" fmla="*/ 72 w 72"/>
                      <a:gd name="T19" fmla="*/ 132 h 283"/>
                      <a:gd name="T20" fmla="*/ 69 w 72"/>
                      <a:gd name="T21" fmla="*/ 138 h 283"/>
                      <a:gd name="T22" fmla="*/ 65 w 72"/>
                      <a:gd name="T23" fmla="*/ 143 h 283"/>
                      <a:gd name="T24" fmla="*/ 61 w 72"/>
                      <a:gd name="T25" fmla="*/ 146 h 283"/>
                      <a:gd name="T26" fmla="*/ 61 w 72"/>
                      <a:gd name="T27" fmla="*/ 276 h 283"/>
                      <a:gd name="T28" fmla="*/ 52 w 72"/>
                      <a:gd name="T29" fmla="*/ 283 h 283"/>
                      <a:gd name="T30" fmla="*/ 45 w 72"/>
                      <a:gd name="T31" fmla="*/ 277 h 283"/>
                      <a:gd name="T32" fmla="*/ 45 w 72"/>
                      <a:gd name="T33" fmla="*/ 144 h 283"/>
                      <a:gd name="T34" fmla="*/ 38 w 72"/>
                      <a:gd name="T35" fmla="*/ 142 h 283"/>
                      <a:gd name="T36" fmla="*/ 33 w 72"/>
                      <a:gd name="T37" fmla="*/ 138 h 283"/>
                      <a:gd name="T38" fmla="*/ 32 w 72"/>
                      <a:gd name="T39" fmla="*/ 136 h 283"/>
                      <a:gd name="T40" fmla="*/ 32 w 72"/>
                      <a:gd name="T41" fmla="*/ 131 h 283"/>
                      <a:gd name="T42" fmla="*/ 32 w 72"/>
                      <a:gd name="T43" fmla="*/ 45 h 283"/>
                      <a:gd name="T44" fmla="*/ 32 w 72"/>
                      <a:gd name="T45" fmla="*/ 38 h 283"/>
                      <a:gd name="T46" fmla="*/ 28 w 72"/>
                      <a:gd name="T47" fmla="*/ 31 h 283"/>
                      <a:gd name="T48" fmla="*/ 26 w 72"/>
                      <a:gd name="T49" fmla="*/ 25 h 283"/>
                      <a:gd name="T50" fmla="*/ 20 w 72"/>
                      <a:gd name="T51" fmla="*/ 22 h 283"/>
                      <a:gd name="T52" fmla="*/ 13 w 72"/>
                      <a:gd name="T53" fmla="*/ 19 h 283"/>
                      <a:gd name="T54" fmla="*/ 0 w 72"/>
                      <a:gd name="T55" fmla="*/ 18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2" h="283">
                        <a:moveTo>
                          <a:pt x="0" y="18"/>
                        </a:moveTo>
                        <a:lnTo>
                          <a:pt x="34" y="0"/>
                        </a:lnTo>
                        <a:lnTo>
                          <a:pt x="46" y="0"/>
                        </a:lnTo>
                        <a:lnTo>
                          <a:pt x="56" y="2"/>
                        </a:lnTo>
                        <a:lnTo>
                          <a:pt x="62" y="6"/>
                        </a:lnTo>
                        <a:lnTo>
                          <a:pt x="67" y="10"/>
                        </a:lnTo>
                        <a:lnTo>
                          <a:pt x="69" y="16"/>
                        </a:lnTo>
                        <a:lnTo>
                          <a:pt x="71" y="22"/>
                        </a:lnTo>
                        <a:lnTo>
                          <a:pt x="72" y="31"/>
                        </a:lnTo>
                        <a:lnTo>
                          <a:pt x="72" y="132"/>
                        </a:lnTo>
                        <a:lnTo>
                          <a:pt x="69" y="138"/>
                        </a:lnTo>
                        <a:lnTo>
                          <a:pt x="65" y="143"/>
                        </a:lnTo>
                        <a:lnTo>
                          <a:pt x="61" y="146"/>
                        </a:lnTo>
                        <a:lnTo>
                          <a:pt x="61" y="276"/>
                        </a:lnTo>
                        <a:lnTo>
                          <a:pt x="52" y="283"/>
                        </a:lnTo>
                        <a:lnTo>
                          <a:pt x="45" y="277"/>
                        </a:lnTo>
                        <a:lnTo>
                          <a:pt x="45" y="144"/>
                        </a:lnTo>
                        <a:lnTo>
                          <a:pt x="38" y="142"/>
                        </a:lnTo>
                        <a:lnTo>
                          <a:pt x="33" y="138"/>
                        </a:lnTo>
                        <a:lnTo>
                          <a:pt x="32" y="136"/>
                        </a:lnTo>
                        <a:lnTo>
                          <a:pt x="32" y="131"/>
                        </a:lnTo>
                        <a:lnTo>
                          <a:pt x="32" y="45"/>
                        </a:lnTo>
                        <a:lnTo>
                          <a:pt x="32" y="38"/>
                        </a:lnTo>
                        <a:lnTo>
                          <a:pt x="28" y="31"/>
                        </a:lnTo>
                        <a:lnTo>
                          <a:pt x="26" y="25"/>
                        </a:lnTo>
                        <a:lnTo>
                          <a:pt x="20" y="22"/>
                        </a:lnTo>
                        <a:lnTo>
                          <a:pt x="13" y="19"/>
                        </a:lnTo>
                        <a:lnTo>
                          <a:pt x="0" y="18"/>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14" name="Freeform 96"/>
                  <p:cNvSpPr>
                    <a:spLocks/>
                  </p:cNvSpPr>
                  <p:nvPr/>
                </p:nvSpPr>
                <p:spPr bwMode="auto">
                  <a:xfrm>
                    <a:off x="4434" y="3249"/>
                    <a:ext cx="22" cy="91"/>
                  </a:xfrm>
                  <a:custGeom>
                    <a:avLst/>
                    <a:gdLst>
                      <a:gd name="T0" fmla="*/ 0 w 67"/>
                      <a:gd name="T1" fmla="*/ 18 h 273"/>
                      <a:gd name="T2" fmla="*/ 32 w 67"/>
                      <a:gd name="T3" fmla="*/ 0 h 273"/>
                      <a:gd name="T4" fmla="*/ 43 w 67"/>
                      <a:gd name="T5" fmla="*/ 0 h 273"/>
                      <a:gd name="T6" fmla="*/ 51 w 67"/>
                      <a:gd name="T7" fmla="*/ 2 h 273"/>
                      <a:gd name="T8" fmla="*/ 57 w 67"/>
                      <a:gd name="T9" fmla="*/ 6 h 273"/>
                      <a:gd name="T10" fmla="*/ 62 w 67"/>
                      <a:gd name="T11" fmla="*/ 9 h 273"/>
                      <a:gd name="T12" fmla="*/ 66 w 67"/>
                      <a:gd name="T13" fmla="*/ 15 h 273"/>
                      <a:gd name="T14" fmla="*/ 66 w 67"/>
                      <a:gd name="T15" fmla="*/ 20 h 273"/>
                      <a:gd name="T16" fmla="*/ 67 w 67"/>
                      <a:gd name="T17" fmla="*/ 30 h 273"/>
                      <a:gd name="T18" fmla="*/ 67 w 67"/>
                      <a:gd name="T19" fmla="*/ 129 h 273"/>
                      <a:gd name="T20" fmla="*/ 66 w 67"/>
                      <a:gd name="T21" fmla="*/ 133 h 273"/>
                      <a:gd name="T22" fmla="*/ 60 w 67"/>
                      <a:gd name="T23" fmla="*/ 138 h 273"/>
                      <a:gd name="T24" fmla="*/ 57 w 67"/>
                      <a:gd name="T25" fmla="*/ 141 h 273"/>
                      <a:gd name="T26" fmla="*/ 57 w 67"/>
                      <a:gd name="T27" fmla="*/ 267 h 273"/>
                      <a:gd name="T28" fmla="*/ 49 w 67"/>
                      <a:gd name="T29" fmla="*/ 273 h 273"/>
                      <a:gd name="T30" fmla="*/ 42 w 67"/>
                      <a:gd name="T31" fmla="*/ 268 h 273"/>
                      <a:gd name="T32" fmla="*/ 42 w 67"/>
                      <a:gd name="T33" fmla="*/ 139 h 273"/>
                      <a:gd name="T34" fmla="*/ 36 w 67"/>
                      <a:gd name="T35" fmla="*/ 137 h 273"/>
                      <a:gd name="T36" fmla="*/ 31 w 67"/>
                      <a:gd name="T37" fmla="*/ 133 h 273"/>
                      <a:gd name="T38" fmla="*/ 30 w 67"/>
                      <a:gd name="T39" fmla="*/ 132 h 273"/>
                      <a:gd name="T40" fmla="*/ 30 w 67"/>
                      <a:gd name="T41" fmla="*/ 127 h 273"/>
                      <a:gd name="T42" fmla="*/ 30 w 67"/>
                      <a:gd name="T43" fmla="*/ 44 h 273"/>
                      <a:gd name="T44" fmla="*/ 30 w 67"/>
                      <a:gd name="T45" fmla="*/ 37 h 273"/>
                      <a:gd name="T46" fmla="*/ 27 w 67"/>
                      <a:gd name="T47" fmla="*/ 30 h 273"/>
                      <a:gd name="T48" fmla="*/ 24 w 67"/>
                      <a:gd name="T49" fmla="*/ 24 h 273"/>
                      <a:gd name="T50" fmla="*/ 18 w 67"/>
                      <a:gd name="T51" fmla="*/ 20 h 273"/>
                      <a:gd name="T52" fmla="*/ 12 w 67"/>
                      <a:gd name="T53" fmla="*/ 18 h 273"/>
                      <a:gd name="T54" fmla="*/ 0 w 67"/>
                      <a:gd name="T55" fmla="*/ 18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7" h="273">
                        <a:moveTo>
                          <a:pt x="0" y="18"/>
                        </a:moveTo>
                        <a:lnTo>
                          <a:pt x="32" y="0"/>
                        </a:lnTo>
                        <a:lnTo>
                          <a:pt x="43" y="0"/>
                        </a:lnTo>
                        <a:lnTo>
                          <a:pt x="51" y="2"/>
                        </a:lnTo>
                        <a:lnTo>
                          <a:pt x="57" y="6"/>
                        </a:lnTo>
                        <a:lnTo>
                          <a:pt x="62" y="9"/>
                        </a:lnTo>
                        <a:lnTo>
                          <a:pt x="66" y="15"/>
                        </a:lnTo>
                        <a:lnTo>
                          <a:pt x="66" y="20"/>
                        </a:lnTo>
                        <a:lnTo>
                          <a:pt x="67" y="30"/>
                        </a:lnTo>
                        <a:lnTo>
                          <a:pt x="67" y="129"/>
                        </a:lnTo>
                        <a:lnTo>
                          <a:pt x="66" y="133"/>
                        </a:lnTo>
                        <a:lnTo>
                          <a:pt x="60" y="138"/>
                        </a:lnTo>
                        <a:lnTo>
                          <a:pt x="57" y="141"/>
                        </a:lnTo>
                        <a:lnTo>
                          <a:pt x="57" y="267"/>
                        </a:lnTo>
                        <a:lnTo>
                          <a:pt x="49" y="273"/>
                        </a:lnTo>
                        <a:lnTo>
                          <a:pt x="42" y="268"/>
                        </a:lnTo>
                        <a:lnTo>
                          <a:pt x="42" y="139"/>
                        </a:lnTo>
                        <a:lnTo>
                          <a:pt x="36" y="137"/>
                        </a:lnTo>
                        <a:lnTo>
                          <a:pt x="31" y="133"/>
                        </a:lnTo>
                        <a:lnTo>
                          <a:pt x="30" y="132"/>
                        </a:lnTo>
                        <a:lnTo>
                          <a:pt x="30" y="127"/>
                        </a:lnTo>
                        <a:lnTo>
                          <a:pt x="30" y="44"/>
                        </a:lnTo>
                        <a:lnTo>
                          <a:pt x="30" y="37"/>
                        </a:lnTo>
                        <a:lnTo>
                          <a:pt x="27" y="30"/>
                        </a:lnTo>
                        <a:lnTo>
                          <a:pt x="24" y="24"/>
                        </a:lnTo>
                        <a:lnTo>
                          <a:pt x="18" y="20"/>
                        </a:lnTo>
                        <a:lnTo>
                          <a:pt x="12" y="18"/>
                        </a:lnTo>
                        <a:lnTo>
                          <a:pt x="0" y="18"/>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15" name="Freeform 97"/>
                  <p:cNvSpPr>
                    <a:spLocks/>
                  </p:cNvSpPr>
                  <p:nvPr/>
                </p:nvSpPr>
                <p:spPr bwMode="auto">
                  <a:xfrm>
                    <a:off x="4464" y="3235"/>
                    <a:ext cx="22" cy="88"/>
                  </a:xfrm>
                  <a:custGeom>
                    <a:avLst/>
                    <a:gdLst>
                      <a:gd name="T0" fmla="*/ 0 w 67"/>
                      <a:gd name="T1" fmla="*/ 17 h 265"/>
                      <a:gd name="T2" fmla="*/ 33 w 67"/>
                      <a:gd name="T3" fmla="*/ 0 h 265"/>
                      <a:gd name="T4" fmla="*/ 45 w 67"/>
                      <a:gd name="T5" fmla="*/ 0 h 265"/>
                      <a:gd name="T6" fmla="*/ 53 w 67"/>
                      <a:gd name="T7" fmla="*/ 2 h 265"/>
                      <a:gd name="T8" fmla="*/ 59 w 67"/>
                      <a:gd name="T9" fmla="*/ 6 h 265"/>
                      <a:gd name="T10" fmla="*/ 64 w 67"/>
                      <a:gd name="T11" fmla="*/ 9 h 265"/>
                      <a:gd name="T12" fmla="*/ 66 w 67"/>
                      <a:gd name="T13" fmla="*/ 15 h 265"/>
                      <a:gd name="T14" fmla="*/ 67 w 67"/>
                      <a:gd name="T15" fmla="*/ 20 h 265"/>
                      <a:gd name="T16" fmla="*/ 67 w 67"/>
                      <a:gd name="T17" fmla="*/ 28 h 265"/>
                      <a:gd name="T18" fmla="*/ 67 w 67"/>
                      <a:gd name="T19" fmla="*/ 124 h 265"/>
                      <a:gd name="T20" fmla="*/ 66 w 67"/>
                      <a:gd name="T21" fmla="*/ 130 h 265"/>
                      <a:gd name="T22" fmla="*/ 61 w 67"/>
                      <a:gd name="T23" fmla="*/ 133 h 265"/>
                      <a:gd name="T24" fmla="*/ 58 w 67"/>
                      <a:gd name="T25" fmla="*/ 136 h 265"/>
                      <a:gd name="T26" fmla="*/ 58 w 67"/>
                      <a:gd name="T27" fmla="*/ 259 h 265"/>
                      <a:gd name="T28" fmla="*/ 51 w 67"/>
                      <a:gd name="T29" fmla="*/ 265 h 265"/>
                      <a:gd name="T30" fmla="*/ 43 w 67"/>
                      <a:gd name="T31" fmla="*/ 259 h 265"/>
                      <a:gd name="T32" fmla="*/ 43 w 67"/>
                      <a:gd name="T33" fmla="*/ 135 h 265"/>
                      <a:gd name="T34" fmla="*/ 36 w 67"/>
                      <a:gd name="T35" fmla="*/ 133 h 265"/>
                      <a:gd name="T36" fmla="*/ 31 w 67"/>
                      <a:gd name="T37" fmla="*/ 130 h 265"/>
                      <a:gd name="T38" fmla="*/ 31 w 67"/>
                      <a:gd name="T39" fmla="*/ 127 h 265"/>
                      <a:gd name="T40" fmla="*/ 31 w 67"/>
                      <a:gd name="T41" fmla="*/ 123 h 265"/>
                      <a:gd name="T42" fmla="*/ 31 w 67"/>
                      <a:gd name="T43" fmla="*/ 43 h 265"/>
                      <a:gd name="T44" fmla="*/ 31 w 67"/>
                      <a:gd name="T45" fmla="*/ 36 h 265"/>
                      <a:gd name="T46" fmla="*/ 29 w 67"/>
                      <a:gd name="T47" fmla="*/ 28 h 265"/>
                      <a:gd name="T48" fmla="*/ 25 w 67"/>
                      <a:gd name="T49" fmla="*/ 24 h 265"/>
                      <a:gd name="T50" fmla="*/ 19 w 67"/>
                      <a:gd name="T51" fmla="*/ 20 h 265"/>
                      <a:gd name="T52" fmla="*/ 13 w 67"/>
                      <a:gd name="T53" fmla="*/ 18 h 265"/>
                      <a:gd name="T54" fmla="*/ 0 w 67"/>
                      <a:gd name="T55" fmla="*/ 17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7" h="265">
                        <a:moveTo>
                          <a:pt x="0" y="17"/>
                        </a:moveTo>
                        <a:lnTo>
                          <a:pt x="33" y="0"/>
                        </a:lnTo>
                        <a:lnTo>
                          <a:pt x="45" y="0"/>
                        </a:lnTo>
                        <a:lnTo>
                          <a:pt x="53" y="2"/>
                        </a:lnTo>
                        <a:lnTo>
                          <a:pt x="59" y="6"/>
                        </a:lnTo>
                        <a:lnTo>
                          <a:pt x="64" y="9"/>
                        </a:lnTo>
                        <a:lnTo>
                          <a:pt x="66" y="15"/>
                        </a:lnTo>
                        <a:lnTo>
                          <a:pt x="67" y="20"/>
                        </a:lnTo>
                        <a:lnTo>
                          <a:pt x="67" y="28"/>
                        </a:lnTo>
                        <a:lnTo>
                          <a:pt x="67" y="124"/>
                        </a:lnTo>
                        <a:lnTo>
                          <a:pt x="66" y="130"/>
                        </a:lnTo>
                        <a:lnTo>
                          <a:pt x="61" y="133"/>
                        </a:lnTo>
                        <a:lnTo>
                          <a:pt x="58" y="136"/>
                        </a:lnTo>
                        <a:lnTo>
                          <a:pt x="58" y="259"/>
                        </a:lnTo>
                        <a:lnTo>
                          <a:pt x="51" y="265"/>
                        </a:lnTo>
                        <a:lnTo>
                          <a:pt x="43" y="259"/>
                        </a:lnTo>
                        <a:lnTo>
                          <a:pt x="43" y="135"/>
                        </a:lnTo>
                        <a:lnTo>
                          <a:pt x="36" y="133"/>
                        </a:lnTo>
                        <a:lnTo>
                          <a:pt x="31" y="130"/>
                        </a:lnTo>
                        <a:lnTo>
                          <a:pt x="31" y="127"/>
                        </a:lnTo>
                        <a:lnTo>
                          <a:pt x="31" y="123"/>
                        </a:lnTo>
                        <a:lnTo>
                          <a:pt x="31" y="43"/>
                        </a:lnTo>
                        <a:lnTo>
                          <a:pt x="31" y="36"/>
                        </a:lnTo>
                        <a:lnTo>
                          <a:pt x="29" y="28"/>
                        </a:lnTo>
                        <a:lnTo>
                          <a:pt x="25" y="24"/>
                        </a:lnTo>
                        <a:lnTo>
                          <a:pt x="19" y="20"/>
                        </a:lnTo>
                        <a:lnTo>
                          <a:pt x="13" y="18"/>
                        </a:lnTo>
                        <a:lnTo>
                          <a:pt x="0" y="17"/>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grpSp>
          </p:grpSp>
          <p:grpSp>
            <p:nvGrpSpPr>
              <p:cNvPr id="81" name="Group 98"/>
              <p:cNvGrpSpPr>
                <a:grpSpLocks/>
              </p:cNvGrpSpPr>
              <p:nvPr/>
            </p:nvGrpSpPr>
            <p:grpSpPr bwMode="auto">
              <a:xfrm>
                <a:off x="10770" y="9555"/>
                <a:ext cx="910" cy="423"/>
                <a:chOff x="4266" y="3215"/>
                <a:chExt cx="364" cy="169"/>
              </a:xfrm>
            </p:grpSpPr>
            <p:sp>
              <p:nvSpPr>
                <p:cNvPr id="103" name="Freeform 99"/>
                <p:cNvSpPr>
                  <a:spLocks/>
                </p:cNvSpPr>
                <p:nvPr/>
              </p:nvSpPr>
              <p:spPr bwMode="auto">
                <a:xfrm>
                  <a:off x="4266" y="3322"/>
                  <a:ext cx="151" cy="62"/>
                </a:xfrm>
                <a:custGeom>
                  <a:avLst/>
                  <a:gdLst>
                    <a:gd name="T0" fmla="*/ 29 w 452"/>
                    <a:gd name="T1" fmla="*/ 80 h 187"/>
                    <a:gd name="T2" fmla="*/ 438 w 452"/>
                    <a:gd name="T3" fmla="*/ 187 h 187"/>
                    <a:gd name="T4" fmla="*/ 452 w 452"/>
                    <a:gd name="T5" fmla="*/ 121 h 187"/>
                    <a:gd name="T6" fmla="*/ 0 w 452"/>
                    <a:gd name="T7" fmla="*/ 0 h 187"/>
                    <a:gd name="T8" fmla="*/ 29 w 452"/>
                    <a:gd name="T9" fmla="*/ 80 h 187"/>
                  </a:gdLst>
                  <a:ahLst/>
                  <a:cxnLst>
                    <a:cxn ang="0">
                      <a:pos x="T0" y="T1"/>
                    </a:cxn>
                    <a:cxn ang="0">
                      <a:pos x="T2" y="T3"/>
                    </a:cxn>
                    <a:cxn ang="0">
                      <a:pos x="T4" y="T5"/>
                    </a:cxn>
                    <a:cxn ang="0">
                      <a:pos x="T6" y="T7"/>
                    </a:cxn>
                    <a:cxn ang="0">
                      <a:pos x="T8" y="T9"/>
                    </a:cxn>
                  </a:cxnLst>
                  <a:rect l="0" t="0" r="r" b="b"/>
                  <a:pathLst>
                    <a:path w="452" h="187">
                      <a:moveTo>
                        <a:pt x="29" y="80"/>
                      </a:moveTo>
                      <a:lnTo>
                        <a:pt x="438" y="187"/>
                      </a:lnTo>
                      <a:lnTo>
                        <a:pt x="452" y="121"/>
                      </a:lnTo>
                      <a:lnTo>
                        <a:pt x="0" y="0"/>
                      </a:lnTo>
                      <a:lnTo>
                        <a:pt x="29" y="80"/>
                      </a:lnTo>
                      <a:close/>
                    </a:path>
                  </a:pathLst>
                </a:custGeom>
                <a:solidFill>
                  <a:srgbClr val="868686"/>
                </a:solidFill>
                <a:ln w="1588">
                  <a:solidFill>
                    <a:srgbClr val="000000"/>
                  </a:solidFill>
                  <a:prstDash val="solid"/>
                  <a:round/>
                  <a:headEnd/>
                  <a:tailEnd/>
                </a:ln>
              </p:spPr>
              <p:txBody>
                <a:bodyPr/>
                <a:lstStyle/>
                <a:p>
                  <a:endParaRPr lang="ar-IQ"/>
                </a:p>
              </p:txBody>
            </p:sp>
            <p:sp>
              <p:nvSpPr>
                <p:cNvPr id="104" name="Freeform 100"/>
                <p:cNvSpPr>
                  <a:spLocks/>
                </p:cNvSpPr>
                <p:nvPr/>
              </p:nvSpPr>
              <p:spPr bwMode="auto">
                <a:xfrm>
                  <a:off x="4266" y="3299"/>
                  <a:ext cx="151" cy="63"/>
                </a:xfrm>
                <a:custGeom>
                  <a:avLst/>
                  <a:gdLst>
                    <a:gd name="T0" fmla="*/ 0 w 452"/>
                    <a:gd name="T1" fmla="*/ 67 h 188"/>
                    <a:gd name="T2" fmla="*/ 44 w 452"/>
                    <a:gd name="T3" fmla="*/ 0 h 188"/>
                    <a:gd name="T4" fmla="*/ 438 w 452"/>
                    <a:gd name="T5" fmla="*/ 93 h 188"/>
                    <a:gd name="T6" fmla="*/ 452 w 452"/>
                    <a:gd name="T7" fmla="*/ 188 h 188"/>
                    <a:gd name="T8" fmla="*/ 0 w 452"/>
                    <a:gd name="T9" fmla="*/ 67 h 188"/>
                  </a:gdLst>
                  <a:ahLst/>
                  <a:cxnLst>
                    <a:cxn ang="0">
                      <a:pos x="T0" y="T1"/>
                    </a:cxn>
                    <a:cxn ang="0">
                      <a:pos x="T2" y="T3"/>
                    </a:cxn>
                    <a:cxn ang="0">
                      <a:pos x="T4" y="T5"/>
                    </a:cxn>
                    <a:cxn ang="0">
                      <a:pos x="T6" y="T7"/>
                    </a:cxn>
                    <a:cxn ang="0">
                      <a:pos x="T8" y="T9"/>
                    </a:cxn>
                  </a:cxnLst>
                  <a:rect l="0" t="0" r="r" b="b"/>
                  <a:pathLst>
                    <a:path w="452" h="188">
                      <a:moveTo>
                        <a:pt x="0" y="67"/>
                      </a:moveTo>
                      <a:lnTo>
                        <a:pt x="44" y="0"/>
                      </a:lnTo>
                      <a:lnTo>
                        <a:pt x="438" y="93"/>
                      </a:lnTo>
                      <a:lnTo>
                        <a:pt x="452" y="188"/>
                      </a:lnTo>
                      <a:lnTo>
                        <a:pt x="0" y="67"/>
                      </a:lnTo>
                      <a:close/>
                    </a:path>
                  </a:pathLst>
                </a:custGeom>
                <a:solidFill>
                  <a:srgbClr val="969696"/>
                </a:solidFill>
                <a:ln w="1588">
                  <a:solidFill>
                    <a:srgbClr val="000000"/>
                  </a:solidFill>
                  <a:prstDash val="solid"/>
                  <a:round/>
                  <a:headEnd/>
                  <a:tailEnd/>
                </a:ln>
              </p:spPr>
              <p:txBody>
                <a:bodyPr/>
                <a:lstStyle/>
                <a:p>
                  <a:endParaRPr lang="ar-IQ"/>
                </a:p>
              </p:txBody>
            </p:sp>
            <p:sp>
              <p:nvSpPr>
                <p:cNvPr id="105" name="Freeform 101"/>
                <p:cNvSpPr>
                  <a:spLocks/>
                </p:cNvSpPr>
                <p:nvPr/>
              </p:nvSpPr>
              <p:spPr bwMode="auto">
                <a:xfrm>
                  <a:off x="4412" y="3255"/>
                  <a:ext cx="218" cy="129"/>
                </a:xfrm>
                <a:custGeom>
                  <a:avLst/>
                  <a:gdLst>
                    <a:gd name="T0" fmla="*/ 14 w 655"/>
                    <a:gd name="T1" fmla="*/ 321 h 387"/>
                    <a:gd name="T2" fmla="*/ 0 w 655"/>
                    <a:gd name="T3" fmla="*/ 387 h 387"/>
                    <a:gd name="T4" fmla="*/ 641 w 655"/>
                    <a:gd name="T5" fmla="*/ 66 h 387"/>
                    <a:gd name="T6" fmla="*/ 655 w 655"/>
                    <a:gd name="T7" fmla="*/ 0 h 387"/>
                    <a:gd name="T8" fmla="*/ 14 w 655"/>
                    <a:gd name="T9" fmla="*/ 321 h 387"/>
                  </a:gdLst>
                  <a:ahLst/>
                  <a:cxnLst>
                    <a:cxn ang="0">
                      <a:pos x="T0" y="T1"/>
                    </a:cxn>
                    <a:cxn ang="0">
                      <a:pos x="T2" y="T3"/>
                    </a:cxn>
                    <a:cxn ang="0">
                      <a:pos x="T4" y="T5"/>
                    </a:cxn>
                    <a:cxn ang="0">
                      <a:pos x="T6" y="T7"/>
                    </a:cxn>
                    <a:cxn ang="0">
                      <a:pos x="T8" y="T9"/>
                    </a:cxn>
                  </a:cxnLst>
                  <a:rect l="0" t="0" r="r" b="b"/>
                  <a:pathLst>
                    <a:path w="655" h="387">
                      <a:moveTo>
                        <a:pt x="14" y="321"/>
                      </a:moveTo>
                      <a:lnTo>
                        <a:pt x="0" y="387"/>
                      </a:lnTo>
                      <a:lnTo>
                        <a:pt x="641" y="66"/>
                      </a:lnTo>
                      <a:lnTo>
                        <a:pt x="655" y="0"/>
                      </a:lnTo>
                      <a:lnTo>
                        <a:pt x="14" y="321"/>
                      </a:lnTo>
                      <a:close/>
                    </a:path>
                  </a:pathLst>
                </a:custGeom>
                <a:solidFill>
                  <a:srgbClr val="4D4D4D"/>
                </a:solidFill>
                <a:ln w="1588">
                  <a:solidFill>
                    <a:srgbClr val="000000"/>
                  </a:solidFill>
                  <a:prstDash val="solid"/>
                  <a:round/>
                  <a:headEnd/>
                  <a:tailEnd/>
                </a:ln>
              </p:spPr>
              <p:txBody>
                <a:bodyPr/>
                <a:lstStyle/>
                <a:p>
                  <a:endParaRPr lang="ar-IQ"/>
                </a:p>
              </p:txBody>
            </p:sp>
            <p:sp>
              <p:nvSpPr>
                <p:cNvPr id="106" name="Freeform 102"/>
                <p:cNvSpPr>
                  <a:spLocks/>
                </p:cNvSpPr>
                <p:nvPr/>
              </p:nvSpPr>
              <p:spPr bwMode="auto">
                <a:xfrm>
                  <a:off x="4412" y="3237"/>
                  <a:ext cx="218" cy="125"/>
                </a:xfrm>
                <a:custGeom>
                  <a:avLst/>
                  <a:gdLst>
                    <a:gd name="T0" fmla="*/ 0 w 655"/>
                    <a:gd name="T1" fmla="*/ 280 h 375"/>
                    <a:gd name="T2" fmla="*/ 14 w 655"/>
                    <a:gd name="T3" fmla="*/ 375 h 375"/>
                    <a:gd name="T4" fmla="*/ 655 w 655"/>
                    <a:gd name="T5" fmla="*/ 54 h 375"/>
                    <a:gd name="T6" fmla="*/ 612 w 655"/>
                    <a:gd name="T7" fmla="*/ 0 h 375"/>
                    <a:gd name="T8" fmla="*/ 0 w 655"/>
                    <a:gd name="T9" fmla="*/ 280 h 375"/>
                  </a:gdLst>
                  <a:ahLst/>
                  <a:cxnLst>
                    <a:cxn ang="0">
                      <a:pos x="T0" y="T1"/>
                    </a:cxn>
                    <a:cxn ang="0">
                      <a:pos x="T2" y="T3"/>
                    </a:cxn>
                    <a:cxn ang="0">
                      <a:pos x="T4" y="T5"/>
                    </a:cxn>
                    <a:cxn ang="0">
                      <a:pos x="T6" y="T7"/>
                    </a:cxn>
                    <a:cxn ang="0">
                      <a:pos x="T8" y="T9"/>
                    </a:cxn>
                  </a:cxnLst>
                  <a:rect l="0" t="0" r="r" b="b"/>
                  <a:pathLst>
                    <a:path w="655" h="375">
                      <a:moveTo>
                        <a:pt x="0" y="280"/>
                      </a:moveTo>
                      <a:lnTo>
                        <a:pt x="14" y="375"/>
                      </a:lnTo>
                      <a:lnTo>
                        <a:pt x="655" y="54"/>
                      </a:lnTo>
                      <a:lnTo>
                        <a:pt x="612" y="0"/>
                      </a:lnTo>
                      <a:lnTo>
                        <a:pt x="0" y="280"/>
                      </a:lnTo>
                      <a:close/>
                    </a:path>
                  </a:pathLst>
                </a:custGeom>
                <a:solidFill>
                  <a:srgbClr val="B2B2B2"/>
                </a:solidFill>
                <a:ln w="1588">
                  <a:solidFill>
                    <a:srgbClr val="000000"/>
                  </a:solidFill>
                  <a:prstDash val="solid"/>
                  <a:round/>
                  <a:headEnd/>
                  <a:tailEnd/>
                </a:ln>
              </p:spPr>
              <p:txBody>
                <a:bodyPr/>
                <a:lstStyle/>
                <a:p>
                  <a:endParaRPr lang="ar-IQ"/>
                </a:p>
              </p:txBody>
            </p:sp>
            <p:sp>
              <p:nvSpPr>
                <p:cNvPr id="107" name="Freeform 103"/>
                <p:cNvSpPr>
                  <a:spLocks/>
                </p:cNvSpPr>
                <p:nvPr/>
              </p:nvSpPr>
              <p:spPr bwMode="auto">
                <a:xfrm>
                  <a:off x="4281" y="3215"/>
                  <a:ext cx="335" cy="115"/>
                </a:xfrm>
                <a:custGeom>
                  <a:avLst/>
                  <a:gdLst>
                    <a:gd name="T0" fmla="*/ 0 w 1006"/>
                    <a:gd name="T1" fmla="*/ 254 h 347"/>
                    <a:gd name="T2" fmla="*/ 394 w 1006"/>
                    <a:gd name="T3" fmla="*/ 347 h 347"/>
                    <a:gd name="T4" fmla="*/ 1006 w 1006"/>
                    <a:gd name="T5" fmla="*/ 67 h 347"/>
                    <a:gd name="T6" fmla="*/ 598 w 1006"/>
                    <a:gd name="T7" fmla="*/ 0 h 347"/>
                    <a:gd name="T8" fmla="*/ 0 w 1006"/>
                    <a:gd name="T9" fmla="*/ 254 h 347"/>
                  </a:gdLst>
                  <a:ahLst/>
                  <a:cxnLst>
                    <a:cxn ang="0">
                      <a:pos x="T0" y="T1"/>
                    </a:cxn>
                    <a:cxn ang="0">
                      <a:pos x="T2" y="T3"/>
                    </a:cxn>
                    <a:cxn ang="0">
                      <a:pos x="T4" y="T5"/>
                    </a:cxn>
                    <a:cxn ang="0">
                      <a:pos x="T6" y="T7"/>
                    </a:cxn>
                    <a:cxn ang="0">
                      <a:pos x="T8" y="T9"/>
                    </a:cxn>
                  </a:cxnLst>
                  <a:rect l="0" t="0" r="r" b="b"/>
                  <a:pathLst>
                    <a:path w="1006" h="347">
                      <a:moveTo>
                        <a:pt x="0" y="254"/>
                      </a:moveTo>
                      <a:lnTo>
                        <a:pt x="394" y="347"/>
                      </a:lnTo>
                      <a:lnTo>
                        <a:pt x="1006" y="67"/>
                      </a:lnTo>
                      <a:lnTo>
                        <a:pt x="598" y="0"/>
                      </a:lnTo>
                      <a:lnTo>
                        <a:pt x="0" y="254"/>
                      </a:lnTo>
                      <a:close/>
                    </a:path>
                  </a:pathLst>
                </a:custGeom>
                <a:solidFill>
                  <a:srgbClr val="CBCBCB"/>
                </a:solidFill>
                <a:ln w="1588">
                  <a:solidFill>
                    <a:srgbClr val="000000"/>
                  </a:solidFill>
                  <a:prstDash val="solid"/>
                  <a:round/>
                  <a:headEnd/>
                  <a:tailEnd/>
                </a:ln>
              </p:spPr>
              <p:txBody>
                <a:bodyPr/>
                <a:lstStyle/>
                <a:p>
                  <a:endParaRPr lang="ar-IQ"/>
                </a:p>
              </p:txBody>
            </p:sp>
          </p:grpSp>
          <p:grpSp>
            <p:nvGrpSpPr>
              <p:cNvPr id="82" name="Group 104"/>
              <p:cNvGrpSpPr>
                <a:grpSpLocks/>
              </p:cNvGrpSpPr>
              <p:nvPr/>
            </p:nvGrpSpPr>
            <p:grpSpPr bwMode="auto">
              <a:xfrm>
                <a:off x="11170" y="9675"/>
                <a:ext cx="500" cy="470"/>
                <a:chOff x="4426" y="3263"/>
                <a:chExt cx="200" cy="188"/>
              </a:xfrm>
            </p:grpSpPr>
            <p:grpSp>
              <p:nvGrpSpPr>
                <p:cNvPr id="89" name="Group 105"/>
                <p:cNvGrpSpPr>
                  <a:grpSpLocks/>
                </p:cNvGrpSpPr>
                <p:nvPr/>
              </p:nvGrpSpPr>
              <p:grpSpPr bwMode="auto">
                <a:xfrm>
                  <a:off x="4426" y="3265"/>
                  <a:ext cx="198" cy="186"/>
                  <a:chOff x="4426" y="3265"/>
                  <a:chExt cx="198" cy="186"/>
                </a:xfrm>
              </p:grpSpPr>
              <p:sp>
                <p:nvSpPr>
                  <p:cNvPr id="97" name="Freeform 106"/>
                  <p:cNvSpPr>
                    <a:spLocks/>
                  </p:cNvSpPr>
                  <p:nvPr/>
                </p:nvSpPr>
                <p:spPr bwMode="auto">
                  <a:xfrm>
                    <a:off x="4503" y="3313"/>
                    <a:ext cx="24" cy="96"/>
                  </a:xfrm>
                  <a:custGeom>
                    <a:avLst/>
                    <a:gdLst>
                      <a:gd name="T0" fmla="*/ 0 w 72"/>
                      <a:gd name="T1" fmla="*/ 19 h 287"/>
                      <a:gd name="T2" fmla="*/ 35 w 72"/>
                      <a:gd name="T3" fmla="*/ 1 h 287"/>
                      <a:gd name="T4" fmla="*/ 47 w 72"/>
                      <a:gd name="T5" fmla="*/ 0 h 287"/>
                      <a:gd name="T6" fmla="*/ 55 w 72"/>
                      <a:gd name="T7" fmla="*/ 3 h 287"/>
                      <a:gd name="T8" fmla="*/ 63 w 72"/>
                      <a:gd name="T9" fmla="*/ 7 h 287"/>
                      <a:gd name="T10" fmla="*/ 67 w 72"/>
                      <a:gd name="T11" fmla="*/ 11 h 287"/>
                      <a:gd name="T12" fmla="*/ 71 w 72"/>
                      <a:gd name="T13" fmla="*/ 17 h 287"/>
                      <a:gd name="T14" fmla="*/ 71 w 72"/>
                      <a:gd name="T15" fmla="*/ 22 h 287"/>
                      <a:gd name="T16" fmla="*/ 72 w 72"/>
                      <a:gd name="T17" fmla="*/ 32 h 287"/>
                      <a:gd name="T18" fmla="*/ 72 w 72"/>
                      <a:gd name="T19" fmla="*/ 136 h 287"/>
                      <a:gd name="T20" fmla="*/ 71 w 72"/>
                      <a:gd name="T21" fmla="*/ 141 h 287"/>
                      <a:gd name="T22" fmla="*/ 65 w 72"/>
                      <a:gd name="T23" fmla="*/ 145 h 287"/>
                      <a:gd name="T24" fmla="*/ 61 w 72"/>
                      <a:gd name="T25" fmla="*/ 148 h 287"/>
                      <a:gd name="T26" fmla="*/ 61 w 72"/>
                      <a:gd name="T27" fmla="*/ 280 h 287"/>
                      <a:gd name="T28" fmla="*/ 53 w 72"/>
                      <a:gd name="T29" fmla="*/ 287 h 287"/>
                      <a:gd name="T30" fmla="*/ 46 w 72"/>
                      <a:gd name="T31" fmla="*/ 281 h 287"/>
                      <a:gd name="T32" fmla="*/ 46 w 72"/>
                      <a:gd name="T33" fmla="*/ 147 h 287"/>
                      <a:gd name="T34" fmla="*/ 38 w 72"/>
                      <a:gd name="T35" fmla="*/ 144 h 287"/>
                      <a:gd name="T36" fmla="*/ 34 w 72"/>
                      <a:gd name="T37" fmla="*/ 141 h 287"/>
                      <a:gd name="T38" fmla="*/ 32 w 72"/>
                      <a:gd name="T39" fmla="*/ 138 h 287"/>
                      <a:gd name="T40" fmla="*/ 32 w 72"/>
                      <a:gd name="T41" fmla="*/ 133 h 287"/>
                      <a:gd name="T42" fmla="*/ 32 w 72"/>
                      <a:gd name="T43" fmla="*/ 46 h 287"/>
                      <a:gd name="T44" fmla="*/ 32 w 72"/>
                      <a:gd name="T45" fmla="*/ 39 h 287"/>
                      <a:gd name="T46" fmla="*/ 29 w 72"/>
                      <a:gd name="T47" fmla="*/ 32 h 287"/>
                      <a:gd name="T48" fmla="*/ 26 w 72"/>
                      <a:gd name="T49" fmla="*/ 26 h 287"/>
                      <a:gd name="T50" fmla="*/ 20 w 72"/>
                      <a:gd name="T51" fmla="*/ 22 h 287"/>
                      <a:gd name="T52" fmla="*/ 13 w 72"/>
                      <a:gd name="T53" fmla="*/ 20 h 287"/>
                      <a:gd name="T54" fmla="*/ 0 w 72"/>
                      <a:gd name="T55" fmla="*/ 19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2" h="287">
                        <a:moveTo>
                          <a:pt x="0" y="19"/>
                        </a:moveTo>
                        <a:lnTo>
                          <a:pt x="35" y="1"/>
                        </a:lnTo>
                        <a:lnTo>
                          <a:pt x="47" y="0"/>
                        </a:lnTo>
                        <a:lnTo>
                          <a:pt x="55" y="3"/>
                        </a:lnTo>
                        <a:lnTo>
                          <a:pt x="63" y="7"/>
                        </a:lnTo>
                        <a:lnTo>
                          <a:pt x="67" y="11"/>
                        </a:lnTo>
                        <a:lnTo>
                          <a:pt x="71" y="17"/>
                        </a:lnTo>
                        <a:lnTo>
                          <a:pt x="71" y="22"/>
                        </a:lnTo>
                        <a:lnTo>
                          <a:pt x="72" y="32"/>
                        </a:lnTo>
                        <a:lnTo>
                          <a:pt x="72" y="136"/>
                        </a:lnTo>
                        <a:lnTo>
                          <a:pt x="71" y="141"/>
                        </a:lnTo>
                        <a:lnTo>
                          <a:pt x="65" y="145"/>
                        </a:lnTo>
                        <a:lnTo>
                          <a:pt x="61" y="148"/>
                        </a:lnTo>
                        <a:lnTo>
                          <a:pt x="61" y="280"/>
                        </a:lnTo>
                        <a:lnTo>
                          <a:pt x="53" y="287"/>
                        </a:lnTo>
                        <a:lnTo>
                          <a:pt x="46" y="281"/>
                        </a:lnTo>
                        <a:lnTo>
                          <a:pt x="46" y="147"/>
                        </a:lnTo>
                        <a:lnTo>
                          <a:pt x="38" y="144"/>
                        </a:lnTo>
                        <a:lnTo>
                          <a:pt x="34" y="141"/>
                        </a:lnTo>
                        <a:lnTo>
                          <a:pt x="32" y="138"/>
                        </a:lnTo>
                        <a:lnTo>
                          <a:pt x="32" y="133"/>
                        </a:lnTo>
                        <a:lnTo>
                          <a:pt x="32" y="46"/>
                        </a:lnTo>
                        <a:lnTo>
                          <a:pt x="32" y="39"/>
                        </a:lnTo>
                        <a:lnTo>
                          <a:pt x="29" y="32"/>
                        </a:lnTo>
                        <a:lnTo>
                          <a:pt x="26" y="26"/>
                        </a:lnTo>
                        <a:lnTo>
                          <a:pt x="20" y="22"/>
                        </a:lnTo>
                        <a:lnTo>
                          <a:pt x="13" y="20"/>
                        </a:lnTo>
                        <a:lnTo>
                          <a:pt x="0" y="19"/>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98" name="Freeform 107"/>
                  <p:cNvSpPr>
                    <a:spLocks/>
                  </p:cNvSpPr>
                  <p:nvPr/>
                </p:nvSpPr>
                <p:spPr bwMode="auto">
                  <a:xfrm>
                    <a:off x="4467" y="3330"/>
                    <a:ext cx="26" cy="99"/>
                  </a:xfrm>
                  <a:custGeom>
                    <a:avLst/>
                    <a:gdLst>
                      <a:gd name="T0" fmla="*/ 0 w 79"/>
                      <a:gd name="T1" fmla="*/ 21 h 296"/>
                      <a:gd name="T2" fmla="*/ 39 w 79"/>
                      <a:gd name="T3" fmla="*/ 2 h 296"/>
                      <a:gd name="T4" fmla="*/ 51 w 79"/>
                      <a:gd name="T5" fmla="*/ 0 h 296"/>
                      <a:gd name="T6" fmla="*/ 61 w 79"/>
                      <a:gd name="T7" fmla="*/ 4 h 296"/>
                      <a:gd name="T8" fmla="*/ 68 w 79"/>
                      <a:gd name="T9" fmla="*/ 7 h 296"/>
                      <a:gd name="T10" fmla="*/ 73 w 79"/>
                      <a:gd name="T11" fmla="*/ 12 h 296"/>
                      <a:gd name="T12" fmla="*/ 76 w 79"/>
                      <a:gd name="T13" fmla="*/ 18 h 296"/>
                      <a:gd name="T14" fmla="*/ 77 w 79"/>
                      <a:gd name="T15" fmla="*/ 24 h 296"/>
                      <a:gd name="T16" fmla="*/ 79 w 79"/>
                      <a:gd name="T17" fmla="*/ 34 h 296"/>
                      <a:gd name="T18" fmla="*/ 79 w 79"/>
                      <a:gd name="T19" fmla="*/ 140 h 296"/>
                      <a:gd name="T20" fmla="*/ 76 w 79"/>
                      <a:gd name="T21" fmla="*/ 146 h 296"/>
                      <a:gd name="T22" fmla="*/ 71 w 79"/>
                      <a:gd name="T23" fmla="*/ 151 h 296"/>
                      <a:gd name="T24" fmla="*/ 67 w 79"/>
                      <a:gd name="T25" fmla="*/ 153 h 296"/>
                      <a:gd name="T26" fmla="*/ 67 w 79"/>
                      <a:gd name="T27" fmla="*/ 290 h 296"/>
                      <a:gd name="T28" fmla="*/ 58 w 79"/>
                      <a:gd name="T29" fmla="*/ 296 h 296"/>
                      <a:gd name="T30" fmla="*/ 50 w 79"/>
                      <a:gd name="T31" fmla="*/ 290 h 296"/>
                      <a:gd name="T32" fmla="*/ 50 w 79"/>
                      <a:gd name="T33" fmla="*/ 152 h 296"/>
                      <a:gd name="T34" fmla="*/ 43 w 79"/>
                      <a:gd name="T35" fmla="*/ 149 h 296"/>
                      <a:gd name="T36" fmla="*/ 37 w 79"/>
                      <a:gd name="T37" fmla="*/ 146 h 296"/>
                      <a:gd name="T38" fmla="*/ 35 w 79"/>
                      <a:gd name="T39" fmla="*/ 143 h 296"/>
                      <a:gd name="T40" fmla="*/ 35 w 79"/>
                      <a:gd name="T41" fmla="*/ 137 h 296"/>
                      <a:gd name="T42" fmla="*/ 35 w 79"/>
                      <a:gd name="T43" fmla="*/ 49 h 296"/>
                      <a:gd name="T44" fmla="*/ 35 w 79"/>
                      <a:gd name="T45" fmla="*/ 41 h 296"/>
                      <a:gd name="T46" fmla="*/ 33 w 79"/>
                      <a:gd name="T47" fmla="*/ 34 h 296"/>
                      <a:gd name="T48" fmla="*/ 28 w 79"/>
                      <a:gd name="T49" fmla="*/ 27 h 296"/>
                      <a:gd name="T50" fmla="*/ 23 w 79"/>
                      <a:gd name="T51" fmla="*/ 24 h 296"/>
                      <a:gd name="T52" fmla="*/ 16 w 79"/>
                      <a:gd name="T53" fmla="*/ 22 h 296"/>
                      <a:gd name="T54" fmla="*/ 0 w 79"/>
                      <a:gd name="T55" fmla="*/ 21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9" h="296">
                        <a:moveTo>
                          <a:pt x="0" y="21"/>
                        </a:moveTo>
                        <a:lnTo>
                          <a:pt x="39" y="2"/>
                        </a:lnTo>
                        <a:lnTo>
                          <a:pt x="51" y="0"/>
                        </a:lnTo>
                        <a:lnTo>
                          <a:pt x="61" y="4"/>
                        </a:lnTo>
                        <a:lnTo>
                          <a:pt x="68" y="7"/>
                        </a:lnTo>
                        <a:lnTo>
                          <a:pt x="73" y="12"/>
                        </a:lnTo>
                        <a:lnTo>
                          <a:pt x="76" y="18"/>
                        </a:lnTo>
                        <a:lnTo>
                          <a:pt x="77" y="24"/>
                        </a:lnTo>
                        <a:lnTo>
                          <a:pt x="79" y="34"/>
                        </a:lnTo>
                        <a:lnTo>
                          <a:pt x="79" y="140"/>
                        </a:lnTo>
                        <a:lnTo>
                          <a:pt x="76" y="146"/>
                        </a:lnTo>
                        <a:lnTo>
                          <a:pt x="71" y="151"/>
                        </a:lnTo>
                        <a:lnTo>
                          <a:pt x="67" y="153"/>
                        </a:lnTo>
                        <a:lnTo>
                          <a:pt x="67" y="290"/>
                        </a:lnTo>
                        <a:lnTo>
                          <a:pt x="58" y="296"/>
                        </a:lnTo>
                        <a:lnTo>
                          <a:pt x="50" y="290"/>
                        </a:lnTo>
                        <a:lnTo>
                          <a:pt x="50" y="152"/>
                        </a:lnTo>
                        <a:lnTo>
                          <a:pt x="43" y="149"/>
                        </a:lnTo>
                        <a:lnTo>
                          <a:pt x="37" y="146"/>
                        </a:lnTo>
                        <a:lnTo>
                          <a:pt x="35" y="143"/>
                        </a:lnTo>
                        <a:lnTo>
                          <a:pt x="35" y="137"/>
                        </a:lnTo>
                        <a:lnTo>
                          <a:pt x="35" y="49"/>
                        </a:lnTo>
                        <a:lnTo>
                          <a:pt x="35" y="41"/>
                        </a:lnTo>
                        <a:lnTo>
                          <a:pt x="33" y="34"/>
                        </a:lnTo>
                        <a:lnTo>
                          <a:pt x="28" y="27"/>
                        </a:lnTo>
                        <a:lnTo>
                          <a:pt x="23" y="24"/>
                        </a:lnTo>
                        <a:lnTo>
                          <a:pt x="16" y="22"/>
                        </a:lnTo>
                        <a:lnTo>
                          <a:pt x="0" y="21"/>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99" name="Freeform 108"/>
                  <p:cNvSpPr>
                    <a:spLocks/>
                  </p:cNvSpPr>
                  <p:nvPr/>
                </p:nvSpPr>
                <p:spPr bwMode="auto">
                  <a:xfrm>
                    <a:off x="4426" y="3351"/>
                    <a:ext cx="29" cy="100"/>
                  </a:xfrm>
                  <a:custGeom>
                    <a:avLst/>
                    <a:gdLst>
                      <a:gd name="T0" fmla="*/ 0 w 88"/>
                      <a:gd name="T1" fmla="*/ 20 h 301"/>
                      <a:gd name="T2" fmla="*/ 42 w 88"/>
                      <a:gd name="T3" fmla="*/ 1 h 301"/>
                      <a:gd name="T4" fmla="*/ 56 w 88"/>
                      <a:gd name="T5" fmla="*/ 0 h 301"/>
                      <a:gd name="T6" fmla="*/ 67 w 88"/>
                      <a:gd name="T7" fmla="*/ 4 h 301"/>
                      <a:gd name="T8" fmla="*/ 76 w 88"/>
                      <a:gd name="T9" fmla="*/ 7 h 301"/>
                      <a:gd name="T10" fmla="*/ 82 w 88"/>
                      <a:gd name="T11" fmla="*/ 12 h 301"/>
                      <a:gd name="T12" fmla="*/ 85 w 88"/>
                      <a:gd name="T13" fmla="*/ 18 h 301"/>
                      <a:gd name="T14" fmla="*/ 86 w 88"/>
                      <a:gd name="T15" fmla="*/ 24 h 301"/>
                      <a:gd name="T16" fmla="*/ 88 w 88"/>
                      <a:gd name="T17" fmla="*/ 34 h 301"/>
                      <a:gd name="T18" fmla="*/ 88 w 88"/>
                      <a:gd name="T19" fmla="*/ 142 h 301"/>
                      <a:gd name="T20" fmla="*/ 85 w 88"/>
                      <a:gd name="T21" fmla="*/ 148 h 301"/>
                      <a:gd name="T22" fmla="*/ 79 w 88"/>
                      <a:gd name="T23" fmla="*/ 153 h 301"/>
                      <a:gd name="T24" fmla="*/ 74 w 88"/>
                      <a:gd name="T25" fmla="*/ 155 h 301"/>
                      <a:gd name="T26" fmla="*/ 74 w 88"/>
                      <a:gd name="T27" fmla="*/ 294 h 301"/>
                      <a:gd name="T28" fmla="*/ 65 w 88"/>
                      <a:gd name="T29" fmla="*/ 301 h 301"/>
                      <a:gd name="T30" fmla="*/ 55 w 88"/>
                      <a:gd name="T31" fmla="*/ 295 h 301"/>
                      <a:gd name="T32" fmla="*/ 55 w 88"/>
                      <a:gd name="T33" fmla="*/ 154 h 301"/>
                      <a:gd name="T34" fmla="*/ 47 w 88"/>
                      <a:gd name="T35" fmla="*/ 152 h 301"/>
                      <a:gd name="T36" fmla="*/ 41 w 88"/>
                      <a:gd name="T37" fmla="*/ 148 h 301"/>
                      <a:gd name="T38" fmla="*/ 39 w 88"/>
                      <a:gd name="T39" fmla="*/ 146 h 301"/>
                      <a:gd name="T40" fmla="*/ 39 w 88"/>
                      <a:gd name="T41" fmla="*/ 141 h 301"/>
                      <a:gd name="T42" fmla="*/ 39 w 88"/>
                      <a:gd name="T43" fmla="*/ 49 h 301"/>
                      <a:gd name="T44" fmla="*/ 39 w 88"/>
                      <a:gd name="T45" fmla="*/ 42 h 301"/>
                      <a:gd name="T46" fmla="*/ 36 w 88"/>
                      <a:gd name="T47" fmla="*/ 34 h 301"/>
                      <a:gd name="T48" fmla="*/ 31 w 88"/>
                      <a:gd name="T49" fmla="*/ 28 h 301"/>
                      <a:gd name="T50" fmla="*/ 25 w 88"/>
                      <a:gd name="T51" fmla="*/ 24 h 301"/>
                      <a:gd name="T52" fmla="*/ 17 w 88"/>
                      <a:gd name="T53" fmla="*/ 22 h 301"/>
                      <a:gd name="T54" fmla="*/ 0 w 88"/>
                      <a:gd name="T55" fmla="*/ 20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8" h="301">
                        <a:moveTo>
                          <a:pt x="0" y="20"/>
                        </a:moveTo>
                        <a:lnTo>
                          <a:pt x="42" y="1"/>
                        </a:lnTo>
                        <a:lnTo>
                          <a:pt x="56" y="0"/>
                        </a:lnTo>
                        <a:lnTo>
                          <a:pt x="67" y="4"/>
                        </a:lnTo>
                        <a:lnTo>
                          <a:pt x="76" y="7"/>
                        </a:lnTo>
                        <a:lnTo>
                          <a:pt x="82" y="12"/>
                        </a:lnTo>
                        <a:lnTo>
                          <a:pt x="85" y="18"/>
                        </a:lnTo>
                        <a:lnTo>
                          <a:pt x="86" y="24"/>
                        </a:lnTo>
                        <a:lnTo>
                          <a:pt x="88" y="34"/>
                        </a:lnTo>
                        <a:lnTo>
                          <a:pt x="88" y="142"/>
                        </a:lnTo>
                        <a:lnTo>
                          <a:pt x="85" y="148"/>
                        </a:lnTo>
                        <a:lnTo>
                          <a:pt x="79" y="153"/>
                        </a:lnTo>
                        <a:lnTo>
                          <a:pt x="74" y="155"/>
                        </a:lnTo>
                        <a:lnTo>
                          <a:pt x="74" y="294"/>
                        </a:lnTo>
                        <a:lnTo>
                          <a:pt x="65" y="301"/>
                        </a:lnTo>
                        <a:lnTo>
                          <a:pt x="55" y="295"/>
                        </a:lnTo>
                        <a:lnTo>
                          <a:pt x="55" y="154"/>
                        </a:lnTo>
                        <a:lnTo>
                          <a:pt x="47" y="152"/>
                        </a:lnTo>
                        <a:lnTo>
                          <a:pt x="41" y="148"/>
                        </a:lnTo>
                        <a:lnTo>
                          <a:pt x="39" y="146"/>
                        </a:lnTo>
                        <a:lnTo>
                          <a:pt x="39" y="141"/>
                        </a:lnTo>
                        <a:lnTo>
                          <a:pt x="39" y="49"/>
                        </a:lnTo>
                        <a:lnTo>
                          <a:pt x="39" y="42"/>
                        </a:lnTo>
                        <a:lnTo>
                          <a:pt x="36" y="34"/>
                        </a:lnTo>
                        <a:lnTo>
                          <a:pt x="31" y="28"/>
                        </a:lnTo>
                        <a:lnTo>
                          <a:pt x="25" y="24"/>
                        </a:lnTo>
                        <a:lnTo>
                          <a:pt x="17" y="22"/>
                        </a:lnTo>
                        <a:lnTo>
                          <a:pt x="0" y="20"/>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00" name="Freeform 109"/>
                  <p:cNvSpPr>
                    <a:spLocks/>
                  </p:cNvSpPr>
                  <p:nvPr/>
                </p:nvSpPr>
                <p:spPr bwMode="auto">
                  <a:xfrm>
                    <a:off x="4538" y="3296"/>
                    <a:ext cx="24" cy="94"/>
                  </a:xfrm>
                  <a:custGeom>
                    <a:avLst/>
                    <a:gdLst>
                      <a:gd name="T0" fmla="*/ 0 w 72"/>
                      <a:gd name="T1" fmla="*/ 19 h 281"/>
                      <a:gd name="T2" fmla="*/ 35 w 72"/>
                      <a:gd name="T3" fmla="*/ 0 h 281"/>
                      <a:gd name="T4" fmla="*/ 47 w 72"/>
                      <a:gd name="T5" fmla="*/ 0 h 281"/>
                      <a:gd name="T6" fmla="*/ 56 w 72"/>
                      <a:gd name="T7" fmla="*/ 2 h 281"/>
                      <a:gd name="T8" fmla="*/ 62 w 72"/>
                      <a:gd name="T9" fmla="*/ 6 h 281"/>
                      <a:gd name="T10" fmla="*/ 67 w 72"/>
                      <a:gd name="T11" fmla="*/ 10 h 281"/>
                      <a:gd name="T12" fmla="*/ 71 w 72"/>
                      <a:gd name="T13" fmla="*/ 16 h 281"/>
                      <a:gd name="T14" fmla="*/ 72 w 72"/>
                      <a:gd name="T15" fmla="*/ 21 h 281"/>
                      <a:gd name="T16" fmla="*/ 72 w 72"/>
                      <a:gd name="T17" fmla="*/ 31 h 281"/>
                      <a:gd name="T18" fmla="*/ 72 w 72"/>
                      <a:gd name="T19" fmla="*/ 132 h 281"/>
                      <a:gd name="T20" fmla="*/ 71 w 72"/>
                      <a:gd name="T21" fmla="*/ 138 h 281"/>
                      <a:gd name="T22" fmla="*/ 65 w 72"/>
                      <a:gd name="T23" fmla="*/ 142 h 281"/>
                      <a:gd name="T24" fmla="*/ 61 w 72"/>
                      <a:gd name="T25" fmla="*/ 144 h 281"/>
                      <a:gd name="T26" fmla="*/ 61 w 72"/>
                      <a:gd name="T27" fmla="*/ 275 h 281"/>
                      <a:gd name="T28" fmla="*/ 53 w 72"/>
                      <a:gd name="T29" fmla="*/ 281 h 281"/>
                      <a:gd name="T30" fmla="*/ 45 w 72"/>
                      <a:gd name="T31" fmla="*/ 276 h 281"/>
                      <a:gd name="T32" fmla="*/ 45 w 72"/>
                      <a:gd name="T33" fmla="*/ 144 h 281"/>
                      <a:gd name="T34" fmla="*/ 38 w 72"/>
                      <a:gd name="T35" fmla="*/ 142 h 281"/>
                      <a:gd name="T36" fmla="*/ 32 w 72"/>
                      <a:gd name="T37" fmla="*/ 138 h 281"/>
                      <a:gd name="T38" fmla="*/ 32 w 72"/>
                      <a:gd name="T39" fmla="*/ 136 h 281"/>
                      <a:gd name="T40" fmla="*/ 32 w 72"/>
                      <a:gd name="T41" fmla="*/ 131 h 281"/>
                      <a:gd name="T42" fmla="*/ 32 w 72"/>
                      <a:gd name="T43" fmla="*/ 45 h 281"/>
                      <a:gd name="T44" fmla="*/ 32 w 72"/>
                      <a:gd name="T45" fmla="*/ 38 h 281"/>
                      <a:gd name="T46" fmla="*/ 30 w 72"/>
                      <a:gd name="T47" fmla="*/ 31 h 281"/>
                      <a:gd name="T48" fmla="*/ 25 w 72"/>
                      <a:gd name="T49" fmla="*/ 25 h 281"/>
                      <a:gd name="T50" fmla="*/ 20 w 72"/>
                      <a:gd name="T51" fmla="*/ 21 h 281"/>
                      <a:gd name="T52" fmla="*/ 13 w 72"/>
                      <a:gd name="T53" fmla="*/ 19 h 281"/>
                      <a:gd name="T54" fmla="*/ 0 w 72"/>
                      <a:gd name="T55" fmla="*/ 19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2" h="281">
                        <a:moveTo>
                          <a:pt x="0" y="19"/>
                        </a:moveTo>
                        <a:lnTo>
                          <a:pt x="35" y="0"/>
                        </a:lnTo>
                        <a:lnTo>
                          <a:pt x="47" y="0"/>
                        </a:lnTo>
                        <a:lnTo>
                          <a:pt x="56" y="2"/>
                        </a:lnTo>
                        <a:lnTo>
                          <a:pt x="62" y="6"/>
                        </a:lnTo>
                        <a:lnTo>
                          <a:pt x="67" y="10"/>
                        </a:lnTo>
                        <a:lnTo>
                          <a:pt x="71" y="16"/>
                        </a:lnTo>
                        <a:lnTo>
                          <a:pt x="72" y="21"/>
                        </a:lnTo>
                        <a:lnTo>
                          <a:pt x="72" y="31"/>
                        </a:lnTo>
                        <a:lnTo>
                          <a:pt x="72" y="132"/>
                        </a:lnTo>
                        <a:lnTo>
                          <a:pt x="71" y="138"/>
                        </a:lnTo>
                        <a:lnTo>
                          <a:pt x="65" y="142"/>
                        </a:lnTo>
                        <a:lnTo>
                          <a:pt x="61" y="144"/>
                        </a:lnTo>
                        <a:lnTo>
                          <a:pt x="61" y="275"/>
                        </a:lnTo>
                        <a:lnTo>
                          <a:pt x="53" y="281"/>
                        </a:lnTo>
                        <a:lnTo>
                          <a:pt x="45" y="276"/>
                        </a:lnTo>
                        <a:lnTo>
                          <a:pt x="45" y="144"/>
                        </a:lnTo>
                        <a:lnTo>
                          <a:pt x="38" y="142"/>
                        </a:lnTo>
                        <a:lnTo>
                          <a:pt x="32" y="138"/>
                        </a:lnTo>
                        <a:lnTo>
                          <a:pt x="32" y="136"/>
                        </a:lnTo>
                        <a:lnTo>
                          <a:pt x="32" y="131"/>
                        </a:lnTo>
                        <a:lnTo>
                          <a:pt x="32" y="45"/>
                        </a:lnTo>
                        <a:lnTo>
                          <a:pt x="32" y="38"/>
                        </a:lnTo>
                        <a:lnTo>
                          <a:pt x="30" y="31"/>
                        </a:lnTo>
                        <a:lnTo>
                          <a:pt x="25" y="25"/>
                        </a:lnTo>
                        <a:lnTo>
                          <a:pt x="20" y="21"/>
                        </a:lnTo>
                        <a:lnTo>
                          <a:pt x="13" y="19"/>
                        </a:lnTo>
                        <a:lnTo>
                          <a:pt x="0" y="19"/>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01" name="Freeform 110"/>
                  <p:cNvSpPr>
                    <a:spLocks/>
                  </p:cNvSpPr>
                  <p:nvPr/>
                </p:nvSpPr>
                <p:spPr bwMode="auto">
                  <a:xfrm>
                    <a:off x="4572" y="3280"/>
                    <a:ext cx="22" cy="91"/>
                  </a:xfrm>
                  <a:custGeom>
                    <a:avLst/>
                    <a:gdLst>
                      <a:gd name="T0" fmla="*/ 0 w 67"/>
                      <a:gd name="T1" fmla="*/ 17 h 273"/>
                      <a:gd name="T2" fmla="*/ 33 w 67"/>
                      <a:gd name="T3" fmla="*/ 0 h 273"/>
                      <a:gd name="T4" fmla="*/ 44 w 67"/>
                      <a:gd name="T5" fmla="*/ 0 h 273"/>
                      <a:gd name="T6" fmla="*/ 52 w 67"/>
                      <a:gd name="T7" fmla="*/ 2 h 273"/>
                      <a:gd name="T8" fmla="*/ 58 w 67"/>
                      <a:gd name="T9" fmla="*/ 6 h 273"/>
                      <a:gd name="T10" fmla="*/ 62 w 67"/>
                      <a:gd name="T11" fmla="*/ 9 h 273"/>
                      <a:gd name="T12" fmla="*/ 66 w 67"/>
                      <a:gd name="T13" fmla="*/ 15 h 273"/>
                      <a:gd name="T14" fmla="*/ 67 w 67"/>
                      <a:gd name="T15" fmla="*/ 21 h 273"/>
                      <a:gd name="T16" fmla="*/ 67 w 67"/>
                      <a:gd name="T17" fmla="*/ 30 h 273"/>
                      <a:gd name="T18" fmla="*/ 67 w 67"/>
                      <a:gd name="T19" fmla="*/ 129 h 273"/>
                      <a:gd name="T20" fmla="*/ 66 w 67"/>
                      <a:gd name="T21" fmla="*/ 135 h 273"/>
                      <a:gd name="T22" fmla="*/ 61 w 67"/>
                      <a:gd name="T23" fmla="*/ 137 h 273"/>
                      <a:gd name="T24" fmla="*/ 57 w 67"/>
                      <a:gd name="T25" fmla="*/ 141 h 273"/>
                      <a:gd name="T26" fmla="*/ 57 w 67"/>
                      <a:gd name="T27" fmla="*/ 267 h 273"/>
                      <a:gd name="T28" fmla="*/ 50 w 67"/>
                      <a:gd name="T29" fmla="*/ 273 h 273"/>
                      <a:gd name="T30" fmla="*/ 43 w 67"/>
                      <a:gd name="T31" fmla="*/ 268 h 273"/>
                      <a:gd name="T32" fmla="*/ 43 w 67"/>
                      <a:gd name="T33" fmla="*/ 139 h 273"/>
                      <a:gd name="T34" fmla="*/ 36 w 67"/>
                      <a:gd name="T35" fmla="*/ 137 h 273"/>
                      <a:gd name="T36" fmla="*/ 31 w 67"/>
                      <a:gd name="T37" fmla="*/ 135 h 273"/>
                      <a:gd name="T38" fmla="*/ 30 w 67"/>
                      <a:gd name="T39" fmla="*/ 131 h 273"/>
                      <a:gd name="T40" fmla="*/ 30 w 67"/>
                      <a:gd name="T41" fmla="*/ 126 h 273"/>
                      <a:gd name="T42" fmla="*/ 30 w 67"/>
                      <a:gd name="T43" fmla="*/ 44 h 273"/>
                      <a:gd name="T44" fmla="*/ 30 w 67"/>
                      <a:gd name="T45" fmla="*/ 37 h 273"/>
                      <a:gd name="T46" fmla="*/ 27 w 67"/>
                      <a:gd name="T47" fmla="*/ 30 h 273"/>
                      <a:gd name="T48" fmla="*/ 25 w 67"/>
                      <a:gd name="T49" fmla="*/ 25 h 273"/>
                      <a:gd name="T50" fmla="*/ 19 w 67"/>
                      <a:gd name="T51" fmla="*/ 20 h 273"/>
                      <a:gd name="T52" fmla="*/ 13 w 67"/>
                      <a:gd name="T53" fmla="*/ 18 h 273"/>
                      <a:gd name="T54" fmla="*/ 0 w 67"/>
                      <a:gd name="T55" fmla="*/ 17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7" h="273">
                        <a:moveTo>
                          <a:pt x="0" y="17"/>
                        </a:moveTo>
                        <a:lnTo>
                          <a:pt x="33" y="0"/>
                        </a:lnTo>
                        <a:lnTo>
                          <a:pt x="44" y="0"/>
                        </a:lnTo>
                        <a:lnTo>
                          <a:pt x="52" y="2"/>
                        </a:lnTo>
                        <a:lnTo>
                          <a:pt x="58" y="6"/>
                        </a:lnTo>
                        <a:lnTo>
                          <a:pt x="62" y="9"/>
                        </a:lnTo>
                        <a:lnTo>
                          <a:pt x="66" y="15"/>
                        </a:lnTo>
                        <a:lnTo>
                          <a:pt x="67" y="21"/>
                        </a:lnTo>
                        <a:lnTo>
                          <a:pt x="67" y="30"/>
                        </a:lnTo>
                        <a:lnTo>
                          <a:pt x="67" y="129"/>
                        </a:lnTo>
                        <a:lnTo>
                          <a:pt x="66" y="135"/>
                        </a:lnTo>
                        <a:lnTo>
                          <a:pt x="61" y="137"/>
                        </a:lnTo>
                        <a:lnTo>
                          <a:pt x="57" y="141"/>
                        </a:lnTo>
                        <a:lnTo>
                          <a:pt x="57" y="267"/>
                        </a:lnTo>
                        <a:lnTo>
                          <a:pt x="50" y="273"/>
                        </a:lnTo>
                        <a:lnTo>
                          <a:pt x="43" y="268"/>
                        </a:lnTo>
                        <a:lnTo>
                          <a:pt x="43" y="139"/>
                        </a:lnTo>
                        <a:lnTo>
                          <a:pt x="36" y="137"/>
                        </a:lnTo>
                        <a:lnTo>
                          <a:pt x="31" y="135"/>
                        </a:lnTo>
                        <a:lnTo>
                          <a:pt x="30" y="131"/>
                        </a:lnTo>
                        <a:lnTo>
                          <a:pt x="30" y="126"/>
                        </a:lnTo>
                        <a:lnTo>
                          <a:pt x="30" y="44"/>
                        </a:lnTo>
                        <a:lnTo>
                          <a:pt x="30" y="37"/>
                        </a:lnTo>
                        <a:lnTo>
                          <a:pt x="27" y="30"/>
                        </a:lnTo>
                        <a:lnTo>
                          <a:pt x="25" y="25"/>
                        </a:lnTo>
                        <a:lnTo>
                          <a:pt x="19" y="20"/>
                        </a:lnTo>
                        <a:lnTo>
                          <a:pt x="13" y="18"/>
                        </a:lnTo>
                        <a:lnTo>
                          <a:pt x="0" y="17"/>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102" name="Freeform 111"/>
                  <p:cNvSpPr>
                    <a:spLocks/>
                  </p:cNvSpPr>
                  <p:nvPr/>
                </p:nvSpPr>
                <p:spPr bwMode="auto">
                  <a:xfrm>
                    <a:off x="4601" y="3265"/>
                    <a:ext cx="23" cy="88"/>
                  </a:xfrm>
                  <a:custGeom>
                    <a:avLst/>
                    <a:gdLst>
                      <a:gd name="T0" fmla="*/ 0 w 67"/>
                      <a:gd name="T1" fmla="*/ 16 h 263"/>
                      <a:gd name="T2" fmla="*/ 32 w 67"/>
                      <a:gd name="T3" fmla="*/ 0 h 263"/>
                      <a:gd name="T4" fmla="*/ 43 w 67"/>
                      <a:gd name="T5" fmla="*/ 0 h 263"/>
                      <a:gd name="T6" fmla="*/ 52 w 67"/>
                      <a:gd name="T7" fmla="*/ 2 h 263"/>
                      <a:gd name="T8" fmla="*/ 58 w 67"/>
                      <a:gd name="T9" fmla="*/ 4 h 263"/>
                      <a:gd name="T10" fmla="*/ 62 w 67"/>
                      <a:gd name="T11" fmla="*/ 8 h 263"/>
                      <a:gd name="T12" fmla="*/ 66 w 67"/>
                      <a:gd name="T13" fmla="*/ 14 h 263"/>
                      <a:gd name="T14" fmla="*/ 67 w 67"/>
                      <a:gd name="T15" fmla="*/ 19 h 263"/>
                      <a:gd name="T16" fmla="*/ 67 w 67"/>
                      <a:gd name="T17" fmla="*/ 28 h 263"/>
                      <a:gd name="T18" fmla="*/ 67 w 67"/>
                      <a:gd name="T19" fmla="*/ 124 h 263"/>
                      <a:gd name="T20" fmla="*/ 66 w 67"/>
                      <a:gd name="T21" fmla="*/ 130 h 263"/>
                      <a:gd name="T22" fmla="*/ 61 w 67"/>
                      <a:gd name="T23" fmla="*/ 132 h 263"/>
                      <a:gd name="T24" fmla="*/ 57 w 67"/>
                      <a:gd name="T25" fmla="*/ 136 h 263"/>
                      <a:gd name="T26" fmla="*/ 57 w 67"/>
                      <a:gd name="T27" fmla="*/ 257 h 263"/>
                      <a:gd name="T28" fmla="*/ 49 w 67"/>
                      <a:gd name="T29" fmla="*/ 263 h 263"/>
                      <a:gd name="T30" fmla="*/ 43 w 67"/>
                      <a:gd name="T31" fmla="*/ 259 h 263"/>
                      <a:gd name="T32" fmla="*/ 43 w 67"/>
                      <a:gd name="T33" fmla="*/ 134 h 263"/>
                      <a:gd name="T34" fmla="*/ 36 w 67"/>
                      <a:gd name="T35" fmla="*/ 132 h 263"/>
                      <a:gd name="T36" fmla="*/ 31 w 67"/>
                      <a:gd name="T37" fmla="*/ 130 h 263"/>
                      <a:gd name="T38" fmla="*/ 30 w 67"/>
                      <a:gd name="T39" fmla="*/ 126 h 263"/>
                      <a:gd name="T40" fmla="*/ 30 w 67"/>
                      <a:gd name="T41" fmla="*/ 123 h 263"/>
                      <a:gd name="T42" fmla="*/ 30 w 67"/>
                      <a:gd name="T43" fmla="*/ 41 h 263"/>
                      <a:gd name="T44" fmla="*/ 30 w 67"/>
                      <a:gd name="T45" fmla="*/ 34 h 263"/>
                      <a:gd name="T46" fmla="*/ 27 w 67"/>
                      <a:gd name="T47" fmla="*/ 28 h 263"/>
                      <a:gd name="T48" fmla="*/ 24 w 67"/>
                      <a:gd name="T49" fmla="*/ 22 h 263"/>
                      <a:gd name="T50" fmla="*/ 19 w 67"/>
                      <a:gd name="T51" fmla="*/ 19 h 263"/>
                      <a:gd name="T52" fmla="*/ 13 w 67"/>
                      <a:gd name="T53" fmla="*/ 16 h 263"/>
                      <a:gd name="T54" fmla="*/ 0 w 67"/>
                      <a:gd name="T55" fmla="*/ 16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7" h="263">
                        <a:moveTo>
                          <a:pt x="0" y="16"/>
                        </a:moveTo>
                        <a:lnTo>
                          <a:pt x="32" y="0"/>
                        </a:lnTo>
                        <a:lnTo>
                          <a:pt x="43" y="0"/>
                        </a:lnTo>
                        <a:lnTo>
                          <a:pt x="52" y="2"/>
                        </a:lnTo>
                        <a:lnTo>
                          <a:pt x="58" y="4"/>
                        </a:lnTo>
                        <a:lnTo>
                          <a:pt x="62" y="8"/>
                        </a:lnTo>
                        <a:lnTo>
                          <a:pt x="66" y="14"/>
                        </a:lnTo>
                        <a:lnTo>
                          <a:pt x="67" y="19"/>
                        </a:lnTo>
                        <a:lnTo>
                          <a:pt x="67" y="28"/>
                        </a:lnTo>
                        <a:lnTo>
                          <a:pt x="67" y="124"/>
                        </a:lnTo>
                        <a:lnTo>
                          <a:pt x="66" y="130"/>
                        </a:lnTo>
                        <a:lnTo>
                          <a:pt x="61" y="132"/>
                        </a:lnTo>
                        <a:lnTo>
                          <a:pt x="57" y="136"/>
                        </a:lnTo>
                        <a:lnTo>
                          <a:pt x="57" y="257"/>
                        </a:lnTo>
                        <a:lnTo>
                          <a:pt x="49" y="263"/>
                        </a:lnTo>
                        <a:lnTo>
                          <a:pt x="43" y="259"/>
                        </a:lnTo>
                        <a:lnTo>
                          <a:pt x="43" y="134"/>
                        </a:lnTo>
                        <a:lnTo>
                          <a:pt x="36" y="132"/>
                        </a:lnTo>
                        <a:lnTo>
                          <a:pt x="31" y="130"/>
                        </a:lnTo>
                        <a:lnTo>
                          <a:pt x="30" y="126"/>
                        </a:lnTo>
                        <a:lnTo>
                          <a:pt x="30" y="123"/>
                        </a:lnTo>
                        <a:lnTo>
                          <a:pt x="30" y="41"/>
                        </a:lnTo>
                        <a:lnTo>
                          <a:pt x="30" y="34"/>
                        </a:lnTo>
                        <a:lnTo>
                          <a:pt x="27" y="28"/>
                        </a:lnTo>
                        <a:lnTo>
                          <a:pt x="24" y="22"/>
                        </a:lnTo>
                        <a:lnTo>
                          <a:pt x="19" y="19"/>
                        </a:lnTo>
                        <a:lnTo>
                          <a:pt x="13" y="16"/>
                        </a:lnTo>
                        <a:lnTo>
                          <a:pt x="0" y="16"/>
                        </a:lnTo>
                        <a:close/>
                      </a:path>
                    </a:pathLst>
                  </a:custGeom>
                  <a:solidFill>
                    <a:srgbClr val="3F3F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grpSp>
            <p:grpSp>
              <p:nvGrpSpPr>
                <p:cNvPr id="90" name="Group 112"/>
                <p:cNvGrpSpPr>
                  <a:grpSpLocks/>
                </p:cNvGrpSpPr>
                <p:nvPr/>
              </p:nvGrpSpPr>
              <p:grpSpPr bwMode="auto">
                <a:xfrm>
                  <a:off x="4429" y="3263"/>
                  <a:ext cx="197" cy="186"/>
                  <a:chOff x="4429" y="3263"/>
                  <a:chExt cx="197" cy="186"/>
                </a:xfrm>
              </p:grpSpPr>
              <p:sp>
                <p:nvSpPr>
                  <p:cNvPr id="91" name="Freeform 113"/>
                  <p:cNvSpPr>
                    <a:spLocks/>
                  </p:cNvSpPr>
                  <p:nvPr/>
                </p:nvSpPr>
                <p:spPr bwMode="auto">
                  <a:xfrm>
                    <a:off x="4506" y="3311"/>
                    <a:ext cx="24" cy="96"/>
                  </a:xfrm>
                  <a:custGeom>
                    <a:avLst/>
                    <a:gdLst>
                      <a:gd name="T0" fmla="*/ 0 w 72"/>
                      <a:gd name="T1" fmla="*/ 19 h 287"/>
                      <a:gd name="T2" fmla="*/ 35 w 72"/>
                      <a:gd name="T3" fmla="*/ 1 h 287"/>
                      <a:gd name="T4" fmla="*/ 47 w 72"/>
                      <a:gd name="T5" fmla="*/ 0 h 287"/>
                      <a:gd name="T6" fmla="*/ 57 w 72"/>
                      <a:gd name="T7" fmla="*/ 2 h 287"/>
                      <a:gd name="T8" fmla="*/ 63 w 72"/>
                      <a:gd name="T9" fmla="*/ 6 h 287"/>
                      <a:gd name="T10" fmla="*/ 68 w 72"/>
                      <a:gd name="T11" fmla="*/ 11 h 287"/>
                      <a:gd name="T12" fmla="*/ 71 w 72"/>
                      <a:gd name="T13" fmla="*/ 17 h 287"/>
                      <a:gd name="T14" fmla="*/ 72 w 72"/>
                      <a:gd name="T15" fmla="*/ 23 h 287"/>
                      <a:gd name="T16" fmla="*/ 72 w 72"/>
                      <a:gd name="T17" fmla="*/ 31 h 287"/>
                      <a:gd name="T18" fmla="*/ 72 w 72"/>
                      <a:gd name="T19" fmla="*/ 135 h 287"/>
                      <a:gd name="T20" fmla="*/ 71 w 72"/>
                      <a:gd name="T21" fmla="*/ 141 h 287"/>
                      <a:gd name="T22" fmla="*/ 65 w 72"/>
                      <a:gd name="T23" fmla="*/ 145 h 287"/>
                      <a:gd name="T24" fmla="*/ 62 w 72"/>
                      <a:gd name="T25" fmla="*/ 148 h 287"/>
                      <a:gd name="T26" fmla="*/ 62 w 72"/>
                      <a:gd name="T27" fmla="*/ 280 h 287"/>
                      <a:gd name="T28" fmla="*/ 53 w 72"/>
                      <a:gd name="T29" fmla="*/ 287 h 287"/>
                      <a:gd name="T30" fmla="*/ 46 w 72"/>
                      <a:gd name="T31" fmla="*/ 280 h 287"/>
                      <a:gd name="T32" fmla="*/ 46 w 72"/>
                      <a:gd name="T33" fmla="*/ 147 h 287"/>
                      <a:gd name="T34" fmla="*/ 39 w 72"/>
                      <a:gd name="T35" fmla="*/ 144 h 287"/>
                      <a:gd name="T36" fmla="*/ 33 w 72"/>
                      <a:gd name="T37" fmla="*/ 141 h 287"/>
                      <a:gd name="T38" fmla="*/ 33 w 72"/>
                      <a:gd name="T39" fmla="*/ 138 h 287"/>
                      <a:gd name="T40" fmla="*/ 33 w 72"/>
                      <a:gd name="T41" fmla="*/ 133 h 287"/>
                      <a:gd name="T42" fmla="*/ 33 w 72"/>
                      <a:gd name="T43" fmla="*/ 46 h 287"/>
                      <a:gd name="T44" fmla="*/ 33 w 72"/>
                      <a:gd name="T45" fmla="*/ 39 h 287"/>
                      <a:gd name="T46" fmla="*/ 30 w 72"/>
                      <a:gd name="T47" fmla="*/ 31 h 287"/>
                      <a:gd name="T48" fmla="*/ 27 w 72"/>
                      <a:gd name="T49" fmla="*/ 26 h 287"/>
                      <a:gd name="T50" fmla="*/ 21 w 72"/>
                      <a:gd name="T51" fmla="*/ 23 h 287"/>
                      <a:gd name="T52" fmla="*/ 13 w 72"/>
                      <a:gd name="T53" fmla="*/ 20 h 287"/>
                      <a:gd name="T54" fmla="*/ 0 w 72"/>
                      <a:gd name="T55" fmla="*/ 19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2" h="287">
                        <a:moveTo>
                          <a:pt x="0" y="19"/>
                        </a:moveTo>
                        <a:lnTo>
                          <a:pt x="35" y="1"/>
                        </a:lnTo>
                        <a:lnTo>
                          <a:pt x="47" y="0"/>
                        </a:lnTo>
                        <a:lnTo>
                          <a:pt x="57" y="2"/>
                        </a:lnTo>
                        <a:lnTo>
                          <a:pt x="63" y="6"/>
                        </a:lnTo>
                        <a:lnTo>
                          <a:pt x="68" y="11"/>
                        </a:lnTo>
                        <a:lnTo>
                          <a:pt x="71" y="17"/>
                        </a:lnTo>
                        <a:lnTo>
                          <a:pt x="72" y="23"/>
                        </a:lnTo>
                        <a:lnTo>
                          <a:pt x="72" y="31"/>
                        </a:lnTo>
                        <a:lnTo>
                          <a:pt x="72" y="135"/>
                        </a:lnTo>
                        <a:lnTo>
                          <a:pt x="71" y="141"/>
                        </a:lnTo>
                        <a:lnTo>
                          <a:pt x="65" y="145"/>
                        </a:lnTo>
                        <a:lnTo>
                          <a:pt x="62" y="148"/>
                        </a:lnTo>
                        <a:lnTo>
                          <a:pt x="62" y="280"/>
                        </a:lnTo>
                        <a:lnTo>
                          <a:pt x="53" y="287"/>
                        </a:lnTo>
                        <a:lnTo>
                          <a:pt x="46" y="280"/>
                        </a:lnTo>
                        <a:lnTo>
                          <a:pt x="46" y="147"/>
                        </a:lnTo>
                        <a:lnTo>
                          <a:pt x="39" y="144"/>
                        </a:lnTo>
                        <a:lnTo>
                          <a:pt x="33" y="141"/>
                        </a:lnTo>
                        <a:lnTo>
                          <a:pt x="33" y="138"/>
                        </a:lnTo>
                        <a:lnTo>
                          <a:pt x="33" y="133"/>
                        </a:lnTo>
                        <a:lnTo>
                          <a:pt x="33" y="46"/>
                        </a:lnTo>
                        <a:lnTo>
                          <a:pt x="33" y="39"/>
                        </a:lnTo>
                        <a:lnTo>
                          <a:pt x="30" y="31"/>
                        </a:lnTo>
                        <a:lnTo>
                          <a:pt x="27" y="26"/>
                        </a:lnTo>
                        <a:lnTo>
                          <a:pt x="21" y="23"/>
                        </a:lnTo>
                        <a:lnTo>
                          <a:pt x="13" y="20"/>
                        </a:lnTo>
                        <a:lnTo>
                          <a:pt x="0" y="1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92" name="Freeform 114"/>
                  <p:cNvSpPr>
                    <a:spLocks/>
                  </p:cNvSpPr>
                  <p:nvPr/>
                </p:nvSpPr>
                <p:spPr bwMode="auto">
                  <a:xfrm>
                    <a:off x="4470" y="3328"/>
                    <a:ext cx="25" cy="99"/>
                  </a:xfrm>
                  <a:custGeom>
                    <a:avLst/>
                    <a:gdLst>
                      <a:gd name="T0" fmla="*/ 0 w 76"/>
                      <a:gd name="T1" fmla="*/ 19 h 296"/>
                      <a:gd name="T2" fmla="*/ 37 w 76"/>
                      <a:gd name="T3" fmla="*/ 2 h 296"/>
                      <a:gd name="T4" fmla="*/ 49 w 76"/>
                      <a:gd name="T5" fmla="*/ 0 h 296"/>
                      <a:gd name="T6" fmla="*/ 59 w 76"/>
                      <a:gd name="T7" fmla="*/ 4 h 296"/>
                      <a:gd name="T8" fmla="*/ 66 w 76"/>
                      <a:gd name="T9" fmla="*/ 8 h 296"/>
                      <a:gd name="T10" fmla="*/ 71 w 76"/>
                      <a:gd name="T11" fmla="*/ 12 h 296"/>
                      <a:gd name="T12" fmla="*/ 75 w 76"/>
                      <a:gd name="T13" fmla="*/ 17 h 296"/>
                      <a:gd name="T14" fmla="*/ 76 w 76"/>
                      <a:gd name="T15" fmla="*/ 23 h 296"/>
                      <a:gd name="T16" fmla="*/ 76 w 76"/>
                      <a:gd name="T17" fmla="*/ 33 h 296"/>
                      <a:gd name="T18" fmla="*/ 76 w 76"/>
                      <a:gd name="T19" fmla="*/ 140 h 296"/>
                      <a:gd name="T20" fmla="*/ 75 w 76"/>
                      <a:gd name="T21" fmla="*/ 146 h 296"/>
                      <a:gd name="T22" fmla="*/ 70 w 76"/>
                      <a:gd name="T23" fmla="*/ 151 h 296"/>
                      <a:gd name="T24" fmla="*/ 65 w 76"/>
                      <a:gd name="T25" fmla="*/ 153 h 296"/>
                      <a:gd name="T26" fmla="*/ 65 w 76"/>
                      <a:gd name="T27" fmla="*/ 290 h 296"/>
                      <a:gd name="T28" fmla="*/ 56 w 76"/>
                      <a:gd name="T29" fmla="*/ 296 h 296"/>
                      <a:gd name="T30" fmla="*/ 48 w 76"/>
                      <a:gd name="T31" fmla="*/ 290 h 296"/>
                      <a:gd name="T32" fmla="*/ 48 w 76"/>
                      <a:gd name="T33" fmla="*/ 152 h 296"/>
                      <a:gd name="T34" fmla="*/ 41 w 76"/>
                      <a:gd name="T35" fmla="*/ 149 h 296"/>
                      <a:gd name="T36" fmla="*/ 35 w 76"/>
                      <a:gd name="T37" fmla="*/ 146 h 296"/>
                      <a:gd name="T38" fmla="*/ 34 w 76"/>
                      <a:gd name="T39" fmla="*/ 143 h 296"/>
                      <a:gd name="T40" fmla="*/ 34 w 76"/>
                      <a:gd name="T41" fmla="*/ 138 h 296"/>
                      <a:gd name="T42" fmla="*/ 34 w 76"/>
                      <a:gd name="T43" fmla="*/ 48 h 296"/>
                      <a:gd name="T44" fmla="*/ 34 w 76"/>
                      <a:gd name="T45" fmla="*/ 41 h 296"/>
                      <a:gd name="T46" fmla="*/ 31 w 76"/>
                      <a:gd name="T47" fmla="*/ 33 h 296"/>
                      <a:gd name="T48" fmla="*/ 26 w 76"/>
                      <a:gd name="T49" fmla="*/ 27 h 296"/>
                      <a:gd name="T50" fmla="*/ 20 w 76"/>
                      <a:gd name="T51" fmla="*/ 23 h 296"/>
                      <a:gd name="T52" fmla="*/ 14 w 76"/>
                      <a:gd name="T53" fmla="*/ 21 h 296"/>
                      <a:gd name="T54" fmla="*/ 0 w 76"/>
                      <a:gd name="T55" fmla="*/ 19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6" h="296">
                        <a:moveTo>
                          <a:pt x="0" y="19"/>
                        </a:moveTo>
                        <a:lnTo>
                          <a:pt x="37" y="2"/>
                        </a:lnTo>
                        <a:lnTo>
                          <a:pt x="49" y="0"/>
                        </a:lnTo>
                        <a:lnTo>
                          <a:pt x="59" y="4"/>
                        </a:lnTo>
                        <a:lnTo>
                          <a:pt x="66" y="8"/>
                        </a:lnTo>
                        <a:lnTo>
                          <a:pt x="71" y="12"/>
                        </a:lnTo>
                        <a:lnTo>
                          <a:pt x="75" y="17"/>
                        </a:lnTo>
                        <a:lnTo>
                          <a:pt x="76" y="23"/>
                        </a:lnTo>
                        <a:lnTo>
                          <a:pt x="76" y="33"/>
                        </a:lnTo>
                        <a:lnTo>
                          <a:pt x="76" y="140"/>
                        </a:lnTo>
                        <a:lnTo>
                          <a:pt x="75" y="146"/>
                        </a:lnTo>
                        <a:lnTo>
                          <a:pt x="70" y="151"/>
                        </a:lnTo>
                        <a:lnTo>
                          <a:pt x="65" y="153"/>
                        </a:lnTo>
                        <a:lnTo>
                          <a:pt x="65" y="290"/>
                        </a:lnTo>
                        <a:lnTo>
                          <a:pt x="56" y="296"/>
                        </a:lnTo>
                        <a:lnTo>
                          <a:pt x="48" y="290"/>
                        </a:lnTo>
                        <a:lnTo>
                          <a:pt x="48" y="152"/>
                        </a:lnTo>
                        <a:lnTo>
                          <a:pt x="41" y="149"/>
                        </a:lnTo>
                        <a:lnTo>
                          <a:pt x="35" y="146"/>
                        </a:lnTo>
                        <a:lnTo>
                          <a:pt x="34" y="143"/>
                        </a:lnTo>
                        <a:lnTo>
                          <a:pt x="34" y="138"/>
                        </a:lnTo>
                        <a:lnTo>
                          <a:pt x="34" y="48"/>
                        </a:lnTo>
                        <a:lnTo>
                          <a:pt x="34" y="41"/>
                        </a:lnTo>
                        <a:lnTo>
                          <a:pt x="31" y="33"/>
                        </a:lnTo>
                        <a:lnTo>
                          <a:pt x="26" y="27"/>
                        </a:lnTo>
                        <a:lnTo>
                          <a:pt x="20" y="23"/>
                        </a:lnTo>
                        <a:lnTo>
                          <a:pt x="14" y="21"/>
                        </a:lnTo>
                        <a:lnTo>
                          <a:pt x="0" y="1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93" name="Freeform 115"/>
                  <p:cNvSpPr>
                    <a:spLocks/>
                  </p:cNvSpPr>
                  <p:nvPr/>
                </p:nvSpPr>
                <p:spPr bwMode="auto">
                  <a:xfrm>
                    <a:off x="4429" y="3349"/>
                    <a:ext cx="29" cy="100"/>
                  </a:xfrm>
                  <a:custGeom>
                    <a:avLst/>
                    <a:gdLst>
                      <a:gd name="T0" fmla="*/ 0 w 87"/>
                      <a:gd name="T1" fmla="*/ 20 h 301"/>
                      <a:gd name="T2" fmla="*/ 42 w 87"/>
                      <a:gd name="T3" fmla="*/ 0 h 301"/>
                      <a:gd name="T4" fmla="*/ 57 w 87"/>
                      <a:gd name="T5" fmla="*/ 0 h 301"/>
                      <a:gd name="T6" fmla="*/ 68 w 87"/>
                      <a:gd name="T7" fmla="*/ 4 h 301"/>
                      <a:gd name="T8" fmla="*/ 75 w 87"/>
                      <a:gd name="T9" fmla="*/ 7 h 301"/>
                      <a:gd name="T10" fmla="*/ 81 w 87"/>
                      <a:gd name="T11" fmla="*/ 11 h 301"/>
                      <a:gd name="T12" fmla="*/ 84 w 87"/>
                      <a:gd name="T13" fmla="*/ 17 h 301"/>
                      <a:gd name="T14" fmla="*/ 86 w 87"/>
                      <a:gd name="T15" fmla="*/ 24 h 301"/>
                      <a:gd name="T16" fmla="*/ 87 w 87"/>
                      <a:gd name="T17" fmla="*/ 34 h 301"/>
                      <a:gd name="T18" fmla="*/ 87 w 87"/>
                      <a:gd name="T19" fmla="*/ 141 h 301"/>
                      <a:gd name="T20" fmla="*/ 84 w 87"/>
                      <a:gd name="T21" fmla="*/ 148 h 301"/>
                      <a:gd name="T22" fmla="*/ 78 w 87"/>
                      <a:gd name="T23" fmla="*/ 152 h 301"/>
                      <a:gd name="T24" fmla="*/ 74 w 87"/>
                      <a:gd name="T25" fmla="*/ 154 h 301"/>
                      <a:gd name="T26" fmla="*/ 74 w 87"/>
                      <a:gd name="T27" fmla="*/ 294 h 301"/>
                      <a:gd name="T28" fmla="*/ 64 w 87"/>
                      <a:gd name="T29" fmla="*/ 301 h 301"/>
                      <a:gd name="T30" fmla="*/ 56 w 87"/>
                      <a:gd name="T31" fmla="*/ 295 h 301"/>
                      <a:gd name="T32" fmla="*/ 56 w 87"/>
                      <a:gd name="T33" fmla="*/ 153 h 301"/>
                      <a:gd name="T34" fmla="*/ 46 w 87"/>
                      <a:gd name="T35" fmla="*/ 152 h 301"/>
                      <a:gd name="T36" fmla="*/ 40 w 87"/>
                      <a:gd name="T37" fmla="*/ 148 h 301"/>
                      <a:gd name="T38" fmla="*/ 39 w 87"/>
                      <a:gd name="T39" fmla="*/ 146 h 301"/>
                      <a:gd name="T40" fmla="*/ 39 w 87"/>
                      <a:gd name="T41" fmla="*/ 140 h 301"/>
                      <a:gd name="T42" fmla="*/ 39 w 87"/>
                      <a:gd name="T43" fmla="*/ 49 h 301"/>
                      <a:gd name="T44" fmla="*/ 39 w 87"/>
                      <a:gd name="T45" fmla="*/ 41 h 301"/>
                      <a:gd name="T46" fmla="*/ 35 w 87"/>
                      <a:gd name="T47" fmla="*/ 34 h 301"/>
                      <a:gd name="T48" fmla="*/ 30 w 87"/>
                      <a:gd name="T49" fmla="*/ 28 h 301"/>
                      <a:gd name="T50" fmla="*/ 24 w 87"/>
                      <a:gd name="T51" fmla="*/ 23 h 301"/>
                      <a:gd name="T52" fmla="*/ 16 w 87"/>
                      <a:gd name="T53" fmla="*/ 22 h 301"/>
                      <a:gd name="T54" fmla="*/ 0 w 87"/>
                      <a:gd name="T55" fmla="*/ 20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7" h="301">
                        <a:moveTo>
                          <a:pt x="0" y="20"/>
                        </a:moveTo>
                        <a:lnTo>
                          <a:pt x="42" y="0"/>
                        </a:lnTo>
                        <a:lnTo>
                          <a:pt x="57" y="0"/>
                        </a:lnTo>
                        <a:lnTo>
                          <a:pt x="68" y="4"/>
                        </a:lnTo>
                        <a:lnTo>
                          <a:pt x="75" y="7"/>
                        </a:lnTo>
                        <a:lnTo>
                          <a:pt x="81" y="11"/>
                        </a:lnTo>
                        <a:lnTo>
                          <a:pt x="84" y="17"/>
                        </a:lnTo>
                        <a:lnTo>
                          <a:pt x="86" y="24"/>
                        </a:lnTo>
                        <a:lnTo>
                          <a:pt x="87" y="34"/>
                        </a:lnTo>
                        <a:lnTo>
                          <a:pt x="87" y="141"/>
                        </a:lnTo>
                        <a:lnTo>
                          <a:pt x="84" y="148"/>
                        </a:lnTo>
                        <a:lnTo>
                          <a:pt x="78" y="152"/>
                        </a:lnTo>
                        <a:lnTo>
                          <a:pt x="74" y="154"/>
                        </a:lnTo>
                        <a:lnTo>
                          <a:pt x="74" y="294"/>
                        </a:lnTo>
                        <a:lnTo>
                          <a:pt x="64" y="301"/>
                        </a:lnTo>
                        <a:lnTo>
                          <a:pt x="56" y="295"/>
                        </a:lnTo>
                        <a:lnTo>
                          <a:pt x="56" y="153"/>
                        </a:lnTo>
                        <a:lnTo>
                          <a:pt x="46" y="152"/>
                        </a:lnTo>
                        <a:lnTo>
                          <a:pt x="40" y="148"/>
                        </a:lnTo>
                        <a:lnTo>
                          <a:pt x="39" y="146"/>
                        </a:lnTo>
                        <a:lnTo>
                          <a:pt x="39" y="140"/>
                        </a:lnTo>
                        <a:lnTo>
                          <a:pt x="39" y="49"/>
                        </a:lnTo>
                        <a:lnTo>
                          <a:pt x="39" y="41"/>
                        </a:lnTo>
                        <a:lnTo>
                          <a:pt x="35" y="34"/>
                        </a:lnTo>
                        <a:lnTo>
                          <a:pt x="30" y="28"/>
                        </a:lnTo>
                        <a:lnTo>
                          <a:pt x="24" y="23"/>
                        </a:lnTo>
                        <a:lnTo>
                          <a:pt x="16" y="22"/>
                        </a:lnTo>
                        <a:lnTo>
                          <a:pt x="0" y="2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94" name="Freeform 116"/>
                  <p:cNvSpPr>
                    <a:spLocks/>
                  </p:cNvSpPr>
                  <p:nvPr/>
                </p:nvSpPr>
                <p:spPr bwMode="auto">
                  <a:xfrm>
                    <a:off x="4541" y="3294"/>
                    <a:ext cx="24" cy="94"/>
                  </a:xfrm>
                  <a:custGeom>
                    <a:avLst/>
                    <a:gdLst>
                      <a:gd name="T0" fmla="*/ 0 w 72"/>
                      <a:gd name="T1" fmla="*/ 19 h 282"/>
                      <a:gd name="T2" fmla="*/ 35 w 72"/>
                      <a:gd name="T3" fmla="*/ 1 h 282"/>
                      <a:gd name="T4" fmla="*/ 47 w 72"/>
                      <a:gd name="T5" fmla="*/ 0 h 282"/>
                      <a:gd name="T6" fmla="*/ 56 w 72"/>
                      <a:gd name="T7" fmla="*/ 3 h 282"/>
                      <a:gd name="T8" fmla="*/ 62 w 72"/>
                      <a:gd name="T9" fmla="*/ 7 h 282"/>
                      <a:gd name="T10" fmla="*/ 67 w 72"/>
                      <a:gd name="T11" fmla="*/ 10 h 282"/>
                      <a:gd name="T12" fmla="*/ 71 w 72"/>
                      <a:gd name="T13" fmla="*/ 16 h 282"/>
                      <a:gd name="T14" fmla="*/ 72 w 72"/>
                      <a:gd name="T15" fmla="*/ 22 h 282"/>
                      <a:gd name="T16" fmla="*/ 72 w 72"/>
                      <a:gd name="T17" fmla="*/ 32 h 282"/>
                      <a:gd name="T18" fmla="*/ 72 w 72"/>
                      <a:gd name="T19" fmla="*/ 133 h 282"/>
                      <a:gd name="T20" fmla="*/ 71 w 72"/>
                      <a:gd name="T21" fmla="*/ 139 h 282"/>
                      <a:gd name="T22" fmla="*/ 65 w 72"/>
                      <a:gd name="T23" fmla="*/ 143 h 282"/>
                      <a:gd name="T24" fmla="*/ 61 w 72"/>
                      <a:gd name="T25" fmla="*/ 145 h 282"/>
                      <a:gd name="T26" fmla="*/ 61 w 72"/>
                      <a:gd name="T27" fmla="*/ 276 h 282"/>
                      <a:gd name="T28" fmla="*/ 54 w 72"/>
                      <a:gd name="T29" fmla="*/ 282 h 282"/>
                      <a:gd name="T30" fmla="*/ 46 w 72"/>
                      <a:gd name="T31" fmla="*/ 276 h 282"/>
                      <a:gd name="T32" fmla="*/ 46 w 72"/>
                      <a:gd name="T33" fmla="*/ 145 h 282"/>
                      <a:gd name="T34" fmla="*/ 38 w 72"/>
                      <a:gd name="T35" fmla="*/ 142 h 282"/>
                      <a:gd name="T36" fmla="*/ 34 w 72"/>
                      <a:gd name="T37" fmla="*/ 139 h 282"/>
                      <a:gd name="T38" fmla="*/ 32 w 72"/>
                      <a:gd name="T39" fmla="*/ 136 h 282"/>
                      <a:gd name="T40" fmla="*/ 32 w 72"/>
                      <a:gd name="T41" fmla="*/ 131 h 282"/>
                      <a:gd name="T42" fmla="*/ 32 w 72"/>
                      <a:gd name="T43" fmla="*/ 46 h 282"/>
                      <a:gd name="T44" fmla="*/ 32 w 72"/>
                      <a:gd name="T45" fmla="*/ 39 h 282"/>
                      <a:gd name="T46" fmla="*/ 30 w 72"/>
                      <a:gd name="T47" fmla="*/ 32 h 282"/>
                      <a:gd name="T48" fmla="*/ 25 w 72"/>
                      <a:gd name="T49" fmla="*/ 26 h 282"/>
                      <a:gd name="T50" fmla="*/ 20 w 72"/>
                      <a:gd name="T51" fmla="*/ 22 h 282"/>
                      <a:gd name="T52" fmla="*/ 13 w 72"/>
                      <a:gd name="T53" fmla="*/ 20 h 282"/>
                      <a:gd name="T54" fmla="*/ 0 w 72"/>
                      <a:gd name="T55" fmla="*/ 19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2" h="282">
                        <a:moveTo>
                          <a:pt x="0" y="19"/>
                        </a:moveTo>
                        <a:lnTo>
                          <a:pt x="35" y="1"/>
                        </a:lnTo>
                        <a:lnTo>
                          <a:pt x="47" y="0"/>
                        </a:lnTo>
                        <a:lnTo>
                          <a:pt x="56" y="3"/>
                        </a:lnTo>
                        <a:lnTo>
                          <a:pt x="62" y="7"/>
                        </a:lnTo>
                        <a:lnTo>
                          <a:pt x="67" y="10"/>
                        </a:lnTo>
                        <a:lnTo>
                          <a:pt x="71" y="16"/>
                        </a:lnTo>
                        <a:lnTo>
                          <a:pt x="72" y="22"/>
                        </a:lnTo>
                        <a:lnTo>
                          <a:pt x="72" y="32"/>
                        </a:lnTo>
                        <a:lnTo>
                          <a:pt x="72" y="133"/>
                        </a:lnTo>
                        <a:lnTo>
                          <a:pt x="71" y="139"/>
                        </a:lnTo>
                        <a:lnTo>
                          <a:pt x="65" y="143"/>
                        </a:lnTo>
                        <a:lnTo>
                          <a:pt x="61" y="145"/>
                        </a:lnTo>
                        <a:lnTo>
                          <a:pt x="61" y="276"/>
                        </a:lnTo>
                        <a:lnTo>
                          <a:pt x="54" y="282"/>
                        </a:lnTo>
                        <a:lnTo>
                          <a:pt x="46" y="276"/>
                        </a:lnTo>
                        <a:lnTo>
                          <a:pt x="46" y="145"/>
                        </a:lnTo>
                        <a:lnTo>
                          <a:pt x="38" y="142"/>
                        </a:lnTo>
                        <a:lnTo>
                          <a:pt x="34" y="139"/>
                        </a:lnTo>
                        <a:lnTo>
                          <a:pt x="32" y="136"/>
                        </a:lnTo>
                        <a:lnTo>
                          <a:pt x="32" y="131"/>
                        </a:lnTo>
                        <a:lnTo>
                          <a:pt x="32" y="46"/>
                        </a:lnTo>
                        <a:lnTo>
                          <a:pt x="32" y="39"/>
                        </a:lnTo>
                        <a:lnTo>
                          <a:pt x="30" y="32"/>
                        </a:lnTo>
                        <a:lnTo>
                          <a:pt x="25" y="26"/>
                        </a:lnTo>
                        <a:lnTo>
                          <a:pt x="20" y="22"/>
                        </a:lnTo>
                        <a:lnTo>
                          <a:pt x="13" y="20"/>
                        </a:lnTo>
                        <a:lnTo>
                          <a:pt x="0" y="1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95" name="Freeform 117"/>
                  <p:cNvSpPr>
                    <a:spLocks/>
                  </p:cNvSpPr>
                  <p:nvPr/>
                </p:nvSpPr>
                <p:spPr bwMode="auto">
                  <a:xfrm>
                    <a:off x="4574" y="3278"/>
                    <a:ext cx="22" cy="91"/>
                  </a:xfrm>
                  <a:custGeom>
                    <a:avLst/>
                    <a:gdLst>
                      <a:gd name="T0" fmla="*/ 0 w 67"/>
                      <a:gd name="T1" fmla="*/ 18 h 274"/>
                      <a:gd name="T2" fmla="*/ 33 w 67"/>
                      <a:gd name="T3" fmla="*/ 1 h 274"/>
                      <a:gd name="T4" fmla="*/ 44 w 67"/>
                      <a:gd name="T5" fmla="*/ 0 h 274"/>
                      <a:gd name="T6" fmla="*/ 53 w 67"/>
                      <a:gd name="T7" fmla="*/ 3 h 274"/>
                      <a:gd name="T8" fmla="*/ 59 w 67"/>
                      <a:gd name="T9" fmla="*/ 6 h 274"/>
                      <a:gd name="T10" fmla="*/ 62 w 67"/>
                      <a:gd name="T11" fmla="*/ 9 h 274"/>
                      <a:gd name="T12" fmla="*/ 66 w 67"/>
                      <a:gd name="T13" fmla="*/ 15 h 274"/>
                      <a:gd name="T14" fmla="*/ 67 w 67"/>
                      <a:gd name="T15" fmla="*/ 21 h 274"/>
                      <a:gd name="T16" fmla="*/ 67 w 67"/>
                      <a:gd name="T17" fmla="*/ 31 h 274"/>
                      <a:gd name="T18" fmla="*/ 67 w 67"/>
                      <a:gd name="T19" fmla="*/ 128 h 274"/>
                      <a:gd name="T20" fmla="*/ 66 w 67"/>
                      <a:gd name="T21" fmla="*/ 134 h 274"/>
                      <a:gd name="T22" fmla="*/ 61 w 67"/>
                      <a:gd name="T23" fmla="*/ 138 h 274"/>
                      <a:gd name="T24" fmla="*/ 57 w 67"/>
                      <a:gd name="T25" fmla="*/ 140 h 274"/>
                      <a:gd name="T26" fmla="*/ 57 w 67"/>
                      <a:gd name="T27" fmla="*/ 267 h 274"/>
                      <a:gd name="T28" fmla="*/ 49 w 67"/>
                      <a:gd name="T29" fmla="*/ 274 h 274"/>
                      <a:gd name="T30" fmla="*/ 43 w 67"/>
                      <a:gd name="T31" fmla="*/ 268 h 274"/>
                      <a:gd name="T32" fmla="*/ 43 w 67"/>
                      <a:gd name="T33" fmla="*/ 140 h 274"/>
                      <a:gd name="T34" fmla="*/ 37 w 67"/>
                      <a:gd name="T35" fmla="*/ 137 h 274"/>
                      <a:gd name="T36" fmla="*/ 31 w 67"/>
                      <a:gd name="T37" fmla="*/ 134 h 274"/>
                      <a:gd name="T38" fmla="*/ 30 w 67"/>
                      <a:gd name="T39" fmla="*/ 132 h 274"/>
                      <a:gd name="T40" fmla="*/ 30 w 67"/>
                      <a:gd name="T41" fmla="*/ 127 h 274"/>
                      <a:gd name="T42" fmla="*/ 30 w 67"/>
                      <a:gd name="T43" fmla="*/ 45 h 274"/>
                      <a:gd name="T44" fmla="*/ 30 w 67"/>
                      <a:gd name="T45" fmla="*/ 38 h 274"/>
                      <a:gd name="T46" fmla="*/ 27 w 67"/>
                      <a:gd name="T47" fmla="*/ 31 h 274"/>
                      <a:gd name="T48" fmla="*/ 24 w 67"/>
                      <a:gd name="T49" fmla="*/ 25 h 274"/>
                      <a:gd name="T50" fmla="*/ 19 w 67"/>
                      <a:gd name="T51" fmla="*/ 21 h 274"/>
                      <a:gd name="T52" fmla="*/ 13 w 67"/>
                      <a:gd name="T53" fmla="*/ 19 h 274"/>
                      <a:gd name="T54" fmla="*/ 0 w 67"/>
                      <a:gd name="T55" fmla="*/ 18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7" h="274">
                        <a:moveTo>
                          <a:pt x="0" y="18"/>
                        </a:moveTo>
                        <a:lnTo>
                          <a:pt x="33" y="1"/>
                        </a:lnTo>
                        <a:lnTo>
                          <a:pt x="44" y="0"/>
                        </a:lnTo>
                        <a:lnTo>
                          <a:pt x="53" y="3"/>
                        </a:lnTo>
                        <a:lnTo>
                          <a:pt x="59" y="6"/>
                        </a:lnTo>
                        <a:lnTo>
                          <a:pt x="62" y="9"/>
                        </a:lnTo>
                        <a:lnTo>
                          <a:pt x="66" y="15"/>
                        </a:lnTo>
                        <a:lnTo>
                          <a:pt x="67" y="21"/>
                        </a:lnTo>
                        <a:lnTo>
                          <a:pt x="67" y="31"/>
                        </a:lnTo>
                        <a:lnTo>
                          <a:pt x="67" y="128"/>
                        </a:lnTo>
                        <a:lnTo>
                          <a:pt x="66" y="134"/>
                        </a:lnTo>
                        <a:lnTo>
                          <a:pt x="61" y="138"/>
                        </a:lnTo>
                        <a:lnTo>
                          <a:pt x="57" y="140"/>
                        </a:lnTo>
                        <a:lnTo>
                          <a:pt x="57" y="267"/>
                        </a:lnTo>
                        <a:lnTo>
                          <a:pt x="49" y="274"/>
                        </a:lnTo>
                        <a:lnTo>
                          <a:pt x="43" y="268"/>
                        </a:lnTo>
                        <a:lnTo>
                          <a:pt x="43" y="140"/>
                        </a:lnTo>
                        <a:lnTo>
                          <a:pt x="37" y="137"/>
                        </a:lnTo>
                        <a:lnTo>
                          <a:pt x="31" y="134"/>
                        </a:lnTo>
                        <a:lnTo>
                          <a:pt x="30" y="132"/>
                        </a:lnTo>
                        <a:lnTo>
                          <a:pt x="30" y="127"/>
                        </a:lnTo>
                        <a:lnTo>
                          <a:pt x="30" y="45"/>
                        </a:lnTo>
                        <a:lnTo>
                          <a:pt x="30" y="38"/>
                        </a:lnTo>
                        <a:lnTo>
                          <a:pt x="27" y="31"/>
                        </a:lnTo>
                        <a:lnTo>
                          <a:pt x="24" y="25"/>
                        </a:lnTo>
                        <a:lnTo>
                          <a:pt x="19" y="21"/>
                        </a:lnTo>
                        <a:lnTo>
                          <a:pt x="13" y="19"/>
                        </a:lnTo>
                        <a:lnTo>
                          <a:pt x="0" y="18"/>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96" name="Freeform 118"/>
                  <p:cNvSpPr>
                    <a:spLocks/>
                  </p:cNvSpPr>
                  <p:nvPr/>
                </p:nvSpPr>
                <p:spPr bwMode="auto">
                  <a:xfrm>
                    <a:off x="4604" y="3263"/>
                    <a:ext cx="22" cy="88"/>
                  </a:xfrm>
                  <a:custGeom>
                    <a:avLst/>
                    <a:gdLst>
                      <a:gd name="T0" fmla="*/ 0 w 67"/>
                      <a:gd name="T1" fmla="*/ 16 h 264"/>
                      <a:gd name="T2" fmla="*/ 32 w 67"/>
                      <a:gd name="T3" fmla="*/ 0 h 264"/>
                      <a:gd name="T4" fmla="*/ 44 w 67"/>
                      <a:gd name="T5" fmla="*/ 0 h 264"/>
                      <a:gd name="T6" fmla="*/ 53 w 67"/>
                      <a:gd name="T7" fmla="*/ 2 h 264"/>
                      <a:gd name="T8" fmla="*/ 59 w 67"/>
                      <a:gd name="T9" fmla="*/ 6 h 264"/>
                      <a:gd name="T10" fmla="*/ 62 w 67"/>
                      <a:gd name="T11" fmla="*/ 9 h 264"/>
                      <a:gd name="T12" fmla="*/ 66 w 67"/>
                      <a:gd name="T13" fmla="*/ 15 h 264"/>
                      <a:gd name="T14" fmla="*/ 67 w 67"/>
                      <a:gd name="T15" fmla="*/ 20 h 264"/>
                      <a:gd name="T16" fmla="*/ 67 w 67"/>
                      <a:gd name="T17" fmla="*/ 28 h 264"/>
                      <a:gd name="T18" fmla="*/ 67 w 67"/>
                      <a:gd name="T19" fmla="*/ 125 h 264"/>
                      <a:gd name="T20" fmla="*/ 66 w 67"/>
                      <a:gd name="T21" fmla="*/ 131 h 264"/>
                      <a:gd name="T22" fmla="*/ 61 w 67"/>
                      <a:gd name="T23" fmla="*/ 133 h 264"/>
                      <a:gd name="T24" fmla="*/ 58 w 67"/>
                      <a:gd name="T25" fmla="*/ 136 h 264"/>
                      <a:gd name="T26" fmla="*/ 58 w 67"/>
                      <a:gd name="T27" fmla="*/ 258 h 264"/>
                      <a:gd name="T28" fmla="*/ 49 w 67"/>
                      <a:gd name="T29" fmla="*/ 264 h 264"/>
                      <a:gd name="T30" fmla="*/ 43 w 67"/>
                      <a:gd name="T31" fmla="*/ 258 h 264"/>
                      <a:gd name="T32" fmla="*/ 43 w 67"/>
                      <a:gd name="T33" fmla="*/ 134 h 264"/>
                      <a:gd name="T34" fmla="*/ 36 w 67"/>
                      <a:gd name="T35" fmla="*/ 132 h 264"/>
                      <a:gd name="T36" fmla="*/ 31 w 67"/>
                      <a:gd name="T37" fmla="*/ 131 h 264"/>
                      <a:gd name="T38" fmla="*/ 30 w 67"/>
                      <a:gd name="T39" fmla="*/ 127 h 264"/>
                      <a:gd name="T40" fmla="*/ 30 w 67"/>
                      <a:gd name="T41" fmla="*/ 124 h 264"/>
                      <a:gd name="T42" fmla="*/ 30 w 67"/>
                      <a:gd name="T43" fmla="*/ 42 h 264"/>
                      <a:gd name="T44" fmla="*/ 30 w 67"/>
                      <a:gd name="T45" fmla="*/ 35 h 264"/>
                      <a:gd name="T46" fmla="*/ 27 w 67"/>
                      <a:gd name="T47" fmla="*/ 28 h 264"/>
                      <a:gd name="T48" fmla="*/ 24 w 67"/>
                      <a:gd name="T49" fmla="*/ 23 h 264"/>
                      <a:gd name="T50" fmla="*/ 19 w 67"/>
                      <a:gd name="T51" fmla="*/ 20 h 264"/>
                      <a:gd name="T52" fmla="*/ 13 w 67"/>
                      <a:gd name="T53" fmla="*/ 17 h 264"/>
                      <a:gd name="T54" fmla="*/ 0 w 67"/>
                      <a:gd name="T55" fmla="*/ 16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7" h="264">
                        <a:moveTo>
                          <a:pt x="0" y="16"/>
                        </a:moveTo>
                        <a:lnTo>
                          <a:pt x="32" y="0"/>
                        </a:lnTo>
                        <a:lnTo>
                          <a:pt x="44" y="0"/>
                        </a:lnTo>
                        <a:lnTo>
                          <a:pt x="53" y="2"/>
                        </a:lnTo>
                        <a:lnTo>
                          <a:pt x="59" y="6"/>
                        </a:lnTo>
                        <a:lnTo>
                          <a:pt x="62" y="9"/>
                        </a:lnTo>
                        <a:lnTo>
                          <a:pt x="66" y="15"/>
                        </a:lnTo>
                        <a:lnTo>
                          <a:pt x="67" y="20"/>
                        </a:lnTo>
                        <a:lnTo>
                          <a:pt x="67" y="28"/>
                        </a:lnTo>
                        <a:lnTo>
                          <a:pt x="67" y="125"/>
                        </a:lnTo>
                        <a:lnTo>
                          <a:pt x="66" y="131"/>
                        </a:lnTo>
                        <a:lnTo>
                          <a:pt x="61" y="133"/>
                        </a:lnTo>
                        <a:lnTo>
                          <a:pt x="58" y="136"/>
                        </a:lnTo>
                        <a:lnTo>
                          <a:pt x="58" y="258"/>
                        </a:lnTo>
                        <a:lnTo>
                          <a:pt x="49" y="264"/>
                        </a:lnTo>
                        <a:lnTo>
                          <a:pt x="43" y="258"/>
                        </a:lnTo>
                        <a:lnTo>
                          <a:pt x="43" y="134"/>
                        </a:lnTo>
                        <a:lnTo>
                          <a:pt x="36" y="132"/>
                        </a:lnTo>
                        <a:lnTo>
                          <a:pt x="31" y="131"/>
                        </a:lnTo>
                        <a:lnTo>
                          <a:pt x="30" y="127"/>
                        </a:lnTo>
                        <a:lnTo>
                          <a:pt x="30" y="124"/>
                        </a:lnTo>
                        <a:lnTo>
                          <a:pt x="30" y="42"/>
                        </a:lnTo>
                        <a:lnTo>
                          <a:pt x="30" y="35"/>
                        </a:lnTo>
                        <a:lnTo>
                          <a:pt x="27" y="28"/>
                        </a:lnTo>
                        <a:lnTo>
                          <a:pt x="24" y="23"/>
                        </a:lnTo>
                        <a:lnTo>
                          <a:pt x="19" y="20"/>
                        </a:lnTo>
                        <a:lnTo>
                          <a:pt x="13" y="17"/>
                        </a:lnTo>
                        <a:lnTo>
                          <a:pt x="0" y="16"/>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grpSp>
          </p:grpSp>
          <p:grpSp>
            <p:nvGrpSpPr>
              <p:cNvPr id="83" name="Group 119"/>
              <p:cNvGrpSpPr>
                <a:grpSpLocks/>
              </p:cNvGrpSpPr>
              <p:nvPr/>
            </p:nvGrpSpPr>
            <p:grpSpPr bwMode="auto">
              <a:xfrm>
                <a:off x="11148" y="9745"/>
                <a:ext cx="52" cy="20"/>
                <a:chOff x="4417" y="3291"/>
                <a:chExt cx="21" cy="8"/>
              </a:xfrm>
            </p:grpSpPr>
            <p:sp>
              <p:nvSpPr>
                <p:cNvPr id="87" name="Oval 120"/>
                <p:cNvSpPr>
                  <a:spLocks noChangeArrowheads="1"/>
                </p:cNvSpPr>
                <p:nvPr/>
              </p:nvSpPr>
              <p:spPr bwMode="auto">
                <a:xfrm>
                  <a:off x="4417" y="3291"/>
                  <a:ext cx="21" cy="8"/>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88" name="Oval 121"/>
                <p:cNvSpPr>
                  <a:spLocks noChangeArrowheads="1"/>
                </p:cNvSpPr>
                <p:nvPr/>
              </p:nvSpPr>
              <p:spPr bwMode="auto">
                <a:xfrm>
                  <a:off x="4417" y="3291"/>
                  <a:ext cx="19" cy="7"/>
                </a:xfrm>
                <a:prstGeom prst="ellipse">
                  <a:avLst/>
                </a:prstGeom>
                <a:solidFill>
                  <a:srgbClr val="96969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grpSp>
          <p:grpSp>
            <p:nvGrpSpPr>
              <p:cNvPr id="84" name="Group 122"/>
              <p:cNvGrpSpPr>
                <a:grpSpLocks/>
              </p:cNvGrpSpPr>
              <p:nvPr/>
            </p:nvGrpSpPr>
            <p:grpSpPr bwMode="auto">
              <a:xfrm>
                <a:off x="10963" y="9795"/>
                <a:ext cx="62" cy="28"/>
                <a:chOff x="4343" y="3311"/>
                <a:chExt cx="25" cy="11"/>
              </a:xfrm>
            </p:grpSpPr>
            <p:sp>
              <p:nvSpPr>
                <p:cNvPr id="85" name="Freeform 123"/>
                <p:cNvSpPr>
                  <a:spLocks/>
                </p:cNvSpPr>
                <p:nvPr/>
              </p:nvSpPr>
              <p:spPr bwMode="auto">
                <a:xfrm>
                  <a:off x="4343" y="3311"/>
                  <a:ext cx="25" cy="8"/>
                </a:xfrm>
                <a:custGeom>
                  <a:avLst/>
                  <a:gdLst>
                    <a:gd name="T0" fmla="*/ 0 w 74"/>
                    <a:gd name="T1" fmla="*/ 9 h 25"/>
                    <a:gd name="T2" fmla="*/ 65 w 74"/>
                    <a:gd name="T3" fmla="*/ 25 h 25"/>
                    <a:gd name="T4" fmla="*/ 70 w 74"/>
                    <a:gd name="T5" fmla="*/ 23 h 25"/>
                    <a:gd name="T6" fmla="*/ 73 w 74"/>
                    <a:gd name="T7" fmla="*/ 19 h 25"/>
                    <a:gd name="T8" fmla="*/ 74 w 74"/>
                    <a:gd name="T9" fmla="*/ 14 h 25"/>
                    <a:gd name="T10" fmla="*/ 73 w 74"/>
                    <a:gd name="T11" fmla="*/ 9 h 25"/>
                    <a:gd name="T12" fmla="*/ 68 w 74"/>
                    <a:gd name="T13" fmla="*/ 6 h 25"/>
                    <a:gd name="T14" fmla="*/ 61 w 74"/>
                    <a:gd name="T15" fmla="*/ 2 h 25"/>
                    <a:gd name="T16" fmla="*/ 53 w 74"/>
                    <a:gd name="T17" fmla="*/ 1 h 25"/>
                    <a:gd name="T18" fmla="*/ 47 w 74"/>
                    <a:gd name="T19" fmla="*/ 0 h 25"/>
                    <a:gd name="T20" fmla="*/ 38 w 74"/>
                    <a:gd name="T21" fmla="*/ 0 h 25"/>
                    <a:gd name="T22" fmla="*/ 27 w 74"/>
                    <a:gd name="T23" fmla="*/ 0 h 25"/>
                    <a:gd name="T24" fmla="*/ 18 w 74"/>
                    <a:gd name="T25" fmla="*/ 1 h 25"/>
                    <a:gd name="T26" fmla="*/ 9 w 74"/>
                    <a:gd name="T27" fmla="*/ 3 h 25"/>
                    <a:gd name="T28" fmla="*/ 0 w 74"/>
                    <a:gd name="T29" fmla="*/ 9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4" h="25">
                      <a:moveTo>
                        <a:pt x="0" y="9"/>
                      </a:moveTo>
                      <a:lnTo>
                        <a:pt x="65" y="25"/>
                      </a:lnTo>
                      <a:lnTo>
                        <a:pt x="70" y="23"/>
                      </a:lnTo>
                      <a:lnTo>
                        <a:pt x="73" y="19"/>
                      </a:lnTo>
                      <a:lnTo>
                        <a:pt x="74" y="14"/>
                      </a:lnTo>
                      <a:lnTo>
                        <a:pt x="73" y="9"/>
                      </a:lnTo>
                      <a:lnTo>
                        <a:pt x="68" y="6"/>
                      </a:lnTo>
                      <a:lnTo>
                        <a:pt x="61" y="2"/>
                      </a:lnTo>
                      <a:lnTo>
                        <a:pt x="53" y="1"/>
                      </a:lnTo>
                      <a:lnTo>
                        <a:pt x="47" y="0"/>
                      </a:lnTo>
                      <a:lnTo>
                        <a:pt x="38" y="0"/>
                      </a:lnTo>
                      <a:lnTo>
                        <a:pt x="27" y="0"/>
                      </a:lnTo>
                      <a:lnTo>
                        <a:pt x="18" y="1"/>
                      </a:lnTo>
                      <a:lnTo>
                        <a:pt x="9" y="3"/>
                      </a:lnTo>
                      <a:lnTo>
                        <a:pt x="0" y="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sp>
              <p:nvSpPr>
                <p:cNvPr id="86" name="Freeform 124"/>
                <p:cNvSpPr>
                  <a:spLocks/>
                </p:cNvSpPr>
                <p:nvPr/>
              </p:nvSpPr>
              <p:spPr bwMode="auto">
                <a:xfrm>
                  <a:off x="4343" y="3314"/>
                  <a:ext cx="22" cy="8"/>
                </a:xfrm>
                <a:custGeom>
                  <a:avLst/>
                  <a:gdLst>
                    <a:gd name="T0" fmla="*/ 0 w 66"/>
                    <a:gd name="T1" fmla="*/ 0 h 25"/>
                    <a:gd name="T2" fmla="*/ 66 w 66"/>
                    <a:gd name="T3" fmla="*/ 16 h 25"/>
                    <a:gd name="T4" fmla="*/ 66 w 66"/>
                    <a:gd name="T5" fmla="*/ 25 h 25"/>
                    <a:gd name="T6" fmla="*/ 1 w 66"/>
                    <a:gd name="T7" fmla="*/ 10 h 25"/>
                    <a:gd name="T8" fmla="*/ 0 w 66"/>
                    <a:gd name="T9" fmla="*/ 0 h 25"/>
                  </a:gdLst>
                  <a:ahLst/>
                  <a:cxnLst>
                    <a:cxn ang="0">
                      <a:pos x="T0" y="T1"/>
                    </a:cxn>
                    <a:cxn ang="0">
                      <a:pos x="T2" y="T3"/>
                    </a:cxn>
                    <a:cxn ang="0">
                      <a:pos x="T4" y="T5"/>
                    </a:cxn>
                    <a:cxn ang="0">
                      <a:pos x="T6" y="T7"/>
                    </a:cxn>
                    <a:cxn ang="0">
                      <a:pos x="T8" y="T9"/>
                    </a:cxn>
                  </a:cxnLst>
                  <a:rect l="0" t="0" r="r" b="b"/>
                  <a:pathLst>
                    <a:path w="66" h="25">
                      <a:moveTo>
                        <a:pt x="0" y="0"/>
                      </a:moveTo>
                      <a:lnTo>
                        <a:pt x="66" y="16"/>
                      </a:lnTo>
                      <a:lnTo>
                        <a:pt x="66" y="25"/>
                      </a:lnTo>
                      <a:lnTo>
                        <a:pt x="1" y="1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IQ"/>
                </a:p>
              </p:txBody>
            </p:sp>
          </p:grpSp>
        </p:grpSp>
      </p:grpSp>
      <p:grpSp>
        <p:nvGrpSpPr>
          <p:cNvPr id="122" name="Group 125"/>
          <p:cNvGrpSpPr>
            <a:grpSpLocks/>
          </p:cNvGrpSpPr>
          <p:nvPr/>
        </p:nvGrpSpPr>
        <p:grpSpPr bwMode="auto">
          <a:xfrm>
            <a:off x="1200487" y="6030084"/>
            <a:ext cx="2760345" cy="783480"/>
            <a:chOff x="4168" y="12110"/>
            <a:chExt cx="4347" cy="1234"/>
          </a:xfrm>
        </p:grpSpPr>
        <p:sp>
          <p:nvSpPr>
            <p:cNvPr id="123" name="Text Box 126"/>
            <p:cNvSpPr txBox="1">
              <a:spLocks noChangeArrowheads="1"/>
            </p:cNvSpPr>
            <p:nvPr/>
          </p:nvSpPr>
          <p:spPr bwMode="auto">
            <a:xfrm>
              <a:off x="4168" y="12110"/>
              <a:ext cx="4347" cy="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sz="1400" b="1" i="1">
                  <a:solidFill>
                    <a:srgbClr val="3399FF"/>
                  </a:solidFill>
                  <a:latin typeface="Comic Sans MS" pitchFamily="66" charset="0"/>
                </a:rPr>
                <a:t>System Debug</a:t>
              </a:r>
              <a:endParaRPr lang="en-US"/>
            </a:p>
          </p:txBody>
        </p:sp>
        <p:sp>
          <p:nvSpPr>
            <p:cNvPr id="124" name="Text Box 127"/>
            <p:cNvSpPr txBox="1">
              <a:spLocks noChangeArrowheads="1"/>
            </p:cNvSpPr>
            <p:nvPr/>
          </p:nvSpPr>
          <p:spPr bwMode="auto">
            <a:xfrm>
              <a:off x="4553" y="12739"/>
              <a:ext cx="2215" cy="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000"/>
                <a:t>printed circuit board</a:t>
              </a:r>
              <a:endParaRPr lang="en-US"/>
            </a:p>
          </p:txBody>
        </p:sp>
        <p:pic>
          <p:nvPicPr>
            <p:cNvPr id="125" name="Picture 1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4" y="12691"/>
              <a:ext cx="957" cy="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 name="AutoShape 129"/>
            <p:cNvSpPr>
              <a:spLocks noChangeArrowheads="1"/>
            </p:cNvSpPr>
            <p:nvPr/>
          </p:nvSpPr>
          <p:spPr bwMode="auto">
            <a:xfrm>
              <a:off x="6784" y="12528"/>
              <a:ext cx="182" cy="346"/>
            </a:xfrm>
            <a:prstGeom prst="downArrow">
              <a:avLst>
                <a:gd name="adj1" fmla="val 50000"/>
                <a:gd name="adj2" fmla="val 47527"/>
              </a:avLst>
            </a:prstGeom>
            <a:solidFill>
              <a:srgbClr val="993366"/>
            </a:solidFill>
            <a:ln w="9525">
              <a:solidFill>
                <a:srgbClr val="000000"/>
              </a:solidFill>
              <a:miter lim="800000"/>
              <a:headEnd/>
              <a:tailEnd/>
            </a:ln>
          </p:spPr>
          <p:txBody>
            <a:bodyPr/>
            <a:lstStyle/>
            <a:p>
              <a:endParaRPr lang="ar-IQ"/>
            </a:p>
          </p:txBody>
        </p:sp>
      </p:grpSp>
      <p:sp>
        <p:nvSpPr>
          <p:cNvPr id="127" name="مستطيل 126"/>
          <p:cNvSpPr/>
          <p:nvPr/>
        </p:nvSpPr>
        <p:spPr>
          <a:xfrm>
            <a:off x="3953191" y="270633"/>
            <a:ext cx="4982383" cy="1938992"/>
          </a:xfrm>
          <a:prstGeom prst="rect">
            <a:avLst/>
          </a:prstGeom>
        </p:spPr>
        <p:txBody>
          <a:bodyPr wrap="square">
            <a:spAutoFit/>
          </a:bodyPr>
          <a:lstStyle/>
          <a:p>
            <a:pPr algn="just" rtl="0"/>
            <a:r>
              <a:rPr lang="en-US" sz="2400" dirty="0"/>
              <a:t>Circuit or system design is entered into the design application software using text-based entry (VHDL), graphic entry (Schematic), or state diagram description. </a:t>
            </a:r>
          </a:p>
        </p:txBody>
      </p:sp>
      <p:sp>
        <p:nvSpPr>
          <p:cNvPr id="128" name="Rectangle 130"/>
          <p:cNvSpPr>
            <a:spLocks noChangeArrowheads="1"/>
          </p:cNvSpPr>
          <p:nvPr/>
        </p:nvSpPr>
        <p:spPr bwMode="auto">
          <a:xfrm rot="16200000">
            <a:off x="-1759902" y="3065050"/>
            <a:ext cx="431958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eaLnBrk="0" hangingPunct="0"/>
            <a:r>
              <a:rPr lang="en-US" sz="3200" dirty="0">
                <a:solidFill>
                  <a:srgbClr val="0033CC"/>
                </a:solidFill>
                <a:latin typeface="Jokerman" pitchFamily="82" charset="0"/>
                <a:cs typeface="Arial" pitchFamily="34" charset="0"/>
              </a:rPr>
              <a:t>Design Flow</a:t>
            </a:r>
          </a:p>
        </p:txBody>
      </p:sp>
      <p:sp>
        <p:nvSpPr>
          <p:cNvPr id="129" name="مستطيل 128"/>
          <p:cNvSpPr/>
          <p:nvPr/>
        </p:nvSpPr>
        <p:spPr>
          <a:xfrm>
            <a:off x="3953192" y="2444695"/>
            <a:ext cx="4982382" cy="1200329"/>
          </a:xfrm>
          <a:prstGeom prst="rect">
            <a:avLst/>
          </a:prstGeom>
        </p:spPr>
        <p:txBody>
          <a:bodyPr wrap="square">
            <a:spAutoFit/>
          </a:bodyPr>
          <a:lstStyle/>
          <a:p>
            <a:pPr algn="just" rtl="0"/>
            <a:r>
              <a:rPr lang="en-US" sz="2400" dirty="0"/>
              <a:t>Design is simulated by software to </a:t>
            </a:r>
          </a:p>
          <a:p>
            <a:pPr algn="just" rtl="0"/>
            <a:r>
              <a:rPr lang="en-US" sz="2400" dirty="0"/>
              <a:t>confirm that logic circuit functions as expected. Using waveforms </a:t>
            </a:r>
            <a:endParaRPr lang="ar-IQ" sz="2400" dirty="0"/>
          </a:p>
        </p:txBody>
      </p:sp>
      <p:sp>
        <p:nvSpPr>
          <p:cNvPr id="130" name="مستطيل 129"/>
          <p:cNvSpPr/>
          <p:nvPr/>
        </p:nvSpPr>
        <p:spPr>
          <a:xfrm>
            <a:off x="3953192" y="3717032"/>
            <a:ext cx="4982382" cy="2308324"/>
          </a:xfrm>
          <a:prstGeom prst="rect">
            <a:avLst/>
          </a:prstGeom>
        </p:spPr>
        <p:txBody>
          <a:bodyPr wrap="square">
            <a:spAutoFit/>
          </a:bodyPr>
          <a:lstStyle/>
          <a:p>
            <a:pPr algn="just" rtl="0"/>
            <a:r>
              <a:rPr lang="en-US" sz="2400" dirty="0"/>
              <a:t>Logic structures are mapped into the actual structure of the specific device using fitting or place and route and results in an output called a bit-stream, which is device dependent. </a:t>
            </a:r>
          </a:p>
        </p:txBody>
      </p:sp>
      <p:sp>
        <p:nvSpPr>
          <p:cNvPr id="131" name="مستطيل 130"/>
          <p:cNvSpPr/>
          <p:nvPr/>
        </p:nvSpPr>
        <p:spPr>
          <a:xfrm>
            <a:off x="3953191" y="5939599"/>
            <a:ext cx="4982383" cy="830997"/>
          </a:xfrm>
          <a:prstGeom prst="rect">
            <a:avLst/>
          </a:prstGeom>
        </p:spPr>
        <p:txBody>
          <a:bodyPr wrap="square">
            <a:spAutoFit/>
          </a:bodyPr>
          <a:lstStyle/>
          <a:p>
            <a:pPr algn="just" rtl="0"/>
            <a:r>
              <a:rPr lang="en-US" sz="2400" dirty="0"/>
              <a:t>downloaded bit-stream to implement the software design in hardware. </a:t>
            </a:r>
            <a:endParaRPr lang="ar-IQ" sz="2400" dirty="0"/>
          </a:p>
        </p:txBody>
      </p:sp>
    </p:spTree>
    <p:extLst>
      <p:ext uri="{BB962C8B-B14F-4D97-AF65-F5344CB8AC3E}">
        <p14:creationId xmlns:p14="http://schemas.microsoft.com/office/powerpoint/2010/main" val="223415520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7"/>
                                        </p:tgtEl>
                                        <p:attrNameLst>
                                          <p:attrName>style.visibility</p:attrName>
                                        </p:attrNameLst>
                                      </p:cBhvr>
                                      <p:to>
                                        <p:strVal val="visible"/>
                                      </p:to>
                                    </p:set>
                                    <p:anim calcmode="lin" valueType="num">
                                      <p:cBhvr additive="base">
                                        <p:cTn id="7" dur="500" fill="hold"/>
                                        <p:tgtEl>
                                          <p:spTgt spid="127"/>
                                        </p:tgtEl>
                                        <p:attrNameLst>
                                          <p:attrName>ppt_x</p:attrName>
                                        </p:attrNameLst>
                                      </p:cBhvr>
                                      <p:tavLst>
                                        <p:tav tm="0">
                                          <p:val>
                                            <p:strVal val="#ppt_x"/>
                                          </p:val>
                                        </p:tav>
                                        <p:tav tm="100000">
                                          <p:val>
                                            <p:strVal val="#ppt_x"/>
                                          </p:val>
                                        </p:tav>
                                      </p:tavLst>
                                    </p:anim>
                                    <p:anim calcmode="lin" valueType="num">
                                      <p:cBhvr additive="base">
                                        <p:cTn id="8" dur="500" fill="hold"/>
                                        <p:tgtEl>
                                          <p:spTgt spid="1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9"/>
                                        </p:tgtEl>
                                        <p:attrNameLst>
                                          <p:attrName>style.visibility</p:attrName>
                                        </p:attrNameLst>
                                      </p:cBhvr>
                                      <p:to>
                                        <p:strVal val="visible"/>
                                      </p:to>
                                    </p:set>
                                    <p:anim calcmode="lin" valueType="num">
                                      <p:cBhvr additive="base">
                                        <p:cTn id="13" dur="500" fill="hold"/>
                                        <p:tgtEl>
                                          <p:spTgt spid="129"/>
                                        </p:tgtEl>
                                        <p:attrNameLst>
                                          <p:attrName>ppt_x</p:attrName>
                                        </p:attrNameLst>
                                      </p:cBhvr>
                                      <p:tavLst>
                                        <p:tav tm="0">
                                          <p:val>
                                            <p:strVal val="#ppt_x"/>
                                          </p:val>
                                        </p:tav>
                                        <p:tav tm="100000">
                                          <p:val>
                                            <p:strVal val="#ppt_x"/>
                                          </p:val>
                                        </p:tav>
                                      </p:tavLst>
                                    </p:anim>
                                    <p:anim calcmode="lin" valueType="num">
                                      <p:cBhvr additive="base">
                                        <p:cTn id="14" dur="500" fill="hold"/>
                                        <p:tgtEl>
                                          <p:spTgt spid="12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0"/>
                                        </p:tgtEl>
                                        <p:attrNameLst>
                                          <p:attrName>style.visibility</p:attrName>
                                        </p:attrNameLst>
                                      </p:cBhvr>
                                      <p:to>
                                        <p:strVal val="visible"/>
                                      </p:to>
                                    </p:set>
                                    <p:anim calcmode="lin" valueType="num">
                                      <p:cBhvr additive="base">
                                        <p:cTn id="19" dur="500" fill="hold"/>
                                        <p:tgtEl>
                                          <p:spTgt spid="130"/>
                                        </p:tgtEl>
                                        <p:attrNameLst>
                                          <p:attrName>ppt_x</p:attrName>
                                        </p:attrNameLst>
                                      </p:cBhvr>
                                      <p:tavLst>
                                        <p:tav tm="0">
                                          <p:val>
                                            <p:strVal val="#ppt_x"/>
                                          </p:val>
                                        </p:tav>
                                        <p:tav tm="100000">
                                          <p:val>
                                            <p:strVal val="#ppt_x"/>
                                          </p:val>
                                        </p:tav>
                                      </p:tavLst>
                                    </p:anim>
                                    <p:anim calcmode="lin" valueType="num">
                                      <p:cBhvr additive="base">
                                        <p:cTn id="20" dur="500" fill="hold"/>
                                        <p:tgtEl>
                                          <p:spTgt spid="13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1"/>
                                        </p:tgtEl>
                                        <p:attrNameLst>
                                          <p:attrName>style.visibility</p:attrName>
                                        </p:attrNameLst>
                                      </p:cBhvr>
                                      <p:to>
                                        <p:strVal val="visible"/>
                                      </p:to>
                                    </p:set>
                                    <p:anim calcmode="lin" valueType="num">
                                      <p:cBhvr additive="base">
                                        <p:cTn id="25" dur="500" fill="hold"/>
                                        <p:tgtEl>
                                          <p:spTgt spid="131"/>
                                        </p:tgtEl>
                                        <p:attrNameLst>
                                          <p:attrName>ppt_x</p:attrName>
                                        </p:attrNameLst>
                                      </p:cBhvr>
                                      <p:tavLst>
                                        <p:tav tm="0">
                                          <p:val>
                                            <p:strVal val="#ppt_x"/>
                                          </p:val>
                                        </p:tav>
                                        <p:tav tm="100000">
                                          <p:val>
                                            <p:strVal val="#ppt_x"/>
                                          </p:val>
                                        </p:tav>
                                      </p:tavLst>
                                    </p:anim>
                                    <p:anim calcmode="lin" valueType="num">
                                      <p:cBhvr additive="base">
                                        <p:cTn id="26" dur="500" fill="hold"/>
                                        <p:tgtEl>
                                          <p:spTgt spid="1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p:bldP spid="129" grpId="0"/>
      <p:bldP spid="130" grpId="0"/>
      <p:bldP spid="1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548680"/>
            <a:ext cx="5256584"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VHDL Code       Circuit</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3" name="سهم إلى اليمين 2"/>
          <p:cNvSpPr/>
          <p:nvPr/>
        </p:nvSpPr>
        <p:spPr>
          <a:xfrm>
            <a:off x="3311860" y="655821"/>
            <a:ext cx="540060" cy="432048"/>
          </a:xfrm>
          <a:prstGeom prst="rightArrow">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4" name="مستطيل 3"/>
          <p:cNvSpPr/>
          <p:nvPr/>
        </p:nvSpPr>
        <p:spPr>
          <a:xfrm>
            <a:off x="611560" y="1287731"/>
            <a:ext cx="8352928" cy="2015936"/>
          </a:xfrm>
          <a:prstGeom prst="rect">
            <a:avLst/>
          </a:prstGeom>
        </p:spPr>
        <p:txBody>
          <a:bodyPr wrap="square">
            <a:spAutoFit/>
          </a:bodyPr>
          <a:lstStyle/>
          <a:p>
            <a:pPr algn="just" rtl="0"/>
            <a:r>
              <a:rPr lang="en-US" sz="2500" dirty="0"/>
              <a:t>	for a full-adder unit, a and b represent the input bits to be added, c</a:t>
            </a:r>
            <a:r>
              <a:rPr lang="en-US" sz="2500" baseline="-25000" dirty="0"/>
              <a:t>in</a:t>
            </a:r>
            <a:r>
              <a:rPr lang="en-US" sz="2500" dirty="0"/>
              <a:t> is the carry-in bit, s is the sum bit, and c</a:t>
            </a:r>
            <a:r>
              <a:rPr lang="en-US" sz="2500" baseline="-25000" dirty="0"/>
              <a:t>out</a:t>
            </a:r>
            <a:r>
              <a:rPr lang="en-US" sz="2500" dirty="0"/>
              <a:t> the carry-out bit. As shown in the truth table, s must be high whenever the number of inputs that are high is odd, while c</a:t>
            </a:r>
            <a:r>
              <a:rPr lang="en-US" sz="2500" baseline="-25000" dirty="0"/>
              <a:t>out</a:t>
            </a:r>
            <a:r>
              <a:rPr lang="en-US" sz="2500" dirty="0"/>
              <a:t> must be high when two or more inputs are high.</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7838" y="4005064"/>
            <a:ext cx="2705100"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3304" y="3647876"/>
            <a:ext cx="1990725"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710585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1196752"/>
            <a:ext cx="8424936" cy="1631216"/>
          </a:xfrm>
          <a:prstGeom prst="rect">
            <a:avLst/>
          </a:prstGeom>
        </p:spPr>
        <p:txBody>
          <a:bodyPr wrap="square">
            <a:spAutoFit/>
          </a:bodyPr>
          <a:lstStyle/>
          <a:p>
            <a:pPr algn="just" rtl="0"/>
            <a:r>
              <a:rPr lang="en-US" sz="2500" dirty="0"/>
              <a:t>A VHDL code for the full adder consists of an ENTITY, which is a description of the pins (PORTS) of the circuit, and of an ARCHITECTURE, which describes how the circuit should function.</a:t>
            </a:r>
            <a:endParaRPr lang="ar-IQ" sz="2500" dirty="0"/>
          </a:p>
        </p:txBody>
      </p:sp>
      <p:sp>
        <p:nvSpPr>
          <p:cNvPr id="3" name="مستطيل 2"/>
          <p:cNvSpPr/>
          <p:nvPr/>
        </p:nvSpPr>
        <p:spPr>
          <a:xfrm>
            <a:off x="467544" y="548680"/>
            <a:ext cx="5256584"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VHDL Code       Circuit</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4" name="سهم إلى اليمين 3"/>
          <p:cNvSpPr/>
          <p:nvPr/>
        </p:nvSpPr>
        <p:spPr>
          <a:xfrm>
            <a:off x="3311860" y="655821"/>
            <a:ext cx="540060" cy="432048"/>
          </a:xfrm>
          <a:prstGeom prst="rightArrow">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pic>
        <p:nvPicPr>
          <p:cNvPr id="205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924944"/>
            <a:ext cx="6791325" cy="305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72229832"/>
      </p:ext>
    </p:extLst>
  </p:cSld>
  <p:clrMapOvr>
    <a:masterClrMapping/>
  </p:clrMapOvr>
  <p:transition spd="slow">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1124744"/>
            <a:ext cx="8136904" cy="2400657"/>
          </a:xfrm>
          <a:prstGeom prst="rect">
            <a:avLst/>
          </a:prstGeom>
        </p:spPr>
        <p:txBody>
          <a:bodyPr wrap="square">
            <a:spAutoFit/>
          </a:bodyPr>
          <a:lstStyle/>
          <a:p>
            <a:pPr algn="just" rtl="0"/>
            <a:r>
              <a:rPr lang="en-US" sz="2500" dirty="0"/>
              <a:t>	there are several ways of implementing the equations described in the previous ARCHITECTURE, so the actual circuit will depend on the compiler/optimizer being used and,</a:t>
            </a:r>
          </a:p>
          <a:p>
            <a:pPr algn="just" rtl="0"/>
            <a:r>
              <a:rPr lang="en-US" sz="2500" dirty="0"/>
              <a:t>more importantly, on the target technology, if our target is a programmable logic device (PLD or FPGA), then the possible results (among many others) are illustrated below</a:t>
            </a:r>
            <a:endParaRPr lang="ar-IQ" sz="2500" dirty="0"/>
          </a:p>
        </p:txBody>
      </p:sp>
      <p:sp>
        <p:nvSpPr>
          <p:cNvPr id="3" name="مستطيل 2"/>
          <p:cNvSpPr/>
          <p:nvPr/>
        </p:nvSpPr>
        <p:spPr>
          <a:xfrm>
            <a:off x="467544" y="548680"/>
            <a:ext cx="5256584" cy="646331"/>
          </a:xfrm>
          <a:prstGeom prst="rect">
            <a:avLst/>
          </a:prstGeom>
        </p:spPr>
        <p:txBody>
          <a:bodyPr wrap="square">
            <a:spAutoFit/>
          </a:bodyPr>
          <a:lstStyle/>
          <a:p>
            <a:pPr algn="l" rtl="0"/>
            <a:r>
              <a:rPr lang="en-US"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rPr>
              <a:t>VHDL Code       Circuit</a:t>
            </a:r>
            <a:endParaRPr lang="ar-IQ" sz="3600" dirty="0">
              <a:solidFill>
                <a:srgbClr val="0000FF"/>
              </a:solidFill>
              <a:effectLst>
                <a:innerShdw blurRad="114300">
                  <a:prstClr val="black">
                    <a:alpha val="75000"/>
                  </a:prstClr>
                </a:innerShdw>
                <a:reflection blurRad="6350" stA="55000" endA="300" endPos="45500" dir="5400000" sy="-100000" algn="bl" rotWithShape="0"/>
              </a:effectLst>
              <a:latin typeface="Jokerman" pitchFamily="82" charset="0"/>
              <a:ea typeface="+mj-ea"/>
              <a:cs typeface="Arial" pitchFamily="34" charset="0"/>
            </a:endParaRPr>
          </a:p>
        </p:txBody>
      </p:sp>
      <p:sp>
        <p:nvSpPr>
          <p:cNvPr id="4" name="سهم إلى اليمين 3"/>
          <p:cNvSpPr/>
          <p:nvPr/>
        </p:nvSpPr>
        <p:spPr>
          <a:xfrm>
            <a:off x="3311860" y="655821"/>
            <a:ext cx="540060" cy="432048"/>
          </a:xfrm>
          <a:prstGeom prst="rightArrow">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3928" y="3641204"/>
            <a:ext cx="19431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5728" y="4517479"/>
            <a:ext cx="4038600" cy="164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3645024"/>
            <a:ext cx="3000375"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752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2312</TotalTime>
  <Words>1812</Words>
  <Application>Microsoft Office PowerPoint</Application>
  <PresentationFormat>On-screen Show (4:3)</PresentationFormat>
  <Paragraphs>112</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Comic Sans MS</vt:lpstr>
      <vt:lpstr>Jokerman</vt:lpstr>
      <vt:lpstr>Wingdings</vt:lpstr>
      <vt:lpstr>نسق Office</vt:lpstr>
      <vt:lpstr>Introduction to VHDL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MEMI</dc:creator>
  <cp:lastModifiedBy>kerim dawah</cp:lastModifiedBy>
  <cp:revision>42</cp:revision>
  <dcterms:created xsi:type="dcterms:W3CDTF">2017-09-28T06:29:27Z</dcterms:created>
  <dcterms:modified xsi:type="dcterms:W3CDTF">2025-07-04T01:26:04Z</dcterms:modified>
</cp:coreProperties>
</file>