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2" r:id="rId1"/>
  </p:sldMasterIdLst>
  <p:sldIdLst>
    <p:sldId id="299" r:id="rId2"/>
    <p:sldId id="300" r:id="rId3"/>
    <p:sldId id="301" r:id="rId4"/>
    <p:sldId id="302" r:id="rId5"/>
    <p:sldId id="303" r:id="rId6"/>
    <p:sldId id="304" r:id="rId7"/>
    <p:sldId id="305" r:id="rId8"/>
    <p:sldId id="290" r:id="rId9"/>
    <p:sldId id="298" r:id="rId10"/>
    <p:sldId id="309" r:id="rId11"/>
    <p:sldId id="257" r:id="rId12"/>
    <p:sldId id="306" r:id="rId13"/>
    <p:sldId id="261" r:id="rId14"/>
    <p:sldId id="307" r:id="rId15"/>
    <p:sldId id="308" r:id="rId16"/>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r" defTabSz="914400" rtl="1"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r" defTabSz="914400" rtl="1"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r" defTabSz="914400" rtl="1"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r" defTabSz="914400" rtl="1"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4" autoAdjust="0"/>
    <p:restoredTop sz="95027" autoAdjust="0"/>
  </p:normalViewPr>
  <p:slideViewPr>
    <p:cSldViewPr>
      <p:cViewPr varScale="1">
        <p:scale>
          <a:sx n="83" d="100"/>
          <a:sy n="83" d="100"/>
        </p:scale>
        <p:origin x="150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lstStyle>
            <a:lvl1pPr algn="ctr">
              <a:defRPr sz="48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7A88EB3-EC2A-47E0-A133-3B48ED7F9F8A}" type="slidenum">
              <a:rPr lang="fa-IR" altLang="en-US"/>
              <a:pPr>
                <a:defRPr/>
              </a:pPr>
              <a:t>‹#›</a:t>
            </a:fld>
            <a:endParaRPr lang="en-US" altLang="en-US"/>
          </a:p>
        </p:txBody>
      </p:sp>
    </p:spTree>
    <p:extLst>
      <p:ext uri="{BB962C8B-B14F-4D97-AF65-F5344CB8AC3E}">
        <p14:creationId xmlns:p14="http://schemas.microsoft.com/office/powerpoint/2010/main" val="158839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lstStyle>
            <a:lvl1pPr>
              <a:defRPr sz="28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الأيقونة لإضافة صورة</a:t>
            </a:r>
            <a:endParaRPr lang="en-US" noProof="0" dirty="0"/>
          </a:p>
        </p:txBody>
      </p:sp>
      <p:sp>
        <p:nvSpPr>
          <p:cNvPr id="4" name="Text Placeholder 3"/>
          <p:cNvSpPr>
            <a:spLocks noGrp="1"/>
          </p:cNvSpPr>
          <p:nvPr>
            <p:ph type="body" sz="half" idx="2"/>
          </p:nvPr>
        </p:nvSpPr>
        <p:spPr>
          <a:xfrm>
            <a:off x="685346" y="5108728"/>
            <a:ext cx="7774499"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57CFBEA1-B75C-427E-AFD3-591A40B37DF8}" type="slidenum">
              <a:rPr lang="fa-IR" altLang="en-US"/>
              <a:pPr>
                <a:defRPr/>
              </a:pPr>
              <a:t>‹#›</a:t>
            </a:fld>
            <a:endParaRPr lang="en-US" altLang="en-US"/>
          </a:p>
        </p:txBody>
      </p:sp>
    </p:spTree>
    <p:extLst>
      <p:ext uri="{BB962C8B-B14F-4D97-AF65-F5344CB8AC3E}">
        <p14:creationId xmlns:p14="http://schemas.microsoft.com/office/powerpoint/2010/main" val="325361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lstStyle>
            <a:lvl1pP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57C2F194-D0CE-4447-A0B0-9BE4CAB45CAF}" type="slidenum">
              <a:rPr lang="fa-IR" altLang="en-US"/>
              <a:pPr>
                <a:defRPr/>
              </a:pPr>
              <a:t>‹#›</a:t>
            </a:fld>
            <a:endParaRPr lang="en-US" altLang="en-US"/>
          </a:p>
        </p:txBody>
      </p:sp>
    </p:spTree>
    <p:extLst>
      <p:ext uri="{BB962C8B-B14F-4D97-AF65-F5344CB8AC3E}">
        <p14:creationId xmlns:p14="http://schemas.microsoft.com/office/powerpoint/2010/main" val="2884367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5" name="TextBox 9"/>
          <p:cNvSpPr txBox="1"/>
          <p:nvPr/>
        </p:nvSpPr>
        <p:spPr>
          <a:xfrm>
            <a:off x="504825" y="6413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13"/>
          <p:cNvSpPr txBox="1"/>
          <p:nvPr/>
        </p:nvSpPr>
        <p:spPr>
          <a:xfrm>
            <a:off x="7947025" y="3073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084659" y="609600"/>
            <a:ext cx="6977064" cy="2992904"/>
          </a:xfrm>
        </p:spPr>
        <p:txBody>
          <a:bodyPr/>
          <a:lstStyle>
            <a:lvl1pPr>
              <a:defRPr sz="32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290484" y="3610032"/>
            <a:ext cx="6564224" cy="426812"/>
          </a:xfrm>
        </p:spPr>
        <p:txBody>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4" name="Text Placeholder 3"/>
          <p:cNvSpPr>
            <a:spLocks noGrp="1"/>
          </p:cNvSpPr>
          <p:nvPr>
            <p:ph type="body" sz="half" idx="2"/>
          </p:nvPr>
        </p:nvSpPr>
        <p:spPr>
          <a:xfrm>
            <a:off x="685345" y="4204821"/>
            <a:ext cx="776532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7" name="Date Placeholder 4"/>
          <p:cNvSpPr>
            <a:spLocks noGrp="1"/>
          </p:cNvSpPr>
          <p:nvPr>
            <p:ph type="dt" sz="half" idx="14"/>
          </p:nvPr>
        </p:nvSpPr>
        <p:spPr/>
        <p:txBody>
          <a:bodyPr/>
          <a:lstStyle>
            <a:lvl1pPr>
              <a:defRPr/>
            </a:lvl1pPr>
          </a:lstStyle>
          <a:p>
            <a:pPr>
              <a:defRPr/>
            </a:pPr>
            <a:endParaRPr lang="en-US" altLang="en-US"/>
          </a:p>
        </p:txBody>
      </p:sp>
      <p:sp>
        <p:nvSpPr>
          <p:cNvPr id="8" name="Footer Placeholder 5"/>
          <p:cNvSpPr>
            <a:spLocks noGrp="1"/>
          </p:cNvSpPr>
          <p:nvPr>
            <p:ph type="ftr" sz="quarter" idx="15"/>
          </p:nvPr>
        </p:nvSpPr>
        <p:spPr/>
        <p:txBody>
          <a:bodyPr/>
          <a:lstStyle>
            <a:lvl1pPr>
              <a:defRPr/>
            </a:lvl1pPr>
          </a:lstStyle>
          <a:p>
            <a:pPr>
              <a:defRPr/>
            </a:pPr>
            <a:endParaRPr lang="en-US" altLang="en-US"/>
          </a:p>
        </p:txBody>
      </p:sp>
      <p:sp>
        <p:nvSpPr>
          <p:cNvPr id="9" name="Slide Number Placeholder 6"/>
          <p:cNvSpPr>
            <a:spLocks noGrp="1"/>
          </p:cNvSpPr>
          <p:nvPr>
            <p:ph type="sldNum" sz="quarter" idx="16"/>
          </p:nvPr>
        </p:nvSpPr>
        <p:spPr/>
        <p:txBody>
          <a:bodyPr/>
          <a:lstStyle>
            <a:lvl1pPr>
              <a:defRPr/>
            </a:lvl1pPr>
          </a:lstStyle>
          <a:p>
            <a:pPr>
              <a:defRPr/>
            </a:pPr>
            <a:fld id="{4CB1DC2E-D7CA-4D66-BE09-AB2627EC74AD}" type="slidenum">
              <a:rPr lang="fa-IR" altLang="en-US"/>
              <a:pPr>
                <a:defRPr/>
              </a:pPr>
              <a:t>‹#›</a:t>
            </a:fld>
            <a:endParaRPr lang="en-US" altLang="en-US"/>
          </a:p>
        </p:txBody>
      </p:sp>
    </p:spTree>
    <p:extLst>
      <p:ext uri="{BB962C8B-B14F-4D97-AF65-F5344CB8AC3E}">
        <p14:creationId xmlns:p14="http://schemas.microsoft.com/office/powerpoint/2010/main" val="3993924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5346" y="4650556"/>
            <a:ext cx="7765322" cy="114064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962F36F8-2B3B-4167-97E5-7B7DAC8538BD}" type="slidenum">
              <a:rPr lang="fa-IR" altLang="en-US"/>
              <a:pPr>
                <a:defRPr/>
              </a:pPr>
              <a:t>‹#›</a:t>
            </a:fld>
            <a:endParaRPr lang="en-US" altLang="en-US"/>
          </a:p>
        </p:txBody>
      </p:sp>
    </p:spTree>
    <p:extLst>
      <p:ext uri="{BB962C8B-B14F-4D97-AF65-F5344CB8AC3E}">
        <p14:creationId xmlns:p14="http://schemas.microsoft.com/office/powerpoint/2010/main" val="1920927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8" name="Text Placeholder 3"/>
          <p:cNvSpPr>
            <a:spLocks noGrp="1"/>
          </p:cNvSpPr>
          <p:nvPr>
            <p:ph type="body" sz="half" idx="15"/>
          </p:nvPr>
        </p:nvSpPr>
        <p:spPr>
          <a:xfrm>
            <a:off x="685346" y="2911624"/>
            <a:ext cx="2474217" cy="2879576"/>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0" name="Text Placeholder 3"/>
          <p:cNvSpPr>
            <a:spLocks noGrp="1"/>
          </p:cNvSpPr>
          <p:nvPr>
            <p:ph type="body" sz="half" idx="16"/>
          </p:nvPr>
        </p:nvSpPr>
        <p:spPr>
          <a:xfrm>
            <a:off x="3333659" y="2911624"/>
            <a:ext cx="2474866" cy="2879576"/>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2" name="Text Placeholder 3"/>
          <p:cNvSpPr>
            <a:spLocks noGrp="1"/>
          </p:cNvSpPr>
          <p:nvPr>
            <p:ph type="body" sz="half" idx="17"/>
          </p:nvPr>
        </p:nvSpPr>
        <p:spPr>
          <a:xfrm>
            <a:off x="5982260" y="2911624"/>
            <a:ext cx="2468408" cy="2879576"/>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3" name="Date Placeholder 3"/>
          <p:cNvSpPr>
            <a:spLocks noGrp="1"/>
          </p:cNvSpPr>
          <p:nvPr>
            <p:ph type="dt" sz="half" idx="18"/>
          </p:nvPr>
        </p:nvSpPr>
        <p:spPr/>
        <p:txBody>
          <a:bodyPr/>
          <a:lstStyle>
            <a:lvl1pPr>
              <a:defRPr/>
            </a:lvl1pPr>
          </a:lstStyle>
          <a:p>
            <a:pPr>
              <a:defRPr/>
            </a:pPr>
            <a:endParaRPr lang="en-US" altLang="en-US"/>
          </a:p>
        </p:txBody>
      </p:sp>
      <p:sp>
        <p:nvSpPr>
          <p:cNvPr id="14" name="Footer Placeholder 4"/>
          <p:cNvSpPr>
            <a:spLocks noGrp="1"/>
          </p:cNvSpPr>
          <p:nvPr>
            <p:ph type="ftr" sz="quarter" idx="19"/>
          </p:nvPr>
        </p:nvSpPr>
        <p:spPr/>
        <p:txBody>
          <a:bodyPr/>
          <a:lstStyle>
            <a:lvl1pPr>
              <a:defRPr/>
            </a:lvl1pPr>
          </a:lstStyle>
          <a:p>
            <a:pPr>
              <a:defRPr/>
            </a:pPr>
            <a:endParaRPr lang="en-US" altLang="en-US"/>
          </a:p>
        </p:txBody>
      </p:sp>
      <p:sp>
        <p:nvSpPr>
          <p:cNvPr id="16" name="Slide Number Placeholder 5"/>
          <p:cNvSpPr>
            <a:spLocks noGrp="1"/>
          </p:cNvSpPr>
          <p:nvPr>
            <p:ph type="sldNum" sz="quarter" idx="20"/>
          </p:nvPr>
        </p:nvSpPr>
        <p:spPr/>
        <p:txBody>
          <a:bodyPr/>
          <a:lstStyle>
            <a:lvl1pPr>
              <a:defRPr/>
            </a:lvl1pPr>
          </a:lstStyle>
          <a:p>
            <a:pPr>
              <a:defRPr/>
            </a:pPr>
            <a:fld id="{92704DD2-3D96-4C26-BCE1-7B1A3A867A51}" type="slidenum">
              <a:rPr lang="fa-IR" altLang="en-US"/>
              <a:pPr>
                <a:defRPr/>
              </a:pPr>
              <a:t>‹#›</a:t>
            </a:fld>
            <a:endParaRPr lang="en-US" altLang="en-US"/>
          </a:p>
        </p:txBody>
      </p:sp>
    </p:spTree>
    <p:extLst>
      <p:ext uri="{BB962C8B-B14F-4D97-AF65-F5344CB8AC3E}">
        <p14:creationId xmlns:p14="http://schemas.microsoft.com/office/powerpoint/2010/main" val="1175566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ar-SA" noProof="0" smtClean="0"/>
              <a:t>انقر فوق الأيقونة لإضافة صورة</a:t>
            </a:r>
            <a:endParaRPr lang="en-US" noProof="0" dirty="0"/>
          </a:p>
        </p:txBody>
      </p:sp>
      <p:sp>
        <p:nvSpPr>
          <p:cNvPr id="21" name="Text Placeholder 3"/>
          <p:cNvSpPr>
            <a:spLocks noGrp="1"/>
          </p:cNvSpPr>
          <p:nvPr>
            <p:ph type="body" sz="half" idx="18"/>
          </p:nvPr>
        </p:nvSpPr>
        <p:spPr>
          <a:xfrm>
            <a:off x="685347" y="4565409"/>
            <a:ext cx="2474216" cy="122579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ar-SA" noProof="0" smtClean="0"/>
              <a:t>انقر فوق الأيقونة لإضافة صورة</a:t>
            </a:r>
            <a:endParaRPr lang="en-US" noProof="0" dirty="0"/>
          </a:p>
        </p:txBody>
      </p:sp>
      <p:sp>
        <p:nvSpPr>
          <p:cNvPr id="24" name="Text Placeholder 3"/>
          <p:cNvSpPr>
            <a:spLocks noGrp="1"/>
          </p:cNvSpPr>
          <p:nvPr>
            <p:ph type="body" sz="half" idx="19"/>
          </p:nvPr>
        </p:nvSpPr>
        <p:spPr>
          <a:xfrm>
            <a:off x="3331011" y="4565408"/>
            <a:ext cx="2475252" cy="122579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ar-SA" noProof="0" smtClean="0"/>
              <a:t>انقر فوق الأيقونة لإضافة صورة</a:t>
            </a:r>
            <a:endParaRPr lang="en-US" noProof="0" dirty="0"/>
          </a:p>
        </p:txBody>
      </p:sp>
      <p:sp>
        <p:nvSpPr>
          <p:cNvPr id="27" name="Text Placeholder 3"/>
          <p:cNvSpPr>
            <a:spLocks noGrp="1"/>
          </p:cNvSpPr>
          <p:nvPr>
            <p:ph type="body" sz="half" idx="20"/>
          </p:nvPr>
        </p:nvSpPr>
        <p:spPr>
          <a:xfrm>
            <a:off x="5979973" y="4565410"/>
            <a:ext cx="2470694" cy="122579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2" name="Date Placeholder 3"/>
          <p:cNvSpPr>
            <a:spLocks noGrp="1"/>
          </p:cNvSpPr>
          <p:nvPr>
            <p:ph type="dt" sz="half" idx="23"/>
          </p:nvPr>
        </p:nvSpPr>
        <p:spPr/>
        <p:txBody>
          <a:bodyPr/>
          <a:lstStyle>
            <a:lvl1pPr>
              <a:defRPr/>
            </a:lvl1pPr>
          </a:lstStyle>
          <a:p>
            <a:pPr>
              <a:defRPr/>
            </a:pPr>
            <a:endParaRPr lang="en-US" altLang="en-US"/>
          </a:p>
        </p:txBody>
      </p:sp>
      <p:sp>
        <p:nvSpPr>
          <p:cNvPr id="13" name="Footer Placeholder 4"/>
          <p:cNvSpPr>
            <a:spLocks noGrp="1"/>
          </p:cNvSpPr>
          <p:nvPr>
            <p:ph type="ftr" sz="quarter" idx="24"/>
          </p:nvPr>
        </p:nvSpPr>
        <p:spPr/>
        <p:txBody>
          <a:bodyPr/>
          <a:lstStyle>
            <a:lvl1pPr>
              <a:defRPr/>
            </a:lvl1pPr>
          </a:lstStyle>
          <a:p>
            <a:pPr>
              <a:defRPr/>
            </a:pPr>
            <a:endParaRPr lang="en-US" altLang="en-US"/>
          </a:p>
        </p:txBody>
      </p:sp>
      <p:sp>
        <p:nvSpPr>
          <p:cNvPr id="14" name="Slide Number Placeholder 5"/>
          <p:cNvSpPr>
            <a:spLocks noGrp="1"/>
          </p:cNvSpPr>
          <p:nvPr>
            <p:ph type="sldNum" sz="quarter" idx="25"/>
          </p:nvPr>
        </p:nvSpPr>
        <p:spPr/>
        <p:txBody>
          <a:bodyPr/>
          <a:lstStyle>
            <a:lvl1pPr>
              <a:defRPr/>
            </a:lvl1pPr>
          </a:lstStyle>
          <a:p>
            <a:pPr>
              <a:defRPr/>
            </a:pPr>
            <a:fld id="{E3F980AE-981F-44BB-A067-5AC5A6B1B455}" type="slidenum">
              <a:rPr lang="fa-IR" altLang="en-US"/>
              <a:pPr>
                <a:defRPr/>
              </a:pPr>
              <a:t>‹#›</a:t>
            </a:fld>
            <a:endParaRPr lang="en-US" altLang="en-US"/>
          </a:p>
        </p:txBody>
      </p:sp>
    </p:spTree>
    <p:extLst>
      <p:ext uri="{BB962C8B-B14F-4D97-AF65-F5344CB8AC3E}">
        <p14:creationId xmlns:p14="http://schemas.microsoft.com/office/powerpoint/2010/main" val="3765426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8AFD0AD-FDC2-4B86-B25B-CFD4A8A79AB7}" type="slidenum">
              <a:rPr lang="fa-IR" altLang="en-US"/>
              <a:pPr>
                <a:defRPr/>
              </a:pPr>
              <a:t>‹#›</a:t>
            </a:fld>
            <a:endParaRPr lang="en-US" altLang="en-US"/>
          </a:p>
        </p:txBody>
      </p:sp>
    </p:spTree>
    <p:extLst>
      <p:ext uri="{BB962C8B-B14F-4D97-AF65-F5344CB8AC3E}">
        <p14:creationId xmlns:p14="http://schemas.microsoft.com/office/powerpoint/2010/main" val="3755861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2EB46CA-0604-4F92-BD13-BCB62CD4002E}" type="slidenum">
              <a:rPr lang="fa-IR" altLang="en-US"/>
              <a:pPr>
                <a:defRPr/>
              </a:pPr>
              <a:t>‹#›</a:t>
            </a:fld>
            <a:endParaRPr lang="en-US" altLang="en-US"/>
          </a:p>
        </p:txBody>
      </p:sp>
    </p:spTree>
    <p:extLst>
      <p:ext uri="{BB962C8B-B14F-4D97-AF65-F5344CB8AC3E}">
        <p14:creationId xmlns:p14="http://schemas.microsoft.com/office/powerpoint/2010/main" val="735523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98DCA265-70CF-4A99-920E-9E7F5804CECD}" type="slidenum">
              <a:rPr lang="fa-IR" altLang="en-US"/>
              <a:pPr>
                <a:defRPr/>
              </a:pPr>
              <a:t>‹#›</a:t>
            </a:fld>
            <a:endParaRPr lang="en-US" altLang="en-US"/>
          </a:p>
        </p:txBody>
      </p:sp>
    </p:spTree>
    <p:extLst>
      <p:ext uri="{BB962C8B-B14F-4D97-AF65-F5344CB8AC3E}">
        <p14:creationId xmlns:p14="http://schemas.microsoft.com/office/powerpoint/2010/main" val="2843417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lstStyle>
            <a:lvl1pPr>
              <a:defRPr sz="34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B63964F-264B-40BF-8734-45DD28ED242E}" type="slidenum">
              <a:rPr lang="fa-IR" altLang="en-US"/>
              <a:pPr>
                <a:defRPr/>
              </a:pPr>
              <a:t>‹#›</a:t>
            </a:fld>
            <a:endParaRPr lang="en-US" altLang="en-US"/>
          </a:p>
        </p:txBody>
      </p:sp>
    </p:spTree>
    <p:extLst>
      <p:ext uri="{BB962C8B-B14F-4D97-AF65-F5344CB8AC3E}">
        <p14:creationId xmlns:p14="http://schemas.microsoft.com/office/powerpoint/2010/main" val="78643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72677064-64E0-4913-B67E-9BED58DF38CA}" type="slidenum">
              <a:rPr lang="fa-IR" altLang="en-US"/>
              <a:pPr>
                <a:defRPr/>
              </a:pPr>
              <a:t>‹#›</a:t>
            </a:fld>
            <a:endParaRPr lang="en-US" altLang="en-US"/>
          </a:p>
        </p:txBody>
      </p:sp>
    </p:spTree>
    <p:extLst>
      <p:ext uri="{BB962C8B-B14F-4D97-AF65-F5344CB8AC3E}">
        <p14:creationId xmlns:p14="http://schemas.microsoft.com/office/powerpoint/2010/main" val="140512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685346" y="2912232"/>
            <a:ext cx="3830406" cy="287896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4629150" y="2912232"/>
            <a:ext cx="3821518" cy="287896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1A719860-A04F-4555-8C0E-07AAE2431F6A}" type="slidenum">
              <a:rPr lang="fa-IR" altLang="en-US"/>
              <a:pPr>
                <a:defRPr/>
              </a:pPr>
              <a:t>‹#›</a:t>
            </a:fld>
            <a:endParaRPr lang="en-US" altLang="en-US"/>
          </a:p>
        </p:txBody>
      </p:sp>
    </p:spTree>
    <p:extLst>
      <p:ext uri="{BB962C8B-B14F-4D97-AF65-F5344CB8AC3E}">
        <p14:creationId xmlns:p14="http://schemas.microsoft.com/office/powerpoint/2010/main" val="287958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730E3E80-CF3D-49B5-B218-2555178CE2FF}" type="slidenum">
              <a:rPr lang="fa-IR" altLang="en-US"/>
              <a:pPr>
                <a:defRPr/>
              </a:pPr>
              <a:t>‹#›</a:t>
            </a:fld>
            <a:endParaRPr lang="en-US" altLang="en-US"/>
          </a:p>
        </p:txBody>
      </p:sp>
    </p:spTree>
    <p:extLst>
      <p:ext uri="{BB962C8B-B14F-4D97-AF65-F5344CB8AC3E}">
        <p14:creationId xmlns:p14="http://schemas.microsoft.com/office/powerpoint/2010/main" val="378933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AB12375E-659C-4EEC-BDD2-DBD14BFD9FE1}" type="slidenum">
              <a:rPr lang="fa-IR" altLang="en-US"/>
              <a:pPr>
                <a:defRPr/>
              </a:pPr>
              <a:t>‹#›</a:t>
            </a:fld>
            <a:endParaRPr lang="en-US" altLang="en-US"/>
          </a:p>
        </p:txBody>
      </p:sp>
    </p:spTree>
    <p:extLst>
      <p:ext uri="{BB962C8B-B14F-4D97-AF65-F5344CB8AC3E}">
        <p14:creationId xmlns:p14="http://schemas.microsoft.com/office/powerpoint/2010/main" val="3568743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lstStyle>
            <a:lvl1pPr>
              <a:defRPr sz="28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5A443562-8B9E-4859-BF40-E47392B9090B}" type="slidenum">
              <a:rPr lang="fa-IR" altLang="en-US"/>
              <a:pPr>
                <a:defRPr/>
              </a:pPr>
              <a:t>‹#›</a:t>
            </a:fld>
            <a:endParaRPr lang="en-US" altLang="en-US"/>
          </a:p>
        </p:txBody>
      </p:sp>
    </p:spTree>
    <p:extLst>
      <p:ext uri="{BB962C8B-B14F-4D97-AF65-F5344CB8AC3E}">
        <p14:creationId xmlns:p14="http://schemas.microsoft.com/office/powerpoint/2010/main" val="3158769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الأيقونة لإضافة صورة</a:t>
            </a:r>
            <a:endParaRPr lang="en-US" noProof="0" dirty="0"/>
          </a:p>
        </p:txBody>
      </p:sp>
      <p:sp>
        <p:nvSpPr>
          <p:cNvPr id="4" name="Text Placeholder 3"/>
          <p:cNvSpPr>
            <a:spLocks noGrp="1"/>
          </p:cNvSpPr>
          <p:nvPr>
            <p:ph type="body" sz="half" idx="2"/>
          </p:nvPr>
        </p:nvSpPr>
        <p:spPr>
          <a:xfrm>
            <a:off x="685346" y="2971800"/>
            <a:ext cx="4171242"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479AF37F-2530-4AE3-A83C-81D15E2B1030}" type="slidenum">
              <a:rPr lang="fa-IR" altLang="en-US"/>
              <a:pPr>
                <a:defRPr/>
              </a:pPr>
              <a:t>‹#›</a:t>
            </a:fld>
            <a:endParaRPr lang="en-US" altLang="en-US"/>
          </a:p>
        </p:txBody>
      </p:sp>
    </p:spTree>
    <p:extLst>
      <p:ext uri="{BB962C8B-B14F-4D97-AF65-F5344CB8AC3E}">
        <p14:creationId xmlns:p14="http://schemas.microsoft.com/office/powerpoint/2010/main" val="2812508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7764463" cy="1325563"/>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5800" y="2095500"/>
            <a:ext cx="7764463" cy="3695700"/>
          </a:xfrm>
          <a:prstGeom prst="rect">
            <a:avLst/>
          </a:prstGeom>
        </p:spPr>
        <p:txBody>
          <a:bodyPr vert="horz" wrap="square" lIns="91440" tIns="45720" rIns="91440" bIns="45720" numCol="1" anchor="t" anchorCtr="0" compatLnSpc="1">
            <a:prstTxWarp prst="textNoShape">
              <a:avLst/>
            </a:prstTxWarp>
            <a:normAutofit/>
          </a:bodyPr>
          <a:lstStyle/>
          <a:p>
            <a:pPr lvl="0"/>
            <a:r>
              <a:rPr lang="ar-SA" altLang="en-US" smtClean="0"/>
              <a:t>تحرير أنماط النص الرئيسي</a:t>
            </a:r>
            <a:endParaRPr lang="en-US" altLang="en-US" smtClean="0"/>
          </a:p>
          <a:p>
            <a:pPr lvl="1"/>
            <a:r>
              <a:rPr lang="ar-SA" altLang="en-US" smtClean="0"/>
              <a:t>المستوى الثاني</a:t>
            </a:r>
            <a:endParaRPr lang="en-US" altLang="en-US" smtClean="0"/>
          </a:p>
          <a:p>
            <a:pPr lvl="2"/>
            <a:r>
              <a:rPr lang="ar-SA" altLang="en-US" smtClean="0"/>
              <a:t>المستوى الثالث</a:t>
            </a:r>
            <a:endParaRPr lang="en-US" altLang="en-US" smtClean="0"/>
          </a:p>
          <a:p>
            <a:pPr lvl="3"/>
            <a:r>
              <a:rPr lang="ar-SA" altLang="en-US" smtClean="0"/>
              <a:t>المستوى الرابع</a:t>
            </a:r>
            <a:endParaRPr lang="en-US" altLang="en-US" smtClean="0"/>
          </a:p>
          <a:p>
            <a:pPr lvl="4"/>
            <a:r>
              <a:rPr lang="ar-SA" altLang="en-US" smtClean="0"/>
              <a:t>المستوى الخامس</a:t>
            </a:r>
            <a:endParaRPr lang="en-US" altLang="en-US" smtClean="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lvl1pPr algn="r">
              <a:defRPr sz="1000" smtClean="0">
                <a:solidFill>
                  <a:schemeClr val="tx1">
                    <a:tint val="75000"/>
                  </a:schemeClr>
                </a:solidFill>
              </a:defRPr>
            </a:lvl1pPr>
          </a:lstStyle>
          <a:p>
            <a:pPr>
              <a:defRPr/>
            </a:pPr>
            <a:fld id="{3F425D64-7913-4FC9-A63D-4B337F812658}" type="slidenum">
              <a:rPr lang="fa-IR"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7" r:id="rId12"/>
    <p:sldLayoutId id="2147483952" r:id="rId13"/>
    <p:sldLayoutId id="2147483953" r:id="rId14"/>
    <p:sldLayoutId id="2147483954" r:id="rId15"/>
    <p:sldLayoutId id="2147483955" r:id="rId16"/>
    <p:sldLayoutId id="2147483956" r:id="rId17"/>
  </p:sldLayoutIdLst>
  <p:txStyles>
    <p:titleStyle>
      <a:lvl1pPr algn="ctr" rtl="0" fontAlgn="base">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fontAlgn="base">
        <a:lnSpc>
          <a:spcPct val="90000"/>
        </a:lnSpc>
        <a:spcBef>
          <a:spcPct val="0"/>
        </a:spcBef>
        <a:spcAft>
          <a:spcPct val="0"/>
        </a:spcAft>
        <a:defRPr sz="3400" b="1">
          <a:solidFill>
            <a:schemeClr val="tx1"/>
          </a:solidFill>
          <a:latin typeface="Bookman Old Style" panose="02050604050505020204" pitchFamily="18" charset="0"/>
          <a:cs typeface="Times New Roman" panose="02020603050405020304" pitchFamily="18" charset="0"/>
        </a:defRPr>
      </a:lvl2pPr>
      <a:lvl3pPr algn="ctr" rtl="0" fontAlgn="base">
        <a:lnSpc>
          <a:spcPct val="90000"/>
        </a:lnSpc>
        <a:spcBef>
          <a:spcPct val="0"/>
        </a:spcBef>
        <a:spcAft>
          <a:spcPct val="0"/>
        </a:spcAft>
        <a:defRPr sz="3400" b="1">
          <a:solidFill>
            <a:schemeClr val="tx1"/>
          </a:solidFill>
          <a:latin typeface="Bookman Old Style" panose="02050604050505020204" pitchFamily="18" charset="0"/>
          <a:cs typeface="Times New Roman" panose="02020603050405020304" pitchFamily="18" charset="0"/>
        </a:defRPr>
      </a:lvl3pPr>
      <a:lvl4pPr algn="ctr" rtl="0" fontAlgn="base">
        <a:lnSpc>
          <a:spcPct val="90000"/>
        </a:lnSpc>
        <a:spcBef>
          <a:spcPct val="0"/>
        </a:spcBef>
        <a:spcAft>
          <a:spcPct val="0"/>
        </a:spcAft>
        <a:defRPr sz="3400" b="1">
          <a:solidFill>
            <a:schemeClr val="tx1"/>
          </a:solidFill>
          <a:latin typeface="Bookman Old Style" panose="02050604050505020204" pitchFamily="18" charset="0"/>
          <a:cs typeface="Times New Roman" panose="02020603050405020304" pitchFamily="18" charset="0"/>
        </a:defRPr>
      </a:lvl4pPr>
      <a:lvl5pPr algn="ctr" rtl="0" fontAlgn="base">
        <a:lnSpc>
          <a:spcPct val="90000"/>
        </a:lnSpc>
        <a:spcBef>
          <a:spcPct val="0"/>
        </a:spcBef>
        <a:spcAft>
          <a:spcPct val="0"/>
        </a:spcAft>
        <a:defRPr sz="3400" b="1">
          <a:solidFill>
            <a:schemeClr val="tx1"/>
          </a:solidFill>
          <a:latin typeface="Bookman Old Style" panose="02050604050505020204" pitchFamily="18" charset="0"/>
          <a:cs typeface="Times New Roman" panose="020206030504050203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cs typeface="Times New Roman" panose="020206030504050203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cs typeface="Times New Roman" panose="020206030504050203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cs typeface="Times New Roman" panose="020206030504050203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cs typeface="Times New Roman" panose="02020603050405020304" pitchFamily="18" charset="0"/>
        </a:defRPr>
      </a:lvl9pPr>
    </p:titleStyle>
    <p:bodyStyle>
      <a:lvl1pPr marL="228600" indent="-228600" algn="l" rtl="0" fontAlgn="base">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fontAlgn="base">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fontAlgn="base">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fontAlgn="base">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fontAlgn="base">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slideshare.net/ssuserbb16b2/phlebotomy-60367751"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100513"/>
            <a:ext cx="1308100" cy="582612"/>
          </a:xfrm>
          <a:custGeom>
            <a:avLst/>
            <a:gdLst/>
            <a:ahLst/>
            <a:cxnLst/>
            <a:rect l="l" t="t" r="r" b="b"/>
            <a:pathLst>
              <a:path w="1743075" h="778510">
                <a:moveTo>
                  <a:pt x="1346454" y="0"/>
                </a:moveTo>
                <a:lnTo>
                  <a:pt x="0" y="0"/>
                </a:lnTo>
                <a:lnTo>
                  <a:pt x="0" y="778382"/>
                </a:lnTo>
                <a:lnTo>
                  <a:pt x="1346454" y="778382"/>
                </a:lnTo>
                <a:lnTo>
                  <a:pt x="1356233" y="777620"/>
                </a:lnTo>
                <a:lnTo>
                  <a:pt x="1364107" y="775462"/>
                </a:lnTo>
                <a:lnTo>
                  <a:pt x="1370330" y="772413"/>
                </a:lnTo>
                <a:lnTo>
                  <a:pt x="1374648" y="768985"/>
                </a:lnTo>
                <a:lnTo>
                  <a:pt x="1374648" y="764286"/>
                </a:lnTo>
                <a:lnTo>
                  <a:pt x="1379347" y="764286"/>
                </a:lnTo>
                <a:lnTo>
                  <a:pt x="1735963" y="407924"/>
                </a:lnTo>
                <a:lnTo>
                  <a:pt x="1741297" y="399414"/>
                </a:lnTo>
                <a:lnTo>
                  <a:pt x="1742948" y="388619"/>
                </a:lnTo>
                <a:lnTo>
                  <a:pt x="1741297" y="376936"/>
                </a:lnTo>
                <a:lnTo>
                  <a:pt x="1735963" y="365760"/>
                </a:lnTo>
                <a:lnTo>
                  <a:pt x="1379347" y="14097"/>
                </a:lnTo>
                <a:lnTo>
                  <a:pt x="1379347" y="9398"/>
                </a:lnTo>
                <a:lnTo>
                  <a:pt x="1374648" y="9398"/>
                </a:lnTo>
                <a:lnTo>
                  <a:pt x="1370330" y="5968"/>
                </a:lnTo>
                <a:lnTo>
                  <a:pt x="1364107" y="2920"/>
                </a:lnTo>
                <a:lnTo>
                  <a:pt x="1356233" y="762"/>
                </a:lnTo>
                <a:lnTo>
                  <a:pt x="1346454" y="0"/>
                </a:lnTo>
                <a:close/>
              </a:path>
            </a:pathLst>
          </a:custGeom>
          <a:solidFill>
            <a:srgbClr val="A32E0E"/>
          </a:solidFill>
        </p:spPr>
        <p:txBody>
          <a:bodyPr lIns="0" tIns="0" rIns="0" bIns="0"/>
          <a:lstStyle/>
          <a:p>
            <a:pPr>
              <a:defRPr/>
            </a:pPr>
            <a:endParaRPr sz="1350"/>
          </a:p>
        </p:txBody>
      </p:sp>
      <p:sp>
        <p:nvSpPr>
          <p:cNvPr id="3" name="object 3"/>
          <p:cNvSpPr txBox="1"/>
          <p:nvPr/>
        </p:nvSpPr>
        <p:spPr>
          <a:xfrm>
            <a:off x="1943100" y="1668463"/>
            <a:ext cx="5653088" cy="3638550"/>
          </a:xfrm>
          <a:prstGeom prst="rect">
            <a:avLst/>
          </a:prstGeom>
        </p:spPr>
        <p:txBody>
          <a:bodyPr lIns="0" tIns="9525" rIns="0" bIns="0">
            <a:spAutoFit/>
          </a:bodyPr>
          <a:lstStyle>
            <a:lvl1pPr marL="168275">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a:spcBef>
                <a:spcPts val="75"/>
              </a:spcBef>
            </a:pPr>
            <a:r>
              <a:rPr lang="en-US" altLang="en-US" sz="2700" dirty="0">
                <a:latin typeface="Times New Roman" panose="02020603050405020304" pitchFamily="18" charset="0"/>
                <a:cs typeface="Times New Roman" panose="02020603050405020304" pitchFamily="18" charset="0"/>
              </a:rPr>
              <a:t>Al-</a:t>
            </a:r>
            <a:r>
              <a:rPr lang="en-US" altLang="en-US" sz="2700" dirty="0" err="1">
                <a:latin typeface="Times New Roman" panose="02020603050405020304" pitchFamily="18" charset="0"/>
                <a:cs typeface="Times New Roman" panose="02020603050405020304" pitchFamily="18" charset="0"/>
              </a:rPr>
              <a:t>Maarif</a:t>
            </a:r>
            <a:r>
              <a:rPr lang="en-US" altLang="en-US" sz="2700" dirty="0">
                <a:latin typeface="Times New Roman" panose="02020603050405020304" pitchFamily="18" charset="0"/>
                <a:cs typeface="Times New Roman" panose="02020603050405020304" pitchFamily="18" charset="0"/>
              </a:rPr>
              <a:t> University College </a:t>
            </a:r>
          </a:p>
          <a:p>
            <a:pPr algn="ctr">
              <a:spcBef>
                <a:spcPts val="75"/>
              </a:spcBef>
            </a:pPr>
            <a:r>
              <a:rPr lang="en-US" altLang="en-US" sz="2700" dirty="0">
                <a:latin typeface="Times New Roman" panose="02020603050405020304" pitchFamily="18" charset="0"/>
                <a:cs typeface="Times New Roman" panose="02020603050405020304" pitchFamily="18" charset="0"/>
              </a:rPr>
              <a:t>Department of Dentistry</a:t>
            </a:r>
          </a:p>
          <a:p>
            <a:pPr algn="ctr">
              <a:spcBef>
                <a:spcPts val="75"/>
              </a:spcBef>
            </a:pPr>
            <a:r>
              <a:rPr lang="en-US" altLang="en-US" sz="2700" dirty="0">
                <a:latin typeface="Times New Roman" panose="02020603050405020304" pitchFamily="18" charset="0"/>
                <a:cs typeface="Times New Roman" panose="02020603050405020304" pitchFamily="18" charset="0"/>
              </a:rPr>
              <a:t>Medical Biology Lab</a:t>
            </a:r>
          </a:p>
          <a:p>
            <a:pPr algn="ctr">
              <a:spcBef>
                <a:spcPts val="1625"/>
              </a:spcBef>
            </a:pPr>
            <a:r>
              <a:rPr lang="en-US" altLang="en-US" sz="2700">
                <a:latin typeface="Times New Roman" panose="02020603050405020304" pitchFamily="18" charset="0"/>
                <a:cs typeface="Times New Roman" panose="02020603050405020304" pitchFamily="18" charset="0"/>
              </a:rPr>
              <a:t>Stage </a:t>
            </a:r>
            <a:r>
              <a:rPr lang="en-US" altLang="en-US" sz="2700" smtClean="0">
                <a:latin typeface="Times New Roman" panose="02020603050405020304" pitchFamily="18" charset="0"/>
                <a:cs typeface="Times New Roman" panose="02020603050405020304" pitchFamily="18" charset="0"/>
              </a:rPr>
              <a:t>-3-</a:t>
            </a:r>
            <a:endParaRPr lang="en-US" altLang="en-US" sz="2700" dirty="0">
              <a:latin typeface="Times New Roman" panose="02020603050405020304" pitchFamily="18" charset="0"/>
              <a:cs typeface="Times New Roman" panose="02020603050405020304" pitchFamily="18" charset="0"/>
            </a:endParaRPr>
          </a:p>
          <a:p>
            <a:pPr algn="ctr"/>
            <a:r>
              <a:rPr lang="en-US" altLang="en-US" sz="3200" b="1" dirty="0">
                <a:solidFill>
                  <a:srgbClr val="FFC000"/>
                </a:solidFill>
                <a:latin typeface="Times New Roman" panose="02020603050405020304" pitchFamily="18" charset="0"/>
                <a:cs typeface="Times New Roman" panose="02020603050405020304" pitchFamily="18" charset="0"/>
              </a:rPr>
              <a:t>Medical Parasitology</a:t>
            </a:r>
            <a:endParaRPr lang="en-US" altLang="en-US" sz="2800" b="1" dirty="0">
              <a:hlinkClick r:id="rId2"/>
            </a:endParaRPr>
          </a:p>
          <a:p>
            <a:pPr algn="ctr">
              <a:lnSpc>
                <a:spcPts val="2900"/>
              </a:lnSpc>
              <a:spcBef>
                <a:spcPts val="388"/>
              </a:spcBef>
            </a:pPr>
            <a:r>
              <a:rPr lang="en-US" altLang="en-US" sz="2700" dirty="0" err="1">
                <a:latin typeface="Times New Roman" panose="02020603050405020304" pitchFamily="18" charset="0"/>
                <a:cs typeface="Times New Roman" panose="02020603050405020304" pitchFamily="18" charset="0"/>
              </a:rPr>
              <a:t>Lec</a:t>
            </a:r>
            <a:r>
              <a:rPr lang="en-US" altLang="en-US" sz="2700" dirty="0">
                <a:latin typeface="Times New Roman" panose="02020603050405020304" pitchFamily="18" charset="0"/>
                <a:cs typeface="Times New Roman" panose="02020603050405020304" pitchFamily="18" charset="0"/>
              </a:rPr>
              <a:t>. 7</a:t>
            </a:r>
            <a:endParaRPr lang="ar-IQ" altLang="en-US" sz="2700" dirty="0">
              <a:latin typeface="Times New Roman" panose="02020603050405020304" pitchFamily="18" charset="0"/>
              <a:cs typeface="Times New Roman" panose="02020603050405020304" pitchFamily="18" charset="0"/>
            </a:endParaRPr>
          </a:p>
          <a:p>
            <a:pPr algn="ctr">
              <a:lnSpc>
                <a:spcPts val="3200"/>
              </a:lnSpc>
            </a:pPr>
            <a:endParaRPr lang="ar-IQ" altLang="en-US" sz="2700" dirty="0">
              <a:latin typeface="Times New Roman" panose="02020603050405020304" pitchFamily="18" charset="0"/>
              <a:cs typeface="Times New Roman" panose="02020603050405020304" pitchFamily="18" charset="0"/>
            </a:endParaRPr>
          </a:p>
          <a:p>
            <a:pPr algn="ctr">
              <a:lnSpc>
                <a:spcPts val="3200"/>
              </a:lnSpc>
            </a:pPr>
            <a:r>
              <a:rPr lang="en-US" altLang="en-US" sz="2700" dirty="0">
                <a:latin typeface="Times New Roman" panose="02020603050405020304" pitchFamily="18" charset="0"/>
                <a:cs typeface="Times New Roman" panose="02020603050405020304" pitchFamily="18" charset="0"/>
              </a:rPr>
              <a:t>A.L :- Zaid Ahmad Hameed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rtlCol="0"/>
          <a:lstStyle/>
          <a:p>
            <a:pPr algn="ctr" fontAlgn="auto">
              <a:spcAft>
                <a:spcPts val="0"/>
              </a:spcAft>
              <a:defRPr/>
            </a:pPr>
            <a:r>
              <a:rPr lang="en-US" sz="4000" b="1" i="1" dirty="0">
                <a:solidFill>
                  <a:srgbClr val="FFC000"/>
                </a:solidFill>
                <a:effectLst/>
              </a:rPr>
              <a:t>Entamoebae histolytica</a:t>
            </a:r>
            <a:endParaRPr lang="en-US" sz="4000" b="1" dirty="0">
              <a:solidFill>
                <a:srgbClr val="FFC000"/>
              </a:solidFill>
              <a:effectLst/>
            </a:endParaRPr>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468313" y="3860800"/>
            <a:ext cx="7705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cs typeface="Arial" panose="020B060402020202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cs typeface="Arial" panose="020B060402020202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cs typeface="Arial" panose="020B060402020202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cs typeface="Arial" panose="020B060402020202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cs typeface="Arial" panose="020B0604020202020204" pitchFamily="34" charset="0"/>
              </a:defRPr>
            </a:lvl5pPr>
            <a:lvl6pPr marL="2514600" indent="-228600" algn="l" rtl="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cs typeface="Arial" panose="020B0604020202020204" pitchFamily="34" charset="0"/>
              </a:defRPr>
            </a:lvl6pPr>
            <a:lvl7pPr marL="2971800" indent="-228600" algn="l" rtl="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cs typeface="Arial" panose="020B0604020202020204" pitchFamily="34" charset="0"/>
              </a:defRPr>
            </a:lvl7pPr>
            <a:lvl8pPr marL="3429000" indent="-228600" algn="l" rtl="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cs typeface="Arial" panose="020B0604020202020204" pitchFamily="34" charset="0"/>
              </a:defRPr>
            </a:lvl8pPr>
            <a:lvl9pPr marL="3886200" indent="-228600" algn="l" rtl="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cs typeface="Arial" panose="020B0604020202020204" pitchFamily="34" charset="0"/>
              </a:defRPr>
            </a:lvl9pPr>
          </a:lstStyle>
          <a:p>
            <a:pPr eaLnBrk="1" hangingPunct="1">
              <a:lnSpc>
                <a:spcPct val="100000"/>
              </a:lnSpc>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13315" name="Rectangle 5"/>
          <p:cNvSpPr>
            <a:spLocks noChangeArrowheads="1"/>
          </p:cNvSpPr>
          <p:nvPr/>
        </p:nvSpPr>
        <p:spPr bwMode="auto">
          <a:xfrm>
            <a:off x="250825" y="2636838"/>
            <a:ext cx="8137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cs typeface="Arial" panose="020B060402020202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cs typeface="Arial" panose="020B060402020202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cs typeface="Arial" panose="020B060402020202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cs typeface="Arial" panose="020B060402020202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cs typeface="Arial" panose="020B0604020202020204" pitchFamily="34" charset="0"/>
              </a:defRPr>
            </a:lvl5pPr>
            <a:lvl6pPr marL="2514600" indent="-228600" algn="l" rtl="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cs typeface="Arial" panose="020B0604020202020204" pitchFamily="34" charset="0"/>
              </a:defRPr>
            </a:lvl6pPr>
            <a:lvl7pPr marL="2971800" indent="-228600" algn="l" rtl="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cs typeface="Arial" panose="020B0604020202020204" pitchFamily="34" charset="0"/>
              </a:defRPr>
            </a:lvl7pPr>
            <a:lvl8pPr marL="3429000" indent="-228600" algn="l" rtl="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cs typeface="Arial" panose="020B0604020202020204" pitchFamily="34" charset="0"/>
              </a:defRPr>
            </a:lvl8pPr>
            <a:lvl9pPr marL="3886200" indent="-228600" algn="l" rtl="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cs typeface="Arial" panose="020B0604020202020204" pitchFamily="34" charset="0"/>
              </a:defRPr>
            </a:lvl9pPr>
          </a:lstStyle>
          <a:p>
            <a:pPr eaLnBrk="1" hangingPunct="1">
              <a:lnSpc>
                <a:spcPct val="100000"/>
              </a:lnSpc>
              <a:spcBef>
                <a:spcPct val="0"/>
              </a:spcBef>
              <a:buFontTx/>
              <a:buNone/>
            </a:pPr>
            <a:r>
              <a:rPr lang="en-US" altLang="en-US" sz="2800" b="1">
                <a:solidFill>
                  <a:srgbClr val="FFFF00"/>
                </a:solidFill>
                <a:latin typeface="Times New Roman" panose="02020603050405020304" pitchFamily="18" charset="0"/>
                <a:cs typeface="Times New Roman" panose="02020603050405020304" pitchFamily="18" charset="0"/>
              </a:rPr>
              <a:t>  </a:t>
            </a:r>
            <a:endParaRPr lang="en-US" altLang="en-US" sz="2800">
              <a:latin typeface="Times New Roman" panose="02020603050405020304" pitchFamily="18" charset="0"/>
              <a:cs typeface="Times New Roman" panose="02020603050405020304" pitchFamily="18" charset="0"/>
            </a:endParaRPr>
          </a:p>
        </p:txBody>
      </p:sp>
      <p:sp>
        <p:nvSpPr>
          <p:cNvPr id="3" name="Rectangle 7"/>
          <p:cNvSpPr>
            <a:spLocks noChangeArrowheads="1"/>
          </p:cNvSpPr>
          <p:nvPr/>
        </p:nvSpPr>
        <p:spPr bwMode="auto">
          <a:xfrm>
            <a:off x="-990600" y="-741363"/>
            <a:ext cx="10439400" cy="561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6464" tIns="850632" rIns="1066464" bIns="177744" anchor="ctr">
            <a:spAutoFit/>
          </a:bodyPr>
          <a:lstStyle/>
          <a:p>
            <a:pPr eaLnBrk="1" hangingPunct="1">
              <a:spcBef>
                <a:spcPts val="1000"/>
              </a:spcBef>
              <a:defRPr/>
            </a:pPr>
            <a:r>
              <a:rPr lang="en-US" altLang="en-US" sz="1600" b="1" dirty="0">
                <a:latin typeface="+mn-lt"/>
                <a:cs typeface="+mn-cs"/>
              </a:rPr>
              <a:t>Trophozoite Morphology :</a:t>
            </a:r>
          </a:p>
          <a:p>
            <a:pPr marL="228600" indent="-228600" eaLnBrk="1" hangingPunct="1">
              <a:spcBef>
                <a:spcPts val="1000"/>
              </a:spcBef>
              <a:buFont typeface="Arial" panose="020B0604020202020204" pitchFamily="34" charset="0"/>
              <a:buChar char="•"/>
              <a:defRPr/>
            </a:pPr>
            <a:r>
              <a:rPr lang="en-US" altLang="en-US" sz="1600" b="1" dirty="0">
                <a:latin typeface="+mn-lt"/>
                <a:cs typeface="+mn-cs"/>
              </a:rPr>
              <a:t>Is also known as growing stage, feeding stage or active vegetative stage. Size of </a:t>
            </a:r>
            <a:r>
              <a:rPr lang="en-US" altLang="en-US" sz="1600" b="1" dirty="0" err="1">
                <a:latin typeface="+mn-lt"/>
                <a:cs typeface="+mn-cs"/>
              </a:rPr>
              <a:t>trophozoite</a:t>
            </a:r>
            <a:r>
              <a:rPr lang="en-US" altLang="en-US" sz="1600" b="1" dirty="0">
                <a:latin typeface="+mn-lt"/>
                <a:cs typeface="+mn-cs"/>
              </a:rPr>
              <a:t> is (10-60 µm)but majority are around (15-30 µm).</a:t>
            </a:r>
          </a:p>
          <a:p>
            <a:pPr marL="228600" indent="-228600" algn="just" eaLnBrk="1" hangingPunct="1">
              <a:spcBef>
                <a:spcPts val="1000"/>
              </a:spcBef>
              <a:buFont typeface="Arial" panose="020B0604020202020204" pitchFamily="34" charset="0"/>
              <a:buChar char="•"/>
              <a:defRPr/>
            </a:pPr>
            <a:r>
              <a:rPr lang="en-US" altLang="en-US" sz="1600" b="1" dirty="0">
                <a:latin typeface="+mn-lt"/>
                <a:cs typeface="+mn-cs"/>
              </a:rPr>
              <a:t> The </a:t>
            </a:r>
            <a:r>
              <a:rPr lang="en-US" altLang="en-US" sz="1600" b="1" dirty="0" err="1">
                <a:latin typeface="+mn-lt"/>
                <a:cs typeface="+mn-cs"/>
              </a:rPr>
              <a:t>trophozoite</a:t>
            </a:r>
            <a:r>
              <a:rPr lang="en-US" altLang="en-US" sz="1600" b="1" dirty="0">
                <a:latin typeface="+mn-lt"/>
                <a:cs typeface="+mn-cs"/>
              </a:rPr>
              <a:t> not has a fixed shape because constantly changing </a:t>
            </a:r>
            <a:r>
              <a:rPr lang="en-US" altLang="en-US" sz="1600" b="1" dirty="0" err="1">
                <a:latin typeface="+mn-lt"/>
                <a:cs typeface="+mn-cs"/>
              </a:rPr>
              <a:t>position.They</a:t>
            </a:r>
            <a:r>
              <a:rPr lang="en-US" altLang="en-US" sz="1600" b="1" dirty="0">
                <a:latin typeface="+mn-lt"/>
                <a:cs typeface="+mn-cs"/>
              </a:rPr>
              <a:t> move by pseudopodia which are cytoplasmic protrusions that may be formed at any point on the surface of the organisms. The trophozoites is actively motile, motility is usually progressive and directional rather than aimless as other amoebae.</a:t>
            </a:r>
          </a:p>
          <a:p>
            <a:pPr marL="228600" indent="-228600" eaLnBrk="1" hangingPunct="1">
              <a:spcBef>
                <a:spcPts val="1000"/>
              </a:spcBef>
              <a:buFont typeface="Arial" panose="020B0604020202020204" pitchFamily="34" charset="0"/>
              <a:buChar char="•"/>
              <a:defRPr/>
            </a:pPr>
            <a:r>
              <a:rPr lang="en-US" altLang="en-US" sz="1600" b="1" dirty="0">
                <a:latin typeface="+mn-lt"/>
                <a:cs typeface="+mn-cs"/>
              </a:rPr>
              <a:t>The cytoplasm is divisible in two portions, a clear translucent ectoplasm and a granular endoplasm. Red blood cells, white blood cells and tissue debris may be occasionally seen inside the cytoplasm.</a:t>
            </a:r>
          </a:p>
          <a:p>
            <a:pPr marL="228600" indent="-228600" eaLnBrk="1" hangingPunct="1">
              <a:spcBef>
                <a:spcPts val="1000"/>
              </a:spcBef>
              <a:buFont typeface="Arial" panose="020B0604020202020204" pitchFamily="34" charset="0"/>
              <a:buChar char="•"/>
              <a:defRPr/>
            </a:pPr>
            <a:r>
              <a:rPr lang="en-US" altLang="en-US" sz="1600" b="1" dirty="0">
                <a:latin typeface="+mn-lt"/>
                <a:cs typeface="+mn-cs"/>
              </a:rPr>
              <a:t>The </a:t>
            </a:r>
            <a:r>
              <a:rPr lang="en-US" altLang="en-US" sz="1600" b="1" dirty="0" err="1">
                <a:latin typeface="+mn-lt"/>
                <a:cs typeface="+mn-cs"/>
              </a:rPr>
              <a:t>trophozoite</a:t>
            </a:r>
            <a:r>
              <a:rPr lang="en-US" altLang="en-US" sz="1600" b="1" dirty="0">
                <a:latin typeface="+mn-lt"/>
                <a:cs typeface="+mn-cs"/>
              </a:rPr>
              <a:t> has one nucleus which is (4-6 µm )in size, spherical in shape and placed centrically. It has a clearly defined nuclear membrane.</a:t>
            </a:r>
          </a:p>
          <a:p>
            <a:pPr marL="228600" indent="-228600" eaLnBrk="1" hangingPunct="1">
              <a:spcBef>
                <a:spcPts val="1000"/>
              </a:spcBef>
              <a:buFont typeface="Arial" panose="020B0604020202020204" pitchFamily="34" charset="0"/>
              <a:buChar char="•"/>
              <a:defRPr/>
            </a:pPr>
            <a:r>
              <a:rPr lang="en-US" altLang="en-US" sz="1600" b="1" dirty="0">
                <a:latin typeface="+mn-lt"/>
                <a:cs typeface="+mn-cs"/>
              </a:rPr>
              <a:t>The inner surface of which is lined with uniform and closely packed fine granules of chromatin.</a:t>
            </a:r>
          </a:p>
          <a:p>
            <a:pPr algn="just">
              <a:defRPr/>
            </a:pPr>
            <a:endParaRPr lang="en-US" altLang="en-US" sz="1600" b="1" dirty="0">
              <a:latin typeface="Times New Roman" panose="02020603050405020304" pitchFamily="18" charset="0"/>
              <a:cs typeface="Times New Roman" panose="02020603050405020304" pitchFamily="18" charset="0"/>
            </a:endParaRPr>
          </a:p>
        </p:txBody>
      </p:sp>
      <p:pic>
        <p:nvPicPr>
          <p:cNvPr id="13317" name="Imag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948238"/>
            <a:ext cx="325755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52400"/>
            <a:ext cx="8991600" cy="5638800"/>
          </a:xfrm>
        </p:spPr>
        <p:txBody>
          <a:bodyPr rtlCol="0"/>
          <a:lstStyle/>
          <a:p>
            <a:pPr marL="0" indent="0" fontAlgn="auto">
              <a:spcAft>
                <a:spcPts val="0"/>
              </a:spcAft>
              <a:buFont typeface="Arial" panose="020B0604020202020204" pitchFamily="34" charset="0"/>
              <a:buNone/>
              <a:defRPr/>
            </a:pPr>
            <a:r>
              <a:rPr lang="en-US" b="1" dirty="0">
                <a:effectLst/>
              </a:rPr>
              <a:t>Cyst Morphology:</a:t>
            </a:r>
          </a:p>
          <a:p>
            <a:pPr fontAlgn="auto">
              <a:spcAft>
                <a:spcPts val="0"/>
              </a:spcAft>
              <a:defRPr/>
            </a:pPr>
            <a:r>
              <a:rPr lang="en-US" dirty="0">
                <a:effectLst/>
              </a:rPr>
              <a:t>During </a:t>
            </a:r>
            <a:r>
              <a:rPr lang="en-US" dirty="0" err="1">
                <a:effectLst/>
              </a:rPr>
              <a:t>encystment</a:t>
            </a:r>
            <a:r>
              <a:rPr lang="en-US" dirty="0">
                <a:effectLst/>
              </a:rPr>
              <a:t> the parasite becomes rounded and it surrounded by a smooth, refractive non-staining wall. The size of the cyst various between (12-15 µm ), the nucleus retains the </a:t>
            </a:r>
            <a:r>
              <a:rPr lang="en-US" dirty="0" err="1">
                <a:effectLst/>
              </a:rPr>
              <a:t>charecters</a:t>
            </a:r>
            <a:r>
              <a:rPr lang="en-US" dirty="0">
                <a:effectLst/>
              </a:rPr>
              <a:t> of the </a:t>
            </a:r>
            <a:r>
              <a:rPr lang="en-US" dirty="0" err="1">
                <a:effectLst/>
              </a:rPr>
              <a:t>trophozoite</a:t>
            </a:r>
            <a:r>
              <a:rPr lang="en-US" dirty="0">
                <a:effectLst/>
              </a:rPr>
              <a:t>. Early in development of the cytoplasm of the cyst shows (1-4) chromatin bars which are refractive, oblong bodies with rounded ends which stain black with iron </a:t>
            </a:r>
            <a:r>
              <a:rPr lang="en-US" dirty="0" err="1">
                <a:effectLst/>
              </a:rPr>
              <a:t>heamatoxylin</a:t>
            </a:r>
            <a:r>
              <a:rPr lang="en-US" dirty="0">
                <a:effectLst/>
              </a:rPr>
              <a:t> stain and a glycogen mass which stain brown with iodine</a:t>
            </a:r>
            <a:r>
              <a:rPr lang="en-US" dirty="0" smtClean="0">
                <a:effectLst/>
              </a:rPr>
              <a:t>.</a:t>
            </a:r>
            <a:r>
              <a:rPr lang="en-US" dirty="0">
                <a:effectLst/>
              </a:rPr>
              <a:t/>
            </a:r>
            <a:br>
              <a:rPr lang="en-US" dirty="0">
                <a:effectLst/>
              </a:rPr>
            </a:br>
            <a:r>
              <a:rPr lang="en-US" dirty="0">
                <a:effectLst/>
              </a:rPr>
              <a:t>The cyst initially </a:t>
            </a:r>
            <a:r>
              <a:rPr lang="en-US" dirty="0" err="1">
                <a:effectLst/>
              </a:rPr>
              <a:t>uninuclear</a:t>
            </a:r>
            <a:r>
              <a:rPr lang="en-US" dirty="0">
                <a:effectLst/>
              </a:rPr>
              <a:t> but by binary fission soon developed into a binuclear and </a:t>
            </a:r>
            <a:r>
              <a:rPr lang="en-US" dirty="0" err="1">
                <a:effectLst/>
              </a:rPr>
              <a:t>quadrinuclear</a:t>
            </a:r>
            <a:r>
              <a:rPr lang="en-US" dirty="0">
                <a:effectLst/>
              </a:rPr>
              <a:t> body.</a:t>
            </a:r>
          </a:p>
          <a:p>
            <a:pPr fontAlgn="auto">
              <a:spcAft>
                <a:spcPts val="0"/>
              </a:spcAft>
              <a:defRPr/>
            </a:pPr>
            <a:r>
              <a:rPr lang="en-US" dirty="0">
                <a:effectLst/>
              </a:rPr>
              <a:t>As the cyst mature both the glycogen and the </a:t>
            </a:r>
            <a:r>
              <a:rPr lang="en-US" dirty="0" err="1">
                <a:effectLst/>
              </a:rPr>
              <a:t>chromatdial</a:t>
            </a:r>
            <a:r>
              <a:rPr lang="en-US" dirty="0">
                <a:effectLst/>
              </a:rPr>
              <a:t> bars generally </a:t>
            </a:r>
            <a:r>
              <a:rPr lang="en-US" dirty="0" err="1">
                <a:effectLst/>
              </a:rPr>
              <a:t>disapper</a:t>
            </a:r>
            <a:r>
              <a:rPr lang="en-US" dirty="0">
                <a:effectLst/>
              </a:rPr>
              <a:t>. The cyst containing (1-4) nuclei may be passed in the feces.</a:t>
            </a:r>
          </a:p>
          <a:p>
            <a:pPr fontAlgn="auto">
              <a:spcAft>
                <a:spcPts val="0"/>
              </a:spcAft>
              <a:defRPr/>
            </a:pPr>
            <a:endParaRPr lang="en-US" dirty="0">
              <a:effectLst/>
            </a:endParaRPr>
          </a:p>
        </p:txBody>
      </p:sp>
      <p:pic>
        <p:nvPicPr>
          <p:cNvPr id="14339" name="Imag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938713"/>
            <a:ext cx="42005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914400" y="0"/>
            <a:ext cx="7696200" cy="836613"/>
          </a:xfrm>
        </p:spPr>
        <p:txBody>
          <a:bodyPr>
            <a:normAutofit fontScale="90000"/>
          </a:bodyPr>
          <a:lstStyle/>
          <a:p>
            <a:pPr fontAlgn="auto">
              <a:spcAft>
                <a:spcPts val="0"/>
              </a:spcAft>
              <a:defRPr/>
            </a:pPr>
            <a:r>
              <a:rPr lang="en-US" dirty="0">
                <a:solidFill>
                  <a:srgbClr val="FF0000"/>
                </a:solidFill>
                <a:effectLst/>
              </a:rPr>
              <a:t>Life cycle of </a:t>
            </a:r>
            <a:r>
              <a:rPr lang="en-US" i="1" dirty="0">
                <a:solidFill>
                  <a:srgbClr val="FF0000"/>
                </a:solidFill>
                <a:effectLst/>
              </a:rPr>
              <a:t>Entamoeba histolytica</a:t>
            </a:r>
            <a:endParaRPr lang="en-US" dirty="0">
              <a:solidFill>
                <a:srgbClr val="FF0000"/>
              </a:solidFill>
              <a:effectLst/>
            </a:endParaRPr>
          </a:p>
        </p:txBody>
      </p:sp>
      <p:pic>
        <p:nvPicPr>
          <p:cNvPr id="15363" name="Image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7391400" cy="533082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 y="381000"/>
            <a:ext cx="8763000" cy="1706563"/>
          </a:xfrm>
        </p:spPr>
        <p:txBody>
          <a:bodyPr/>
          <a:lstStyle/>
          <a:p>
            <a:pPr fontAlgn="auto">
              <a:spcAft>
                <a:spcPts val="0"/>
              </a:spcAft>
              <a:defRPr/>
            </a:pPr>
            <a:r>
              <a:rPr lang="en-US" dirty="0">
                <a:solidFill>
                  <a:srgbClr val="FFC000"/>
                </a:solidFill>
                <a:effectLst/>
              </a:rPr>
              <a:t>Clinical features of intestinal pathogenic amoebae:</a:t>
            </a:r>
            <a:br>
              <a:rPr lang="en-US" dirty="0">
                <a:solidFill>
                  <a:srgbClr val="FFC000"/>
                </a:solidFill>
                <a:effectLst/>
              </a:rPr>
            </a:br>
            <a:endParaRPr lang="en-US" dirty="0">
              <a:solidFill>
                <a:srgbClr val="FFC000"/>
              </a:solidFill>
            </a:endParaRPr>
          </a:p>
        </p:txBody>
      </p:sp>
      <p:sp>
        <p:nvSpPr>
          <p:cNvPr id="3" name="عنصر نائب للمحتوى 2"/>
          <p:cNvSpPr>
            <a:spLocks noGrp="1"/>
          </p:cNvSpPr>
          <p:nvPr>
            <p:ph idx="1"/>
          </p:nvPr>
        </p:nvSpPr>
        <p:spPr>
          <a:xfrm>
            <a:off x="152400" y="2362200"/>
            <a:ext cx="8610600" cy="3429000"/>
          </a:xfrm>
        </p:spPr>
        <p:txBody>
          <a:bodyPr rtlCol="0">
            <a:noAutofit/>
          </a:bodyPr>
          <a:lstStyle/>
          <a:p>
            <a:pPr fontAlgn="auto">
              <a:lnSpc>
                <a:spcPct val="200000"/>
              </a:lnSpc>
              <a:spcAft>
                <a:spcPts val="0"/>
              </a:spcAft>
              <a:defRPr/>
            </a:pPr>
            <a:r>
              <a:rPr lang="en-US" dirty="0" smtClean="0">
                <a:effectLst/>
                <a:latin typeface="Times New Roman" panose="02020603050405020304" pitchFamily="18" charset="0"/>
                <a:cs typeface="Times New Roman" panose="02020603050405020304" pitchFamily="18" charset="0"/>
              </a:rPr>
              <a:t>Mild </a:t>
            </a:r>
            <a:r>
              <a:rPr lang="en-US" dirty="0">
                <a:effectLst/>
                <a:latin typeface="Times New Roman" panose="02020603050405020304" pitchFamily="18" charset="0"/>
                <a:cs typeface="Times New Roman" panose="02020603050405020304" pitchFamily="18" charset="0"/>
              </a:rPr>
              <a:t>diarrhea to fulminate and fatal dysentery.</a:t>
            </a:r>
          </a:p>
          <a:p>
            <a:pPr fontAlgn="auto">
              <a:lnSpc>
                <a:spcPct val="200000"/>
              </a:lnSpc>
              <a:spcAft>
                <a:spcPts val="0"/>
              </a:spcAft>
              <a:defRPr/>
            </a:pPr>
            <a:r>
              <a:rPr lang="en-US" dirty="0">
                <a:effectLst/>
                <a:latin typeface="Times New Roman" panose="02020603050405020304" pitchFamily="18" charset="0"/>
                <a:cs typeface="Times New Roman" panose="02020603050405020304" pitchFamily="18" charset="0"/>
              </a:rPr>
              <a:t>The stool are usually loose, have a foul smell and are often flecked with blood.</a:t>
            </a:r>
          </a:p>
          <a:p>
            <a:pPr fontAlgn="auto">
              <a:lnSpc>
                <a:spcPct val="200000"/>
              </a:lnSpc>
              <a:spcAft>
                <a:spcPts val="0"/>
              </a:spcAft>
              <a:defRPr/>
            </a:pPr>
            <a:r>
              <a:rPr lang="en-US" dirty="0">
                <a:effectLst/>
                <a:latin typeface="Times New Roman" panose="02020603050405020304" pitchFamily="18" charset="0"/>
                <a:cs typeface="Times New Roman" panose="02020603050405020304" pitchFamily="18" charset="0"/>
              </a:rPr>
              <a:t>Abdominal pain, discomfort, flatulence, nausea and vomiting.</a:t>
            </a:r>
          </a:p>
          <a:p>
            <a:pPr marL="0" indent="0" fontAlgn="auto">
              <a:lnSpc>
                <a:spcPct val="200000"/>
              </a:lnSpc>
              <a:spcAft>
                <a:spcPts val="0"/>
              </a:spcAft>
              <a:buFont typeface="Arial" panose="020B0604020202020204" pitchFamily="34" charset="0"/>
              <a:buNone/>
              <a:defRPr/>
            </a:pP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228600"/>
            <a:ext cx="8915400" cy="6629400"/>
          </a:xfrm>
        </p:spPr>
        <p:txBody>
          <a:bodyPr rtlCol="0">
            <a:noAutofit/>
          </a:bodyPr>
          <a:lstStyle/>
          <a:p>
            <a:pPr marL="0" indent="0" algn="ctr" fontAlgn="auto">
              <a:spcAft>
                <a:spcPts val="0"/>
              </a:spcAft>
              <a:buFont typeface="Arial" panose="020B0604020202020204" pitchFamily="34" charset="0"/>
              <a:buNone/>
              <a:defRPr/>
            </a:pPr>
            <a:r>
              <a:rPr lang="en-US" sz="2400" b="1" dirty="0" smtClean="0">
                <a:solidFill>
                  <a:srgbClr val="FFC000"/>
                </a:solidFill>
                <a:effectLst/>
                <a:latin typeface="Times New Roman" panose="02020603050405020304" pitchFamily="18" charset="0"/>
                <a:cs typeface="Times New Roman" panose="02020603050405020304" pitchFamily="18" charset="0"/>
              </a:rPr>
              <a:t>laboratory </a:t>
            </a:r>
            <a:r>
              <a:rPr lang="en-US" sz="2400" b="1" dirty="0">
                <a:solidFill>
                  <a:srgbClr val="FFC000"/>
                </a:solidFill>
                <a:effectLst/>
                <a:latin typeface="Times New Roman" panose="02020603050405020304" pitchFamily="18" charset="0"/>
                <a:cs typeface="Times New Roman" panose="02020603050405020304" pitchFamily="18" charset="0"/>
              </a:rPr>
              <a:t>diagnosis :</a:t>
            </a:r>
          </a:p>
          <a:p>
            <a:pPr fontAlgn="auto">
              <a:lnSpc>
                <a:spcPct val="150000"/>
              </a:lnSpc>
              <a:spcAft>
                <a:spcPts val="0"/>
              </a:spcAft>
              <a:defRPr/>
            </a:pPr>
            <a:r>
              <a:rPr lang="en-US" sz="1800" dirty="0">
                <a:effectLst/>
              </a:rPr>
              <a:t>Examination of stool samples :</a:t>
            </a:r>
          </a:p>
          <a:p>
            <a:pPr fontAlgn="auto">
              <a:lnSpc>
                <a:spcPct val="150000"/>
              </a:lnSpc>
              <a:spcAft>
                <a:spcPts val="0"/>
              </a:spcAft>
              <a:defRPr/>
            </a:pPr>
            <a:r>
              <a:rPr lang="en-US" sz="1800" dirty="0" smtClean="0">
                <a:effectLst/>
              </a:rPr>
              <a:t>Permanent </a:t>
            </a:r>
            <a:r>
              <a:rPr lang="en-US" sz="1800" dirty="0">
                <a:effectLst/>
              </a:rPr>
              <a:t>staining</a:t>
            </a:r>
          </a:p>
          <a:p>
            <a:pPr marL="0" indent="0" fontAlgn="auto">
              <a:lnSpc>
                <a:spcPct val="150000"/>
              </a:lnSpc>
              <a:spcAft>
                <a:spcPts val="0"/>
              </a:spcAft>
              <a:buNone/>
              <a:defRPr/>
            </a:pPr>
            <a:r>
              <a:rPr lang="en-US" sz="1800" dirty="0">
                <a:effectLst/>
              </a:rPr>
              <a:t>( Trophozoites may be seen in a fresh fecal smear and cyst in an ordinary stool sample ).</a:t>
            </a:r>
          </a:p>
          <a:p>
            <a:pPr fontAlgn="auto">
              <a:lnSpc>
                <a:spcPct val="150000"/>
              </a:lnSpc>
              <a:spcAft>
                <a:spcPts val="0"/>
              </a:spcAft>
              <a:defRPr/>
            </a:pPr>
            <a:r>
              <a:rPr lang="en-US" sz="1800" dirty="0">
                <a:effectLst/>
              </a:rPr>
              <a:t>PCR</a:t>
            </a:r>
          </a:p>
          <a:p>
            <a:pPr fontAlgn="auto">
              <a:lnSpc>
                <a:spcPct val="150000"/>
              </a:lnSpc>
              <a:spcAft>
                <a:spcPts val="0"/>
              </a:spcAft>
              <a:defRPr/>
            </a:pPr>
            <a:r>
              <a:rPr lang="en-US" sz="1800" dirty="0">
                <a:effectLst/>
              </a:rPr>
              <a:t>ELISA and culture can also be used</a:t>
            </a:r>
            <a:r>
              <a:rPr lang="en-US" sz="1800" dirty="0" smtClean="0">
                <a:effectLst/>
              </a:rPr>
              <a:t>.</a:t>
            </a:r>
            <a:endParaRPr lang="en-US" sz="1800" dirty="0">
              <a:effectLst/>
            </a:endParaRPr>
          </a:p>
          <a:p>
            <a:pPr marL="0" indent="0" algn="ctr" fontAlgn="auto">
              <a:spcAft>
                <a:spcPts val="0"/>
              </a:spcAft>
              <a:buFont typeface="Arial" panose="020B0604020202020204" pitchFamily="34" charset="0"/>
              <a:buNone/>
              <a:defRPr/>
            </a:pPr>
            <a:r>
              <a:rPr lang="en-US" b="1" dirty="0">
                <a:solidFill>
                  <a:srgbClr val="FFC000"/>
                </a:solidFill>
                <a:effectLst/>
                <a:latin typeface="Times New Roman" panose="02020603050405020304" pitchFamily="18" charset="0"/>
                <a:cs typeface="Times New Roman" panose="02020603050405020304" pitchFamily="18" charset="0"/>
              </a:rPr>
              <a:t>Treatment</a:t>
            </a:r>
          </a:p>
          <a:p>
            <a:pPr fontAlgn="auto">
              <a:lnSpc>
                <a:spcPct val="220000"/>
              </a:lnSpc>
              <a:spcAft>
                <a:spcPts val="0"/>
              </a:spcAft>
              <a:defRPr/>
            </a:pPr>
            <a:r>
              <a:rPr lang="en-US" sz="1800" dirty="0">
                <a:effectLst/>
                <a:latin typeface="Times New Roman" panose="02020603050405020304" pitchFamily="18" charset="0"/>
                <a:cs typeface="Times New Roman" panose="02020603050405020304" pitchFamily="18" charset="0"/>
              </a:rPr>
              <a:t>Metronidazole is currently the standard therapy for treating adults and children with invasive </a:t>
            </a:r>
            <a:r>
              <a:rPr lang="en-US" sz="1800" dirty="0" err="1">
                <a:effectLst/>
                <a:latin typeface="Times New Roman" panose="02020603050405020304" pitchFamily="18" charset="0"/>
                <a:cs typeface="Times New Roman" panose="02020603050405020304" pitchFamily="18" charset="0"/>
              </a:rPr>
              <a:t>amoebiasis</a:t>
            </a:r>
            <a:r>
              <a:rPr lang="en-US" sz="1800" dirty="0">
                <a:effectLst/>
                <a:latin typeface="Times New Roman" panose="02020603050405020304" pitchFamily="18" charset="0"/>
                <a:cs typeface="Times New Roman" panose="02020603050405020304" pitchFamily="18" charset="0"/>
              </a:rPr>
              <a:t>, but it may not be sufficient to eliminate amoebic cysts from the intestine.</a:t>
            </a:r>
          </a:p>
          <a:p>
            <a:pPr fontAlgn="auto">
              <a:spcAft>
                <a:spcPts val="0"/>
              </a:spcAft>
              <a:defRPr/>
            </a:pPr>
            <a:endParaRPr lang="en-US"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2400" y="381000"/>
            <a:ext cx="8686800" cy="5262563"/>
          </a:xfrm>
          <a:prstGeom prst="rect">
            <a:avLst/>
          </a:prstGeom>
        </p:spPr>
        <p:txBody>
          <a:bodyPr>
            <a:spAutoFit/>
          </a:bodyPr>
          <a:lstStyle/>
          <a:p>
            <a:pPr algn="ctr">
              <a:lnSpc>
                <a:spcPct val="150000"/>
              </a:lnSpc>
              <a:defRPr/>
            </a:pPr>
            <a:r>
              <a:rPr lang="en-US" sz="3200" b="1" dirty="0">
                <a:solidFill>
                  <a:srgbClr val="FFC000"/>
                </a:solidFill>
                <a:latin typeface="Georgia" panose="02040502050405020303" pitchFamily="18" charset="0"/>
                <a:cs typeface="Times New Roman" panose="02020603050405020304" pitchFamily="18" charset="0"/>
              </a:rPr>
              <a:t>Introduction</a:t>
            </a:r>
          </a:p>
          <a:p>
            <a:pPr>
              <a:lnSpc>
                <a:spcPct val="150000"/>
              </a:lnSpc>
              <a:defRPr/>
            </a:pPr>
            <a:endParaRPr lang="en-US" sz="1200" dirty="0">
              <a:latin typeface="Times New Roman" panose="02020603050405020304" pitchFamily="18" charset="0"/>
              <a:ea typeface="Times New Roman" panose="02020603050405020304" pitchFamily="18" charset="0"/>
            </a:endParaRPr>
          </a:p>
          <a:p>
            <a:pPr marL="457200" indent="-457200" algn="just">
              <a:lnSpc>
                <a:spcPct val="150000"/>
              </a:lnSpc>
              <a:buClr>
                <a:srgbClr val="C00000"/>
              </a:buClr>
              <a:buFont typeface="Wingdings" panose="05000000000000000000" pitchFamily="2" charset="2"/>
              <a:buChar char="Ø"/>
              <a:defRPr/>
            </a:pPr>
            <a:r>
              <a:rPr lang="en-US" sz="2000" dirty="0">
                <a:latin typeface="Times New Roman" panose="02020603050405020304" pitchFamily="18" charset="0"/>
                <a:ea typeface="Times New Roman" panose="02020603050405020304" pitchFamily="18" charset="0"/>
              </a:rPr>
              <a:t>Parasitology is the branch of biology concerned with the phenomenon of dependence of one living organism on another. Medical parasitology deals with the parasites which infect man, the diseases they produce, the response generated by him against them, and various methods of diagnosis, prevention and treatment.</a:t>
            </a:r>
            <a:r>
              <a:rPr lang="en-US" dirty="0">
                <a:latin typeface="Times New Roman" panose="02020603050405020304" pitchFamily="18" charset="0"/>
                <a:ea typeface="Times New Roman" panose="02020603050405020304" pitchFamily="18" charset="0"/>
              </a:rPr>
              <a:t> </a:t>
            </a:r>
          </a:p>
          <a:p>
            <a:pPr algn="just">
              <a:lnSpc>
                <a:spcPct val="150000"/>
              </a:lnSpc>
              <a:buClr>
                <a:srgbClr val="C00000"/>
              </a:buClr>
              <a:defRPr/>
            </a:pPr>
            <a:endParaRPr lang="en-US" sz="2000" dirty="0">
              <a:latin typeface="Times New Roman" panose="02020603050405020304" pitchFamily="18" charset="0"/>
              <a:ea typeface="Times New Roman" panose="02020603050405020304" pitchFamily="18" charset="0"/>
            </a:endParaRPr>
          </a:p>
          <a:p>
            <a:pPr marL="457200" indent="-457200" algn="just">
              <a:lnSpc>
                <a:spcPct val="150000"/>
              </a:lnSpc>
              <a:buClr>
                <a:srgbClr val="C00000"/>
              </a:buClr>
              <a:buFont typeface="Wingdings" panose="05000000000000000000" pitchFamily="2" charset="2"/>
              <a:buChar char="Ø"/>
              <a:defRPr/>
            </a:pPr>
            <a:r>
              <a:rPr lang="en-US" sz="2000" dirty="0">
                <a:latin typeface="Times New Roman" panose="02020603050405020304" pitchFamily="18" charset="0"/>
                <a:ea typeface="Times New Roman" panose="02020603050405020304" pitchFamily="18" charset="0"/>
              </a:rPr>
              <a:t>Parasitology is the study of invertebrate animals capable of causing disease in humans and other animals. It is concerned with 200 or so species of helminth worms and about 80 species of protozoa that infect humans. </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مستطيل 1"/>
          <p:cNvSpPr>
            <a:spLocks noChangeArrowheads="1"/>
          </p:cNvSpPr>
          <p:nvPr/>
        </p:nvSpPr>
        <p:spPr bwMode="auto">
          <a:xfrm>
            <a:off x="228600" y="457200"/>
            <a:ext cx="8763000" cy="54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a:lnSpc>
                <a:spcPct val="200000"/>
              </a:lnSpc>
              <a:spcAft>
                <a:spcPts val="600"/>
              </a:spcAft>
            </a:pPr>
            <a:r>
              <a:rPr lang="en-US" altLang="en-US" sz="3200" b="1">
                <a:solidFill>
                  <a:srgbClr val="FFC000"/>
                </a:solidFill>
                <a:latin typeface="Georgia" panose="02040502050405020303" pitchFamily="18" charset="0"/>
                <a:cs typeface="Times New Roman" panose="02020603050405020304" pitchFamily="18" charset="0"/>
              </a:rPr>
              <a:t>The </a:t>
            </a:r>
            <a:r>
              <a:rPr lang="en-US" altLang="en-US" sz="2800" b="1">
                <a:solidFill>
                  <a:srgbClr val="FFC000"/>
                </a:solidFill>
                <a:latin typeface="Georgia" panose="02040502050405020303" pitchFamily="18" charset="0"/>
                <a:cs typeface="Times New Roman" panose="02020603050405020304" pitchFamily="18" charset="0"/>
              </a:rPr>
              <a:t>Parasite</a:t>
            </a:r>
            <a:endParaRPr lang="en-US" altLang="en-US" sz="2800">
              <a:solidFill>
                <a:srgbClr val="FFC000"/>
              </a:solidFill>
              <a:latin typeface="Franklin Gothic Book" panose="020B0503020102020204" pitchFamily="34" charset="0"/>
              <a:ea typeface="HGGothicE" panose="020B0909000000000000"/>
              <a:cs typeface="Tahoma" panose="020B0604030504040204" pitchFamily="34" charset="0"/>
            </a:endParaRPr>
          </a:p>
          <a:p>
            <a:pPr algn="just">
              <a:lnSpc>
                <a:spcPct val="200000"/>
              </a:lnSpc>
              <a:spcBef>
                <a:spcPts val="1200"/>
              </a:spcBef>
              <a:spcAft>
                <a:spcPts val="600"/>
              </a:spcAft>
            </a:pPr>
            <a:r>
              <a:rPr lang="en-US" altLang="en-US" sz="2000">
                <a:latin typeface="Times New Roman" panose="02020603050405020304" pitchFamily="18" charset="0"/>
                <a:ea typeface="Times New Roman" panose="02020603050405020304" pitchFamily="18" charset="0"/>
                <a:cs typeface="Tahoma" panose="020B0604030504040204" pitchFamily="34" charset="0"/>
              </a:rPr>
              <a:t>Is an organism that is entirely dependent on another organism, referred to as its</a:t>
            </a:r>
            <a:r>
              <a:rPr lang="en-US" altLang="en-US" sz="2000">
                <a:solidFill>
                  <a:srgbClr val="404040"/>
                </a:solidFill>
                <a:latin typeface="Times New Roman" panose="02020603050405020304" pitchFamily="18" charset="0"/>
                <a:ea typeface="Times New Roman" panose="02020603050405020304" pitchFamily="18" charset="0"/>
                <a:cs typeface="Tahoma" panose="020B0604030504040204" pitchFamily="34" charset="0"/>
              </a:rPr>
              <a:t> </a:t>
            </a:r>
            <a:r>
              <a:rPr lang="en-US" altLang="en-US" sz="2000" b="1">
                <a:solidFill>
                  <a:srgbClr val="FFC000"/>
                </a:solidFill>
                <a:latin typeface="Times New Roman" panose="02020603050405020304" pitchFamily="18" charset="0"/>
                <a:ea typeface="Times New Roman" panose="02020603050405020304" pitchFamily="18" charset="0"/>
                <a:cs typeface="Tahoma" panose="020B0604030504040204" pitchFamily="34" charset="0"/>
              </a:rPr>
              <a:t>host</a:t>
            </a:r>
            <a:r>
              <a:rPr lang="en-US" altLang="en-US" sz="2000">
                <a:solidFill>
                  <a:srgbClr val="FFC000"/>
                </a:solidFill>
                <a:latin typeface="Times New Roman" panose="02020603050405020304" pitchFamily="18" charset="0"/>
                <a:ea typeface="Times New Roman" panose="02020603050405020304" pitchFamily="18" charset="0"/>
                <a:cs typeface="Tahoma" panose="020B0604030504040204" pitchFamily="34" charset="0"/>
              </a:rPr>
              <a:t>, </a:t>
            </a:r>
            <a:r>
              <a:rPr lang="en-US" altLang="en-US" sz="2000">
                <a:latin typeface="Times New Roman" panose="02020603050405020304" pitchFamily="18" charset="0"/>
                <a:ea typeface="Times New Roman" panose="02020603050405020304" pitchFamily="18" charset="0"/>
                <a:cs typeface="Tahoma" panose="020B0604030504040204" pitchFamily="34" charset="0"/>
              </a:rPr>
              <a:t>for all or part of its life cycle and metabolic requirements. </a:t>
            </a:r>
          </a:p>
          <a:p>
            <a:pPr algn="just">
              <a:lnSpc>
                <a:spcPct val="200000"/>
              </a:lnSpc>
              <a:spcBef>
                <a:spcPts val="1200"/>
              </a:spcBef>
              <a:spcAft>
                <a:spcPts val="600"/>
              </a:spcAft>
            </a:pPr>
            <a:r>
              <a:rPr lang="en-US" altLang="en-US" sz="2000" b="1">
                <a:solidFill>
                  <a:srgbClr val="FFC000"/>
                </a:solidFill>
                <a:latin typeface="Times New Roman" panose="02020603050405020304" pitchFamily="18" charset="0"/>
                <a:ea typeface="Times New Roman" panose="02020603050405020304" pitchFamily="18" charset="0"/>
                <a:cs typeface="Tahoma" panose="020B0604030504040204" pitchFamily="34" charset="0"/>
              </a:rPr>
              <a:t>1. Microparasite: </a:t>
            </a:r>
            <a:r>
              <a:rPr lang="en-US" altLang="en-US" sz="2000">
                <a:latin typeface="Times New Roman" panose="02020603050405020304" pitchFamily="18" charset="0"/>
                <a:ea typeface="Times New Roman" panose="02020603050405020304" pitchFamily="18" charset="0"/>
                <a:cs typeface="Tahoma" panose="020B0604030504040204" pitchFamily="34" charset="0"/>
              </a:rPr>
              <a:t>small, unicellular and multiplies within its vertebrate host, often inside cells. Protozoa are microparasites.</a:t>
            </a:r>
            <a:endParaRPr lang="en-US" altLang="en-US" sz="2000">
              <a:latin typeface="Franklin Gothic Book" panose="020B0503020102020204" pitchFamily="34" charset="0"/>
              <a:ea typeface="HGGothicE" panose="020B0909000000000000"/>
              <a:cs typeface="Tahoma" panose="020B0604030504040204" pitchFamily="34" charset="0"/>
            </a:endParaRPr>
          </a:p>
          <a:p>
            <a:pPr algn="just">
              <a:lnSpc>
                <a:spcPct val="200000"/>
              </a:lnSpc>
              <a:spcBef>
                <a:spcPts val="1200"/>
              </a:spcBef>
              <a:spcAft>
                <a:spcPts val="600"/>
              </a:spcAft>
            </a:pPr>
            <a:r>
              <a:rPr lang="en-US" altLang="en-US" sz="2000" b="1">
                <a:solidFill>
                  <a:srgbClr val="FFC000"/>
                </a:solidFill>
                <a:latin typeface="Times New Roman" panose="02020603050405020304" pitchFamily="18" charset="0"/>
                <a:ea typeface="Times New Roman" panose="02020603050405020304" pitchFamily="18" charset="0"/>
                <a:cs typeface="Tahoma" panose="020B0604030504040204" pitchFamily="34" charset="0"/>
              </a:rPr>
              <a:t>2. Macroparasite:</a:t>
            </a:r>
            <a:r>
              <a:rPr lang="en-US" altLang="en-US" sz="2000">
                <a:solidFill>
                  <a:srgbClr val="FFC000"/>
                </a:solidFill>
                <a:latin typeface="Times New Roman" panose="02020603050405020304" pitchFamily="18" charset="0"/>
                <a:ea typeface="Times New Roman" panose="02020603050405020304" pitchFamily="18" charset="0"/>
                <a:cs typeface="Tahoma" panose="020B0604030504040204" pitchFamily="34" charset="0"/>
              </a:rPr>
              <a:t> </a:t>
            </a:r>
            <a:r>
              <a:rPr lang="en-US" altLang="en-US" sz="2000">
                <a:latin typeface="Times New Roman" panose="02020603050405020304" pitchFamily="18" charset="0"/>
                <a:ea typeface="Times New Roman" panose="02020603050405020304" pitchFamily="18" charset="0"/>
                <a:cs typeface="Tahoma" panose="020B0604030504040204" pitchFamily="34" charset="0"/>
              </a:rPr>
              <a:t>large, multicellular and has no direct reproduction within its vertebrate host. This category includes helminths.</a:t>
            </a:r>
            <a:endParaRPr lang="en-US" altLang="en-US" sz="2000">
              <a:latin typeface="Franklin Gothic Book" panose="020B0503020102020204" pitchFamily="34" charset="0"/>
              <a:ea typeface="HGGothicE" panose="020B0909000000000000"/>
              <a:cs typeface="Tahoma" panose="020B060403050404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6200" y="152400"/>
            <a:ext cx="8915400" cy="6002338"/>
          </a:xfrm>
          <a:prstGeom prst="rect">
            <a:avLst/>
          </a:prstGeom>
        </p:spPr>
        <p:txBody>
          <a:bodyPr>
            <a:spAutoFit/>
          </a:bodyPr>
          <a:lstStyle/>
          <a:p>
            <a:pPr algn="ctr">
              <a:lnSpc>
                <a:spcPct val="200000"/>
              </a:lnSpc>
              <a:spcBef>
                <a:spcPts val="1200"/>
              </a:spcBef>
              <a:spcAft>
                <a:spcPts val="600"/>
              </a:spcAft>
              <a:defRPr/>
            </a:pPr>
            <a:r>
              <a:rPr lang="en-US" b="1" dirty="0">
                <a:solidFill>
                  <a:srgbClr val="FFC000"/>
                </a:solidFill>
                <a:latin typeface="Times New Roman" panose="02020603050405020304" pitchFamily="18" charset="0"/>
                <a:ea typeface="Times New Roman" panose="02020603050405020304" pitchFamily="18" charset="0"/>
              </a:rPr>
              <a:t>On the basis of their location, parasites may be divided into:</a:t>
            </a:r>
            <a:endParaRPr lang="en-GB" b="1" dirty="0">
              <a:solidFill>
                <a:srgbClr val="FFC000"/>
              </a:solidFill>
            </a:endParaRPr>
          </a:p>
          <a:p>
            <a:pPr algn="just">
              <a:lnSpc>
                <a:spcPct val="200000"/>
              </a:lnSpc>
              <a:spcBef>
                <a:spcPts val="1200"/>
              </a:spcBef>
              <a:spcAft>
                <a:spcPts val="600"/>
              </a:spcAft>
              <a:defRPr/>
            </a:pPr>
            <a:r>
              <a:rPr lang="en-US" b="1" dirty="0">
                <a:solidFill>
                  <a:srgbClr val="FFC000"/>
                </a:solidFill>
                <a:latin typeface="Times New Roman" panose="02020603050405020304" pitchFamily="18" charset="0"/>
                <a:ea typeface="Times New Roman" panose="02020603050405020304" pitchFamily="18" charset="0"/>
                <a:cs typeface="Tahoma" panose="020B0604030504040204" pitchFamily="34" charset="0"/>
              </a:rPr>
              <a:t>1. </a:t>
            </a:r>
            <a:r>
              <a:rPr lang="en-US" b="1" dirty="0" err="1">
                <a:solidFill>
                  <a:srgbClr val="FFC000"/>
                </a:solidFill>
                <a:latin typeface="Times New Roman" panose="02020603050405020304" pitchFamily="18" charset="0"/>
                <a:ea typeface="Times New Roman" panose="02020603050405020304" pitchFamily="18" charset="0"/>
                <a:cs typeface="Tahoma" panose="020B0604030504040204" pitchFamily="34" charset="0"/>
              </a:rPr>
              <a:t>Ectoparasites</a:t>
            </a:r>
            <a:r>
              <a:rPr lang="en-US" b="1" dirty="0">
                <a:solidFill>
                  <a:srgbClr val="FFC000"/>
                </a:solidFill>
                <a:latin typeface="Times New Roman" panose="02020603050405020304" pitchFamily="18" charset="0"/>
                <a:ea typeface="Times New Roman" panose="02020603050405020304" pitchFamily="18" charset="0"/>
                <a:cs typeface="Tahoma" panose="020B0604030504040204" pitchFamily="34" charset="0"/>
              </a:rPr>
              <a:t>:</a:t>
            </a:r>
            <a:r>
              <a:rPr lang="en-US" dirty="0">
                <a:solidFill>
                  <a:srgbClr val="FFC000"/>
                </a:solidFill>
                <a:latin typeface="Times New Roman" panose="02020603050405020304" pitchFamily="18" charset="0"/>
                <a:ea typeface="Times New Roman" panose="02020603050405020304" pitchFamily="18" charset="0"/>
                <a:cs typeface="Tahoma" panose="020B0604030504040204" pitchFamily="34" charset="0"/>
              </a:rPr>
              <a:t> </a:t>
            </a:r>
            <a:r>
              <a:rPr lang="en-US" dirty="0">
                <a:latin typeface="Times New Roman" panose="02020603050405020304" pitchFamily="18" charset="0"/>
                <a:ea typeface="Times New Roman" panose="02020603050405020304" pitchFamily="18" charset="0"/>
                <a:cs typeface="Tahoma" panose="020B0604030504040204" pitchFamily="34" charset="0"/>
              </a:rPr>
              <a:t>which live on the surface of the body, e.g., the human louse, </a:t>
            </a:r>
            <a:r>
              <a:rPr lang="en-US" i="1" dirty="0" err="1">
                <a:latin typeface="Times New Roman" panose="02020603050405020304" pitchFamily="18" charset="0"/>
                <a:ea typeface="Times New Roman" panose="02020603050405020304" pitchFamily="18" charset="0"/>
                <a:cs typeface="Tahoma" panose="020B0604030504040204" pitchFamily="34" charset="0"/>
              </a:rPr>
              <a:t>Pediculus</a:t>
            </a:r>
            <a:r>
              <a:rPr lang="en-US" i="1" dirty="0">
                <a:latin typeface="Times New Roman" panose="02020603050405020304" pitchFamily="18" charset="0"/>
                <a:ea typeface="Times New Roman" panose="02020603050405020304" pitchFamily="18" charset="0"/>
                <a:cs typeface="Tahoma" panose="020B0604030504040204" pitchFamily="34" charset="0"/>
              </a:rPr>
              <a:t> </a:t>
            </a:r>
            <a:r>
              <a:rPr lang="en-US" i="1" dirty="0" err="1">
                <a:latin typeface="Times New Roman" panose="02020603050405020304" pitchFamily="18" charset="0"/>
                <a:ea typeface="Times New Roman" panose="02020603050405020304" pitchFamily="18" charset="0"/>
                <a:cs typeface="Tahoma" panose="020B0604030504040204" pitchFamily="34" charset="0"/>
              </a:rPr>
              <a:t>humanus</a:t>
            </a:r>
            <a:r>
              <a:rPr lang="en-US" dirty="0">
                <a:latin typeface="Times New Roman" panose="02020603050405020304" pitchFamily="18" charset="0"/>
                <a:ea typeface="Times New Roman" panose="02020603050405020304" pitchFamily="18" charset="0"/>
                <a:cs typeface="Tahoma" panose="020B0604030504040204" pitchFamily="34" charset="0"/>
              </a:rPr>
              <a:t>. The infection by these parasites is known as </a:t>
            </a:r>
            <a:r>
              <a:rPr lang="en-US" b="1" dirty="0">
                <a:latin typeface="Times New Roman" panose="02020603050405020304" pitchFamily="18" charset="0"/>
                <a:ea typeface="Times New Roman" panose="02020603050405020304" pitchFamily="18" charset="0"/>
                <a:cs typeface="Tahoma" panose="020B0604030504040204" pitchFamily="34" charset="0"/>
              </a:rPr>
              <a:t>infestation</a:t>
            </a:r>
            <a:r>
              <a:rPr lang="en-US" dirty="0">
                <a:latin typeface="Times New Roman" panose="02020603050405020304" pitchFamily="18" charset="0"/>
                <a:ea typeface="Times New Roman" panose="02020603050405020304" pitchFamily="18" charset="0"/>
                <a:cs typeface="Tahoma" panose="020B0604030504040204" pitchFamily="34" charset="0"/>
              </a:rPr>
              <a:t>. They are important as vectors transmitting pathogenic microorganisms.</a:t>
            </a:r>
            <a:endParaRPr lang="en-US" dirty="0">
              <a:latin typeface="Franklin Gothic Book" panose="020B0503020102020204" pitchFamily="34" charset="0"/>
              <a:ea typeface="HGGothicE" panose="020B0909000000000000" pitchFamily="49" charset="-128"/>
              <a:cs typeface="Tahoma" panose="020B0604030504040204" pitchFamily="34" charset="0"/>
            </a:endParaRPr>
          </a:p>
          <a:p>
            <a:pPr algn="just">
              <a:lnSpc>
                <a:spcPct val="200000"/>
              </a:lnSpc>
              <a:spcBef>
                <a:spcPts val="1200"/>
              </a:spcBef>
              <a:spcAft>
                <a:spcPts val="600"/>
              </a:spcAft>
              <a:defRPr/>
            </a:pPr>
            <a:r>
              <a:rPr lang="en-US" b="1" dirty="0">
                <a:solidFill>
                  <a:srgbClr val="FFC000"/>
                </a:solidFill>
                <a:latin typeface="Times New Roman" panose="02020603050405020304" pitchFamily="18" charset="0"/>
                <a:ea typeface="Times New Roman" panose="02020603050405020304" pitchFamily="18" charset="0"/>
                <a:cs typeface="Tahoma" panose="020B0604030504040204" pitchFamily="34" charset="0"/>
              </a:rPr>
              <a:t>2. Endoparasites:</a:t>
            </a:r>
            <a:r>
              <a:rPr lang="en-US" dirty="0">
                <a:solidFill>
                  <a:srgbClr val="FFC000"/>
                </a:solidFill>
                <a:latin typeface="Times New Roman" panose="02020603050405020304" pitchFamily="18" charset="0"/>
                <a:ea typeface="Times New Roman" panose="02020603050405020304" pitchFamily="18" charset="0"/>
                <a:cs typeface="Tahoma" panose="020B0604030504040204" pitchFamily="34" charset="0"/>
              </a:rPr>
              <a:t> </a:t>
            </a:r>
            <a:r>
              <a:rPr lang="en-US" dirty="0">
                <a:latin typeface="Times New Roman" panose="02020603050405020304" pitchFamily="18" charset="0"/>
                <a:ea typeface="Times New Roman" panose="02020603050405020304" pitchFamily="18" charset="0"/>
                <a:cs typeface="Tahoma" panose="020B0604030504040204" pitchFamily="34" charset="0"/>
              </a:rPr>
              <a:t>which live within the body of the host in the blood, tissues, body cavities, digestive tract and other organs. All protozoan and helminthic parasites of man are endoparasites. The invasion by endoparasites is known as </a:t>
            </a:r>
            <a:r>
              <a:rPr lang="en-US" b="1" dirty="0">
                <a:solidFill>
                  <a:srgbClr val="FFC000"/>
                </a:solidFill>
                <a:latin typeface="Times New Roman" panose="02020603050405020304" pitchFamily="18" charset="0"/>
                <a:ea typeface="Times New Roman" panose="02020603050405020304" pitchFamily="18" charset="0"/>
                <a:cs typeface="Tahoma" panose="020B0604030504040204" pitchFamily="34" charset="0"/>
              </a:rPr>
              <a:t>infection</a:t>
            </a:r>
            <a:r>
              <a:rPr lang="en-US" dirty="0">
                <a:solidFill>
                  <a:srgbClr val="404040"/>
                </a:solidFill>
                <a:latin typeface="Times New Roman" panose="02020603050405020304" pitchFamily="18" charset="0"/>
                <a:ea typeface="Times New Roman" panose="02020603050405020304" pitchFamily="18" charset="0"/>
                <a:cs typeface="Tahoma" panose="020B0604030504040204" pitchFamily="34" charset="0"/>
              </a:rPr>
              <a:t>. </a:t>
            </a:r>
          </a:p>
          <a:p>
            <a:pPr algn="just">
              <a:lnSpc>
                <a:spcPct val="200000"/>
              </a:lnSpc>
              <a:spcBef>
                <a:spcPts val="1200"/>
              </a:spcBef>
              <a:spcAft>
                <a:spcPts val="600"/>
              </a:spcAft>
              <a:defRPr/>
            </a:pPr>
            <a:r>
              <a:rPr lang="en-US" dirty="0">
                <a:latin typeface="Times New Roman" panose="02020603050405020304" pitchFamily="18" charset="0"/>
                <a:ea typeface="Times New Roman" panose="02020603050405020304" pitchFamily="18" charset="0"/>
                <a:cs typeface="Tahoma" panose="020B0604030504040204" pitchFamily="34" charset="0"/>
              </a:rPr>
              <a:t>This group can be further subdivided into the following types:</a:t>
            </a:r>
            <a:endParaRPr lang="en-US" dirty="0">
              <a:latin typeface="Franklin Gothic Book" panose="020B0503020102020204" pitchFamily="34" charset="0"/>
              <a:ea typeface="HGGothicE" panose="020B0909000000000000" pitchFamily="49" charset="-128"/>
              <a:cs typeface="Tahoma" panose="020B0604030504040204" pitchFamily="34" charset="0"/>
            </a:endParaRPr>
          </a:p>
          <a:p>
            <a:pPr algn="just">
              <a:lnSpc>
                <a:spcPct val="200000"/>
              </a:lnSpc>
              <a:spcBef>
                <a:spcPts val="1200"/>
              </a:spcBef>
              <a:spcAft>
                <a:spcPts val="600"/>
              </a:spcAft>
              <a:defRPr/>
            </a:pPr>
            <a:r>
              <a:rPr lang="en-US" b="1" dirty="0">
                <a:solidFill>
                  <a:srgbClr val="FFC000"/>
                </a:solidFill>
                <a:latin typeface="Times New Roman" panose="02020603050405020304" pitchFamily="18" charset="0"/>
                <a:ea typeface="Times New Roman" panose="02020603050405020304" pitchFamily="18" charset="0"/>
                <a:cs typeface="Tahoma" panose="020B0604030504040204" pitchFamily="34" charset="0"/>
              </a:rPr>
              <a:t>a. Obligate parasites:</a:t>
            </a:r>
            <a:r>
              <a:rPr lang="en-US" dirty="0">
                <a:solidFill>
                  <a:srgbClr val="FFC000"/>
                </a:solidFill>
                <a:latin typeface="Times New Roman" panose="02020603050405020304" pitchFamily="18" charset="0"/>
                <a:ea typeface="Times New Roman" panose="02020603050405020304" pitchFamily="18" charset="0"/>
                <a:cs typeface="Tahoma" panose="020B0604030504040204" pitchFamily="34" charset="0"/>
              </a:rPr>
              <a:t> </a:t>
            </a:r>
            <a:r>
              <a:rPr lang="en-US" dirty="0">
                <a:latin typeface="Times New Roman" panose="02020603050405020304" pitchFamily="18" charset="0"/>
                <a:ea typeface="Times New Roman" panose="02020603050405020304" pitchFamily="18" charset="0"/>
                <a:cs typeface="Tahoma" panose="020B0604030504040204" pitchFamily="34" charset="0"/>
              </a:rPr>
              <a:t>organisms that cannot exist without a host </a:t>
            </a:r>
            <a:r>
              <a:rPr lang="en-US" dirty="0">
                <a:solidFill>
                  <a:schemeClr val="accent3"/>
                </a:solidFill>
                <a:latin typeface="Times New Roman" panose="02020603050405020304" pitchFamily="18" charset="0"/>
                <a:ea typeface="Times New Roman" panose="02020603050405020304" pitchFamily="18" charset="0"/>
                <a:cs typeface="Tahoma" panose="020B0604030504040204" pitchFamily="34" charset="0"/>
              </a:rPr>
              <a:t>(e.g., </a:t>
            </a:r>
            <a:r>
              <a:rPr lang="en-US" i="1" dirty="0">
                <a:solidFill>
                  <a:schemeClr val="accent3"/>
                </a:solidFill>
                <a:latin typeface="Times New Roman" panose="02020603050405020304" pitchFamily="18" charset="0"/>
                <a:ea typeface="Times New Roman" panose="02020603050405020304" pitchFamily="18" charset="0"/>
                <a:cs typeface="Tahoma" panose="020B0604030504040204" pitchFamily="34" charset="0"/>
              </a:rPr>
              <a:t>Toxoplasma</a:t>
            </a:r>
            <a:r>
              <a:rPr lang="en-US" dirty="0">
                <a:solidFill>
                  <a:schemeClr val="accent3"/>
                </a:solidFill>
                <a:latin typeface="Times New Roman" panose="02020603050405020304" pitchFamily="18" charset="0"/>
                <a:ea typeface="Times New Roman" panose="02020603050405020304" pitchFamily="18" charset="0"/>
                <a:cs typeface="Tahoma" panose="020B0604030504040204" pitchFamily="34" charset="0"/>
              </a:rPr>
              <a:t> </a:t>
            </a:r>
            <a:r>
              <a:rPr lang="en-US" i="1" dirty="0">
                <a:solidFill>
                  <a:schemeClr val="accent3"/>
                </a:solidFill>
                <a:latin typeface="Times New Roman" panose="02020603050405020304" pitchFamily="18" charset="0"/>
                <a:ea typeface="Times New Roman" panose="02020603050405020304" pitchFamily="18" charset="0"/>
                <a:cs typeface="Tahoma" panose="020B0604030504040204" pitchFamily="34" charset="0"/>
              </a:rPr>
              <a:t>gondii</a:t>
            </a:r>
            <a:r>
              <a:rPr lang="en-US" dirty="0">
                <a:solidFill>
                  <a:schemeClr val="accent3"/>
                </a:solidFill>
                <a:latin typeface="Times New Roman" panose="02020603050405020304" pitchFamily="18" charset="0"/>
                <a:ea typeface="Times New Roman" panose="02020603050405020304" pitchFamily="18" charset="0"/>
                <a:cs typeface="Tahoma" panose="020B0604030504040204" pitchFamily="34" charset="0"/>
              </a:rPr>
              <a:t>). </a:t>
            </a:r>
            <a:endParaRPr lang="en-US" dirty="0">
              <a:solidFill>
                <a:schemeClr val="accent3"/>
              </a:solidFill>
              <a:latin typeface="Franklin Gothic Book" panose="020B0503020102020204" pitchFamily="34" charset="0"/>
              <a:ea typeface="HGGothicE" panose="020B0909000000000000" pitchFamily="49" charset="-128"/>
              <a:cs typeface="Tahoma" panose="020B060403050404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مستطيل 1"/>
          <p:cNvSpPr>
            <a:spLocks noChangeArrowheads="1"/>
          </p:cNvSpPr>
          <p:nvPr/>
        </p:nvSpPr>
        <p:spPr bwMode="auto">
          <a:xfrm>
            <a:off x="152400" y="76200"/>
            <a:ext cx="8915400" cy="555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just" eaLnBrk="1" hangingPunct="1">
              <a:lnSpc>
                <a:spcPct val="200000"/>
              </a:lnSpc>
              <a:spcBef>
                <a:spcPts val="1200"/>
              </a:spcBef>
              <a:spcAft>
                <a:spcPts val="600"/>
              </a:spcAft>
            </a:pPr>
            <a:r>
              <a:rPr lang="en-US" altLang="en-US" sz="2000" b="1">
                <a:solidFill>
                  <a:srgbClr val="FFC000"/>
                </a:solidFill>
                <a:latin typeface="Times New Roman" panose="02020603050405020304" pitchFamily="18" charset="0"/>
                <a:ea typeface="Times New Roman" panose="02020603050405020304" pitchFamily="18" charset="0"/>
                <a:cs typeface="Tahoma" panose="020B0604030504040204" pitchFamily="34" charset="0"/>
              </a:rPr>
              <a:t>b. Facultative parasites:</a:t>
            </a:r>
            <a:r>
              <a:rPr lang="en-US" altLang="en-US" sz="2000">
                <a:solidFill>
                  <a:srgbClr val="FFC000"/>
                </a:solidFill>
                <a:latin typeface="Times New Roman" panose="02020603050405020304" pitchFamily="18" charset="0"/>
                <a:ea typeface="Times New Roman" panose="02020603050405020304" pitchFamily="18" charset="0"/>
                <a:cs typeface="Tahoma" panose="020B0604030504040204" pitchFamily="34" charset="0"/>
              </a:rPr>
              <a:t> </a:t>
            </a:r>
            <a:r>
              <a:rPr lang="en-US" altLang="en-US" sz="2000">
                <a:latin typeface="Times New Roman" panose="02020603050405020304" pitchFamily="18" charset="0"/>
                <a:ea typeface="Times New Roman" panose="02020603050405020304" pitchFamily="18" charset="0"/>
                <a:cs typeface="Tahoma" panose="020B0604030504040204" pitchFamily="34" charset="0"/>
              </a:rPr>
              <a:t>organisms that under favorable circumstances may live either a parasitic or free-living existence e.g., </a:t>
            </a:r>
            <a:r>
              <a:rPr lang="en-US" altLang="en-US" sz="2000" i="1">
                <a:latin typeface="Times New Roman" panose="02020603050405020304" pitchFamily="18" charset="0"/>
                <a:ea typeface="Times New Roman" panose="02020603050405020304" pitchFamily="18" charset="0"/>
                <a:cs typeface="Tahoma" panose="020B0604030504040204" pitchFamily="34" charset="0"/>
              </a:rPr>
              <a:t>Naegleria fowleri</a:t>
            </a:r>
            <a:r>
              <a:rPr lang="en-US" altLang="en-US" sz="2000">
                <a:latin typeface="Times New Roman" panose="02020603050405020304" pitchFamily="18" charset="0"/>
                <a:ea typeface="Times New Roman" panose="02020603050405020304" pitchFamily="18" charset="0"/>
                <a:cs typeface="Tahoma" panose="020B0604030504040204" pitchFamily="34" charset="0"/>
              </a:rPr>
              <a:t> </a:t>
            </a:r>
          </a:p>
          <a:p>
            <a:pPr algn="just" eaLnBrk="1" hangingPunct="1">
              <a:lnSpc>
                <a:spcPct val="200000"/>
              </a:lnSpc>
              <a:spcBef>
                <a:spcPts val="1200"/>
              </a:spcBef>
              <a:spcAft>
                <a:spcPts val="600"/>
              </a:spcAft>
            </a:pPr>
            <a:r>
              <a:rPr lang="en-US" altLang="en-US" sz="2000" b="1">
                <a:solidFill>
                  <a:srgbClr val="FFC000"/>
                </a:solidFill>
                <a:latin typeface="Times New Roman" panose="02020603050405020304" pitchFamily="18" charset="0"/>
                <a:ea typeface="Times New Roman" panose="02020603050405020304" pitchFamily="18" charset="0"/>
                <a:cs typeface="Tahoma" panose="020B0604030504040204" pitchFamily="34" charset="0"/>
              </a:rPr>
              <a:t>c. Accidental parasites:</a:t>
            </a:r>
            <a:r>
              <a:rPr lang="en-US" altLang="en-US" sz="2000">
                <a:solidFill>
                  <a:srgbClr val="FFC000"/>
                </a:solidFill>
                <a:latin typeface="Times New Roman" panose="02020603050405020304" pitchFamily="18" charset="0"/>
                <a:ea typeface="Times New Roman" panose="02020603050405020304" pitchFamily="18" charset="0"/>
                <a:cs typeface="Tahoma" panose="020B0604030504040204" pitchFamily="34" charset="0"/>
              </a:rPr>
              <a:t> </a:t>
            </a:r>
            <a:r>
              <a:rPr lang="en-US" altLang="en-US" sz="2000">
                <a:latin typeface="Times New Roman" panose="02020603050405020304" pitchFamily="18" charset="0"/>
                <a:ea typeface="Times New Roman" panose="02020603050405020304" pitchFamily="18" charset="0"/>
                <a:cs typeface="Tahoma" panose="020B0604030504040204" pitchFamily="34" charset="0"/>
              </a:rPr>
              <a:t>organisms that attack an unusual host e.g. </a:t>
            </a:r>
            <a:r>
              <a:rPr lang="en-US" altLang="en-US" sz="2000" i="1">
                <a:latin typeface="Times New Roman" panose="02020603050405020304" pitchFamily="18" charset="0"/>
                <a:ea typeface="Times New Roman" panose="02020603050405020304" pitchFamily="18" charset="0"/>
                <a:cs typeface="Tahoma" panose="020B0604030504040204" pitchFamily="34" charset="0"/>
              </a:rPr>
              <a:t>Echinococcus</a:t>
            </a:r>
            <a:r>
              <a:rPr lang="en-US" altLang="en-US" sz="2000">
                <a:latin typeface="Times New Roman" panose="02020603050405020304" pitchFamily="18" charset="0"/>
                <a:ea typeface="Times New Roman" panose="02020603050405020304" pitchFamily="18" charset="0"/>
                <a:cs typeface="Tahoma" panose="020B0604030504040204" pitchFamily="34" charset="0"/>
              </a:rPr>
              <a:t> </a:t>
            </a:r>
            <a:r>
              <a:rPr lang="en-US" altLang="en-US" sz="2000" i="1">
                <a:latin typeface="Times New Roman" panose="02020603050405020304" pitchFamily="18" charset="0"/>
                <a:ea typeface="Times New Roman" panose="02020603050405020304" pitchFamily="18" charset="0"/>
                <a:cs typeface="Tahoma" panose="020B0604030504040204" pitchFamily="34" charset="0"/>
              </a:rPr>
              <a:t>granulosus</a:t>
            </a:r>
            <a:r>
              <a:rPr lang="en-US" altLang="en-US" sz="2000">
                <a:latin typeface="Times New Roman" panose="02020603050405020304" pitchFamily="18" charset="0"/>
                <a:ea typeface="Times New Roman" panose="02020603050405020304" pitchFamily="18" charset="0"/>
                <a:cs typeface="Tahoma" panose="020B0604030504040204" pitchFamily="34" charset="0"/>
              </a:rPr>
              <a:t> in man.</a:t>
            </a:r>
            <a:endParaRPr lang="en-US" altLang="en-US" sz="2000">
              <a:latin typeface="Franklin Gothic Book" panose="020B0503020102020204" pitchFamily="34" charset="0"/>
              <a:ea typeface="HGGothicE" panose="020B0909000000000000"/>
              <a:cs typeface="Tahoma" panose="020B0604030504040204" pitchFamily="34" charset="0"/>
            </a:endParaRPr>
          </a:p>
          <a:p>
            <a:pPr algn="just" eaLnBrk="1" hangingPunct="1">
              <a:lnSpc>
                <a:spcPct val="200000"/>
              </a:lnSpc>
              <a:spcBef>
                <a:spcPts val="1200"/>
              </a:spcBef>
              <a:spcAft>
                <a:spcPts val="600"/>
              </a:spcAft>
            </a:pPr>
            <a:r>
              <a:rPr lang="en-US" altLang="en-US" sz="2000" b="1">
                <a:solidFill>
                  <a:srgbClr val="FFC000"/>
                </a:solidFill>
                <a:latin typeface="Times New Roman" panose="02020603050405020304" pitchFamily="18" charset="0"/>
                <a:ea typeface="Times New Roman" panose="02020603050405020304" pitchFamily="18" charset="0"/>
                <a:cs typeface="Tahoma" panose="020B0604030504040204" pitchFamily="34" charset="0"/>
              </a:rPr>
              <a:t>d. Aberrant parasites:</a:t>
            </a:r>
            <a:r>
              <a:rPr lang="en-US" altLang="en-US" sz="2000">
                <a:solidFill>
                  <a:srgbClr val="FFC000"/>
                </a:solidFill>
                <a:latin typeface="Times New Roman" panose="02020603050405020304" pitchFamily="18" charset="0"/>
                <a:ea typeface="Times New Roman" panose="02020603050405020304" pitchFamily="18" charset="0"/>
                <a:cs typeface="Tahoma" panose="020B0604030504040204" pitchFamily="34" charset="0"/>
              </a:rPr>
              <a:t> </a:t>
            </a:r>
            <a:r>
              <a:rPr lang="en-US" altLang="en-US" sz="2000">
                <a:latin typeface="Times New Roman" panose="02020603050405020304" pitchFamily="18" charset="0"/>
                <a:ea typeface="Times New Roman" panose="02020603050405020304" pitchFamily="18" charset="0"/>
                <a:cs typeface="Tahoma" panose="020B0604030504040204" pitchFamily="34" charset="0"/>
              </a:rPr>
              <a:t>organisms that attack a host where they cannot live or develop further e.g. </a:t>
            </a:r>
            <a:r>
              <a:rPr lang="en-US" altLang="en-US" sz="2000" i="1">
                <a:latin typeface="Times New Roman" panose="02020603050405020304" pitchFamily="18" charset="0"/>
                <a:ea typeface="Times New Roman" panose="02020603050405020304" pitchFamily="18" charset="0"/>
                <a:cs typeface="Tahoma" panose="020B0604030504040204" pitchFamily="34" charset="0"/>
              </a:rPr>
              <a:t>Toxocara</a:t>
            </a:r>
            <a:r>
              <a:rPr lang="en-US" altLang="en-US" sz="2000">
                <a:latin typeface="Times New Roman" panose="02020603050405020304" pitchFamily="18" charset="0"/>
                <a:ea typeface="Times New Roman" panose="02020603050405020304" pitchFamily="18" charset="0"/>
                <a:cs typeface="Tahoma" panose="020B0604030504040204" pitchFamily="34" charset="0"/>
              </a:rPr>
              <a:t> </a:t>
            </a:r>
            <a:r>
              <a:rPr lang="en-US" altLang="en-US" sz="2000" i="1">
                <a:latin typeface="Times New Roman" panose="02020603050405020304" pitchFamily="18" charset="0"/>
                <a:ea typeface="Times New Roman" panose="02020603050405020304" pitchFamily="18" charset="0"/>
                <a:cs typeface="Tahoma" panose="020B0604030504040204" pitchFamily="34" charset="0"/>
              </a:rPr>
              <a:t>canis</a:t>
            </a:r>
            <a:r>
              <a:rPr lang="en-US" altLang="en-US" sz="2000">
                <a:latin typeface="Times New Roman" panose="02020603050405020304" pitchFamily="18" charset="0"/>
                <a:ea typeface="Times New Roman" panose="02020603050405020304" pitchFamily="18" charset="0"/>
                <a:cs typeface="Tahoma" panose="020B0604030504040204" pitchFamily="34" charset="0"/>
              </a:rPr>
              <a:t> in man.</a:t>
            </a:r>
            <a:endParaRPr lang="en-US" altLang="en-US" sz="2000">
              <a:latin typeface="Franklin Gothic Book" panose="020B0503020102020204" pitchFamily="34" charset="0"/>
              <a:ea typeface="HGGothicE" panose="020B0909000000000000"/>
              <a:cs typeface="Tahoma" panose="020B0604030504040204" pitchFamily="34" charset="0"/>
            </a:endParaRPr>
          </a:p>
          <a:p>
            <a:pPr algn="just" eaLnBrk="1" hangingPunct="1">
              <a:lnSpc>
                <a:spcPct val="200000"/>
              </a:lnSpc>
            </a:pPr>
            <a:r>
              <a:rPr lang="en-US" altLang="en-US" sz="2000" b="1">
                <a:solidFill>
                  <a:srgbClr val="FFC000"/>
                </a:solidFill>
                <a:latin typeface="Times New Roman" panose="02020603050405020304" pitchFamily="18" charset="0"/>
                <a:cs typeface="Times New Roman" panose="02020603050405020304" pitchFamily="18" charset="0"/>
              </a:rPr>
              <a:t>e. Free-living:</a:t>
            </a:r>
            <a:r>
              <a:rPr lang="en-US" altLang="en-US" sz="2000">
                <a:solidFill>
                  <a:srgbClr val="FFC000"/>
                </a:solidFill>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it describes the nonparasitic stages of existence which are live independently of a host, e.g. hookworms have active free-living stages in the soil.</a:t>
            </a:r>
            <a:endParaRPr lang="en-GB" altLang="en-US" sz="20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مستطيل 1"/>
          <p:cNvSpPr>
            <a:spLocks noChangeArrowheads="1"/>
          </p:cNvSpPr>
          <p:nvPr/>
        </p:nvSpPr>
        <p:spPr bwMode="auto">
          <a:xfrm>
            <a:off x="228600" y="152400"/>
            <a:ext cx="8763000" cy="666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a:lnSpc>
                <a:spcPct val="150000"/>
              </a:lnSpc>
              <a:spcBef>
                <a:spcPts val="1200"/>
              </a:spcBef>
              <a:spcAft>
                <a:spcPts val="600"/>
              </a:spcAft>
            </a:pPr>
            <a:r>
              <a:rPr lang="en-US" altLang="en-US" sz="2800" b="1">
                <a:solidFill>
                  <a:srgbClr val="FFC000"/>
                </a:solidFill>
                <a:latin typeface="Georgia" panose="02040502050405020303" pitchFamily="18" charset="0"/>
                <a:cs typeface="Times New Roman" panose="02020603050405020304" pitchFamily="18" charset="0"/>
              </a:rPr>
              <a:t>The Vector</a:t>
            </a:r>
            <a:endParaRPr lang="en-US" altLang="en-US" sz="2800">
              <a:solidFill>
                <a:srgbClr val="FFC000"/>
              </a:solidFill>
              <a:latin typeface="Franklin Gothic Book" panose="020B0503020102020204" pitchFamily="34" charset="0"/>
              <a:ea typeface="HGGothicE" panose="020B0909000000000000"/>
              <a:cs typeface="Tahoma" panose="020B0604030504040204" pitchFamily="34" charset="0"/>
            </a:endParaRPr>
          </a:p>
          <a:p>
            <a:pPr algn="just">
              <a:lnSpc>
                <a:spcPct val="150000"/>
              </a:lnSpc>
              <a:spcBef>
                <a:spcPts val="1200"/>
              </a:spcBef>
              <a:spcAft>
                <a:spcPts val="600"/>
              </a:spcAft>
            </a:pPr>
            <a:r>
              <a:rPr lang="en-US" altLang="en-US" sz="2000">
                <a:latin typeface="Times New Roman" panose="02020603050405020304" pitchFamily="18" charset="0"/>
                <a:ea typeface="Times New Roman" panose="02020603050405020304" pitchFamily="18" charset="0"/>
                <a:cs typeface="Tahoma" panose="020B0604030504040204" pitchFamily="34" charset="0"/>
              </a:rPr>
              <a:t>An agent, usually an insect transmits the infection from one human host to another. It is of two types:</a:t>
            </a:r>
            <a:endParaRPr lang="en-US" altLang="en-US" sz="2000">
              <a:latin typeface="Franklin Gothic Book" panose="020B0503020102020204" pitchFamily="34" charset="0"/>
              <a:ea typeface="HGGothicE" panose="020B0909000000000000"/>
              <a:cs typeface="Tahoma" panose="020B0604030504040204" pitchFamily="34" charset="0"/>
            </a:endParaRPr>
          </a:p>
          <a:p>
            <a:pPr algn="just">
              <a:lnSpc>
                <a:spcPct val="200000"/>
              </a:lnSpc>
              <a:spcBef>
                <a:spcPts val="1200"/>
              </a:spcBef>
              <a:spcAft>
                <a:spcPts val="600"/>
              </a:spcAft>
            </a:pPr>
            <a:r>
              <a:rPr lang="en-US" altLang="en-US" sz="2000" b="1">
                <a:solidFill>
                  <a:srgbClr val="FFC000"/>
                </a:solidFill>
                <a:latin typeface="Times New Roman" panose="02020603050405020304" pitchFamily="18" charset="0"/>
                <a:ea typeface="Times New Roman" panose="02020603050405020304" pitchFamily="18" charset="0"/>
                <a:cs typeface="Tahoma" panose="020B0604030504040204" pitchFamily="34" charset="0"/>
              </a:rPr>
              <a:t>1. Mechanical vector:</a:t>
            </a:r>
            <a:r>
              <a:rPr lang="en-US" altLang="en-US" sz="2000">
                <a:solidFill>
                  <a:srgbClr val="FFC000"/>
                </a:solidFill>
                <a:latin typeface="Times New Roman" panose="02020603050405020304" pitchFamily="18" charset="0"/>
                <a:ea typeface="Times New Roman" panose="02020603050405020304" pitchFamily="18" charset="0"/>
                <a:cs typeface="Tahoma" panose="020B0604030504040204" pitchFamily="34" charset="0"/>
              </a:rPr>
              <a:t> </a:t>
            </a:r>
            <a:r>
              <a:rPr lang="en-US" altLang="en-US" sz="2000">
                <a:latin typeface="Times New Roman" panose="02020603050405020304" pitchFamily="18" charset="0"/>
                <a:ea typeface="Times New Roman" panose="02020603050405020304" pitchFamily="18" charset="0"/>
                <a:cs typeface="Tahoma" panose="020B0604030504040204" pitchFamily="34" charset="0"/>
              </a:rPr>
              <a:t>the term used to describe a vector which assists in the transfer of parasitic forms between hosts but is not essential in the life cycle of the parasite, e.g. a housefly and Cockroaches in the case of </a:t>
            </a:r>
            <a:r>
              <a:rPr lang="en-US" altLang="en-US" sz="2000" i="1">
                <a:latin typeface="Times New Roman" panose="02020603050405020304" pitchFamily="18" charset="0"/>
                <a:ea typeface="Times New Roman" panose="02020603050405020304" pitchFamily="18" charset="0"/>
                <a:cs typeface="Tahoma" panose="020B0604030504040204" pitchFamily="34" charset="0"/>
              </a:rPr>
              <a:t>Entamoeba</a:t>
            </a:r>
            <a:r>
              <a:rPr lang="en-US" altLang="en-US" sz="2000">
                <a:latin typeface="Times New Roman" panose="02020603050405020304" pitchFamily="18" charset="0"/>
                <a:ea typeface="Times New Roman" panose="02020603050405020304" pitchFamily="18" charset="0"/>
                <a:cs typeface="Tahoma" panose="020B0604030504040204" pitchFamily="34" charset="0"/>
              </a:rPr>
              <a:t> which transfers the cysts of the parasite from the infected feces to food that is eaten by humans. </a:t>
            </a:r>
            <a:endParaRPr lang="en-US" altLang="en-US" sz="2000">
              <a:latin typeface="Franklin Gothic Book" panose="020B0503020102020204" pitchFamily="34" charset="0"/>
              <a:ea typeface="HGGothicE" panose="020B0909000000000000"/>
              <a:cs typeface="Tahoma" panose="020B0604030504040204" pitchFamily="34" charset="0"/>
            </a:endParaRPr>
          </a:p>
          <a:p>
            <a:pPr algn="just">
              <a:lnSpc>
                <a:spcPct val="200000"/>
              </a:lnSpc>
              <a:spcBef>
                <a:spcPts val="1200"/>
              </a:spcBef>
              <a:spcAft>
                <a:spcPts val="600"/>
              </a:spcAft>
            </a:pPr>
            <a:r>
              <a:rPr lang="en-US" altLang="en-US" sz="2000" b="1">
                <a:solidFill>
                  <a:srgbClr val="FFC000"/>
                </a:solidFill>
                <a:latin typeface="Times New Roman" panose="02020603050405020304" pitchFamily="18" charset="0"/>
                <a:ea typeface="Times New Roman" panose="02020603050405020304" pitchFamily="18" charset="0"/>
                <a:cs typeface="Tahoma" panose="020B0604030504040204" pitchFamily="34" charset="0"/>
              </a:rPr>
              <a:t>2. Biological vector:</a:t>
            </a:r>
            <a:r>
              <a:rPr lang="en-US" altLang="en-US" sz="2000">
                <a:solidFill>
                  <a:srgbClr val="FFC000"/>
                </a:solidFill>
                <a:latin typeface="Times New Roman" panose="02020603050405020304" pitchFamily="18" charset="0"/>
                <a:ea typeface="Times New Roman" panose="02020603050405020304" pitchFamily="18" charset="0"/>
                <a:cs typeface="Tahoma" panose="020B0604030504040204" pitchFamily="34" charset="0"/>
              </a:rPr>
              <a:t> </a:t>
            </a:r>
            <a:r>
              <a:rPr lang="en-US" altLang="en-US" sz="2000">
                <a:latin typeface="Times New Roman" panose="02020603050405020304" pitchFamily="18" charset="0"/>
                <a:ea typeface="Times New Roman" panose="02020603050405020304" pitchFamily="18" charset="0"/>
                <a:cs typeface="Tahoma" panose="020B0604030504040204" pitchFamily="34" charset="0"/>
              </a:rPr>
              <a:t>in which the pathogenic organism develops and multiplies before being transmitted to the next host, therefore, it is essential in the life cycle of the parasite.</a:t>
            </a:r>
            <a:endParaRPr lang="en-US" altLang="en-US" sz="2000">
              <a:latin typeface="Franklin Gothic Book" panose="020B0503020102020204" pitchFamily="34" charset="0"/>
              <a:ea typeface="HGGothicE" panose="020B0909000000000000"/>
              <a:cs typeface="Tahoma" panose="020B060403050404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مستطيل 1"/>
          <p:cNvSpPr>
            <a:spLocks noChangeArrowheads="1"/>
          </p:cNvSpPr>
          <p:nvPr/>
        </p:nvSpPr>
        <p:spPr bwMode="auto">
          <a:xfrm>
            <a:off x="152400" y="304800"/>
            <a:ext cx="8763000" cy="590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a:lnSpc>
                <a:spcPct val="150000"/>
              </a:lnSpc>
              <a:spcBef>
                <a:spcPts val="1200"/>
              </a:spcBef>
              <a:spcAft>
                <a:spcPts val="600"/>
              </a:spcAft>
            </a:pPr>
            <a:r>
              <a:rPr lang="en-US" altLang="en-US" sz="2400" b="1">
                <a:solidFill>
                  <a:srgbClr val="FFC000"/>
                </a:solidFill>
                <a:latin typeface="Georgia" panose="02040502050405020303" pitchFamily="18" charset="0"/>
                <a:cs typeface="Times New Roman" panose="02020603050405020304" pitchFamily="18" charset="0"/>
              </a:rPr>
              <a:t>Host-Parasite relationships</a:t>
            </a:r>
            <a:endParaRPr lang="en-US" altLang="en-US" sz="2400">
              <a:solidFill>
                <a:srgbClr val="FFC000"/>
              </a:solidFill>
              <a:latin typeface="Franklin Gothic Book" panose="020B0503020102020204" pitchFamily="34" charset="0"/>
              <a:ea typeface="HGGothicE" panose="020B0909000000000000"/>
              <a:cs typeface="Tahoma" panose="020B0604030504040204" pitchFamily="34" charset="0"/>
            </a:endParaRPr>
          </a:p>
          <a:p>
            <a:pPr algn="just">
              <a:lnSpc>
                <a:spcPct val="150000"/>
              </a:lnSpc>
              <a:spcBef>
                <a:spcPts val="1200"/>
              </a:spcBef>
              <a:spcAft>
                <a:spcPts val="600"/>
              </a:spcAft>
            </a:pPr>
            <a:r>
              <a:rPr lang="en-US" altLang="en-US" b="1">
                <a:solidFill>
                  <a:srgbClr val="FFC000"/>
                </a:solidFill>
                <a:latin typeface="Times New Roman" panose="02020603050405020304" pitchFamily="18" charset="0"/>
                <a:ea typeface="Times New Roman" panose="02020603050405020304" pitchFamily="18" charset="0"/>
                <a:cs typeface="Tahoma" panose="020B0604030504040204" pitchFamily="34" charset="0"/>
              </a:rPr>
              <a:t>1. Symbiosis:</a:t>
            </a:r>
            <a:r>
              <a:rPr lang="en-US" altLang="en-US">
                <a:solidFill>
                  <a:srgbClr val="FFC000"/>
                </a:solidFill>
                <a:latin typeface="Times New Roman" panose="02020603050405020304" pitchFamily="18" charset="0"/>
                <a:ea typeface="Times New Roman" panose="02020603050405020304" pitchFamily="18" charset="0"/>
                <a:cs typeface="Tahoma" panose="020B0604030504040204" pitchFamily="34" charset="0"/>
              </a:rPr>
              <a:t> </a:t>
            </a:r>
            <a:r>
              <a:rPr lang="en-US" altLang="en-US">
                <a:latin typeface="Times New Roman" panose="02020603050405020304" pitchFamily="18" charset="0"/>
                <a:ea typeface="Times New Roman" panose="02020603050405020304" pitchFamily="18" charset="0"/>
                <a:cs typeface="Tahoma" panose="020B0604030504040204" pitchFamily="34" charset="0"/>
              </a:rPr>
              <a:t>an association in which both host and parasite are so dependent upon each other that one cannot live without the help of the other. Neither of the partners suffers from any harm from this association.</a:t>
            </a:r>
            <a:endParaRPr lang="en-US" altLang="en-US">
              <a:latin typeface="Franklin Gothic Book" panose="020B0503020102020204" pitchFamily="34" charset="0"/>
              <a:ea typeface="HGGothicE" panose="020B0909000000000000"/>
              <a:cs typeface="Tahoma" panose="020B0604030504040204" pitchFamily="34" charset="0"/>
            </a:endParaRPr>
          </a:p>
          <a:p>
            <a:pPr algn="just">
              <a:lnSpc>
                <a:spcPct val="150000"/>
              </a:lnSpc>
            </a:pPr>
            <a:r>
              <a:rPr lang="en-US" altLang="en-US" b="1">
                <a:solidFill>
                  <a:srgbClr val="FFC000"/>
                </a:solidFill>
                <a:latin typeface="Times New Roman" panose="02020603050405020304" pitchFamily="18" charset="0"/>
                <a:cs typeface="Times New Roman" panose="02020603050405020304" pitchFamily="18" charset="0"/>
              </a:rPr>
              <a:t>2. Commensalism:</a:t>
            </a:r>
            <a:r>
              <a:rPr lang="en-US" altLang="en-US">
                <a:solidFill>
                  <a:srgbClr val="FFC000"/>
                </a:solidFill>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an association in which only the parasite derives benefit without causing any injury to the host. A commensal lives on food residues or waste products of the body and is capable of leading an independent life, as in the case of </a:t>
            </a:r>
            <a:r>
              <a:rPr lang="en-US" altLang="en-US" i="1">
                <a:latin typeface="Times New Roman" panose="02020603050405020304" pitchFamily="18" charset="0"/>
                <a:cs typeface="Times New Roman" panose="02020603050405020304" pitchFamily="18" charset="0"/>
              </a:rPr>
              <a:t>Entamoeba coli </a:t>
            </a:r>
            <a:r>
              <a:rPr lang="en-US" altLang="en-US">
                <a:latin typeface="Times New Roman" panose="02020603050405020304" pitchFamily="18" charset="0"/>
                <a:cs typeface="Times New Roman" panose="02020603050405020304" pitchFamily="18" charset="0"/>
              </a:rPr>
              <a:t>in the large intestine of man (One partner benefits, the other is not hurt).</a:t>
            </a:r>
          </a:p>
          <a:p>
            <a:pPr algn="just">
              <a:lnSpc>
                <a:spcPct val="150000"/>
              </a:lnSpc>
            </a:pPr>
            <a:r>
              <a:rPr lang="en-US" altLang="en-US" b="1">
                <a:solidFill>
                  <a:srgbClr val="FFC000"/>
                </a:solidFill>
                <a:latin typeface="Times New Roman" panose="02020603050405020304" pitchFamily="18" charset="0"/>
                <a:cs typeface="Times New Roman" panose="02020603050405020304" pitchFamily="18" charset="0"/>
              </a:rPr>
              <a:t>3. Parasitism:</a:t>
            </a:r>
            <a:r>
              <a:rPr lang="en-US" altLang="en-US">
                <a:solidFill>
                  <a:srgbClr val="FFC000"/>
                </a:solidFill>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Parasitism is a relationship in which a parasite benefits and the host provides the benefit. The host gets nothing in return and always suffers from some injury because the parasite lives on the expense of the host. The degree of dependence of a parasite on its host varies.</a:t>
            </a:r>
          </a:p>
          <a:p>
            <a:pPr algn="just">
              <a:lnSpc>
                <a:spcPct val="150000"/>
              </a:lnSpc>
            </a:pPr>
            <a:endParaRPr lang="en-GB"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685800" y="609600"/>
            <a:ext cx="7764463" cy="2667000"/>
          </a:xfrm>
        </p:spPr>
        <p:txBody>
          <a:bodyPr/>
          <a:lstStyle/>
          <a:p>
            <a:pPr fontAlgn="auto">
              <a:spcAft>
                <a:spcPts val="0"/>
              </a:spcAft>
              <a:defRPr/>
            </a:pPr>
            <a:r>
              <a:rPr lang="en-US" sz="4400" dirty="0">
                <a:effectLst/>
              </a:rPr>
              <a:t>Intestinal Amoeba </a:t>
            </a:r>
            <a:r>
              <a:rPr lang="en-US" dirty="0" smtClean="0">
                <a:effectLst/>
              </a:rPr>
              <a:t/>
            </a:r>
            <a:br>
              <a:rPr lang="en-US" dirty="0" smtClean="0">
                <a:effectLst/>
              </a:rPr>
            </a:br>
            <a:r>
              <a:rPr lang="en-US" dirty="0">
                <a:effectLst/>
              </a:rPr>
              <a:t/>
            </a:r>
            <a:br>
              <a:rPr lang="en-US" dirty="0">
                <a:effectLst/>
              </a:rPr>
            </a:br>
            <a:r>
              <a:rPr lang="en-US" dirty="0" smtClean="0">
                <a:effectLst/>
              </a:rPr>
              <a:t/>
            </a:r>
            <a:br>
              <a:rPr lang="en-US" dirty="0" smtClean="0">
                <a:effectLst/>
              </a:rPr>
            </a:br>
            <a:endParaRPr lang="en-US" altLang="en-US" sz="6000" dirty="0" smtClean="0"/>
          </a:p>
        </p:txBody>
      </p:sp>
      <p:pic>
        <p:nvPicPr>
          <p:cNvPr id="10243" name="Picture 5" descr="Cysts of Entamoeba histolytica protozoan, illustration - Stock Image -  F034/3173 - Science Photo Libra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09800"/>
            <a:ext cx="31623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7" descr="Amebiasis: Background, Pathophysiology, Eti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7825" y="2362200"/>
            <a:ext cx="36195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609600"/>
            <a:ext cx="9067800" cy="5516563"/>
          </a:xfrm>
        </p:spPr>
        <p:txBody>
          <a:bodyPr rtlCol="0"/>
          <a:lstStyle/>
          <a:p>
            <a:pPr marL="0" indent="0" algn="ctr" fontAlgn="auto">
              <a:lnSpc>
                <a:spcPct val="150000"/>
              </a:lnSpc>
              <a:spcAft>
                <a:spcPts val="0"/>
              </a:spcAft>
              <a:buFont typeface="Arial" panose="020B0604020202020204" pitchFamily="34" charset="0"/>
              <a:buNone/>
              <a:defRPr/>
            </a:pPr>
            <a:r>
              <a:rPr lang="en-US" sz="2800" b="1" dirty="0">
                <a:effectLst/>
              </a:rPr>
              <a:t>General classification of intestinal amoebae:</a:t>
            </a:r>
          </a:p>
          <a:p>
            <a:pPr fontAlgn="auto">
              <a:lnSpc>
                <a:spcPct val="150000"/>
              </a:lnSpc>
              <a:spcAft>
                <a:spcPts val="0"/>
              </a:spcAft>
              <a:defRPr/>
            </a:pPr>
            <a:r>
              <a:rPr lang="en-US" sz="2800" dirty="0" smtClean="0">
                <a:solidFill>
                  <a:srgbClr val="FF0000"/>
                </a:solidFill>
                <a:effectLst/>
              </a:rPr>
              <a:t> </a:t>
            </a:r>
            <a:r>
              <a:rPr lang="en-US" sz="2800" dirty="0">
                <a:solidFill>
                  <a:srgbClr val="FF0000"/>
                </a:solidFill>
                <a:effectLst/>
              </a:rPr>
              <a:t>Pathogenic Intestinal Amoeba </a:t>
            </a:r>
            <a:endParaRPr lang="en-US" sz="2800" dirty="0" smtClean="0">
              <a:solidFill>
                <a:srgbClr val="FF0000"/>
              </a:solidFill>
              <a:effectLst/>
            </a:endParaRPr>
          </a:p>
          <a:p>
            <a:pPr marL="0" indent="0" fontAlgn="auto">
              <a:lnSpc>
                <a:spcPct val="150000"/>
              </a:lnSpc>
              <a:spcAft>
                <a:spcPts val="0"/>
              </a:spcAft>
              <a:buFont typeface="Arial" panose="020B0604020202020204" pitchFamily="34" charset="0"/>
              <a:buNone/>
              <a:defRPr/>
            </a:pPr>
            <a:r>
              <a:rPr lang="en-US" sz="2800" dirty="0" smtClean="0">
                <a:effectLst/>
              </a:rPr>
              <a:t>Ex</a:t>
            </a:r>
            <a:r>
              <a:rPr lang="en-US" sz="2800" dirty="0">
                <a:effectLst/>
              </a:rPr>
              <a:t>: </a:t>
            </a:r>
            <a:r>
              <a:rPr lang="en-US" sz="2800" i="1" dirty="0">
                <a:solidFill>
                  <a:srgbClr val="FFC000"/>
                </a:solidFill>
                <a:effectLst/>
              </a:rPr>
              <a:t>Entamoebae histolytica</a:t>
            </a:r>
            <a:endParaRPr lang="en-US" sz="2800" dirty="0">
              <a:solidFill>
                <a:srgbClr val="FFC000"/>
              </a:solidFill>
              <a:effectLst/>
            </a:endParaRPr>
          </a:p>
          <a:p>
            <a:pPr fontAlgn="auto">
              <a:lnSpc>
                <a:spcPct val="150000"/>
              </a:lnSpc>
              <a:spcAft>
                <a:spcPts val="0"/>
              </a:spcAft>
              <a:defRPr/>
            </a:pPr>
            <a:r>
              <a:rPr lang="en-US" sz="2800" dirty="0" smtClean="0">
                <a:solidFill>
                  <a:srgbClr val="FF0000"/>
                </a:solidFill>
                <a:effectLst/>
              </a:rPr>
              <a:t>Nonpathogenic </a:t>
            </a:r>
            <a:r>
              <a:rPr lang="en-US" sz="2800" dirty="0">
                <a:solidFill>
                  <a:srgbClr val="FF0000"/>
                </a:solidFill>
                <a:effectLst/>
              </a:rPr>
              <a:t>Intestinal </a:t>
            </a:r>
            <a:r>
              <a:rPr lang="en-US" sz="2800" dirty="0" smtClean="0">
                <a:solidFill>
                  <a:srgbClr val="FF0000"/>
                </a:solidFill>
                <a:effectLst/>
              </a:rPr>
              <a:t>Amoeba</a:t>
            </a:r>
          </a:p>
          <a:p>
            <a:pPr marL="0" indent="0" fontAlgn="auto">
              <a:lnSpc>
                <a:spcPct val="150000"/>
              </a:lnSpc>
              <a:spcAft>
                <a:spcPts val="0"/>
              </a:spcAft>
              <a:buFont typeface="Arial" panose="020B0604020202020204" pitchFamily="34" charset="0"/>
              <a:buNone/>
              <a:defRPr/>
            </a:pPr>
            <a:r>
              <a:rPr lang="en-US" sz="2800" dirty="0" smtClean="0">
                <a:effectLst/>
              </a:rPr>
              <a:t>Ex</a:t>
            </a:r>
            <a:r>
              <a:rPr lang="en-US" sz="2800" dirty="0">
                <a:effectLst/>
              </a:rPr>
              <a:t>: </a:t>
            </a:r>
            <a:r>
              <a:rPr lang="en-US" sz="2800" i="1" dirty="0">
                <a:solidFill>
                  <a:srgbClr val="FFC000"/>
                </a:solidFill>
                <a:effectLst/>
              </a:rPr>
              <a:t>Entamoebae </a:t>
            </a:r>
            <a:r>
              <a:rPr lang="en-US" sz="2800" i="1" dirty="0" smtClean="0">
                <a:solidFill>
                  <a:srgbClr val="FFC000"/>
                </a:solidFill>
                <a:effectLst/>
              </a:rPr>
              <a:t>coli.</a:t>
            </a:r>
            <a:endParaRPr lang="en-US" sz="2800" dirty="0">
              <a:solidFill>
                <a:srgbClr val="FFC000"/>
              </a:solidFill>
              <a:effectLst/>
            </a:endParaRPr>
          </a:p>
          <a:p>
            <a:pPr marL="0" indent="0" fontAlgn="auto">
              <a:lnSpc>
                <a:spcPct val="150000"/>
              </a:lnSpc>
              <a:spcAft>
                <a:spcPts val="0"/>
              </a:spcAft>
              <a:buFont typeface="Arial" panose="020B0604020202020204" pitchFamily="34" charset="0"/>
              <a:buNone/>
              <a:defRPr/>
            </a:pPr>
            <a:r>
              <a:rPr lang="en-US" sz="2800" i="1" dirty="0" smtClean="0">
                <a:solidFill>
                  <a:srgbClr val="FFC000"/>
                </a:solidFill>
                <a:effectLst/>
              </a:rPr>
              <a:t>Idomoeba butschlii.</a:t>
            </a:r>
          </a:p>
          <a:p>
            <a:pPr marL="0" indent="0" fontAlgn="auto">
              <a:lnSpc>
                <a:spcPct val="150000"/>
              </a:lnSpc>
              <a:spcAft>
                <a:spcPts val="0"/>
              </a:spcAft>
              <a:buFont typeface="Arial" panose="020B0604020202020204" pitchFamily="34" charset="0"/>
              <a:buNone/>
              <a:defRPr/>
            </a:pPr>
            <a:r>
              <a:rPr lang="en-US" sz="2800" i="1" dirty="0" smtClean="0">
                <a:solidFill>
                  <a:srgbClr val="FFC000"/>
                </a:solidFill>
                <a:effectLst/>
              </a:rPr>
              <a:t>Endolimax nana.</a:t>
            </a:r>
            <a:endParaRPr lang="en-US" sz="2800" dirty="0">
              <a:solidFill>
                <a:srgbClr val="FFC000"/>
              </a:solidFill>
              <a:effectLst/>
            </a:endParaRPr>
          </a:p>
          <a:p>
            <a:pPr fontAlgn="auto">
              <a:lnSpc>
                <a:spcPct val="150000"/>
              </a:lnSpc>
              <a:spcAft>
                <a:spcPts val="0"/>
              </a:spcAft>
              <a:defRPr/>
            </a:pPr>
            <a:endParaRPr lang="en-US"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724</TotalTime>
  <Words>1090</Words>
  <Application>Microsoft Office PowerPoint</Application>
  <PresentationFormat>عرض على الشاشة (4:3)</PresentationFormat>
  <Paragraphs>66</Paragraphs>
  <Slides>15</Slides>
  <Notes>0</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15</vt:i4>
      </vt:variant>
    </vt:vector>
  </HeadingPairs>
  <TitlesOfParts>
    <vt:vector size="27" baseType="lpstr">
      <vt:lpstr>Arial</vt:lpstr>
      <vt:lpstr>Bookman Old Style</vt:lpstr>
      <vt:lpstr>Calibri</vt:lpstr>
      <vt:lpstr>Franklin Gothic Book</vt:lpstr>
      <vt:lpstr>Garamond</vt:lpstr>
      <vt:lpstr>Georgia</vt:lpstr>
      <vt:lpstr>HGGothicE</vt:lpstr>
      <vt:lpstr>Rockwell</vt:lpstr>
      <vt:lpstr>Tahoma</vt:lpstr>
      <vt:lpstr>Times New Roman</vt:lpstr>
      <vt:lpstr>Wingdings</vt:lpstr>
      <vt:lpstr>Damask</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Intestinal Amoeba    </vt:lpstr>
      <vt:lpstr>عرض تقديمي في PowerPoint</vt:lpstr>
      <vt:lpstr>عرض تقديمي في PowerPoint</vt:lpstr>
      <vt:lpstr>عرض تقديمي في PowerPoint</vt:lpstr>
      <vt:lpstr>عرض تقديمي في PowerPoint</vt:lpstr>
      <vt:lpstr>Life cycle of Entamoeba histolytica</vt:lpstr>
      <vt:lpstr>Clinical features of intestinal pathogenic amoebae: </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HiTech Center</cp:lastModifiedBy>
  <cp:revision>35</cp:revision>
  <cp:lastPrinted>1601-01-01T00:00:00Z</cp:lastPrinted>
  <dcterms:created xsi:type="dcterms:W3CDTF">1601-01-01T00:00:00Z</dcterms:created>
  <dcterms:modified xsi:type="dcterms:W3CDTF">2025-07-08T14:30:19Z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