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3"/>
  </p:notesMasterIdLst>
  <p:sldIdLst>
    <p:sldId id="256" r:id="rId2"/>
    <p:sldId id="361" r:id="rId3"/>
    <p:sldId id="343" r:id="rId4"/>
    <p:sldId id="360" r:id="rId5"/>
    <p:sldId id="357" r:id="rId6"/>
    <p:sldId id="355" r:id="rId7"/>
    <p:sldId id="358" r:id="rId8"/>
    <p:sldId id="359" r:id="rId9"/>
    <p:sldId id="307" r:id="rId10"/>
    <p:sldId id="362" r:id="rId11"/>
    <p:sldId id="340" r:id="rId12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79" autoAdjust="0"/>
    <p:restoredTop sz="94591" autoAdjust="0"/>
  </p:normalViewPr>
  <p:slideViewPr>
    <p:cSldViewPr snapToGrid="0">
      <p:cViewPr varScale="1">
        <p:scale>
          <a:sx n="83" d="100"/>
          <a:sy n="83" d="100"/>
        </p:scale>
        <p:origin x="74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3DF09-847B-40C7-B83E-FE8F3A8BEC16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126C2-82E6-4E07-BD71-3D9AE1FA9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30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1FDB-146E-4C39-BE6A-9EC472849FE9}" type="datetimeFigureOut">
              <a:rPr lang="ar-IQ" smtClean="0"/>
              <a:t>04/09/1445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87B930-24BA-4447-BED4-887B4B31149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216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1FDB-146E-4C39-BE6A-9EC472849FE9}" type="datetimeFigureOut">
              <a:rPr lang="ar-IQ" smtClean="0"/>
              <a:t>04/09/1445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87B930-24BA-4447-BED4-887B4B31149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017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1FDB-146E-4C39-BE6A-9EC472849FE9}" type="datetimeFigureOut">
              <a:rPr lang="ar-IQ" smtClean="0"/>
              <a:t>04/09/1445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87B930-24BA-4447-BED4-887B4B311490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028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1FDB-146E-4C39-BE6A-9EC472849FE9}" type="datetimeFigureOut">
              <a:rPr lang="ar-IQ" smtClean="0"/>
              <a:t>04/09/1445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87B930-24BA-4447-BED4-887B4B31149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919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1FDB-146E-4C39-BE6A-9EC472849FE9}" type="datetimeFigureOut">
              <a:rPr lang="ar-IQ" smtClean="0"/>
              <a:t>04/09/1445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87B930-24BA-4447-BED4-887B4B311490}" type="slidenum">
              <a:rPr lang="ar-IQ" smtClean="0"/>
              <a:t>‹#›</a:t>
            </a:fld>
            <a:endParaRPr lang="ar-IQ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2206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1FDB-146E-4C39-BE6A-9EC472849FE9}" type="datetimeFigureOut">
              <a:rPr lang="ar-IQ" smtClean="0"/>
              <a:t>04/09/1445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87B930-24BA-4447-BED4-887B4B31149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2520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1FDB-146E-4C39-BE6A-9EC472849FE9}" type="datetimeFigureOut">
              <a:rPr lang="ar-IQ" smtClean="0"/>
              <a:t>04/09/1445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B930-24BA-4447-BED4-887B4B31149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7343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1FDB-146E-4C39-BE6A-9EC472849FE9}" type="datetimeFigureOut">
              <a:rPr lang="ar-IQ" smtClean="0"/>
              <a:t>04/09/1445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B930-24BA-4447-BED4-887B4B31149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3999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1FDB-146E-4C39-BE6A-9EC472849FE9}" type="datetimeFigureOut">
              <a:rPr lang="ar-IQ" smtClean="0"/>
              <a:t>04/09/1445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B930-24BA-4447-BED4-887B4B31149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579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1FDB-146E-4C39-BE6A-9EC472849FE9}" type="datetimeFigureOut">
              <a:rPr lang="ar-IQ" smtClean="0"/>
              <a:t>04/09/1445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87B930-24BA-4447-BED4-887B4B31149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3799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1FDB-146E-4C39-BE6A-9EC472849FE9}" type="datetimeFigureOut">
              <a:rPr lang="ar-IQ" smtClean="0"/>
              <a:t>04/09/1445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87B930-24BA-4447-BED4-887B4B31149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693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1FDB-146E-4C39-BE6A-9EC472849FE9}" type="datetimeFigureOut">
              <a:rPr lang="ar-IQ" smtClean="0"/>
              <a:t>04/09/1445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87B930-24BA-4447-BED4-887B4B31149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468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1FDB-146E-4C39-BE6A-9EC472849FE9}" type="datetimeFigureOut">
              <a:rPr lang="ar-IQ" smtClean="0"/>
              <a:t>04/09/1445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B930-24BA-4447-BED4-887B4B31149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23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1FDB-146E-4C39-BE6A-9EC472849FE9}" type="datetimeFigureOut">
              <a:rPr lang="ar-IQ" smtClean="0"/>
              <a:t>04/09/1445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B930-24BA-4447-BED4-887B4B31149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2868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1FDB-146E-4C39-BE6A-9EC472849FE9}" type="datetimeFigureOut">
              <a:rPr lang="ar-IQ" smtClean="0"/>
              <a:t>04/09/1445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B930-24BA-4447-BED4-887B4B31149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17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1FDB-146E-4C39-BE6A-9EC472849FE9}" type="datetimeFigureOut">
              <a:rPr lang="ar-IQ" smtClean="0"/>
              <a:t>04/09/1445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87B930-24BA-4447-BED4-887B4B31149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97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A1FDB-146E-4C39-BE6A-9EC472849FE9}" type="datetimeFigureOut">
              <a:rPr lang="ar-IQ" smtClean="0"/>
              <a:t>04/09/1445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87B930-24BA-4447-BED4-887B4B31149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741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80586" y="89210"/>
            <a:ext cx="11285034" cy="676879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the difference between normal ulcers and </a:t>
            </a:r>
            <a:r>
              <a:rPr lang="en-US" sz="3600" b="1" dirty="0" smtClean="0">
                <a:solidFill>
                  <a:srgbClr val="FF0000"/>
                </a:solidFill>
              </a:rPr>
              <a:t>cancerous </a:t>
            </a:r>
            <a:r>
              <a:rPr lang="en-US" sz="3600" b="1" dirty="0">
                <a:solidFill>
                  <a:srgbClr val="FF0000"/>
                </a:solidFill>
              </a:rPr>
              <a:t>ulcers that effect </a:t>
            </a:r>
            <a:r>
              <a:rPr lang="en-US" sz="3600" b="1" dirty="0" smtClean="0">
                <a:solidFill>
                  <a:srgbClr val="FF0000"/>
                </a:solidFill>
              </a:rPr>
              <a:t>oral tissues </a:t>
            </a:r>
            <a:endParaRPr lang="ar-IQ" sz="16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60000"/>
              </a:lnSpc>
            </a:pPr>
            <a:r>
              <a:rPr lang="ar-SA" sz="2000" b="1" dirty="0" smtClean="0">
                <a:solidFill>
                  <a:schemeClr val="tx1"/>
                </a:solidFill>
              </a:rPr>
              <a:t>الفرق بين التقرحات العادية والتقرحات السرطانية التي تصيب أنسجة الفم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 rtl="0">
              <a:lnSpc>
                <a:spcPct val="160000"/>
              </a:lnSpc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Prepared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by</a:t>
            </a:r>
            <a:r>
              <a:rPr lang="ar-IQ" sz="2400" b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Zaid </a:t>
            </a:r>
            <a:r>
              <a:rPr lang="en-US" sz="2400" b="1" dirty="0">
                <a:solidFill>
                  <a:srgbClr val="FF0000"/>
                </a:solidFill>
              </a:rPr>
              <a:t>Ahmed Hameed</a:t>
            </a:r>
          </a:p>
          <a:p>
            <a:pPr algn="ctr"/>
            <a:r>
              <a:rPr lang="en-US" sz="1600" b="1" dirty="0" smtClean="0"/>
              <a:t>2023, University of Mansoura – Egypt  </a:t>
            </a:r>
            <a:r>
              <a:rPr lang="ar-IQ" sz="1600" b="1" dirty="0" smtClean="0"/>
              <a:t> (</a:t>
            </a:r>
            <a:r>
              <a:rPr lang="en-US" sz="1600" b="1" dirty="0" smtClean="0"/>
              <a:t>MSc. (cell, tissue and genetics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592" y="4115059"/>
            <a:ext cx="2266858" cy="182321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896" y="4072920"/>
            <a:ext cx="2706884" cy="18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347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89212" y="1261641"/>
            <a:ext cx="8915400" cy="4649581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0000"/>
                </a:solidFill>
              </a:rPr>
              <a:t>Homework</a:t>
            </a:r>
          </a:p>
          <a:p>
            <a:pPr algn="l" rtl="0">
              <a:lnSpc>
                <a:spcPct val="20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Mention </a:t>
            </a:r>
            <a:r>
              <a:rPr lang="en-US" b="1" dirty="0">
                <a:solidFill>
                  <a:schemeClr val="tx1"/>
                </a:solidFill>
              </a:rPr>
              <a:t>the most important diseases and other problems that can lead </a:t>
            </a:r>
            <a:r>
              <a:rPr lang="en-US" b="1" dirty="0" smtClean="0">
                <a:solidFill>
                  <a:schemeClr val="tx1"/>
                </a:solidFill>
              </a:rPr>
              <a:t>to </a:t>
            </a:r>
            <a:r>
              <a:rPr lang="en-US" b="1" dirty="0">
                <a:solidFill>
                  <a:schemeClr val="tx1"/>
                </a:solidFill>
              </a:rPr>
              <a:t>the appearance of ulcers in the </a:t>
            </a:r>
            <a:r>
              <a:rPr lang="en-US" b="1" dirty="0" smtClean="0">
                <a:solidFill>
                  <a:schemeClr val="tx1"/>
                </a:solidFill>
              </a:rPr>
              <a:t>mouth</a:t>
            </a:r>
            <a:r>
              <a:rPr lang="ar-IQ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ar-IQ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1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ree and customizable flower templa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3" y="-67420"/>
            <a:ext cx="11853747" cy="678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111190" y="2754351"/>
            <a:ext cx="69918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buClr>
                <a:srgbClr val="557392"/>
              </a:buClr>
            </a:pPr>
            <a:r>
              <a:rPr lang="en-US" sz="4400" b="1" dirty="0"/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4644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29741" y="983848"/>
            <a:ext cx="4155311" cy="77550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content </a:t>
            </a:r>
            <a:r>
              <a:rPr lang="en-US" b="1" dirty="0" smtClean="0">
                <a:solidFill>
                  <a:srgbClr val="FF0000"/>
                </a:solidFill>
              </a:rPr>
              <a:t>list 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29742" y="1759352"/>
            <a:ext cx="9374870" cy="4151870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chemeClr val="tx1"/>
                </a:solidFill>
              </a:rPr>
              <a:t>What are normal mouth ulcers </a:t>
            </a:r>
            <a:endParaRPr lang="ar-IQ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20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mouth ulcers causes</a:t>
            </a: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chemeClr val="tx1"/>
                </a:solidFill>
              </a:rPr>
              <a:t>Treatment of mouth ulcers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20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What Is cancer ulcers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chemeClr val="tx1"/>
                </a:solidFill>
              </a:rPr>
              <a:t>Cancer treatments that generally cause mouth </a:t>
            </a:r>
            <a:r>
              <a:rPr lang="en-US" b="1" dirty="0" smtClean="0">
                <a:solidFill>
                  <a:schemeClr val="tx1"/>
                </a:solidFill>
              </a:rPr>
              <a:t>ulcers</a:t>
            </a: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chemeClr val="tx1"/>
                </a:solidFill>
              </a:rPr>
              <a:t>How can we distinguish between normal and cancerous </a:t>
            </a:r>
            <a:r>
              <a:rPr lang="en-US" b="1" dirty="0" smtClean="0">
                <a:solidFill>
                  <a:schemeClr val="tx1"/>
                </a:solidFill>
              </a:rPr>
              <a:t>ulcers</a:t>
            </a:r>
          </a:p>
          <a:p>
            <a:pPr algn="l" rtl="0">
              <a:lnSpc>
                <a:spcPct val="2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2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B9B03"/>
                </a:solidFill>
              </a:rPr>
              <a:t>What </a:t>
            </a:r>
            <a:r>
              <a:rPr lang="en-US" b="1" dirty="0" smtClean="0">
                <a:solidFill>
                  <a:srgbClr val="2B9B03"/>
                </a:solidFill>
              </a:rPr>
              <a:t>are normal mouth </a:t>
            </a:r>
            <a:r>
              <a:rPr lang="en-US" b="1" dirty="0">
                <a:solidFill>
                  <a:srgbClr val="2B9B03"/>
                </a:solidFill>
              </a:rPr>
              <a:t>ulcers </a:t>
            </a:r>
            <a:r>
              <a:rPr lang="en-US" b="1" dirty="0" smtClean="0">
                <a:solidFill>
                  <a:srgbClr val="2B9B03"/>
                </a:solidFill>
              </a:rPr>
              <a:t>?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89212" y="1639230"/>
            <a:ext cx="8740427" cy="2453268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These are open wounds or small painful blisters that appear in the inner cavity of the mouth or on the gums and also on the lip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ar-IQ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rt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It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is caused by erosion of part of the thin tissue (mucosa) that lines the inside of the mouth.</a:t>
            </a:r>
            <a:endParaRPr lang="en-GB" dirty="0"/>
          </a:p>
          <a:p>
            <a:pPr algn="l" rtl="0"/>
            <a:endParaRPr lang="en-GB" dirty="0"/>
          </a:p>
          <a:p>
            <a:pPr algn="l" rtl="0"/>
            <a:endParaRPr lang="en-GB" dirty="0"/>
          </a:p>
          <a:p>
            <a:pPr algn="l" rtl="0"/>
            <a:endParaRPr lang="en-GB" dirty="0"/>
          </a:p>
          <a:p>
            <a:pPr marL="82296" indent="0" algn="l" rtl="0">
              <a:buNone/>
            </a:pP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IQ" dirty="0"/>
          </a:p>
        </p:txBody>
      </p:sp>
      <p:sp>
        <p:nvSpPr>
          <p:cNvPr id="8" name="AutoShape 4" descr="C:\Users\HiTech Center\Desktop\shutterstock_By_Javier_Regueir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321" y="3863339"/>
            <a:ext cx="4545374" cy="24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089" y="516759"/>
            <a:ext cx="7936096" cy="566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Treatment of mouth ulcers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65960" y="1657350"/>
            <a:ext cx="9538652" cy="4253872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b="1" dirty="0" smtClean="0"/>
              <a:t>The </a:t>
            </a:r>
            <a:r>
              <a:rPr lang="en-US" b="1" dirty="0"/>
              <a:t>ulcers disappear on their own in about 10-14 days. But some treatments can reduce the pain of mouth ulcers and speed up their treatment, such as</a:t>
            </a:r>
            <a:r>
              <a:rPr lang="en-US" b="1" dirty="0" smtClean="0"/>
              <a:t>:</a:t>
            </a:r>
            <a:endParaRPr lang="ar-IQ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Apply </a:t>
            </a:r>
            <a:r>
              <a:rPr lang="en-US" b="1" dirty="0"/>
              <a:t>ice to mouth ulcers</a:t>
            </a:r>
            <a:r>
              <a:rPr lang="en-US" b="1" dirty="0" smtClean="0"/>
              <a:t>.</a:t>
            </a:r>
            <a:endParaRPr lang="ar-IQ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Take </a:t>
            </a:r>
            <a:r>
              <a:rPr lang="en-US" b="1" dirty="0"/>
              <a:t>nutritional supplements, such as folic acid, vitamin B6, vitamin B12, and zinc</a:t>
            </a:r>
            <a:r>
              <a:rPr lang="en-US" b="1" dirty="0" smtClean="0"/>
              <a:t>.</a:t>
            </a:r>
            <a:endParaRPr lang="ar-IQ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An </a:t>
            </a:r>
            <a:r>
              <a:rPr lang="en-US" b="1" dirty="0"/>
              <a:t>antimicrobial mouthwash, such as chlorhexidine mouthwash</a:t>
            </a:r>
            <a:r>
              <a:rPr lang="en-US" b="1" dirty="0" smtClean="0"/>
              <a:t>.</a:t>
            </a:r>
            <a:endParaRPr lang="ar-IQ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An </a:t>
            </a:r>
            <a:r>
              <a:rPr lang="en-US" b="1" dirty="0"/>
              <a:t>antibiotic, such as doxycycline</a:t>
            </a:r>
            <a:r>
              <a:rPr lang="en-US" b="1" dirty="0" smtClean="0"/>
              <a:t>.</a:t>
            </a:r>
            <a:endParaRPr lang="ar-IQ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A </a:t>
            </a:r>
            <a:r>
              <a:rPr lang="en-US" b="1" dirty="0"/>
              <a:t>topical ointment or gel containing a steroid to relieve pain and </a:t>
            </a:r>
            <a:r>
              <a:rPr lang="en-US" b="1" dirty="0" smtClean="0"/>
              <a:t>swelling.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Corticosteroid </a:t>
            </a:r>
            <a:r>
              <a:rPr lang="en-US" b="1" dirty="0"/>
              <a:t>ointment, such as hydrocortisone</a:t>
            </a:r>
            <a:r>
              <a:rPr lang="en-US" b="1" dirty="0" smtClean="0"/>
              <a:t>.</a:t>
            </a:r>
            <a:endParaRPr lang="ar-IQ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Antacids.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78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2925" y="160338"/>
            <a:ext cx="8911687" cy="91018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2B9B03"/>
                </a:solidFill>
              </a:rPr>
              <a:t>What Is </a:t>
            </a:r>
            <a:r>
              <a:rPr lang="en-US" b="1" dirty="0" smtClean="0">
                <a:solidFill>
                  <a:srgbClr val="2B9B03"/>
                </a:solidFill>
              </a:rPr>
              <a:t>cancer ulcers ?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77700" y="947855"/>
            <a:ext cx="8740427" cy="3021980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1600" b="1" dirty="0"/>
              <a:t>Cancerous ulcers are one of several types of cancer that are grouped into a category called head and neck cancers. Oral cancer and other head and neck cancers are usually treated similarly</a:t>
            </a:r>
            <a:r>
              <a:rPr lang="en-US" sz="1600" b="1" dirty="0" smtClean="0"/>
              <a:t>.</a:t>
            </a:r>
            <a:endParaRPr lang="ar-IQ" sz="1600" b="1" dirty="0" smtClean="0"/>
          </a:p>
          <a:p>
            <a:pPr algn="l" rtl="0">
              <a:lnSpc>
                <a:spcPct val="150000"/>
              </a:lnSpc>
            </a:pPr>
            <a:r>
              <a:rPr lang="en-US" sz="1600" b="1" dirty="0" smtClean="0"/>
              <a:t>Oral </a:t>
            </a:r>
            <a:r>
              <a:rPr lang="en-US" sz="1600" b="1" dirty="0"/>
              <a:t>cancers form when cells on the lips, or in the mouth, develop mutations in their DNA. A cell's DNA contains the instructions that tell the cell what to do. The changes caused by mutations tell cells to continue growing and dividing when healthy cells die</a:t>
            </a:r>
            <a:r>
              <a:rPr lang="en-US" sz="1600" b="1" dirty="0" smtClean="0"/>
              <a:t>.</a:t>
            </a:r>
            <a:endParaRPr lang="ar-IQ" sz="1600" b="1" dirty="0" smtClean="0"/>
          </a:p>
          <a:p>
            <a:pPr algn="l" rtl="0">
              <a:lnSpc>
                <a:spcPct val="150000"/>
              </a:lnSpc>
            </a:pPr>
            <a:r>
              <a:rPr lang="en-US" sz="1600" b="1" dirty="0" smtClean="0"/>
              <a:t> </a:t>
            </a:r>
            <a:r>
              <a:rPr lang="en-US" sz="1600" b="1" dirty="0"/>
              <a:t>Accumulating abnormal mouth cancer cells may form a tumor. Over time, it may spread inside the mouth, and to other areas of the head and neck, or other parts of the body</a:t>
            </a:r>
            <a:r>
              <a:rPr lang="en-US" sz="1600" b="1" dirty="0" smtClean="0"/>
              <a:t>.</a:t>
            </a:r>
            <a:endParaRPr lang="en-GB" sz="1600" b="1" dirty="0"/>
          </a:p>
          <a:p>
            <a:pPr algn="l" rtl="0">
              <a:lnSpc>
                <a:spcPct val="150000"/>
              </a:lnSpc>
            </a:pPr>
            <a:endParaRPr lang="en-GB" b="1" dirty="0"/>
          </a:p>
          <a:p>
            <a:pPr algn="l" rtl="0">
              <a:lnSpc>
                <a:spcPct val="150000"/>
              </a:lnSpc>
            </a:pPr>
            <a:endParaRPr lang="en-GB" b="1" dirty="0"/>
          </a:p>
          <a:p>
            <a:pPr marL="82296" indent="0" algn="l" rtl="0">
              <a:lnSpc>
                <a:spcPct val="150000"/>
              </a:lnSpc>
              <a:buNone/>
            </a:pP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</a:pPr>
            <a:endParaRPr lang="ar-IQ" b="1" dirty="0"/>
          </a:p>
        </p:txBody>
      </p:sp>
      <p:sp>
        <p:nvSpPr>
          <p:cNvPr id="8" name="AutoShape 4" descr="C:\Users\HiTech Center\Desktop\shutterstock_By_Javier_Regueir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سرطان الف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81" y="4861932"/>
            <a:ext cx="3746809" cy="17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2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ing of people in silhouette, a DNA strand, and a bottle of med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730" y="4609485"/>
            <a:ext cx="6598075" cy="207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Cancer treatments that generally cause mouth ulcers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84195" y="1750741"/>
            <a:ext cx="9720417" cy="4160481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b="1" dirty="0" smtClean="0"/>
              <a:t>include: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Chemotherapy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Radiation therapy which targeting </a:t>
            </a:r>
            <a:r>
              <a:rPr lang="en-US" b="1" dirty="0"/>
              <a:t>the head and </a:t>
            </a:r>
            <a:r>
              <a:rPr lang="en-US" b="1" dirty="0" smtClean="0"/>
              <a:t>neck 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Bone </a:t>
            </a:r>
            <a:r>
              <a:rPr lang="en-US" b="1" dirty="0"/>
              <a:t>marrow transplant, also known as stem cell </a:t>
            </a:r>
            <a:r>
              <a:rPr lang="en-US" b="1" dirty="0" smtClean="0"/>
              <a:t>transplant Targeted therapy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Immunotherapy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01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b="1" dirty="0">
                <a:solidFill>
                  <a:srgbClr val="FF0000"/>
                </a:solidFill>
              </a:rPr>
              <a:t>How can we distinguish between normal and cancerous ulcers?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/>
              <a:t>Normal Mouth </a:t>
            </a:r>
            <a:r>
              <a:rPr lang="en-US" b="1" dirty="0"/>
              <a:t>ulcers are painful, while mouth cancer spots often do not cause pain</a:t>
            </a:r>
            <a:r>
              <a:rPr lang="en-US" b="1" dirty="0" smtClean="0"/>
              <a:t>.</a:t>
            </a:r>
            <a:endParaRPr lang="ar-IQ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Mouth </a:t>
            </a:r>
            <a:r>
              <a:rPr lang="en-US" b="1" dirty="0"/>
              <a:t>ulcers disappear in a relatively short period, while mouth cancer may spread gradually and not disappear without treatment</a:t>
            </a:r>
            <a:r>
              <a:rPr lang="en-US" b="1" dirty="0" smtClean="0"/>
              <a:t>.</a:t>
            </a:r>
            <a:endParaRPr lang="ar-IQ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Oral </a:t>
            </a:r>
            <a:r>
              <a:rPr lang="en-US" b="1" dirty="0"/>
              <a:t>cancer spots are rough in texture and difficult to scrape off</a:t>
            </a:r>
            <a:r>
              <a:rPr lang="en-US" b="1" dirty="0" smtClean="0"/>
              <a:t>.</a:t>
            </a:r>
            <a:endParaRPr lang="ar-IQ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Oral </a:t>
            </a:r>
            <a:r>
              <a:rPr lang="en-US" b="1" dirty="0"/>
              <a:t>cancer spots are often relatively large red and white areas, and may appear on the tongue, the back of the mouth, the gums, or the inside of the cheeks</a:t>
            </a:r>
            <a:r>
              <a:rPr lang="en-US" b="1" dirty="0" smtClean="0"/>
              <a:t>.</a:t>
            </a:r>
            <a:endParaRPr lang="ar-IQ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/>
              <a:t>Oral cancer spots chronic problems with swallowing, chewing, and speaking.</a:t>
            </a:r>
          </a:p>
        </p:txBody>
      </p:sp>
    </p:spTree>
    <p:extLst>
      <p:ext uri="{BB962C8B-B14F-4D97-AF65-F5344CB8AC3E}">
        <p14:creationId xmlns:p14="http://schemas.microsoft.com/office/powerpoint/2010/main" val="30670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82984" y="122664"/>
            <a:ext cx="8911687" cy="62446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Conclusion</a:t>
            </a:r>
            <a:endParaRPr lang="en-US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61531" y="947854"/>
            <a:ext cx="10292575" cy="4963369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dirty="0"/>
              <a:t>There is no sure way to prevent mouth </a:t>
            </a:r>
            <a:r>
              <a:rPr lang="en-US" sz="2100" b="1" dirty="0" smtClean="0"/>
              <a:t>ulcers. </a:t>
            </a:r>
            <a:r>
              <a:rPr lang="en-US" sz="2100" b="1" dirty="0"/>
              <a:t>However, you can reduce your risk of mouth cancer by doing the following</a:t>
            </a:r>
            <a:r>
              <a:rPr lang="en-US" sz="2100" b="1" dirty="0" smtClean="0"/>
              <a:t>:</a:t>
            </a:r>
            <a:endParaRPr lang="ar-IQ" sz="2100" b="1" dirty="0" smtClean="0"/>
          </a:p>
          <a:p>
            <a:pPr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100" b="1" dirty="0" smtClean="0"/>
              <a:t>Avoid </a:t>
            </a:r>
            <a:r>
              <a:rPr lang="en-US" sz="2100" b="1" dirty="0"/>
              <a:t>spicy or sour foods</a:t>
            </a:r>
            <a:r>
              <a:rPr lang="en-US" sz="2100" b="1" dirty="0" smtClean="0"/>
              <a:t>.</a:t>
            </a:r>
            <a:endParaRPr lang="ar-IQ" sz="2100" b="1" dirty="0" smtClean="0"/>
          </a:p>
          <a:p>
            <a:pPr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100" b="1" dirty="0" smtClean="0"/>
              <a:t>Brush </a:t>
            </a:r>
            <a:r>
              <a:rPr lang="en-US" sz="2100" b="1" dirty="0"/>
              <a:t>your teeth twice a day, floss your teeth at least once a </a:t>
            </a:r>
            <a:r>
              <a:rPr lang="en-US" sz="2100" b="1" dirty="0" smtClean="0"/>
              <a:t>day</a:t>
            </a:r>
            <a:r>
              <a:rPr lang="ar-IQ" sz="2100" b="1" dirty="0" smtClean="0"/>
              <a:t> </a:t>
            </a:r>
            <a:r>
              <a:rPr lang="en-US" sz="2100" b="1" dirty="0" smtClean="0"/>
              <a:t>Stop </a:t>
            </a:r>
            <a:r>
              <a:rPr lang="en-US" sz="2100" b="1" dirty="0"/>
              <a:t>smoking because using tobacco, whether by smoking or chewing, exposes the cells in your mouth to dangerous cancer-causing chemicals</a:t>
            </a:r>
            <a:r>
              <a:rPr lang="en-US" sz="2100" b="1" dirty="0" smtClean="0"/>
              <a:t>.</a:t>
            </a:r>
            <a:endParaRPr lang="ar-IQ" sz="2100" b="1" dirty="0" smtClean="0"/>
          </a:p>
          <a:p>
            <a:pPr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100" b="1" dirty="0" smtClean="0"/>
              <a:t>See </a:t>
            </a:r>
            <a:r>
              <a:rPr lang="en-US" sz="2100" b="1" dirty="0"/>
              <a:t>your dentist regularly. Ask your dentist to examine your entire mouth as part of routine dental exams, to look for any abnormal areas that may be a sign of oral cancer or pre-cancerous changes.</a:t>
            </a:r>
          </a:p>
        </p:txBody>
      </p:sp>
    </p:spTree>
    <p:extLst>
      <p:ext uri="{BB962C8B-B14F-4D97-AF65-F5344CB8AC3E}">
        <p14:creationId xmlns:p14="http://schemas.microsoft.com/office/powerpoint/2010/main" val="26759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4863</TotalTime>
  <Words>632</Words>
  <Application>Microsoft Office PowerPoint</Application>
  <PresentationFormat>شاشة عريضة</PresentationFormat>
  <Paragraphs>53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Tahoma</vt:lpstr>
      <vt:lpstr>Wingdings 3</vt:lpstr>
      <vt:lpstr>ربطة</vt:lpstr>
      <vt:lpstr>عرض تقديمي في PowerPoint</vt:lpstr>
      <vt:lpstr>content list ….</vt:lpstr>
      <vt:lpstr>What are normal mouth ulcers ?</vt:lpstr>
      <vt:lpstr>عرض تقديمي في PowerPoint</vt:lpstr>
      <vt:lpstr>Treatment of mouth ulcers </vt:lpstr>
      <vt:lpstr>What Is cancer ulcers ?</vt:lpstr>
      <vt:lpstr>Cancer treatments that generally cause mouth ulcers</vt:lpstr>
      <vt:lpstr>How can we distinguish between normal and cancerous ulcers?</vt:lpstr>
      <vt:lpstr>Conclusion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</dc:creator>
  <cp:lastModifiedBy>HiTech Center</cp:lastModifiedBy>
  <cp:revision>152</cp:revision>
  <dcterms:created xsi:type="dcterms:W3CDTF">2021-04-14T21:19:51Z</dcterms:created>
  <dcterms:modified xsi:type="dcterms:W3CDTF">2024-03-13T00:15:53Z</dcterms:modified>
</cp:coreProperties>
</file>