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6.jp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4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4" r:id="rId11"/>
    <p:sldId id="265" r:id="rId12"/>
    <p:sldId id="273" r:id="rId13"/>
    <p:sldId id="267" r:id="rId14"/>
    <p:sldId id="268" r:id="rId15"/>
  </p:sldIdLst>
  <p:sldSz cx="12192000" cy="6858000"/>
  <p:notesSz cx="12192000" cy="6858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708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50" b="1" i="0">
                <a:solidFill>
                  <a:srgbClr val="5B9AD4"/>
                </a:solidFill>
                <a:latin typeface="Nimbus Roman"/>
                <a:cs typeface="Nimbus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50" b="1" i="0">
                <a:solidFill>
                  <a:srgbClr val="5B9AD4"/>
                </a:solidFill>
                <a:latin typeface="Nimbus Roman"/>
                <a:cs typeface="Nimbus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50" b="1" i="0">
                <a:solidFill>
                  <a:srgbClr val="5B9AD4"/>
                </a:solidFill>
                <a:latin typeface="Nimbus Roman"/>
                <a:cs typeface="Nimbus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6715" y="585451"/>
            <a:ext cx="1671320" cy="3886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50" b="1" i="0">
                <a:solidFill>
                  <a:srgbClr val="5B9AD4"/>
                </a:solidFill>
                <a:latin typeface="Nimbus Roman"/>
                <a:cs typeface="Nimbus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047989" y="1574807"/>
            <a:ext cx="6340434" cy="3159198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69069" marR="152876" algn="ctr">
              <a:spcBef>
                <a:spcPts val="75"/>
              </a:spcBef>
            </a:pPr>
            <a:r>
              <a:rPr sz="2700" spc="-4" dirty="0">
                <a:solidFill>
                  <a:srgbClr val="242424"/>
                </a:solidFill>
                <a:latin typeface="Times New Roman"/>
                <a:cs typeface="Times New Roman"/>
              </a:rPr>
              <a:t>Al-Maarif </a:t>
            </a:r>
            <a:r>
              <a:rPr sz="2700" spc="-8" dirty="0">
                <a:solidFill>
                  <a:srgbClr val="242424"/>
                </a:solidFill>
                <a:latin typeface="Times New Roman"/>
                <a:cs typeface="Times New Roman"/>
              </a:rPr>
              <a:t>University</a:t>
            </a:r>
            <a:r>
              <a:rPr sz="2700" spc="-79" dirty="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sz="2700" spc="-4" dirty="0">
                <a:solidFill>
                  <a:srgbClr val="242424"/>
                </a:solidFill>
                <a:latin typeface="Times New Roman"/>
                <a:cs typeface="Times New Roman"/>
              </a:rPr>
              <a:t>College </a:t>
            </a:r>
            <a:endParaRPr lang="en-US" sz="2700" spc="-4" dirty="0">
              <a:solidFill>
                <a:srgbClr val="242424"/>
              </a:solidFill>
              <a:latin typeface="Times New Roman"/>
              <a:cs typeface="Times New Roman"/>
            </a:endParaRPr>
          </a:p>
          <a:p>
            <a:pPr marL="169069" marR="152876" algn="ctr">
              <a:spcBef>
                <a:spcPts val="75"/>
              </a:spcBef>
            </a:pPr>
            <a:r>
              <a:rPr lang="en-US" sz="2700" spc="-4" dirty="0">
                <a:solidFill>
                  <a:srgbClr val="242424"/>
                </a:solidFill>
                <a:latin typeface="Times New Roman"/>
                <a:cs typeface="Times New Roman"/>
              </a:rPr>
              <a:t>Department</a:t>
            </a:r>
            <a:r>
              <a:rPr sz="2700" spc="-4" dirty="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lang="en-US" sz="2700" spc="-4" dirty="0">
                <a:solidFill>
                  <a:srgbClr val="242424"/>
                </a:solidFill>
                <a:latin typeface="Times New Roman"/>
                <a:cs typeface="Times New Roman"/>
              </a:rPr>
              <a:t>of Dentistry</a:t>
            </a:r>
          </a:p>
          <a:p>
            <a:pPr marL="169069" marR="152876" algn="ctr">
              <a:spcBef>
                <a:spcPts val="75"/>
              </a:spcBef>
            </a:pPr>
            <a:r>
              <a:rPr lang="en-US" sz="2700" spc="-4" dirty="0">
                <a:solidFill>
                  <a:srgbClr val="242424"/>
                </a:solidFill>
                <a:latin typeface="Times New Roman"/>
                <a:cs typeface="Times New Roman"/>
              </a:rPr>
              <a:t>Medical Biology Lab</a:t>
            </a:r>
            <a:endParaRPr sz="2700" dirty="0">
              <a:latin typeface="Times New Roman"/>
              <a:cs typeface="Times New Roman"/>
            </a:endParaRPr>
          </a:p>
          <a:p>
            <a:pPr algn="ctr">
              <a:spcBef>
                <a:spcPts val="1620"/>
              </a:spcBef>
            </a:pPr>
            <a:r>
              <a:rPr sz="2700" spc="-4" dirty="0">
                <a:solidFill>
                  <a:srgbClr val="242424"/>
                </a:solidFill>
                <a:latin typeface="Times New Roman"/>
                <a:cs typeface="Times New Roman"/>
              </a:rPr>
              <a:t>Stage</a:t>
            </a:r>
            <a:r>
              <a:rPr sz="2700" spc="-68" dirty="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sz="2700" spc="-4" dirty="0">
                <a:solidFill>
                  <a:srgbClr val="242424"/>
                </a:solidFill>
                <a:latin typeface="Times New Roman"/>
                <a:cs typeface="Times New Roman"/>
              </a:rPr>
              <a:t>-</a:t>
            </a:r>
            <a:r>
              <a:rPr lang="ar-IQ" sz="2700" spc="-4" dirty="0">
                <a:solidFill>
                  <a:srgbClr val="242424"/>
                </a:solidFill>
                <a:latin typeface="Times New Roman"/>
                <a:cs typeface="Times New Roman"/>
              </a:rPr>
              <a:t>1</a:t>
            </a:r>
            <a:r>
              <a:rPr sz="2700" spc="-4" dirty="0">
                <a:solidFill>
                  <a:srgbClr val="242424"/>
                </a:solidFill>
                <a:latin typeface="Times New Roman"/>
                <a:cs typeface="Times New Roman"/>
              </a:rPr>
              <a:t>-</a:t>
            </a:r>
            <a:endParaRPr sz="2700" dirty="0">
              <a:latin typeface="Times New Roman"/>
              <a:cs typeface="Times New Roman"/>
            </a:endParaRPr>
          </a:p>
          <a:p>
            <a:pPr marL="9525" marR="3810" algn="ctr">
              <a:lnSpc>
                <a:spcPts val="2903"/>
              </a:lnSpc>
              <a:spcBef>
                <a:spcPts val="382"/>
              </a:spcBef>
            </a:pPr>
            <a:r>
              <a:rPr lang="en-US" sz="2800" b="1" dirty="0">
                <a:solidFill>
                  <a:srgbClr val="FF0000"/>
                </a:solidFill>
              </a:rPr>
              <a:t>Microbial Control</a:t>
            </a:r>
          </a:p>
          <a:p>
            <a:pPr marL="9525" marR="3810" algn="ctr" rtl="0">
              <a:lnSpc>
                <a:spcPts val="2903"/>
              </a:lnSpc>
              <a:spcBef>
                <a:spcPts val="382"/>
              </a:spcBef>
            </a:pPr>
            <a:r>
              <a:rPr sz="2700" spc="-4" dirty="0">
                <a:solidFill>
                  <a:srgbClr val="242424"/>
                </a:solidFill>
                <a:latin typeface="Times New Roman"/>
                <a:cs typeface="Times New Roman"/>
              </a:rPr>
              <a:t>Lec</a:t>
            </a:r>
            <a:r>
              <a:rPr sz="2700" spc="-4" dirty="0">
                <a:solidFill>
                  <a:srgbClr val="242424"/>
                </a:solidFill>
                <a:latin typeface="Times New Roman"/>
                <a:cs typeface="Times New Roman"/>
              </a:rPr>
              <a:t>.</a:t>
            </a:r>
            <a:r>
              <a:rPr sz="2700" spc="-23" dirty="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lang="ar-IQ" sz="2700" dirty="0" smtClean="0">
                <a:solidFill>
                  <a:srgbClr val="242424"/>
                </a:solidFill>
                <a:latin typeface="Times New Roman"/>
                <a:cs typeface="Times New Roman"/>
              </a:rPr>
              <a:t>7</a:t>
            </a:r>
            <a:endParaRPr lang="ar-IQ" sz="2700" dirty="0">
              <a:solidFill>
                <a:srgbClr val="242424"/>
              </a:solidFill>
              <a:latin typeface="Times New Roman"/>
              <a:cs typeface="Times New Roman"/>
            </a:endParaRPr>
          </a:p>
          <a:p>
            <a:pPr marL="79058" algn="ctr">
              <a:lnSpc>
                <a:spcPts val="3203"/>
              </a:lnSpc>
            </a:pPr>
            <a:endParaRPr lang="ar-IQ" sz="2700" dirty="0">
              <a:solidFill>
                <a:srgbClr val="242424"/>
              </a:solidFill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601200" y="476672"/>
            <a:ext cx="1499921" cy="16070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304" y="476385"/>
            <a:ext cx="1607344" cy="1607344"/>
          </a:xfrm>
          <a:prstGeom prst="rect">
            <a:avLst/>
          </a:prstGeom>
        </p:spPr>
      </p:pic>
      <p:sp>
        <p:nvSpPr>
          <p:cNvPr id="8" name="object 17"/>
          <p:cNvSpPr txBox="1"/>
          <p:nvPr/>
        </p:nvSpPr>
        <p:spPr>
          <a:xfrm>
            <a:off x="2805063" y="4800600"/>
            <a:ext cx="6583360" cy="760465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310"/>
              </a:spcBef>
            </a:pPr>
            <a:r>
              <a:rPr sz="2800" b="1" spc="-20" dirty="0">
                <a:latin typeface="Times New Roman"/>
                <a:cs typeface="Times New Roman"/>
              </a:rPr>
              <a:t>Prepared</a:t>
            </a:r>
            <a:r>
              <a:rPr sz="2800" b="1" spc="-2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by:</a:t>
            </a:r>
            <a:endParaRPr sz="2800" dirty="0">
              <a:latin typeface="Times New Roman"/>
              <a:cs typeface="Times New Roman"/>
            </a:endParaRPr>
          </a:p>
          <a:p>
            <a:pPr marL="12700" marR="5080">
              <a:spcBef>
                <a:spcPts val="135"/>
              </a:spcBef>
            </a:pPr>
            <a:r>
              <a:rPr sz="1800" spc="-5" dirty="0" smtClean="0">
                <a:latin typeface="Times New Roman"/>
                <a:cs typeface="Times New Roman"/>
              </a:rPr>
              <a:t>As</a:t>
            </a:r>
            <a:r>
              <a:rPr lang="en-US" sz="1800" spc="-5" dirty="0" smtClean="0">
                <a:latin typeface="Times New Roman"/>
                <a:cs typeface="Times New Roman"/>
              </a:rPr>
              <a:t>s</a:t>
            </a:r>
            <a:r>
              <a:rPr sz="1800" spc="-5" dirty="0" smtClean="0">
                <a:latin typeface="Times New Roman"/>
                <a:cs typeface="Times New Roman"/>
              </a:rPr>
              <a:t>istant </a:t>
            </a:r>
            <a:r>
              <a:rPr sz="1800" dirty="0">
                <a:latin typeface="Times New Roman"/>
                <a:cs typeface="Times New Roman"/>
              </a:rPr>
              <a:t>Lec. </a:t>
            </a:r>
            <a:r>
              <a:rPr lang="en-US" sz="1800" spc="-5" dirty="0" smtClean="0">
                <a:latin typeface="Times New Roman"/>
                <a:cs typeface="Times New Roman"/>
              </a:rPr>
              <a:t>Zaid Ahmad Hameed</a:t>
            </a:r>
            <a:r>
              <a:rPr sz="1800" spc="-5" dirty="0" smtClean="0">
                <a:latin typeface="Times New Roman"/>
                <a:cs typeface="Times New Roman"/>
              </a:rPr>
              <a:t>, MSc</a:t>
            </a:r>
            <a:r>
              <a:rPr lang="en-US" sz="1800" spc="-5" dirty="0" smtClean="0">
                <a:latin typeface="Times New Roman"/>
                <a:cs typeface="Times New Roman"/>
              </a:rPr>
              <a:t>.</a:t>
            </a:r>
            <a:r>
              <a:rPr sz="1800" spc="-5" dirty="0" smtClean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Cancer </a:t>
            </a:r>
            <a:r>
              <a:rPr sz="1800" spc="-5" dirty="0" smtClean="0">
                <a:latin typeface="Times New Roman"/>
                <a:cs typeface="Times New Roman"/>
              </a:rPr>
              <a:t>Bio</a:t>
            </a:r>
            <a:r>
              <a:rPr lang="en-US" spc="-5" dirty="0" smtClean="0">
                <a:latin typeface="Times New Roman"/>
                <a:cs typeface="Times New Roman"/>
              </a:rPr>
              <a:t>, </a:t>
            </a:r>
            <a:r>
              <a:rPr sz="1800" spc="-5" dirty="0" smtClean="0">
                <a:latin typeface="Times New Roman"/>
                <a:cs typeface="Times New Roman"/>
              </a:rPr>
              <a:t>BSc. </a:t>
            </a:r>
            <a:r>
              <a:rPr lang="en-US" spc="-5" dirty="0" smtClean="0">
                <a:latin typeface="Times New Roman"/>
                <a:cs typeface="Times New Roman"/>
              </a:rPr>
              <a:t>Biology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15115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00600" y="585451"/>
            <a:ext cx="2743200" cy="37830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10" dirty="0"/>
              <a:t>C.</a:t>
            </a:r>
            <a:r>
              <a:rPr spc="-45" dirty="0"/>
              <a:t> </a:t>
            </a:r>
            <a:r>
              <a:rPr spc="10" dirty="0"/>
              <a:t>Radiation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16715" y="966344"/>
            <a:ext cx="11365685" cy="5723362"/>
          </a:xfrm>
          <a:prstGeom prst="rect">
            <a:avLst/>
          </a:prstGeom>
        </p:spPr>
        <p:txBody>
          <a:bodyPr vert="horz" wrap="square" lIns="0" tIns="120650" rIns="0" bIns="0" rtlCol="0">
            <a:spAutoFit/>
          </a:bodyPr>
          <a:lstStyle/>
          <a:p>
            <a:pPr marL="12700" marR="543560" algn="l" rtl="0">
              <a:spcBef>
                <a:spcPts val="950"/>
              </a:spcBef>
            </a:pPr>
            <a:r>
              <a:rPr sz="2350" spc="10" dirty="0">
                <a:solidFill>
                  <a:srgbClr val="70AC46"/>
                </a:solidFill>
                <a:latin typeface="Norasi"/>
                <a:cs typeface="Norasi"/>
              </a:rPr>
              <a:t>i.</a:t>
            </a:r>
            <a:r>
              <a:rPr sz="2350" spc="-270" dirty="0">
                <a:solidFill>
                  <a:srgbClr val="70AC46"/>
                </a:solidFill>
                <a:latin typeface="Norasi"/>
                <a:cs typeface="Norasi"/>
              </a:rPr>
              <a:t> </a:t>
            </a:r>
            <a:r>
              <a:rPr sz="2350" b="1" spc="15" dirty="0">
                <a:solidFill>
                  <a:srgbClr val="70AC46"/>
                </a:solidFill>
                <a:latin typeface="Nimbus Roman"/>
                <a:cs typeface="Nimbus Roman"/>
              </a:rPr>
              <a:t>Non</a:t>
            </a:r>
            <a:r>
              <a:rPr sz="2350" b="1" spc="10" dirty="0">
                <a:solidFill>
                  <a:srgbClr val="70AC46"/>
                </a:solidFill>
                <a:latin typeface="Nimbus Roman"/>
                <a:cs typeface="Nimbus Roman"/>
              </a:rPr>
              <a:t> ionizing radiation</a:t>
            </a:r>
            <a:r>
              <a:rPr sz="2350" spc="10" dirty="0">
                <a:solidFill>
                  <a:srgbClr val="70AC46"/>
                </a:solidFill>
                <a:latin typeface="Norasi"/>
                <a:cs typeface="Norasi"/>
              </a:rPr>
              <a:t>:</a:t>
            </a:r>
            <a:r>
              <a:rPr sz="2350" spc="-265" dirty="0">
                <a:solidFill>
                  <a:srgbClr val="70AC46"/>
                </a:solidFill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260</a:t>
            </a:r>
            <a:r>
              <a:rPr sz="2350" spc="-265" dirty="0">
                <a:latin typeface="Norasi"/>
                <a:cs typeface="Norasi"/>
              </a:rPr>
              <a:t> </a:t>
            </a:r>
            <a:r>
              <a:rPr sz="2350" spc="20" dirty="0">
                <a:latin typeface="Norasi"/>
                <a:cs typeface="Norasi"/>
              </a:rPr>
              <a:t>nm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0" dirty="0">
                <a:latin typeface="Norasi"/>
                <a:cs typeface="Norasi"/>
              </a:rPr>
              <a:t>ultraviolet</a:t>
            </a:r>
            <a:r>
              <a:rPr sz="2350" spc="-265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(UV)</a:t>
            </a:r>
            <a:r>
              <a:rPr sz="2350" spc="-265" dirty="0">
                <a:latin typeface="Norasi"/>
                <a:cs typeface="Norasi"/>
              </a:rPr>
              <a:t> </a:t>
            </a:r>
            <a:r>
              <a:rPr sz="2350" dirty="0">
                <a:latin typeface="Norasi"/>
                <a:cs typeface="Norasi"/>
              </a:rPr>
              <a:t>light</a:t>
            </a:r>
            <a:r>
              <a:rPr sz="2350" spc="-265" dirty="0">
                <a:latin typeface="Norasi"/>
                <a:cs typeface="Norasi"/>
              </a:rPr>
              <a:t> </a:t>
            </a:r>
            <a:endParaRPr lang="en-US" sz="2350" spc="-265" dirty="0" smtClean="0">
              <a:latin typeface="Norasi"/>
              <a:cs typeface="Norasi"/>
            </a:endParaRPr>
          </a:p>
          <a:p>
            <a:pPr marL="12700" marR="543560" algn="l" rtl="0">
              <a:spcBef>
                <a:spcPts val="950"/>
              </a:spcBef>
            </a:pPr>
            <a:r>
              <a:rPr sz="2350" spc="10" dirty="0" smtClean="0">
                <a:latin typeface="Norasi"/>
                <a:cs typeface="Norasi"/>
              </a:rPr>
              <a:t>1-</a:t>
            </a:r>
            <a:r>
              <a:rPr sz="2350" spc="-265" dirty="0" smtClean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Mechanism</a:t>
            </a:r>
            <a:r>
              <a:rPr sz="2350" spc="-265" dirty="0">
                <a:latin typeface="Norasi"/>
                <a:cs typeface="Norasi"/>
              </a:rPr>
              <a:t> </a:t>
            </a:r>
            <a:r>
              <a:rPr sz="2350" spc="10" dirty="0">
                <a:latin typeface="Norasi"/>
                <a:cs typeface="Norasi"/>
              </a:rPr>
              <a:t>of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action:</a:t>
            </a:r>
            <a:r>
              <a:rPr sz="2350" spc="-265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causes  </a:t>
            </a:r>
            <a:r>
              <a:rPr sz="2350" spc="10" dirty="0">
                <a:latin typeface="Norasi"/>
                <a:cs typeface="Norasi"/>
              </a:rPr>
              <a:t>inhibits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-5" dirty="0">
                <a:latin typeface="Norasi"/>
                <a:cs typeface="Norasi"/>
              </a:rPr>
              <a:t>DNA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5" dirty="0">
                <a:latin typeface="Norasi"/>
                <a:cs typeface="Norasi"/>
              </a:rPr>
              <a:t>replication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0" dirty="0">
                <a:latin typeface="Norasi"/>
                <a:cs typeface="Norasi"/>
              </a:rPr>
              <a:t>of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microbes</a:t>
            </a:r>
            <a:endParaRPr sz="2350" dirty="0">
              <a:latin typeface="Norasi"/>
              <a:cs typeface="Norasi"/>
            </a:endParaRPr>
          </a:p>
          <a:p>
            <a:pPr marL="339725" indent="-327660" algn="l" rtl="0">
              <a:lnSpc>
                <a:spcPct val="100000"/>
              </a:lnSpc>
              <a:spcBef>
                <a:spcPts val="180"/>
              </a:spcBef>
              <a:buAutoNum type="arabicPlain" startAt="2"/>
              <a:tabLst>
                <a:tab pos="340360" algn="l"/>
              </a:tabLst>
            </a:pPr>
            <a:r>
              <a:rPr sz="2350" spc="15" dirty="0">
                <a:latin typeface="Norasi"/>
                <a:cs typeface="Norasi"/>
              </a:rPr>
              <a:t>Process:</a:t>
            </a:r>
            <a:r>
              <a:rPr sz="2350" spc="-395" dirty="0">
                <a:latin typeface="Norasi"/>
                <a:cs typeface="Norasi"/>
              </a:rPr>
              <a:t> </a:t>
            </a:r>
            <a:r>
              <a:rPr sz="2350" spc="-50" dirty="0">
                <a:latin typeface="Norasi"/>
                <a:cs typeface="Norasi"/>
              </a:rPr>
              <a:t>Very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5" dirty="0">
                <a:latin typeface="Norasi"/>
                <a:cs typeface="Norasi"/>
              </a:rPr>
              <a:t>eﬀective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0" dirty="0">
                <a:latin typeface="Norasi"/>
                <a:cs typeface="Norasi"/>
              </a:rPr>
              <a:t>sterilant</a:t>
            </a:r>
            <a:endParaRPr sz="2350" dirty="0">
              <a:latin typeface="Norasi"/>
              <a:cs typeface="Norasi"/>
            </a:endParaRPr>
          </a:p>
          <a:p>
            <a:pPr marL="339725" indent="-327660" algn="l" rtl="0">
              <a:lnSpc>
                <a:spcPct val="100000"/>
              </a:lnSpc>
              <a:spcBef>
                <a:spcPts val="180"/>
              </a:spcBef>
              <a:buAutoNum type="arabicPlain" startAt="2"/>
              <a:tabLst>
                <a:tab pos="340360" algn="l"/>
              </a:tabLst>
            </a:pPr>
            <a:r>
              <a:rPr sz="2350" spc="15" dirty="0">
                <a:latin typeface="Norasi"/>
                <a:cs typeface="Norasi"/>
              </a:rPr>
              <a:t>Cannot</a:t>
            </a:r>
            <a:r>
              <a:rPr sz="2350" spc="-275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penetrate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5" dirty="0">
                <a:latin typeface="Norasi"/>
                <a:cs typeface="Norasi"/>
              </a:rPr>
              <a:t>solid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0" dirty="0">
                <a:latin typeface="Norasi"/>
                <a:cs typeface="Norasi"/>
              </a:rPr>
              <a:t>or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opaque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objects</a:t>
            </a:r>
            <a:endParaRPr sz="2350" dirty="0">
              <a:latin typeface="Norasi"/>
              <a:cs typeface="Norasi"/>
            </a:endParaRPr>
          </a:p>
          <a:p>
            <a:pPr algn="l" rtl="0">
              <a:lnSpc>
                <a:spcPct val="100000"/>
              </a:lnSpc>
              <a:spcBef>
                <a:spcPts val="15"/>
              </a:spcBef>
            </a:pPr>
            <a:endParaRPr sz="1750" dirty="0">
              <a:latin typeface="Norasi"/>
              <a:cs typeface="Norasi"/>
            </a:endParaRPr>
          </a:p>
          <a:p>
            <a:pPr marL="12700" marR="274320" algn="l" rtl="0"/>
            <a:r>
              <a:rPr sz="2350" b="1" spc="10" dirty="0">
                <a:solidFill>
                  <a:srgbClr val="70AC46"/>
                </a:solidFill>
                <a:latin typeface="Nimbus Roman"/>
                <a:cs typeface="Nimbus Roman"/>
              </a:rPr>
              <a:t>ii.ionizing radiation </a:t>
            </a:r>
            <a:r>
              <a:rPr sz="2350" b="1" spc="15" dirty="0">
                <a:solidFill>
                  <a:srgbClr val="70AC46"/>
                </a:solidFill>
                <a:latin typeface="Nimbus Roman"/>
                <a:cs typeface="Nimbus Roman"/>
              </a:rPr>
              <a:t>–</a:t>
            </a:r>
            <a:r>
              <a:rPr sz="2350" b="1" spc="5" dirty="0">
                <a:solidFill>
                  <a:srgbClr val="70AC46"/>
                </a:solidFill>
                <a:latin typeface="Nimbus Roman"/>
                <a:cs typeface="Nimbus Roman"/>
              </a:rPr>
              <a:t> </a:t>
            </a:r>
            <a:r>
              <a:rPr sz="2350" spc="5" dirty="0">
                <a:latin typeface="Norasi"/>
                <a:cs typeface="Norasi"/>
              </a:rPr>
              <a:t>very</a:t>
            </a:r>
            <a:r>
              <a:rPr sz="2350" spc="-265" dirty="0">
                <a:latin typeface="Norasi"/>
                <a:cs typeface="Norasi"/>
              </a:rPr>
              <a:t> </a:t>
            </a:r>
            <a:r>
              <a:rPr sz="2350" spc="10" dirty="0">
                <a:latin typeface="Norasi"/>
                <a:cs typeface="Norasi"/>
              </a:rPr>
              <a:t>short</a:t>
            </a:r>
            <a:r>
              <a:rPr sz="2350" spc="-265" dirty="0">
                <a:latin typeface="Norasi"/>
                <a:cs typeface="Norasi"/>
              </a:rPr>
              <a:t> </a:t>
            </a:r>
            <a:r>
              <a:rPr sz="2350" spc="5" dirty="0">
                <a:latin typeface="Norasi"/>
                <a:cs typeface="Norasi"/>
              </a:rPr>
              <a:t>wavelength</a:t>
            </a:r>
            <a:r>
              <a:rPr sz="2350" spc="-260" dirty="0">
                <a:latin typeface="Norasi"/>
                <a:cs typeface="Norasi"/>
              </a:rPr>
              <a:t> </a:t>
            </a:r>
            <a:r>
              <a:rPr sz="2350" spc="10" dirty="0">
                <a:latin typeface="Norasi"/>
                <a:cs typeface="Norasi"/>
              </a:rPr>
              <a:t>radiation</a:t>
            </a:r>
            <a:r>
              <a:rPr sz="2350" spc="-265" dirty="0">
                <a:latin typeface="Norasi"/>
                <a:cs typeface="Norasi"/>
              </a:rPr>
              <a:t> </a:t>
            </a:r>
            <a:r>
              <a:rPr sz="2350" spc="10" dirty="0">
                <a:latin typeface="Norasi"/>
                <a:cs typeface="Norasi"/>
              </a:rPr>
              <a:t>that</a:t>
            </a:r>
            <a:r>
              <a:rPr sz="2350" spc="-260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causes</a:t>
            </a:r>
            <a:r>
              <a:rPr sz="2350" spc="-265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atoms</a:t>
            </a:r>
            <a:r>
              <a:rPr sz="2350" spc="-265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to</a:t>
            </a:r>
            <a:r>
              <a:rPr sz="2350" spc="-260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loose</a:t>
            </a:r>
            <a:r>
              <a:rPr sz="2350" spc="-265" dirty="0">
                <a:latin typeface="Norasi"/>
                <a:cs typeface="Norasi"/>
              </a:rPr>
              <a:t> </a:t>
            </a:r>
            <a:r>
              <a:rPr sz="2350" spc="10" dirty="0" smtClean="0">
                <a:latin typeface="Norasi"/>
                <a:cs typeface="Norasi"/>
              </a:rPr>
              <a:t>electrons</a:t>
            </a:r>
            <a:endParaRPr lang="en-US" sz="2350" spc="10" dirty="0" smtClean="0">
              <a:latin typeface="Norasi"/>
              <a:cs typeface="Norasi"/>
            </a:endParaRPr>
          </a:p>
          <a:p>
            <a:pPr marL="12700" marR="274320" algn="l" rtl="0"/>
            <a:r>
              <a:rPr sz="2350" spc="10" dirty="0" smtClean="0">
                <a:latin typeface="Norasi"/>
                <a:cs typeface="Norasi"/>
              </a:rPr>
              <a:t>  </a:t>
            </a:r>
            <a:r>
              <a:rPr sz="2350" spc="10" dirty="0">
                <a:latin typeface="Norasi"/>
                <a:cs typeface="Norasi"/>
              </a:rPr>
              <a:t>1-</a:t>
            </a:r>
            <a:r>
              <a:rPr sz="2350" spc="-275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Mechanism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0" dirty="0">
                <a:latin typeface="Norasi"/>
                <a:cs typeface="Norasi"/>
              </a:rPr>
              <a:t>of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5" dirty="0" smtClean="0">
                <a:latin typeface="Norasi"/>
                <a:cs typeface="Norasi"/>
              </a:rPr>
              <a:t>action</a:t>
            </a:r>
            <a:r>
              <a:rPr lang="en-US" sz="2350" spc="15" dirty="0" smtClean="0">
                <a:latin typeface="Norasi"/>
                <a:cs typeface="Norasi"/>
              </a:rPr>
              <a:t>   </a:t>
            </a:r>
            <a:r>
              <a:rPr sz="2350" spc="-270" dirty="0" smtClean="0">
                <a:latin typeface="Norasi"/>
                <a:cs typeface="Norasi"/>
              </a:rPr>
              <a:t> </a:t>
            </a:r>
            <a:r>
              <a:rPr lang="en-US" sz="2350" spc="-270" dirty="0" smtClean="0">
                <a:latin typeface="Norasi"/>
                <a:cs typeface="Norasi"/>
              </a:rPr>
              <a:t> </a:t>
            </a:r>
            <a:r>
              <a:rPr sz="2350" spc="10" dirty="0" smtClean="0">
                <a:latin typeface="Norasi"/>
                <a:cs typeface="Norasi"/>
              </a:rPr>
              <a:t>a</a:t>
            </a:r>
            <a:r>
              <a:rPr sz="2350" spc="10" dirty="0">
                <a:latin typeface="Norasi"/>
                <a:cs typeface="Norasi"/>
              </a:rPr>
              <a:t>.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breaks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hydrogen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5" dirty="0" smtClean="0">
                <a:latin typeface="Norasi"/>
                <a:cs typeface="Norasi"/>
              </a:rPr>
              <a:t>bonds</a:t>
            </a:r>
            <a:r>
              <a:rPr lang="en-US" sz="2350" dirty="0">
                <a:latin typeface="Norasi"/>
                <a:cs typeface="Norasi"/>
              </a:rPr>
              <a:t> </a:t>
            </a:r>
            <a:r>
              <a:rPr lang="en-US" sz="2350" dirty="0" smtClean="0">
                <a:latin typeface="Norasi"/>
                <a:cs typeface="Norasi"/>
              </a:rPr>
              <a:t>    </a:t>
            </a:r>
            <a:r>
              <a:rPr sz="2000" spc="-30" dirty="0" smtClean="0">
                <a:latin typeface="Norasi"/>
                <a:cs typeface="Norasi"/>
              </a:rPr>
              <a:t>b</a:t>
            </a:r>
            <a:r>
              <a:rPr sz="2000" spc="-30" dirty="0">
                <a:latin typeface="Norasi"/>
                <a:cs typeface="Norasi"/>
              </a:rPr>
              <a:t>.</a:t>
            </a:r>
            <a:r>
              <a:rPr sz="2000" spc="-229" dirty="0">
                <a:latin typeface="Norasi"/>
                <a:cs typeface="Norasi"/>
              </a:rPr>
              <a:t> </a:t>
            </a:r>
            <a:r>
              <a:rPr sz="2000" spc="15" dirty="0">
                <a:latin typeface="Norasi"/>
                <a:cs typeface="Norasi"/>
              </a:rPr>
              <a:t>oxidizes</a:t>
            </a:r>
            <a:r>
              <a:rPr sz="2000" spc="-225" dirty="0">
                <a:latin typeface="Norasi"/>
                <a:cs typeface="Norasi"/>
              </a:rPr>
              <a:t> </a:t>
            </a:r>
            <a:r>
              <a:rPr sz="2000" spc="20" dirty="0">
                <a:latin typeface="Norasi"/>
                <a:cs typeface="Norasi"/>
              </a:rPr>
              <a:t>double</a:t>
            </a:r>
            <a:r>
              <a:rPr sz="2000" spc="-225" dirty="0">
                <a:latin typeface="Norasi"/>
                <a:cs typeface="Norasi"/>
              </a:rPr>
              <a:t> </a:t>
            </a:r>
            <a:r>
              <a:rPr sz="2000" spc="20" dirty="0">
                <a:latin typeface="Norasi"/>
                <a:cs typeface="Norasi"/>
              </a:rPr>
              <a:t>bonds</a:t>
            </a:r>
            <a:endParaRPr sz="2000" dirty="0">
              <a:latin typeface="Norasi"/>
              <a:cs typeface="Norasi"/>
            </a:endParaRPr>
          </a:p>
          <a:p>
            <a:pPr algn="l" rtl="0">
              <a:spcBef>
                <a:spcPts val="20"/>
              </a:spcBef>
            </a:pPr>
            <a:endParaRPr sz="1400" dirty="0">
              <a:latin typeface="Norasi"/>
              <a:cs typeface="Norasi"/>
            </a:endParaRPr>
          </a:p>
          <a:p>
            <a:pPr marL="333375" indent="-321310" algn="l" rtl="0">
              <a:buAutoNum type="arabicPlain" startAt="2"/>
              <a:tabLst>
                <a:tab pos="334010" algn="l"/>
              </a:tabLst>
            </a:pPr>
            <a:r>
              <a:rPr sz="2350" spc="-25" dirty="0">
                <a:latin typeface="Norasi"/>
                <a:cs typeface="Norasi"/>
              </a:rPr>
              <a:t>Types</a:t>
            </a:r>
            <a:endParaRPr sz="2350" dirty="0">
              <a:latin typeface="Norasi"/>
              <a:cs typeface="Norasi"/>
            </a:endParaRPr>
          </a:p>
          <a:p>
            <a:pPr marL="714375" lvl="1" indent="-245745" algn="l" rtl="0">
              <a:buAutoNum type="alphaLcPeriod"/>
              <a:tabLst>
                <a:tab pos="715010" algn="l"/>
              </a:tabLst>
            </a:pPr>
            <a:r>
              <a:rPr sz="2000" spc="30" dirty="0">
                <a:latin typeface="Norasi"/>
                <a:cs typeface="Norasi"/>
              </a:rPr>
              <a:t>X</a:t>
            </a:r>
            <a:r>
              <a:rPr sz="2000" spc="-229" dirty="0">
                <a:latin typeface="Norasi"/>
                <a:cs typeface="Norasi"/>
              </a:rPr>
              <a:t> </a:t>
            </a:r>
            <a:r>
              <a:rPr sz="2000" spc="15" dirty="0">
                <a:latin typeface="Norasi"/>
                <a:cs typeface="Norasi"/>
              </a:rPr>
              <a:t>rays</a:t>
            </a:r>
            <a:r>
              <a:rPr sz="2000" spc="-225" dirty="0">
                <a:latin typeface="Norasi"/>
                <a:cs typeface="Norasi"/>
              </a:rPr>
              <a:t> </a:t>
            </a:r>
            <a:r>
              <a:rPr sz="2000" spc="20" dirty="0">
                <a:latin typeface="Norasi"/>
                <a:cs typeface="Norasi"/>
              </a:rPr>
              <a:t>–</a:t>
            </a:r>
            <a:r>
              <a:rPr sz="2000" spc="-225" dirty="0">
                <a:latin typeface="Norasi"/>
                <a:cs typeface="Norasi"/>
              </a:rPr>
              <a:t> </a:t>
            </a:r>
            <a:r>
              <a:rPr sz="2000" spc="15" dirty="0">
                <a:latin typeface="Norasi"/>
                <a:cs typeface="Norasi"/>
              </a:rPr>
              <a:t>artiﬁcially</a:t>
            </a:r>
            <a:r>
              <a:rPr sz="2000" spc="-225" dirty="0">
                <a:latin typeface="Norasi"/>
                <a:cs typeface="Norasi"/>
              </a:rPr>
              <a:t> </a:t>
            </a:r>
            <a:r>
              <a:rPr sz="2000" spc="20" dirty="0">
                <a:latin typeface="Norasi"/>
                <a:cs typeface="Norasi"/>
              </a:rPr>
              <a:t>produced</a:t>
            </a:r>
            <a:endParaRPr sz="2000" dirty="0">
              <a:latin typeface="Norasi"/>
              <a:cs typeface="Norasi"/>
            </a:endParaRPr>
          </a:p>
          <a:p>
            <a:pPr marL="718185" lvl="1" indent="-249554" algn="l" rtl="0">
              <a:buAutoNum type="alphaLcPeriod"/>
              <a:tabLst>
                <a:tab pos="718820" algn="l"/>
              </a:tabLst>
            </a:pPr>
            <a:r>
              <a:rPr sz="2000" spc="20" dirty="0">
                <a:latin typeface="Norasi"/>
                <a:cs typeface="Norasi"/>
              </a:rPr>
              <a:t>gamma</a:t>
            </a:r>
            <a:r>
              <a:rPr sz="2000" spc="-225" dirty="0">
                <a:latin typeface="Norasi"/>
                <a:cs typeface="Norasi"/>
              </a:rPr>
              <a:t> </a:t>
            </a:r>
            <a:r>
              <a:rPr sz="2000" spc="15" dirty="0">
                <a:latin typeface="Norasi"/>
                <a:cs typeface="Norasi"/>
              </a:rPr>
              <a:t>rays</a:t>
            </a:r>
            <a:r>
              <a:rPr sz="2000" spc="-225" dirty="0">
                <a:latin typeface="Norasi"/>
                <a:cs typeface="Norasi"/>
              </a:rPr>
              <a:t> </a:t>
            </a:r>
            <a:r>
              <a:rPr sz="2000" spc="20" dirty="0">
                <a:latin typeface="Norasi"/>
                <a:cs typeface="Norasi"/>
              </a:rPr>
              <a:t>–</a:t>
            </a:r>
            <a:r>
              <a:rPr sz="2000" spc="-225" dirty="0">
                <a:latin typeface="Norasi"/>
                <a:cs typeface="Norasi"/>
              </a:rPr>
              <a:t> </a:t>
            </a:r>
            <a:r>
              <a:rPr sz="2000" spc="20" dirty="0">
                <a:latin typeface="Norasi"/>
                <a:cs typeface="Norasi"/>
              </a:rPr>
              <a:t>emitted</a:t>
            </a:r>
            <a:r>
              <a:rPr sz="2000" spc="-225" dirty="0">
                <a:latin typeface="Norasi"/>
                <a:cs typeface="Norasi"/>
              </a:rPr>
              <a:t> </a:t>
            </a:r>
            <a:r>
              <a:rPr sz="2000" spc="15" dirty="0">
                <a:latin typeface="Norasi"/>
                <a:cs typeface="Norasi"/>
              </a:rPr>
              <a:t>during</a:t>
            </a:r>
            <a:r>
              <a:rPr sz="2000" spc="-225" dirty="0">
                <a:latin typeface="Norasi"/>
                <a:cs typeface="Norasi"/>
              </a:rPr>
              <a:t> </a:t>
            </a:r>
            <a:r>
              <a:rPr sz="2000" spc="15" dirty="0">
                <a:latin typeface="Norasi"/>
                <a:cs typeface="Norasi"/>
              </a:rPr>
              <a:t>radioisotope</a:t>
            </a:r>
            <a:r>
              <a:rPr sz="2000" spc="-225" dirty="0">
                <a:latin typeface="Norasi"/>
                <a:cs typeface="Norasi"/>
              </a:rPr>
              <a:t> </a:t>
            </a:r>
            <a:r>
              <a:rPr sz="2000" spc="20" dirty="0">
                <a:latin typeface="Norasi"/>
                <a:cs typeface="Norasi"/>
              </a:rPr>
              <a:t>decay</a:t>
            </a:r>
            <a:endParaRPr sz="2000" dirty="0">
              <a:latin typeface="Norasi"/>
              <a:cs typeface="Norasi"/>
            </a:endParaRPr>
          </a:p>
          <a:p>
            <a:pPr lvl="1" algn="l" rtl="0">
              <a:lnSpc>
                <a:spcPct val="100000"/>
              </a:lnSpc>
              <a:spcBef>
                <a:spcPts val="20"/>
              </a:spcBef>
              <a:buFont typeface="Norasi"/>
              <a:buAutoNum type="alphaLcPeriod"/>
            </a:pPr>
            <a:endParaRPr sz="1400" dirty="0">
              <a:latin typeface="Norasi"/>
              <a:cs typeface="Norasi"/>
            </a:endParaRPr>
          </a:p>
          <a:p>
            <a:pPr marL="339725" indent="-327660" algn="l" rtl="0">
              <a:lnSpc>
                <a:spcPct val="100000"/>
              </a:lnSpc>
              <a:buAutoNum type="arabicPlain" startAt="2"/>
              <a:tabLst>
                <a:tab pos="340360" algn="l"/>
              </a:tabLst>
            </a:pPr>
            <a:r>
              <a:rPr sz="2350" spc="15" dirty="0">
                <a:latin typeface="Norasi"/>
                <a:cs typeface="Norasi"/>
              </a:rPr>
              <a:t>Process:</a:t>
            </a:r>
            <a:r>
              <a:rPr sz="2350" spc="-275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Can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penetrate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0" dirty="0">
                <a:latin typeface="Norasi"/>
                <a:cs typeface="Norasi"/>
              </a:rPr>
              <a:t>better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than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25" dirty="0">
                <a:latin typeface="Norasi"/>
                <a:cs typeface="Norasi"/>
              </a:rPr>
              <a:t>UV</a:t>
            </a:r>
            <a:endParaRPr sz="2350" dirty="0">
              <a:latin typeface="Norasi"/>
              <a:cs typeface="Norasi"/>
            </a:endParaRPr>
          </a:p>
          <a:p>
            <a:pPr marL="12700" marR="5080" algn="l" rtl="0">
              <a:spcBef>
                <a:spcPts val="1000"/>
              </a:spcBef>
              <a:buAutoNum type="arabicPlain" startAt="2"/>
              <a:tabLst>
                <a:tab pos="340360" algn="l"/>
              </a:tabLst>
            </a:pPr>
            <a:r>
              <a:rPr lang="en-US" sz="2350" spc="15" dirty="0" smtClean="0">
                <a:latin typeface="Norasi"/>
                <a:cs typeface="Norasi"/>
              </a:rPr>
              <a:t>  </a:t>
            </a:r>
            <a:r>
              <a:rPr sz="2350" spc="15" dirty="0" smtClean="0">
                <a:latin typeface="Norasi"/>
                <a:cs typeface="Norasi"/>
              </a:rPr>
              <a:t>Production</a:t>
            </a:r>
            <a:r>
              <a:rPr sz="2350" spc="-270" dirty="0" smtClean="0">
                <a:latin typeface="Norasi"/>
                <a:cs typeface="Norasi"/>
              </a:rPr>
              <a:t> </a:t>
            </a:r>
            <a:r>
              <a:rPr sz="2350" spc="10" dirty="0">
                <a:latin typeface="Norasi"/>
                <a:cs typeface="Norasi"/>
              </a:rPr>
              <a:t>of</a:t>
            </a:r>
            <a:r>
              <a:rPr sz="2350" spc="-265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toxic</a:t>
            </a:r>
            <a:r>
              <a:rPr sz="2350" spc="-265" dirty="0">
                <a:latin typeface="Norasi"/>
                <a:cs typeface="Norasi"/>
              </a:rPr>
              <a:t> </a:t>
            </a:r>
            <a:r>
              <a:rPr sz="2350" spc="10" dirty="0">
                <a:latin typeface="Norasi"/>
                <a:cs typeface="Norasi"/>
              </a:rPr>
              <a:t>or</a:t>
            </a:r>
            <a:r>
              <a:rPr sz="2350" spc="-265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carcinogenic</a:t>
            </a:r>
            <a:r>
              <a:rPr sz="2350" spc="-265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byproducts,</a:t>
            </a:r>
            <a:r>
              <a:rPr sz="2350" spc="-265" dirty="0">
                <a:latin typeface="Norasi"/>
                <a:cs typeface="Norasi"/>
              </a:rPr>
              <a:t> </a:t>
            </a:r>
            <a:r>
              <a:rPr sz="2350" spc="10" dirty="0">
                <a:latin typeface="Norasi"/>
                <a:cs typeface="Norasi"/>
              </a:rPr>
              <a:t>alteration</a:t>
            </a:r>
            <a:r>
              <a:rPr sz="2350" spc="-265" dirty="0">
                <a:latin typeface="Norasi"/>
                <a:cs typeface="Norasi"/>
              </a:rPr>
              <a:t> </a:t>
            </a:r>
            <a:r>
              <a:rPr sz="2350" spc="10" dirty="0">
                <a:latin typeface="Norasi"/>
                <a:cs typeface="Norasi"/>
              </a:rPr>
              <a:t>of</a:t>
            </a:r>
            <a:r>
              <a:rPr sz="2350" spc="-265" dirty="0">
                <a:latin typeface="Norasi"/>
                <a:cs typeface="Norasi"/>
              </a:rPr>
              <a:t> </a:t>
            </a:r>
            <a:r>
              <a:rPr sz="2350" spc="10" dirty="0">
                <a:latin typeface="Norasi"/>
                <a:cs typeface="Norasi"/>
              </a:rPr>
              <a:t>nutritional</a:t>
            </a:r>
            <a:r>
              <a:rPr sz="2350" spc="-265" dirty="0">
                <a:latin typeface="Norasi"/>
                <a:cs typeface="Norasi"/>
              </a:rPr>
              <a:t> </a:t>
            </a:r>
            <a:r>
              <a:rPr sz="2350" spc="5" dirty="0">
                <a:latin typeface="Norasi"/>
                <a:cs typeface="Norasi"/>
              </a:rPr>
              <a:t>value;</a:t>
            </a:r>
            <a:r>
              <a:rPr sz="2350" spc="-265" dirty="0">
                <a:latin typeface="Norasi"/>
                <a:cs typeface="Norasi"/>
              </a:rPr>
              <a:t> </a:t>
            </a:r>
            <a:r>
              <a:rPr sz="2350" spc="10" dirty="0">
                <a:latin typeface="Norasi"/>
                <a:cs typeface="Norasi"/>
              </a:rPr>
              <a:t>takes</a:t>
            </a:r>
            <a:r>
              <a:rPr sz="2350" spc="-265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a</a:t>
            </a:r>
            <a:r>
              <a:rPr sz="2350" spc="-265" dirty="0">
                <a:latin typeface="Norasi"/>
                <a:cs typeface="Norasi"/>
              </a:rPr>
              <a:t> </a:t>
            </a:r>
            <a:r>
              <a:rPr lang="en-US" sz="2350" spc="-265" dirty="0" smtClean="0">
                <a:latin typeface="Norasi"/>
                <a:cs typeface="Norasi"/>
              </a:rPr>
              <a:t>  </a:t>
            </a:r>
            <a:r>
              <a:rPr sz="2350" spc="15" dirty="0" smtClean="0">
                <a:latin typeface="Norasi"/>
                <a:cs typeface="Norasi"/>
              </a:rPr>
              <a:t>long  </a:t>
            </a:r>
            <a:r>
              <a:rPr sz="2350" spc="15" dirty="0">
                <a:latin typeface="Norasi"/>
                <a:cs typeface="Norasi"/>
              </a:rPr>
              <a:t>time</a:t>
            </a:r>
            <a:endParaRPr sz="2350" dirty="0">
              <a:latin typeface="Norasi"/>
              <a:cs typeface="Noras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29977" y="6095987"/>
            <a:ext cx="609598" cy="6095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0589" y="555942"/>
            <a:ext cx="10629265" cy="5439951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140"/>
              </a:spcBef>
            </a:pPr>
            <a:r>
              <a:rPr sz="2550" b="1" spc="-5" dirty="0">
                <a:solidFill>
                  <a:schemeClr val="accent1"/>
                </a:solidFill>
                <a:latin typeface="Nimbus Roman"/>
                <a:cs typeface="Nimbus Roman"/>
              </a:rPr>
              <a:t>D. </a:t>
            </a:r>
            <a:r>
              <a:rPr sz="2550" b="1" spc="20" dirty="0">
                <a:solidFill>
                  <a:schemeClr val="accent1"/>
                </a:solidFill>
                <a:latin typeface="Nimbus Roman"/>
                <a:cs typeface="Nimbus Roman"/>
              </a:rPr>
              <a:t>Cold </a:t>
            </a:r>
            <a:r>
              <a:rPr sz="2550" b="1" spc="15" dirty="0">
                <a:solidFill>
                  <a:schemeClr val="accent1"/>
                </a:solidFill>
                <a:latin typeface="Nimbus Roman"/>
                <a:cs typeface="Nimbus Roman"/>
              </a:rPr>
              <a:t>(Low</a:t>
            </a:r>
            <a:r>
              <a:rPr sz="2550" b="1" spc="10" dirty="0">
                <a:solidFill>
                  <a:schemeClr val="accent1"/>
                </a:solidFill>
                <a:latin typeface="Nimbus Roman"/>
                <a:cs typeface="Nimbus Roman"/>
              </a:rPr>
              <a:t> temperature)</a:t>
            </a:r>
            <a:endParaRPr sz="2550" dirty="0">
              <a:solidFill>
                <a:schemeClr val="accent1"/>
              </a:solidFill>
              <a:latin typeface="Nimbus Roman"/>
              <a:cs typeface="Nimbus Roman"/>
            </a:endParaRPr>
          </a:p>
          <a:p>
            <a:pPr marL="186690" indent="-174625" algn="l" rtl="0">
              <a:lnSpc>
                <a:spcPct val="100000"/>
              </a:lnSpc>
              <a:spcBef>
                <a:spcPts val="114"/>
              </a:spcBef>
              <a:buSzPct val="96078"/>
              <a:buAutoNum type="romanLcPeriod"/>
              <a:tabLst>
                <a:tab pos="187325" algn="l"/>
              </a:tabLst>
            </a:pPr>
            <a:r>
              <a:rPr sz="2550" spc="20" dirty="0">
                <a:latin typeface="Norasi"/>
                <a:cs typeface="Norasi"/>
              </a:rPr>
              <a:t>Mechanism</a:t>
            </a:r>
            <a:r>
              <a:rPr sz="2550" spc="-280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of</a:t>
            </a:r>
            <a:r>
              <a:rPr sz="2550" spc="-280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action:</a:t>
            </a:r>
            <a:r>
              <a:rPr sz="2550" spc="-275" dirty="0">
                <a:latin typeface="Norasi"/>
                <a:cs typeface="Norasi"/>
              </a:rPr>
              <a:t> </a:t>
            </a:r>
            <a:r>
              <a:rPr sz="2550" spc="5" dirty="0">
                <a:latin typeface="Norasi"/>
                <a:cs typeface="Norasi"/>
              </a:rPr>
              <a:t>prevents</a:t>
            </a:r>
            <a:r>
              <a:rPr sz="2550" spc="-280" dirty="0">
                <a:latin typeface="Norasi"/>
                <a:cs typeface="Norasi"/>
              </a:rPr>
              <a:t> </a:t>
            </a:r>
            <a:r>
              <a:rPr sz="2550" spc="10" dirty="0">
                <a:latin typeface="Norasi"/>
                <a:cs typeface="Norasi"/>
              </a:rPr>
              <a:t>growth</a:t>
            </a:r>
            <a:r>
              <a:rPr sz="2550" spc="-280" dirty="0">
                <a:latin typeface="Norasi"/>
                <a:cs typeface="Norasi"/>
              </a:rPr>
              <a:t> </a:t>
            </a:r>
            <a:r>
              <a:rPr sz="2550" spc="20" dirty="0">
                <a:latin typeface="Norasi"/>
                <a:cs typeface="Norasi"/>
              </a:rPr>
              <a:t>by</a:t>
            </a:r>
            <a:r>
              <a:rPr sz="2550" spc="-275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decreasing</a:t>
            </a:r>
            <a:r>
              <a:rPr sz="2550" spc="-280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rate</a:t>
            </a:r>
            <a:r>
              <a:rPr sz="2550" spc="-275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of</a:t>
            </a:r>
            <a:r>
              <a:rPr sz="2550" spc="-280" dirty="0">
                <a:latin typeface="Norasi"/>
                <a:cs typeface="Norasi"/>
              </a:rPr>
              <a:t> </a:t>
            </a:r>
            <a:r>
              <a:rPr sz="2550" spc="20" dirty="0">
                <a:latin typeface="Norasi"/>
                <a:cs typeface="Norasi"/>
              </a:rPr>
              <a:t>chemical</a:t>
            </a:r>
            <a:r>
              <a:rPr sz="2550" spc="-280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reactions</a:t>
            </a:r>
            <a:endParaRPr sz="2550" dirty="0">
              <a:latin typeface="Norasi"/>
              <a:cs typeface="Norasi"/>
            </a:endParaRPr>
          </a:p>
          <a:p>
            <a:pPr marL="352425" indent="-340360" algn="l" rtl="0">
              <a:lnSpc>
                <a:spcPct val="100000"/>
              </a:lnSpc>
              <a:spcBef>
                <a:spcPts val="114"/>
              </a:spcBef>
              <a:buSzPct val="96078"/>
              <a:buAutoNum type="romanLcPeriod"/>
              <a:tabLst>
                <a:tab pos="353060" algn="l"/>
              </a:tabLst>
            </a:pPr>
            <a:r>
              <a:rPr sz="2550" spc="20" dirty="0">
                <a:latin typeface="Norasi"/>
                <a:cs typeface="Norasi"/>
              </a:rPr>
              <a:t>Microbiostatic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for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20" dirty="0">
                <a:latin typeface="Norasi"/>
                <a:cs typeface="Norasi"/>
              </a:rPr>
              <a:t>most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10" dirty="0">
                <a:latin typeface="Norasi"/>
                <a:cs typeface="Norasi"/>
              </a:rPr>
              <a:t>organisms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-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20" dirty="0">
                <a:latin typeface="Norasi"/>
                <a:cs typeface="Norasi"/>
              </a:rPr>
              <a:t>does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20" dirty="0">
                <a:latin typeface="Norasi"/>
                <a:cs typeface="Norasi"/>
              </a:rPr>
              <a:t>not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disinfect</a:t>
            </a:r>
            <a:endParaRPr sz="2550" dirty="0">
              <a:latin typeface="Norasi"/>
              <a:cs typeface="Norasi"/>
            </a:endParaRPr>
          </a:p>
          <a:p>
            <a:pPr marL="436880" indent="-424815" algn="l" rtl="0">
              <a:lnSpc>
                <a:spcPct val="100000"/>
              </a:lnSpc>
              <a:spcBef>
                <a:spcPts val="114"/>
              </a:spcBef>
              <a:buSzPct val="96078"/>
              <a:buAutoNum type="romanLcPeriod"/>
              <a:tabLst>
                <a:tab pos="437515" algn="l"/>
              </a:tabLst>
            </a:pPr>
            <a:r>
              <a:rPr sz="2550" spc="20" dirty="0">
                <a:latin typeface="Norasi"/>
                <a:cs typeface="Norasi"/>
              </a:rPr>
              <a:t>Important</a:t>
            </a:r>
            <a:r>
              <a:rPr sz="2550" spc="-295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in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20" dirty="0">
                <a:latin typeface="Norasi"/>
                <a:cs typeface="Norasi"/>
              </a:rPr>
              <a:t>food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storage</a:t>
            </a:r>
            <a:endParaRPr sz="2550" dirty="0">
              <a:latin typeface="Norasi"/>
              <a:cs typeface="Norasi"/>
            </a:endParaRPr>
          </a:p>
          <a:p>
            <a:pPr algn="l" rtl="0">
              <a:lnSpc>
                <a:spcPct val="100000"/>
              </a:lnSpc>
              <a:spcBef>
                <a:spcPts val="55"/>
              </a:spcBef>
            </a:pPr>
            <a:endParaRPr sz="1900" dirty="0">
              <a:latin typeface="Norasi"/>
              <a:cs typeface="Norasi"/>
            </a:endParaRPr>
          </a:p>
          <a:p>
            <a:pPr marL="12700" algn="l" rtl="0">
              <a:lnSpc>
                <a:spcPct val="100000"/>
              </a:lnSpc>
            </a:pPr>
            <a:r>
              <a:rPr sz="2550" b="1" spc="15" dirty="0">
                <a:solidFill>
                  <a:schemeClr val="accent1"/>
                </a:solidFill>
                <a:latin typeface="Nimbus Roman"/>
                <a:cs typeface="Nimbus Roman"/>
              </a:rPr>
              <a:t>E.</a:t>
            </a:r>
            <a:r>
              <a:rPr sz="2550" b="1" spc="5" dirty="0">
                <a:solidFill>
                  <a:schemeClr val="accent1"/>
                </a:solidFill>
                <a:latin typeface="Nimbus Roman"/>
                <a:cs typeface="Nimbus Roman"/>
              </a:rPr>
              <a:t> </a:t>
            </a:r>
            <a:r>
              <a:rPr sz="2550" b="1" spc="15" dirty="0">
                <a:solidFill>
                  <a:schemeClr val="accent1"/>
                </a:solidFill>
                <a:latin typeface="Nimbus Roman"/>
                <a:cs typeface="Nimbus Roman"/>
              </a:rPr>
              <a:t>Desiccation</a:t>
            </a:r>
            <a:endParaRPr sz="2550" dirty="0">
              <a:solidFill>
                <a:schemeClr val="accent1"/>
              </a:solidFill>
              <a:latin typeface="Nimbus Roman"/>
              <a:cs typeface="Nimbus Roman"/>
            </a:endParaRPr>
          </a:p>
          <a:p>
            <a:pPr marL="350520" indent="-256540" algn="l" rtl="0">
              <a:lnSpc>
                <a:spcPct val="100000"/>
              </a:lnSpc>
              <a:spcBef>
                <a:spcPts val="114"/>
              </a:spcBef>
              <a:buAutoNum type="romanLcPeriod"/>
              <a:tabLst>
                <a:tab pos="351155" algn="l"/>
              </a:tabLst>
            </a:pPr>
            <a:r>
              <a:rPr sz="2550" spc="20" dirty="0">
                <a:latin typeface="Norasi"/>
                <a:cs typeface="Norasi"/>
              </a:rPr>
              <a:t>Mechanism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of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action: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disruption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of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metabolism</a:t>
            </a:r>
            <a:endParaRPr sz="2550" dirty="0">
              <a:latin typeface="Norasi"/>
              <a:cs typeface="Norasi"/>
            </a:endParaRPr>
          </a:p>
          <a:p>
            <a:pPr marL="352425" indent="-340360" algn="l" rtl="0">
              <a:lnSpc>
                <a:spcPct val="100000"/>
              </a:lnSpc>
              <a:spcBef>
                <a:spcPts val="114"/>
              </a:spcBef>
              <a:buAutoNum type="romanLcPeriod"/>
              <a:tabLst>
                <a:tab pos="353060" algn="l"/>
              </a:tabLst>
            </a:pPr>
            <a:r>
              <a:rPr sz="2550" spc="20" dirty="0">
                <a:latin typeface="Norasi"/>
                <a:cs typeface="Norasi"/>
              </a:rPr>
              <a:t>Microbiostatic</a:t>
            </a:r>
            <a:r>
              <a:rPr sz="2550" spc="-295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for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20" dirty="0">
                <a:latin typeface="Norasi"/>
                <a:cs typeface="Norasi"/>
              </a:rPr>
              <a:t>most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10" dirty="0">
                <a:latin typeface="Norasi"/>
                <a:cs typeface="Norasi"/>
              </a:rPr>
              <a:t>organisms</a:t>
            </a:r>
            <a:endParaRPr sz="2550" dirty="0">
              <a:latin typeface="Norasi"/>
              <a:cs typeface="Norasi"/>
            </a:endParaRPr>
          </a:p>
          <a:p>
            <a:pPr marL="436880" indent="-424815" algn="l" rtl="0">
              <a:lnSpc>
                <a:spcPct val="100000"/>
              </a:lnSpc>
              <a:spcBef>
                <a:spcPts val="114"/>
              </a:spcBef>
              <a:buAutoNum type="romanLcPeriod"/>
              <a:tabLst>
                <a:tab pos="437515" algn="l"/>
              </a:tabLst>
            </a:pPr>
            <a:r>
              <a:rPr sz="2550" spc="20" dirty="0">
                <a:latin typeface="Norasi"/>
                <a:cs typeface="Norasi"/>
              </a:rPr>
              <a:t>Important</a:t>
            </a:r>
            <a:r>
              <a:rPr sz="2550" spc="-295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in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20" dirty="0">
                <a:latin typeface="Norasi"/>
                <a:cs typeface="Norasi"/>
              </a:rPr>
              <a:t>food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storage</a:t>
            </a:r>
            <a:endParaRPr sz="2550" dirty="0">
              <a:latin typeface="Norasi"/>
              <a:cs typeface="Norasi"/>
            </a:endParaRPr>
          </a:p>
          <a:p>
            <a:pPr algn="l" rtl="0">
              <a:lnSpc>
                <a:spcPct val="100000"/>
              </a:lnSpc>
              <a:spcBef>
                <a:spcPts val="55"/>
              </a:spcBef>
            </a:pPr>
            <a:endParaRPr sz="1900" dirty="0">
              <a:latin typeface="Norasi"/>
              <a:cs typeface="Norasi"/>
            </a:endParaRPr>
          </a:p>
          <a:p>
            <a:pPr marL="12700" algn="l" rtl="0">
              <a:lnSpc>
                <a:spcPct val="100000"/>
              </a:lnSpc>
            </a:pPr>
            <a:r>
              <a:rPr sz="2550" b="1" spc="-130" dirty="0">
                <a:solidFill>
                  <a:schemeClr val="accent1"/>
                </a:solidFill>
                <a:latin typeface="Nimbus Roman"/>
                <a:cs typeface="Nimbus Roman"/>
              </a:rPr>
              <a:t>F. </a:t>
            </a:r>
            <a:r>
              <a:rPr sz="2550" b="1" spc="20" dirty="0">
                <a:solidFill>
                  <a:schemeClr val="accent1"/>
                </a:solidFill>
                <a:latin typeface="Nimbus Roman"/>
                <a:cs typeface="Nimbus Roman"/>
              </a:rPr>
              <a:t>Osmotic</a:t>
            </a:r>
            <a:r>
              <a:rPr sz="2550" b="1" spc="145" dirty="0">
                <a:solidFill>
                  <a:schemeClr val="accent1"/>
                </a:solidFill>
                <a:latin typeface="Nimbus Roman"/>
                <a:cs typeface="Nimbus Roman"/>
              </a:rPr>
              <a:t> </a:t>
            </a:r>
            <a:r>
              <a:rPr sz="2550" b="1" spc="5" dirty="0">
                <a:solidFill>
                  <a:schemeClr val="accent1"/>
                </a:solidFill>
                <a:latin typeface="Nimbus Roman"/>
                <a:cs typeface="Nimbus Roman"/>
              </a:rPr>
              <a:t>pressure</a:t>
            </a:r>
            <a:endParaRPr sz="2550" dirty="0">
              <a:solidFill>
                <a:schemeClr val="accent1"/>
              </a:solidFill>
              <a:latin typeface="Nimbus Roman"/>
              <a:cs typeface="Nimbus Roman"/>
            </a:endParaRPr>
          </a:p>
          <a:p>
            <a:pPr marL="268605" indent="-255904" algn="l" rtl="0">
              <a:lnSpc>
                <a:spcPct val="100000"/>
              </a:lnSpc>
              <a:spcBef>
                <a:spcPts val="114"/>
              </a:spcBef>
              <a:buAutoNum type="romanLcPeriod"/>
              <a:tabLst>
                <a:tab pos="268605" algn="l"/>
              </a:tabLst>
            </a:pPr>
            <a:r>
              <a:rPr sz="2550" spc="20" dirty="0">
                <a:latin typeface="Norasi"/>
                <a:cs typeface="Norasi"/>
              </a:rPr>
              <a:t>Mechanism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of</a:t>
            </a:r>
            <a:r>
              <a:rPr sz="2550" spc="-285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action: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plasmolysis</a:t>
            </a:r>
            <a:r>
              <a:rPr sz="2550" spc="-285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(hydrolysis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of</a:t>
            </a:r>
            <a:r>
              <a:rPr sz="2550" spc="-285" dirty="0">
                <a:latin typeface="Norasi"/>
                <a:cs typeface="Norasi"/>
              </a:rPr>
              <a:t> </a:t>
            </a:r>
            <a:r>
              <a:rPr sz="2550" spc="10" dirty="0">
                <a:latin typeface="Norasi"/>
                <a:cs typeface="Norasi"/>
              </a:rPr>
              <a:t>cytoplasm)</a:t>
            </a:r>
            <a:endParaRPr sz="2550" dirty="0">
              <a:latin typeface="Norasi"/>
              <a:cs typeface="Norasi"/>
            </a:endParaRPr>
          </a:p>
          <a:p>
            <a:pPr marL="352425" indent="-340360" algn="l" rtl="0">
              <a:lnSpc>
                <a:spcPct val="100000"/>
              </a:lnSpc>
              <a:spcBef>
                <a:spcPts val="114"/>
              </a:spcBef>
              <a:buAutoNum type="romanLcPeriod"/>
              <a:tabLst>
                <a:tab pos="353060" algn="l"/>
              </a:tabLst>
            </a:pPr>
            <a:r>
              <a:rPr sz="2550" spc="20" dirty="0">
                <a:latin typeface="Norasi"/>
                <a:cs typeface="Norasi"/>
              </a:rPr>
              <a:t>Important</a:t>
            </a:r>
            <a:r>
              <a:rPr sz="2550" spc="-295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in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20" dirty="0">
                <a:latin typeface="Norasi"/>
                <a:cs typeface="Norasi"/>
              </a:rPr>
              <a:t>food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10" dirty="0">
                <a:latin typeface="Norasi"/>
                <a:cs typeface="Norasi"/>
              </a:rPr>
              <a:t>preservation</a:t>
            </a:r>
            <a:endParaRPr sz="2550" dirty="0">
              <a:latin typeface="Norasi"/>
              <a:cs typeface="Noras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429977" y="6095987"/>
            <a:ext cx="609598" cy="6095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1529" y="1371600"/>
            <a:ext cx="6705600" cy="3947160"/>
          </a:xfrm>
          <a:prstGeom prst="rect">
            <a:avLst/>
          </a:prstGeom>
        </p:spPr>
      </p:pic>
      <p:sp>
        <p:nvSpPr>
          <p:cNvPr id="3" name="مستطيل 2"/>
          <p:cNvSpPr/>
          <p:nvPr/>
        </p:nvSpPr>
        <p:spPr>
          <a:xfrm>
            <a:off x="4205256" y="762000"/>
            <a:ext cx="28680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Nimbus Roman"/>
                <a:cs typeface="Nimbus Roman"/>
              </a:rPr>
              <a:t>chemical </a:t>
            </a:r>
            <a:r>
              <a:rPr lang="en-US" sz="2400" b="1" dirty="0" smtClean="0">
                <a:solidFill>
                  <a:srgbClr val="FF0000"/>
                </a:solidFill>
                <a:latin typeface="Nimbus Roman"/>
                <a:cs typeface="Nimbus Roman"/>
              </a:rPr>
              <a:t>method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22554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2841" y="219281"/>
            <a:ext cx="9658350" cy="5645135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3028315" algn="l" rtl="0">
              <a:lnSpc>
                <a:spcPct val="100000"/>
              </a:lnSpc>
              <a:spcBef>
                <a:spcPts val="760"/>
              </a:spcBef>
            </a:pPr>
            <a:r>
              <a:rPr sz="2800" b="1" dirty="0">
                <a:solidFill>
                  <a:srgbClr val="FF0000"/>
                </a:solidFill>
                <a:latin typeface="Nimbus Roman"/>
                <a:cs typeface="Nimbus Roman"/>
              </a:rPr>
              <a:t>Use of chemical agents in</a:t>
            </a:r>
            <a:r>
              <a:rPr sz="2800" b="1" spc="-20" dirty="0">
                <a:solidFill>
                  <a:srgbClr val="FF0000"/>
                </a:solidFill>
                <a:latin typeface="Nimbus Roman"/>
                <a:cs typeface="Nimbus Roman"/>
              </a:rPr>
              <a:t> </a:t>
            </a:r>
            <a:r>
              <a:rPr sz="2800" b="1" spc="-10" dirty="0">
                <a:solidFill>
                  <a:srgbClr val="FF0000"/>
                </a:solidFill>
                <a:latin typeface="Nimbus Roman"/>
                <a:cs typeface="Nimbus Roman"/>
              </a:rPr>
              <a:t>control</a:t>
            </a:r>
            <a:endParaRPr sz="2800" dirty="0">
              <a:solidFill>
                <a:srgbClr val="FF0000"/>
              </a:solidFill>
              <a:latin typeface="Nimbus Roman"/>
              <a:cs typeface="Nimbus Roman"/>
            </a:endParaRPr>
          </a:p>
          <a:p>
            <a:pPr marL="12700" algn="l" rtl="0">
              <a:lnSpc>
                <a:spcPct val="100000"/>
              </a:lnSpc>
              <a:spcBef>
                <a:spcPts val="665"/>
              </a:spcBef>
            </a:pPr>
            <a:r>
              <a:rPr sz="2800" b="1" dirty="0" smtClean="0">
                <a:latin typeface="Nimbus Roman"/>
                <a:cs typeface="Nimbus Roman"/>
              </a:rPr>
              <a:t> </a:t>
            </a:r>
            <a:r>
              <a:rPr sz="2800" b="1" dirty="0">
                <a:latin typeface="Nimbus Roman"/>
                <a:cs typeface="Nimbus Roman"/>
              </a:rPr>
              <a:t>Ideal </a:t>
            </a:r>
            <a:r>
              <a:rPr sz="2800" b="1" spc="-5" dirty="0">
                <a:solidFill>
                  <a:srgbClr val="FF0000"/>
                </a:solidFill>
                <a:latin typeface="Nimbus Roman"/>
                <a:cs typeface="Nimbus Roman"/>
              </a:rPr>
              <a:t>properties</a:t>
            </a:r>
            <a:r>
              <a:rPr sz="2800" b="1" spc="-5" dirty="0">
                <a:latin typeface="Nimbus Roman"/>
                <a:cs typeface="Nimbus Roman"/>
              </a:rPr>
              <a:t> </a:t>
            </a:r>
            <a:r>
              <a:rPr sz="2800" b="1" dirty="0">
                <a:latin typeface="Nimbus Roman"/>
                <a:cs typeface="Nimbus Roman"/>
              </a:rPr>
              <a:t>of chemical</a:t>
            </a:r>
            <a:r>
              <a:rPr sz="2800" b="1" spc="-10" dirty="0">
                <a:latin typeface="Nimbus Roman"/>
                <a:cs typeface="Nimbus Roman"/>
              </a:rPr>
              <a:t> </a:t>
            </a:r>
            <a:r>
              <a:rPr sz="2800" b="1" dirty="0">
                <a:latin typeface="Nimbus Roman"/>
                <a:cs typeface="Nimbus Roman"/>
              </a:rPr>
              <a:t>agents</a:t>
            </a:r>
            <a:endParaRPr sz="2800" dirty="0">
              <a:latin typeface="Nimbus Roman"/>
              <a:cs typeface="Nimbus Roman"/>
            </a:endParaRPr>
          </a:p>
          <a:p>
            <a:pPr marL="368300" indent="-355600" algn="l" rtl="0">
              <a:lnSpc>
                <a:spcPct val="100000"/>
              </a:lnSpc>
              <a:spcBef>
                <a:spcPts val="665"/>
              </a:spcBef>
              <a:buAutoNum type="arabicPeriod"/>
              <a:tabLst>
                <a:tab pos="368300" algn="l"/>
              </a:tabLst>
            </a:pPr>
            <a:r>
              <a:rPr sz="2800" spc="-5" dirty="0">
                <a:latin typeface="Norasi"/>
                <a:cs typeface="Norasi"/>
              </a:rPr>
              <a:t>Eﬀective</a:t>
            </a:r>
            <a:r>
              <a:rPr sz="2800" spc="-33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against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broad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range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of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microbes</a:t>
            </a:r>
          </a:p>
          <a:p>
            <a:pPr marL="368300" indent="-355600" algn="l" rtl="0">
              <a:lnSpc>
                <a:spcPct val="100000"/>
              </a:lnSpc>
              <a:spcBef>
                <a:spcPts val="665"/>
              </a:spcBef>
              <a:buAutoNum type="arabicPeriod"/>
              <a:tabLst>
                <a:tab pos="368300" algn="l"/>
              </a:tabLst>
            </a:pPr>
            <a:r>
              <a:rPr sz="2800" spc="-5" dirty="0">
                <a:latin typeface="Norasi"/>
                <a:cs typeface="Norasi"/>
              </a:rPr>
              <a:t>Eﬀective</a:t>
            </a:r>
            <a:r>
              <a:rPr sz="2800" spc="-32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at</a:t>
            </a:r>
            <a:r>
              <a:rPr sz="2800" spc="-32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high</a:t>
            </a:r>
            <a:r>
              <a:rPr sz="2800" spc="-32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dilutions</a:t>
            </a:r>
            <a:r>
              <a:rPr sz="2800" spc="-32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and</a:t>
            </a:r>
            <a:r>
              <a:rPr sz="2800" spc="-32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in</a:t>
            </a:r>
            <a:r>
              <a:rPr sz="2800" spc="-32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the</a:t>
            </a:r>
            <a:r>
              <a:rPr sz="2800" spc="-32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presence</a:t>
            </a:r>
            <a:r>
              <a:rPr sz="2800" spc="-32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of</a:t>
            </a:r>
            <a:r>
              <a:rPr sz="2800" spc="-320" dirty="0">
                <a:latin typeface="Norasi"/>
                <a:cs typeface="Norasi"/>
              </a:rPr>
              <a:t> </a:t>
            </a:r>
            <a:r>
              <a:rPr sz="2800" spc="-10" dirty="0">
                <a:latin typeface="Norasi"/>
                <a:cs typeface="Norasi"/>
              </a:rPr>
              <a:t>organic</a:t>
            </a:r>
            <a:r>
              <a:rPr sz="2800" spc="-32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material</a:t>
            </a:r>
          </a:p>
          <a:p>
            <a:pPr marL="368300" indent="-355600" algn="l" rtl="0">
              <a:lnSpc>
                <a:spcPct val="100000"/>
              </a:lnSpc>
              <a:spcBef>
                <a:spcPts val="665"/>
              </a:spcBef>
              <a:buAutoNum type="arabicPeriod"/>
              <a:tabLst>
                <a:tab pos="368300" algn="l"/>
              </a:tabLst>
            </a:pPr>
            <a:r>
              <a:rPr sz="2800" dirty="0">
                <a:latin typeface="Norasi"/>
                <a:cs typeface="Norasi"/>
              </a:rPr>
              <a:t>Nontoxic</a:t>
            </a:r>
            <a:r>
              <a:rPr sz="2800" spc="-33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to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people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and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objects</a:t>
            </a:r>
          </a:p>
          <a:p>
            <a:pPr marL="368300" indent="-355600" algn="l" rtl="0">
              <a:lnSpc>
                <a:spcPct val="100000"/>
              </a:lnSpc>
              <a:spcBef>
                <a:spcPts val="660"/>
              </a:spcBef>
              <a:buAutoNum type="arabicPeriod"/>
              <a:tabLst>
                <a:tab pos="368300" algn="l"/>
              </a:tabLst>
            </a:pPr>
            <a:r>
              <a:rPr sz="2800" dirty="0">
                <a:latin typeface="Norasi"/>
                <a:cs typeface="Norasi"/>
              </a:rPr>
              <a:t>Stable</a:t>
            </a:r>
          </a:p>
          <a:p>
            <a:pPr marL="368300" indent="-355600" algn="l" rtl="0">
              <a:lnSpc>
                <a:spcPct val="100000"/>
              </a:lnSpc>
              <a:spcBef>
                <a:spcPts val="665"/>
              </a:spcBef>
              <a:buAutoNum type="arabicPeriod"/>
              <a:tabLst>
                <a:tab pos="368300" algn="l"/>
              </a:tabLst>
            </a:pPr>
            <a:r>
              <a:rPr sz="2800" spc="-5" dirty="0">
                <a:latin typeface="Norasi"/>
                <a:cs typeface="Norasi"/>
              </a:rPr>
              <a:t>Non-oﬀensive</a:t>
            </a:r>
            <a:r>
              <a:rPr sz="2800" spc="-33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odor</a:t>
            </a:r>
          </a:p>
          <a:p>
            <a:pPr marL="368300" indent="-355600" algn="l" rtl="0">
              <a:lnSpc>
                <a:spcPct val="100000"/>
              </a:lnSpc>
              <a:spcBef>
                <a:spcPts val="665"/>
              </a:spcBef>
              <a:buAutoNum type="arabicPeriod"/>
              <a:tabLst>
                <a:tab pos="368300" algn="l"/>
              </a:tabLst>
            </a:pPr>
            <a:r>
              <a:rPr sz="2800" dirty="0">
                <a:latin typeface="Norasi"/>
                <a:cs typeface="Norasi"/>
              </a:rPr>
              <a:t>Soluble</a:t>
            </a:r>
          </a:p>
          <a:p>
            <a:pPr marL="368300" indent="-355600" algn="l" rtl="0">
              <a:lnSpc>
                <a:spcPct val="100000"/>
              </a:lnSpc>
              <a:spcBef>
                <a:spcPts val="665"/>
              </a:spcBef>
              <a:buAutoNum type="arabicPeriod"/>
              <a:tabLst>
                <a:tab pos="368300" algn="l"/>
              </a:tabLst>
            </a:pPr>
            <a:r>
              <a:rPr sz="2800" spc="-15" dirty="0">
                <a:latin typeface="Norasi"/>
                <a:cs typeface="Norasi"/>
              </a:rPr>
              <a:t>Inexpensive</a:t>
            </a:r>
            <a:endParaRPr sz="2800" dirty="0">
              <a:latin typeface="Norasi"/>
              <a:cs typeface="Norasi"/>
            </a:endParaRPr>
          </a:p>
          <a:p>
            <a:pPr marL="368300" indent="-355600" algn="l" rtl="0">
              <a:lnSpc>
                <a:spcPct val="100000"/>
              </a:lnSpc>
              <a:spcBef>
                <a:spcPts val="665"/>
              </a:spcBef>
              <a:buAutoNum type="arabicPeriod"/>
              <a:tabLst>
                <a:tab pos="368300" algn="l"/>
              </a:tabLst>
            </a:pPr>
            <a:r>
              <a:rPr sz="2800" dirty="0">
                <a:latin typeface="Norasi"/>
                <a:cs typeface="Norasi"/>
              </a:rPr>
              <a:t>Sporocidal</a:t>
            </a:r>
          </a:p>
        </p:txBody>
      </p:sp>
      <p:sp>
        <p:nvSpPr>
          <p:cNvPr id="3" name="object 3"/>
          <p:cNvSpPr/>
          <p:nvPr/>
        </p:nvSpPr>
        <p:spPr>
          <a:xfrm>
            <a:off x="11429977" y="6095987"/>
            <a:ext cx="609598" cy="6095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8966" y="191831"/>
            <a:ext cx="10780033" cy="6453049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 algn="ctr" rtl="0">
              <a:lnSpc>
                <a:spcPct val="100000"/>
              </a:lnSpc>
              <a:spcBef>
                <a:spcPts val="140"/>
              </a:spcBef>
            </a:pPr>
            <a:r>
              <a:rPr sz="2550" b="1" spc="-20" dirty="0" smtClean="0">
                <a:solidFill>
                  <a:srgbClr val="FF0000"/>
                </a:solidFill>
                <a:latin typeface="Nimbus Roman"/>
                <a:cs typeface="Nimbus Roman"/>
              </a:rPr>
              <a:t>Types </a:t>
            </a:r>
            <a:r>
              <a:rPr sz="2550" b="1" spc="15" dirty="0">
                <a:solidFill>
                  <a:srgbClr val="FF0000"/>
                </a:solidFill>
                <a:latin typeface="Nimbus Roman"/>
                <a:cs typeface="Nimbus Roman"/>
              </a:rPr>
              <a:t>of chemical</a:t>
            </a:r>
            <a:r>
              <a:rPr sz="2550" b="1" spc="-60" dirty="0">
                <a:solidFill>
                  <a:srgbClr val="FF0000"/>
                </a:solidFill>
                <a:latin typeface="Nimbus Roman"/>
                <a:cs typeface="Nimbus Roman"/>
              </a:rPr>
              <a:t> </a:t>
            </a:r>
            <a:r>
              <a:rPr sz="2550" b="1" spc="15" dirty="0">
                <a:solidFill>
                  <a:srgbClr val="FF0000"/>
                </a:solidFill>
                <a:latin typeface="Nimbus Roman"/>
                <a:cs typeface="Nimbus Roman"/>
              </a:rPr>
              <a:t>agents</a:t>
            </a:r>
            <a:endParaRPr sz="2550" dirty="0">
              <a:solidFill>
                <a:srgbClr val="FF0000"/>
              </a:solidFill>
              <a:latin typeface="Nimbus Roman"/>
              <a:cs typeface="Nimbus Roman"/>
            </a:endParaRPr>
          </a:p>
          <a:p>
            <a:pPr marL="341630" indent="-328930" algn="l" rtl="0">
              <a:lnSpc>
                <a:spcPct val="100000"/>
              </a:lnSpc>
              <a:spcBef>
                <a:spcPts val="114"/>
              </a:spcBef>
              <a:buAutoNum type="arabicPeriod"/>
              <a:tabLst>
                <a:tab pos="341630" algn="l"/>
              </a:tabLst>
            </a:pPr>
            <a:r>
              <a:rPr sz="2550" b="1" spc="15" dirty="0">
                <a:solidFill>
                  <a:srgbClr val="70AC46"/>
                </a:solidFill>
                <a:latin typeface="Nimbus Roman"/>
                <a:cs typeface="Nimbus Roman"/>
              </a:rPr>
              <a:t>Phenolics</a:t>
            </a:r>
            <a:endParaRPr sz="2550" dirty="0">
              <a:latin typeface="Nimbus Roman"/>
              <a:cs typeface="Nimbus Roman"/>
            </a:endParaRPr>
          </a:p>
          <a:p>
            <a:pPr marL="349885" indent="-337820" algn="l" rtl="0">
              <a:lnSpc>
                <a:spcPct val="100000"/>
              </a:lnSpc>
              <a:spcBef>
                <a:spcPts val="114"/>
              </a:spcBef>
              <a:buAutoNum type="alphaLcParenR"/>
              <a:tabLst>
                <a:tab pos="350520" algn="l"/>
              </a:tabLst>
            </a:pPr>
            <a:r>
              <a:rPr sz="2550" spc="20" dirty="0">
                <a:latin typeface="Norasi"/>
                <a:cs typeface="Norasi"/>
              </a:rPr>
              <a:t>Phenols</a:t>
            </a:r>
            <a:r>
              <a:rPr sz="2550" spc="-295" dirty="0">
                <a:latin typeface="Norasi"/>
                <a:cs typeface="Norasi"/>
              </a:rPr>
              <a:t> </a:t>
            </a:r>
            <a:r>
              <a:rPr sz="2550" spc="20" dirty="0">
                <a:latin typeface="Norasi"/>
                <a:cs typeface="Norasi"/>
              </a:rPr>
              <a:t>and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related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20" dirty="0">
                <a:latin typeface="Norasi"/>
                <a:cs typeface="Norasi"/>
              </a:rPr>
              <a:t>compounds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20" dirty="0">
                <a:latin typeface="Norasi"/>
                <a:cs typeface="Norasi"/>
              </a:rPr>
              <a:t>such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as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-10" dirty="0">
                <a:latin typeface="Norasi"/>
                <a:cs typeface="Norasi"/>
              </a:rPr>
              <a:t>Lysol</a:t>
            </a:r>
            <a:endParaRPr sz="2550" dirty="0">
              <a:latin typeface="Norasi"/>
              <a:cs typeface="Norasi"/>
            </a:endParaRPr>
          </a:p>
          <a:p>
            <a:pPr marL="368935" indent="-356235" algn="l" rtl="0">
              <a:lnSpc>
                <a:spcPct val="100000"/>
              </a:lnSpc>
              <a:spcBef>
                <a:spcPts val="114"/>
              </a:spcBef>
              <a:buAutoNum type="alphaLcParenR"/>
              <a:tabLst>
                <a:tab pos="368935" algn="l"/>
              </a:tabLst>
            </a:pPr>
            <a:r>
              <a:rPr sz="2550" spc="20" dirty="0">
                <a:latin typeface="Norasi"/>
                <a:cs typeface="Norasi"/>
              </a:rPr>
              <a:t>Mechanism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of</a:t>
            </a:r>
            <a:r>
              <a:rPr sz="2550" spc="-285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action: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20" dirty="0">
                <a:latin typeface="Norasi"/>
                <a:cs typeface="Norasi"/>
              </a:rPr>
              <a:t>denature</a:t>
            </a:r>
            <a:r>
              <a:rPr sz="2550" spc="-285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proteins;</a:t>
            </a:r>
            <a:r>
              <a:rPr sz="2550" spc="-285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disrupt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20" dirty="0">
                <a:latin typeface="Norasi"/>
                <a:cs typeface="Norasi"/>
              </a:rPr>
              <a:t>membranes</a:t>
            </a:r>
            <a:endParaRPr sz="2550" dirty="0">
              <a:latin typeface="Norasi"/>
              <a:cs typeface="Norasi"/>
            </a:endParaRPr>
          </a:p>
          <a:p>
            <a:pPr marL="12700" algn="l" rtl="0">
              <a:lnSpc>
                <a:spcPct val="100000"/>
              </a:lnSpc>
              <a:spcBef>
                <a:spcPts val="114"/>
              </a:spcBef>
            </a:pPr>
            <a:r>
              <a:rPr sz="2550" b="1" spc="15" dirty="0">
                <a:solidFill>
                  <a:srgbClr val="70AC46"/>
                </a:solidFill>
                <a:latin typeface="Nimbus Roman"/>
                <a:cs typeface="Nimbus Roman"/>
              </a:rPr>
              <a:t>2.</a:t>
            </a:r>
            <a:r>
              <a:rPr sz="2550" b="1" spc="-140" dirty="0">
                <a:solidFill>
                  <a:srgbClr val="70AC46"/>
                </a:solidFill>
                <a:latin typeface="Nimbus Roman"/>
                <a:cs typeface="Nimbus Roman"/>
              </a:rPr>
              <a:t> </a:t>
            </a:r>
            <a:r>
              <a:rPr sz="2550" b="1" spc="15" dirty="0">
                <a:solidFill>
                  <a:srgbClr val="70AC46"/>
                </a:solidFill>
                <a:latin typeface="Nimbus Roman"/>
                <a:cs typeface="Nimbus Roman"/>
              </a:rPr>
              <a:t>Alcohol</a:t>
            </a:r>
            <a:endParaRPr sz="2550" dirty="0">
              <a:latin typeface="Nimbus Roman"/>
              <a:cs typeface="Nimbus Roman"/>
            </a:endParaRPr>
          </a:p>
          <a:p>
            <a:pPr marL="349885" indent="-337820" algn="l" rtl="0">
              <a:lnSpc>
                <a:spcPct val="100000"/>
              </a:lnSpc>
              <a:spcBef>
                <a:spcPts val="114"/>
              </a:spcBef>
              <a:buAutoNum type="alphaLcParenR"/>
              <a:tabLst>
                <a:tab pos="350520" algn="l"/>
              </a:tabLst>
            </a:pPr>
            <a:r>
              <a:rPr sz="2550" spc="25" dirty="0">
                <a:latin typeface="Norasi"/>
                <a:cs typeface="Norasi"/>
              </a:rPr>
              <a:t>70% </a:t>
            </a:r>
            <a:r>
              <a:rPr sz="2550" spc="15" dirty="0">
                <a:latin typeface="Norasi"/>
                <a:cs typeface="Norasi"/>
              </a:rPr>
              <a:t>ethanol;</a:t>
            </a:r>
            <a:r>
              <a:rPr sz="2550" spc="-610" dirty="0">
                <a:latin typeface="Norasi"/>
                <a:cs typeface="Norasi"/>
              </a:rPr>
              <a:t> </a:t>
            </a:r>
            <a:r>
              <a:rPr sz="2550" spc="20" dirty="0">
                <a:latin typeface="Norasi"/>
                <a:cs typeface="Norasi"/>
              </a:rPr>
              <a:t>isopropanol</a:t>
            </a:r>
            <a:endParaRPr sz="2550" dirty="0">
              <a:latin typeface="Norasi"/>
              <a:cs typeface="Norasi"/>
            </a:endParaRPr>
          </a:p>
          <a:p>
            <a:pPr marL="368935" indent="-356235" algn="l" rtl="0">
              <a:lnSpc>
                <a:spcPct val="100000"/>
              </a:lnSpc>
              <a:spcBef>
                <a:spcPts val="114"/>
              </a:spcBef>
              <a:buAutoNum type="alphaLcParenR"/>
              <a:tabLst>
                <a:tab pos="368935" algn="l"/>
              </a:tabLst>
            </a:pPr>
            <a:r>
              <a:rPr sz="2550" spc="20" dirty="0">
                <a:latin typeface="Norasi"/>
                <a:cs typeface="Norasi"/>
              </a:rPr>
              <a:t>Mechanism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of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action:</a:t>
            </a:r>
            <a:r>
              <a:rPr sz="2550" spc="-285" dirty="0">
                <a:latin typeface="Norasi"/>
                <a:cs typeface="Norasi"/>
              </a:rPr>
              <a:t> </a:t>
            </a:r>
            <a:r>
              <a:rPr sz="2550" spc="20" dirty="0">
                <a:latin typeface="Norasi"/>
                <a:cs typeface="Norasi"/>
              </a:rPr>
              <a:t>denature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proteins;</a:t>
            </a:r>
            <a:r>
              <a:rPr sz="2550" spc="-285" dirty="0">
                <a:latin typeface="Norasi"/>
                <a:cs typeface="Norasi"/>
              </a:rPr>
              <a:t> </a:t>
            </a:r>
            <a:r>
              <a:rPr sz="2550" spc="10" dirty="0">
                <a:latin typeface="Norasi"/>
                <a:cs typeface="Norasi"/>
              </a:rPr>
              <a:t>dissolve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5" dirty="0" smtClean="0">
                <a:latin typeface="Norasi"/>
                <a:cs typeface="Norasi"/>
              </a:rPr>
              <a:t>lipids</a:t>
            </a:r>
            <a:endParaRPr lang="en-US" sz="2550" spc="5" dirty="0" smtClean="0">
              <a:latin typeface="Norasi"/>
              <a:cs typeface="Norasi"/>
            </a:endParaRPr>
          </a:p>
          <a:p>
            <a:pPr marL="12700" algn="l" rtl="0">
              <a:lnSpc>
                <a:spcPct val="100000"/>
              </a:lnSpc>
              <a:spcBef>
                <a:spcPts val="760"/>
              </a:spcBef>
            </a:pPr>
            <a:r>
              <a:rPr lang="en-US" sz="2400" b="1" dirty="0" smtClean="0">
                <a:solidFill>
                  <a:srgbClr val="70AC46"/>
                </a:solidFill>
                <a:latin typeface="Nimbus Roman"/>
                <a:cs typeface="Nimbus Roman"/>
              </a:rPr>
              <a:t>3. </a:t>
            </a:r>
            <a:r>
              <a:rPr lang="en-US" sz="2400" b="1" spc="-15" dirty="0" smtClean="0">
                <a:solidFill>
                  <a:srgbClr val="70AC46"/>
                </a:solidFill>
                <a:latin typeface="Nimbus Roman"/>
                <a:cs typeface="Nimbus Roman"/>
              </a:rPr>
              <a:t>Heavy</a:t>
            </a:r>
            <a:r>
              <a:rPr lang="en-US" sz="2400" b="1" spc="-5" dirty="0" smtClean="0">
                <a:solidFill>
                  <a:srgbClr val="70AC46"/>
                </a:solidFill>
                <a:latin typeface="Nimbus Roman"/>
                <a:cs typeface="Nimbus Roman"/>
              </a:rPr>
              <a:t> </a:t>
            </a:r>
            <a:r>
              <a:rPr lang="en-US" sz="2400" b="1" dirty="0" smtClean="0">
                <a:solidFill>
                  <a:srgbClr val="70AC46"/>
                </a:solidFill>
                <a:latin typeface="Nimbus Roman"/>
                <a:cs typeface="Nimbus Roman"/>
              </a:rPr>
              <a:t>metals</a:t>
            </a:r>
            <a:endParaRPr lang="en-US" sz="2400" dirty="0" smtClean="0">
              <a:latin typeface="Nimbus Roman"/>
              <a:cs typeface="Nimbus Roman"/>
            </a:endParaRPr>
          </a:p>
          <a:p>
            <a:pPr marL="377825" indent="-365760" algn="l" rtl="0">
              <a:lnSpc>
                <a:spcPct val="100000"/>
              </a:lnSpc>
              <a:spcBef>
                <a:spcPts val="665"/>
              </a:spcBef>
              <a:buAutoNum type="alphaLcParenR"/>
              <a:tabLst>
                <a:tab pos="378460" algn="l"/>
              </a:tabLst>
            </a:pPr>
            <a:r>
              <a:rPr lang="en-US" sz="2400" dirty="0" smtClean="0">
                <a:latin typeface="Norasi"/>
                <a:cs typeface="Norasi"/>
              </a:rPr>
              <a:t>Hg;</a:t>
            </a:r>
            <a:r>
              <a:rPr lang="en-US" sz="2400" spc="-484" dirty="0" smtClean="0">
                <a:latin typeface="Norasi"/>
                <a:cs typeface="Norasi"/>
              </a:rPr>
              <a:t> </a:t>
            </a:r>
            <a:r>
              <a:rPr lang="en-US" sz="2400" dirty="0" smtClean="0">
                <a:latin typeface="Norasi"/>
                <a:cs typeface="Norasi"/>
              </a:rPr>
              <a:t>Ag;</a:t>
            </a:r>
            <a:r>
              <a:rPr lang="en-US" sz="2400" spc="-325" dirty="0" smtClean="0">
                <a:latin typeface="Norasi"/>
                <a:cs typeface="Norasi"/>
              </a:rPr>
              <a:t> </a:t>
            </a:r>
            <a:r>
              <a:rPr lang="en-US" sz="2400" dirty="0" smtClean="0">
                <a:latin typeface="Norasi"/>
                <a:cs typeface="Norasi"/>
              </a:rPr>
              <a:t>arsenic;</a:t>
            </a:r>
            <a:r>
              <a:rPr lang="en-US" sz="2400" spc="-325" dirty="0" smtClean="0">
                <a:latin typeface="Norasi"/>
                <a:cs typeface="Norasi"/>
              </a:rPr>
              <a:t> </a:t>
            </a:r>
            <a:r>
              <a:rPr lang="en-US" sz="2400" dirty="0" smtClean="0">
                <a:latin typeface="Norasi"/>
                <a:cs typeface="Norasi"/>
              </a:rPr>
              <a:t>Zn;</a:t>
            </a:r>
            <a:r>
              <a:rPr lang="en-US" sz="2400" spc="-325" dirty="0" smtClean="0">
                <a:latin typeface="Norasi"/>
                <a:cs typeface="Norasi"/>
              </a:rPr>
              <a:t> </a:t>
            </a:r>
            <a:r>
              <a:rPr lang="en-US" sz="2400" dirty="0" smtClean="0">
                <a:latin typeface="Norasi"/>
                <a:cs typeface="Norasi"/>
              </a:rPr>
              <a:t>Cu;</a:t>
            </a:r>
            <a:r>
              <a:rPr lang="en-US" sz="2400" spc="-320" dirty="0" smtClean="0">
                <a:latin typeface="Norasi"/>
                <a:cs typeface="Norasi"/>
              </a:rPr>
              <a:t> </a:t>
            </a:r>
            <a:r>
              <a:rPr lang="en-US" sz="2400" spc="-5" dirty="0" smtClean="0">
                <a:latin typeface="Norasi"/>
                <a:cs typeface="Norasi"/>
              </a:rPr>
              <a:t>silver</a:t>
            </a:r>
            <a:r>
              <a:rPr lang="en-US" sz="2400" spc="-325" dirty="0" smtClean="0">
                <a:latin typeface="Norasi"/>
                <a:cs typeface="Norasi"/>
              </a:rPr>
              <a:t> </a:t>
            </a:r>
            <a:r>
              <a:rPr lang="en-US" sz="2400" dirty="0" smtClean="0">
                <a:latin typeface="Norasi"/>
                <a:cs typeface="Norasi"/>
              </a:rPr>
              <a:t>nitrate;</a:t>
            </a:r>
            <a:r>
              <a:rPr lang="en-US" sz="2400" spc="-325" dirty="0" smtClean="0">
                <a:latin typeface="Norasi"/>
                <a:cs typeface="Norasi"/>
              </a:rPr>
              <a:t> </a:t>
            </a:r>
            <a:r>
              <a:rPr lang="en-US" sz="2400" dirty="0" smtClean="0">
                <a:latin typeface="Norasi"/>
                <a:cs typeface="Norasi"/>
              </a:rPr>
              <a:t>copper</a:t>
            </a:r>
            <a:r>
              <a:rPr lang="en-US" sz="2400" spc="-325" dirty="0" smtClean="0">
                <a:latin typeface="Norasi"/>
                <a:cs typeface="Norasi"/>
              </a:rPr>
              <a:t> </a:t>
            </a:r>
            <a:r>
              <a:rPr lang="en-US" sz="2400" spc="-10" dirty="0" smtClean="0">
                <a:latin typeface="Norasi"/>
                <a:cs typeface="Norasi"/>
              </a:rPr>
              <a:t>sulfate</a:t>
            </a:r>
            <a:endParaRPr lang="en-US" sz="2400" dirty="0" smtClean="0">
              <a:latin typeface="Norasi"/>
              <a:cs typeface="Norasi"/>
            </a:endParaRPr>
          </a:p>
          <a:p>
            <a:pPr marL="12700" marR="5080" algn="l" rtl="0">
              <a:lnSpc>
                <a:spcPts val="3020"/>
              </a:lnSpc>
              <a:spcBef>
                <a:spcPts val="1050"/>
              </a:spcBef>
              <a:buAutoNum type="alphaLcParenR"/>
              <a:tabLst>
                <a:tab pos="408305" algn="l"/>
              </a:tabLst>
            </a:pPr>
            <a:r>
              <a:rPr lang="en-US" sz="2400" dirty="0" smtClean="0">
                <a:latin typeface="Norasi"/>
                <a:cs typeface="Norasi"/>
              </a:rPr>
              <a:t>Mechanism</a:t>
            </a:r>
            <a:r>
              <a:rPr lang="en-US" sz="2400" spc="-240" dirty="0" smtClean="0">
                <a:latin typeface="Norasi"/>
                <a:cs typeface="Norasi"/>
              </a:rPr>
              <a:t> </a:t>
            </a:r>
            <a:r>
              <a:rPr lang="en-US" sz="2400" dirty="0" smtClean="0">
                <a:latin typeface="Norasi"/>
                <a:cs typeface="Norasi"/>
              </a:rPr>
              <a:t>of</a:t>
            </a:r>
            <a:r>
              <a:rPr lang="en-US" sz="2400" spc="-235" dirty="0" smtClean="0">
                <a:latin typeface="Norasi"/>
                <a:cs typeface="Norasi"/>
              </a:rPr>
              <a:t> </a:t>
            </a:r>
            <a:r>
              <a:rPr lang="en-US" sz="2400" dirty="0" smtClean="0">
                <a:latin typeface="Norasi"/>
                <a:cs typeface="Norasi"/>
              </a:rPr>
              <a:t>action:</a:t>
            </a:r>
            <a:r>
              <a:rPr lang="en-US" sz="2400" spc="-235" dirty="0" smtClean="0">
                <a:latin typeface="Norasi"/>
                <a:cs typeface="Norasi"/>
              </a:rPr>
              <a:t> </a:t>
            </a:r>
            <a:r>
              <a:rPr lang="en-US" sz="2400" dirty="0" smtClean="0">
                <a:latin typeface="Norasi"/>
                <a:cs typeface="Norasi"/>
              </a:rPr>
              <a:t>combine</a:t>
            </a:r>
            <a:r>
              <a:rPr lang="en-US" sz="2400" spc="-235" dirty="0" smtClean="0">
                <a:latin typeface="Norasi"/>
                <a:cs typeface="Norasi"/>
              </a:rPr>
              <a:t> </a:t>
            </a:r>
            <a:r>
              <a:rPr lang="en-US" sz="2400" dirty="0" smtClean="0">
                <a:latin typeface="Norasi"/>
                <a:cs typeface="Norasi"/>
              </a:rPr>
              <a:t>with</a:t>
            </a:r>
            <a:r>
              <a:rPr lang="en-US" sz="2400" spc="-240" dirty="0" smtClean="0">
                <a:latin typeface="Norasi"/>
                <a:cs typeface="Norasi"/>
              </a:rPr>
              <a:t> </a:t>
            </a:r>
            <a:r>
              <a:rPr lang="en-US" sz="2400" dirty="0" smtClean="0">
                <a:latin typeface="Norasi"/>
                <a:cs typeface="Norasi"/>
              </a:rPr>
              <a:t>proteins</a:t>
            </a:r>
            <a:r>
              <a:rPr lang="en-US" sz="2400" spc="-235" dirty="0" smtClean="0">
                <a:latin typeface="Norasi"/>
                <a:cs typeface="Norasi"/>
              </a:rPr>
              <a:t> </a:t>
            </a:r>
            <a:r>
              <a:rPr lang="en-US" sz="2400" dirty="0" smtClean="0">
                <a:latin typeface="Norasi"/>
                <a:cs typeface="Norasi"/>
              </a:rPr>
              <a:t>groups</a:t>
            </a:r>
            <a:r>
              <a:rPr lang="en-US" sz="2400" spc="-235" dirty="0" smtClean="0">
                <a:latin typeface="Norasi"/>
                <a:cs typeface="Norasi"/>
              </a:rPr>
              <a:t> </a:t>
            </a:r>
            <a:r>
              <a:rPr lang="en-US" sz="2400" dirty="0" smtClean="0">
                <a:latin typeface="Norasi"/>
                <a:cs typeface="Norasi"/>
              </a:rPr>
              <a:t>to</a:t>
            </a:r>
            <a:r>
              <a:rPr lang="en-US" sz="2400" spc="-235" dirty="0" smtClean="0">
                <a:latin typeface="Norasi"/>
                <a:cs typeface="Norasi"/>
              </a:rPr>
              <a:t> </a:t>
            </a:r>
            <a:r>
              <a:rPr lang="en-US" sz="2400" spc="-10" dirty="0" smtClean="0">
                <a:latin typeface="Norasi"/>
                <a:cs typeface="Norasi"/>
              </a:rPr>
              <a:t>inactive</a:t>
            </a:r>
            <a:r>
              <a:rPr lang="en-US" sz="2400" spc="-240" dirty="0" smtClean="0">
                <a:latin typeface="Norasi"/>
                <a:cs typeface="Norasi"/>
              </a:rPr>
              <a:t> </a:t>
            </a:r>
            <a:r>
              <a:rPr lang="en-US" sz="2400" dirty="0" smtClean="0">
                <a:latin typeface="Norasi"/>
                <a:cs typeface="Norasi"/>
              </a:rPr>
              <a:t>them;</a:t>
            </a:r>
            <a:r>
              <a:rPr lang="en-US" sz="2400" spc="-235" dirty="0" smtClean="0">
                <a:latin typeface="Norasi"/>
                <a:cs typeface="Norasi"/>
              </a:rPr>
              <a:t> </a:t>
            </a:r>
            <a:r>
              <a:rPr lang="en-US" sz="2400" dirty="0" smtClean="0">
                <a:latin typeface="Norasi"/>
                <a:cs typeface="Norasi"/>
              </a:rPr>
              <a:t>can  precipitate</a:t>
            </a:r>
            <a:r>
              <a:rPr lang="en-US" sz="2400" spc="-330" dirty="0" smtClean="0">
                <a:latin typeface="Norasi"/>
                <a:cs typeface="Norasi"/>
              </a:rPr>
              <a:t> </a:t>
            </a:r>
            <a:r>
              <a:rPr lang="en-US" sz="2400" dirty="0" smtClean="0">
                <a:latin typeface="Norasi"/>
                <a:cs typeface="Norasi"/>
              </a:rPr>
              <a:t>proteins</a:t>
            </a:r>
          </a:p>
          <a:p>
            <a:pPr marL="12700" algn="l" rtl="0">
              <a:lnSpc>
                <a:spcPct val="100000"/>
              </a:lnSpc>
              <a:spcBef>
                <a:spcPts val="625"/>
              </a:spcBef>
            </a:pPr>
            <a:r>
              <a:rPr lang="en-US" sz="2400" b="1" dirty="0" smtClean="0">
                <a:solidFill>
                  <a:srgbClr val="70AC46"/>
                </a:solidFill>
                <a:latin typeface="Nimbus Roman"/>
                <a:cs typeface="Nimbus Roman"/>
              </a:rPr>
              <a:t>4. Surface acting</a:t>
            </a:r>
            <a:r>
              <a:rPr lang="en-US" sz="2400" b="1" spc="-100" dirty="0" smtClean="0">
                <a:solidFill>
                  <a:srgbClr val="70AC46"/>
                </a:solidFill>
                <a:latin typeface="Nimbus Roman"/>
                <a:cs typeface="Nimbus Roman"/>
              </a:rPr>
              <a:t> </a:t>
            </a:r>
            <a:r>
              <a:rPr lang="en-US" sz="2400" b="1" dirty="0" smtClean="0">
                <a:solidFill>
                  <a:srgbClr val="70AC46"/>
                </a:solidFill>
                <a:latin typeface="Nimbus Roman"/>
                <a:cs typeface="Nimbus Roman"/>
              </a:rPr>
              <a:t>agents</a:t>
            </a:r>
            <a:endParaRPr lang="en-US" sz="2400" dirty="0" smtClean="0">
              <a:latin typeface="Nimbus Roman"/>
              <a:cs typeface="Nimbus Roman"/>
            </a:endParaRPr>
          </a:p>
          <a:p>
            <a:pPr marL="12700" algn="l" rtl="0">
              <a:lnSpc>
                <a:spcPct val="100000"/>
              </a:lnSpc>
              <a:spcBef>
                <a:spcPts val="660"/>
              </a:spcBef>
            </a:pPr>
            <a:r>
              <a:rPr lang="en-US" sz="2400" b="1" dirty="0" smtClean="0">
                <a:latin typeface="Nimbus Roman"/>
                <a:cs typeface="Nimbus Roman"/>
              </a:rPr>
              <a:t>a) </a:t>
            </a:r>
            <a:r>
              <a:rPr lang="en-US" sz="2400" dirty="0">
                <a:latin typeface="Norasi"/>
                <a:cs typeface="Norasi"/>
              </a:rPr>
              <a:t>Soaps and detergents</a:t>
            </a:r>
          </a:p>
          <a:p>
            <a:pPr marL="12065" algn="l" rtl="0">
              <a:lnSpc>
                <a:spcPct val="100000"/>
              </a:lnSpc>
              <a:spcBef>
                <a:spcPts val="665"/>
              </a:spcBef>
              <a:tabLst>
                <a:tab pos="516255" algn="l"/>
              </a:tabLst>
            </a:pPr>
            <a:r>
              <a:rPr lang="en-US" sz="2400" dirty="0" smtClean="0">
                <a:latin typeface="Norasi"/>
                <a:cs typeface="Norasi"/>
              </a:rPr>
              <a:t>B)Mechanism</a:t>
            </a:r>
            <a:r>
              <a:rPr lang="en-US" sz="2400" spc="-325" dirty="0" smtClean="0">
                <a:latin typeface="Norasi"/>
                <a:cs typeface="Norasi"/>
              </a:rPr>
              <a:t> </a:t>
            </a:r>
            <a:r>
              <a:rPr lang="en-US" sz="2400" dirty="0" smtClean="0">
                <a:latin typeface="Norasi"/>
                <a:cs typeface="Norasi"/>
              </a:rPr>
              <a:t>of</a:t>
            </a:r>
            <a:r>
              <a:rPr lang="en-US" sz="2400" spc="-325" dirty="0" smtClean="0">
                <a:latin typeface="Norasi"/>
                <a:cs typeface="Norasi"/>
              </a:rPr>
              <a:t> </a:t>
            </a:r>
            <a:r>
              <a:rPr lang="en-US" sz="2400" dirty="0" smtClean="0">
                <a:latin typeface="Norasi"/>
                <a:cs typeface="Norasi"/>
              </a:rPr>
              <a:t>action:</a:t>
            </a:r>
            <a:r>
              <a:rPr lang="en-US" sz="2400" spc="-325" dirty="0" smtClean="0">
                <a:latin typeface="Norasi"/>
                <a:cs typeface="Norasi"/>
              </a:rPr>
              <a:t> </a:t>
            </a:r>
            <a:r>
              <a:rPr lang="en-US" sz="2400" dirty="0" smtClean="0">
                <a:latin typeface="Norasi"/>
                <a:cs typeface="Norasi"/>
              </a:rPr>
              <a:t>help</a:t>
            </a:r>
            <a:r>
              <a:rPr lang="en-US" sz="2400" spc="-325" dirty="0" smtClean="0">
                <a:latin typeface="Norasi"/>
                <a:cs typeface="Norasi"/>
              </a:rPr>
              <a:t> </a:t>
            </a:r>
            <a:r>
              <a:rPr lang="en-US" sz="2400" dirty="0" smtClean="0">
                <a:latin typeface="Norasi"/>
                <a:cs typeface="Norasi"/>
              </a:rPr>
              <a:t>in</a:t>
            </a:r>
            <a:r>
              <a:rPr lang="en-US" sz="2400" spc="-325" dirty="0" smtClean="0">
                <a:latin typeface="Norasi"/>
                <a:cs typeface="Norasi"/>
              </a:rPr>
              <a:t> </a:t>
            </a:r>
            <a:r>
              <a:rPr lang="en-US" sz="2400" spc="-15" dirty="0" smtClean="0">
                <a:latin typeface="Norasi"/>
                <a:cs typeface="Norasi"/>
              </a:rPr>
              <a:t>removal</a:t>
            </a:r>
            <a:r>
              <a:rPr lang="en-US" sz="2400" spc="-320" dirty="0" smtClean="0">
                <a:latin typeface="Norasi"/>
                <a:cs typeface="Norasi"/>
              </a:rPr>
              <a:t> </a:t>
            </a:r>
            <a:r>
              <a:rPr lang="en-US" sz="2400" dirty="0" smtClean="0">
                <a:latin typeface="Norasi"/>
                <a:cs typeface="Norasi"/>
              </a:rPr>
              <a:t>of</a:t>
            </a:r>
            <a:r>
              <a:rPr lang="en-US" sz="2400" spc="-325" dirty="0" smtClean="0">
                <a:latin typeface="Norasi"/>
                <a:cs typeface="Norasi"/>
              </a:rPr>
              <a:t> </a:t>
            </a:r>
            <a:r>
              <a:rPr lang="en-US" sz="2400" spc="-5" dirty="0" smtClean="0">
                <a:latin typeface="Norasi"/>
                <a:cs typeface="Norasi"/>
              </a:rPr>
              <a:t>organisms</a:t>
            </a:r>
            <a:r>
              <a:rPr lang="en-US" sz="2400" spc="-325" dirty="0" smtClean="0">
                <a:latin typeface="Norasi"/>
                <a:cs typeface="Norasi"/>
              </a:rPr>
              <a:t> </a:t>
            </a:r>
            <a:r>
              <a:rPr lang="en-US" sz="2400" dirty="0" smtClean="0">
                <a:latin typeface="Norasi"/>
                <a:cs typeface="Norasi"/>
              </a:rPr>
              <a:t>from</a:t>
            </a:r>
            <a:r>
              <a:rPr lang="en-US" sz="2400" spc="-325" dirty="0" smtClean="0">
                <a:latin typeface="Norasi"/>
                <a:cs typeface="Norasi"/>
              </a:rPr>
              <a:t> </a:t>
            </a:r>
            <a:r>
              <a:rPr lang="en-US" sz="2400" dirty="0" smtClean="0">
                <a:latin typeface="Norasi"/>
                <a:cs typeface="Norasi"/>
              </a:rPr>
              <a:t>surfaces</a:t>
            </a:r>
          </a:p>
          <a:p>
            <a:pPr marL="12700" algn="l" rtl="0">
              <a:lnSpc>
                <a:spcPct val="100000"/>
              </a:lnSpc>
              <a:spcBef>
                <a:spcPts val="114"/>
              </a:spcBef>
              <a:tabLst>
                <a:tab pos="368935" algn="l"/>
              </a:tabLst>
            </a:pPr>
            <a:endParaRPr sz="2550" dirty="0">
              <a:latin typeface="Norasi"/>
              <a:cs typeface="Noras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429977" y="6095987"/>
            <a:ext cx="609598" cy="6095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035" y="403754"/>
            <a:ext cx="11619230" cy="6025367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1916430" algn="l" rtl="0">
              <a:spcBef>
                <a:spcPts val="765"/>
              </a:spcBef>
            </a:pPr>
            <a:r>
              <a:rPr sz="2800" b="1" spc="-10" dirty="0">
                <a:solidFill>
                  <a:srgbClr val="FF0000"/>
                </a:solidFill>
                <a:latin typeface="Nimbus Roman"/>
                <a:cs typeface="Nimbus Roman"/>
              </a:rPr>
              <a:t>Microbial Control </a:t>
            </a:r>
            <a:r>
              <a:rPr sz="2800" b="1" dirty="0">
                <a:solidFill>
                  <a:srgbClr val="FF0000"/>
                </a:solidFill>
                <a:latin typeface="Nimbus Roman"/>
                <a:cs typeface="Nimbus Roman"/>
              </a:rPr>
              <a:t>by </a:t>
            </a:r>
            <a:r>
              <a:rPr sz="2800" b="1" spc="-5" dirty="0">
                <a:solidFill>
                  <a:srgbClr val="FF0000"/>
                </a:solidFill>
                <a:latin typeface="Nimbus Roman"/>
                <a:cs typeface="Nimbus Roman"/>
              </a:rPr>
              <a:t>Physical </a:t>
            </a:r>
            <a:r>
              <a:rPr sz="2800" b="1" dirty="0">
                <a:solidFill>
                  <a:srgbClr val="FF0000"/>
                </a:solidFill>
                <a:latin typeface="Nimbus Roman"/>
                <a:cs typeface="Nimbus Roman"/>
              </a:rPr>
              <a:t>and Chemical</a:t>
            </a:r>
            <a:r>
              <a:rPr sz="2800" b="1" spc="-145" dirty="0">
                <a:solidFill>
                  <a:srgbClr val="FF0000"/>
                </a:solidFill>
                <a:latin typeface="Nimbus Roman"/>
                <a:cs typeface="Nimbus Roman"/>
              </a:rPr>
              <a:t> </a:t>
            </a:r>
            <a:r>
              <a:rPr sz="2800" b="1" dirty="0">
                <a:solidFill>
                  <a:srgbClr val="FF0000"/>
                </a:solidFill>
                <a:latin typeface="Nimbus Roman"/>
                <a:cs typeface="Nimbus Roman"/>
              </a:rPr>
              <a:t>Agents</a:t>
            </a:r>
            <a:endParaRPr sz="2800" dirty="0">
              <a:solidFill>
                <a:srgbClr val="FF0000"/>
              </a:solidFill>
              <a:latin typeface="Nimbus Roman"/>
              <a:cs typeface="Nimbus Roman"/>
            </a:endParaRPr>
          </a:p>
          <a:p>
            <a:pPr marL="12700" algn="l" rtl="0">
              <a:spcBef>
                <a:spcPts val="660"/>
              </a:spcBef>
            </a:pPr>
            <a:r>
              <a:rPr sz="2800" b="1" dirty="0" smtClean="0">
                <a:solidFill>
                  <a:srgbClr val="FFC000"/>
                </a:solidFill>
                <a:latin typeface="Nimbus Roman"/>
                <a:cs typeface="Nimbus Roman"/>
              </a:rPr>
              <a:t>Deﬁnitions</a:t>
            </a:r>
            <a:r>
              <a:rPr lang="en-US" sz="2800" b="1" dirty="0" smtClean="0">
                <a:solidFill>
                  <a:srgbClr val="FFC000"/>
                </a:solidFill>
                <a:latin typeface="Nimbus Roman"/>
                <a:cs typeface="Nimbus Roman"/>
              </a:rPr>
              <a:t>:</a:t>
            </a:r>
            <a:endParaRPr sz="2800" dirty="0" smtClean="0">
              <a:solidFill>
                <a:srgbClr val="FFC000"/>
              </a:solidFill>
              <a:latin typeface="Nimbus Roman"/>
              <a:cs typeface="Nimbus Roman"/>
            </a:endParaRPr>
          </a:p>
          <a:p>
            <a:pPr marL="12700" marR="58419" algn="l" rtl="0">
              <a:spcBef>
                <a:spcPts val="1050"/>
              </a:spcBef>
              <a:tabLst>
                <a:tab pos="500380" algn="l"/>
                <a:tab pos="2790825" algn="l"/>
                <a:tab pos="3782695" algn="l"/>
              </a:tabLst>
            </a:pPr>
            <a:r>
              <a:rPr sz="2800" b="1" spc="-5" dirty="0" smtClean="0">
                <a:solidFill>
                  <a:srgbClr val="2D75B5"/>
                </a:solidFill>
                <a:latin typeface="Nimbus Roman"/>
                <a:cs typeface="Nimbus Roman"/>
              </a:rPr>
              <a:t>Antimicrobial</a:t>
            </a:r>
            <a:r>
              <a:rPr lang="en-US" sz="2800" b="1" spc="-5" dirty="0">
                <a:solidFill>
                  <a:srgbClr val="2D75B5"/>
                </a:solidFill>
                <a:latin typeface="Nimbus Roman"/>
                <a:cs typeface="Nimbus Roman"/>
              </a:rPr>
              <a:t> </a:t>
            </a:r>
            <a:r>
              <a:rPr sz="2800" b="1" dirty="0" smtClean="0">
                <a:solidFill>
                  <a:srgbClr val="2D75B5"/>
                </a:solidFill>
                <a:latin typeface="Nimbus Roman"/>
                <a:cs typeface="Nimbus Roman"/>
              </a:rPr>
              <a:t>agent</a:t>
            </a:r>
            <a:r>
              <a:rPr lang="en-US" sz="2800" b="1" dirty="0">
                <a:solidFill>
                  <a:srgbClr val="2D75B5"/>
                </a:solidFill>
                <a:latin typeface="Nimbus Roman"/>
                <a:cs typeface="Nimbus Roman"/>
              </a:rPr>
              <a:t> </a:t>
            </a:r>
            <a:r>
              <a:rPr sz="2800" dirty="0" smtClean="0">
                <a:latin typeface="Norasi"/>
                <a:cs typeface="Norasi"/>
              </a:rPr>
              <a:t>= general terms for an agent that kills microbes or  inhibits their</a:t>
            </a:r>
            <a:r>
              <a:rPr sz="2800" spc="-655" dirty="0" smtClean="0">
                <a:latin typeface="Norasi"/>
                <a:cs typeface="Norasi"/>
              </a:rPr>
              <a:t> </a:t>
            </a:r>
            <a:r>
              <a:rPr sz="2800" spc="-10" dirty="0" smtClean="0">
                <a:latin typeface="Norasi"/>
                <a:cs typeface="Norasi"/>
              </a:rPr>
              <a:t>growth</a:t>
            </a:r>
            <a:endParaRPr sz="2800" dirty="0" smtClean="0">
              <a:latin typeface="Norasi"/>
              <a:cs typeface="Norasi"/>
            </a:endParaRPr>
          </a:p>
          <a:p>
            <a:pPr marL="368300" indent="-355600" algn="l" rtl="0">
              <a:spcBef>
                <a:spcPts val="625"/>
              </a:spcBef>
              <a:buAutoNum type="arabicPeriod"/>
              <a:tabLst>
                <a:tab pos="368300" algn="l"/>
              </a:tabLst>
            </a:pPr>
            <a:r>
              <a:rPr sz="2800" spc="10" dirty="0" smtClean="0">
                <a:latin typeface="Norasi"/>
                <a:cs typeface="Norasi"/>
              </a:rPr>
              <a:t>Preﬁx</a:t>
            </a:r>
            <a:r>
              <a:rPr sz="2800" spc="-325" dirty="0" smtClean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designates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spc="-5" dirty="0">
                <a:latin typeface="Norasi"/>
                <a:cs typeface="Norasi"/>
              </a:rPr>
              <a:t>organism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type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(bacteri-,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fungi-)</a:t>
            </a:r>
          </a:p>
          <a:p>
            <a:pPr marL="368300" indent="-355600" algn="l" rtl="0">
              <a:spcBef>
                <a:spcPts val="665"/>
              </a:spcBef>
              <a:buAutoNum type="arabicPeriod"/>
              <a:tabLst>
                <a:tab pos="368300" algn="l"/>
              </a:tabLst>
            </a:pPr>
            <a:r>
              <a:rPr sz="2800" spc="10" dirty="0">
                <a:latin typeface="Norasi"/>
                <a:cs typeface="Norasi"/>
              </a:rPr>
              <a:t>Suﬃx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designates</a:t>
            </a:r>
            <a:r>
              <a:rPr sz="2800" spc="-32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whether</a:t>
            </a:r>
            <a:r>
              <a:rPr sz="2800" spc="-320" dirty="0">
                <a:latin typeface="Norasi"/>
                <a:cs typeface="Norasi"/>
              </a:rPr>
              <a:t> </a:t>
            </a:r>
            <a:r>
              <a:rPr sz="2800" spc="5" dirty="0">
                <a:latin typeface="Norasi"/>
                <a:cs typeface="Norasi"/>
              </a:rPr>
              <a:t>it</a:t>
            </a:r>
            <a:r>
              <a:rPr sz="2800" spc="-32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kills</a:t>
            </a:r>
            <a:r>
              <a:rPr sz="2800" spc="-32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(-cidal)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or</a:t>
            </a:r>
            <a:r>
              <a:rPr sz="2800" spc="-32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inhibits</a:t>
            </a:r>
            <a:r>
              <a:rPr sz="2800" spc="-320" dirty="0">
                <a:latin typeface="Norasi"/>
                <a:cs typeface="Norasi"/>
              </a:rPr>
              <a:t> </a:t>
            </a:r>
            <a:r>
              <a:rPr sz="2800" spc="-10" dirty="0">
                <a:latin typeface="Norasi"/>
                <a:cs typeface="Norasi"/>
              </a:rPr>
              <a:t>growth</a:t>
            </a:r>
            <a:r>
              <a:rPr sz="2800" spc="-32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(-</a:t>
            </a:r>
            <a:r>
              <a:rPr sz="2800" dirty="0" smtClean="0">
                <a:latin typeface="Norasi"/>
                <a:cs typeface="Norasi"/>
              </a:rPr>
              <a:t>static)</a:t>
            </a:r>
          </a:p>
          <a:p>
            <a:pPr marL="12065" algn="l" rtl="0">
              <a:spcBef>
                <a:spcPts val="660"/>
              </a:spcBef>
              <a:tabLst>
                <a:tab pos="427990" algn="l"/>
              </a:tabLst>
            </a:pPr>
            <a:r>
              <a:rPr sz="2800" b="1" dirty="0">
                <a:solidFill>
                  <a:srgbClr val="2D75B5"/>
                </a:solidFill>
                <a:latin typeface="Nimbus Roman"/>
                <a:cs typeface="Nimbus Roman"/>
              </a:rPr>
              <a:t>Sterilization</a:t>
            </a:r>
            <a:r>
              <a:rPr sz="2800" b="1" spc="-5" dirty="0">
                <a:solidFill>
                  <a:srgbClr val="2D75B5"/>
                </a:solidFill>
                <a:latin typeface="Nimbus Roman"/>
                <a:cs typeface="Nimbus Roman"/>
              </a:rPr>
              <a:t> </a:t>
            </a:r>
            <a:r>
              <a:rPr sz="2800" dirty="0">
                <a:latin typeface="Norasi"/>
                <a:cs typeface="Norasi"/>
              </a:rPr>
              <a:t>=</a:t>
            </a:r>
            <a:r>
              <a:rPr sz="2800" spc="-32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destruction</a:t>
            </a:r>
            <a:r>
              <a:rPr sz="2800" spc="-32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or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spc="-15" dirty="0">
                <a:latin typeface="Norasi"/>
                <a:cs typeface="Norasi"/>
              </a:rPr>
              <a:t>removal</a:t>
            </a:r>
            <a:r>
              <a:rPr sz="2800" spc="-32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of</a:t>
            </a:r>
            <a:r>
              <a:rPr sz="2800" spc="-32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all</a:t>
            </a:r>
            <a:r>
              <a:rPr sz="2800" spc="-320" dirty="0">
                <a:latin typeface="Norasi"/>
                <a:cs typeface="Norasi"/>
              </a:rPr>
              <a:t> </a:t>
            </a:r>
            <a:r>
              <a:rPr sz="2800" spc="-20" dirty="0">
                <a:latin typeface="Norasi"/>
                <a:cs typeface="Norasi"/>
              </a:rPr>
              <a:t>living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cells,</a:t>
            </a:r>
            <a:r>
              <a:rPr sz="2800" spc="-32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spores,</a:t>
            </a:r>
            <a:r>
              <a:rPr sz="2800" spc="-32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or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viruses</a:t>
            </a:r>
          </a:p>
          <a:p>
            <a:pPr marL="12700" marR="20320" algn="l" rtl="0">
              <a:spcBef>
                <a:spcPts val="1050"/>
              </a:spcBef>
              <a:tabLst>
                <a:tab pos="452120" algn="l"/>
              </a:tabLst>
            </a:pPr>
            <a:r>
              <a:rPr sz="2800" b="1" dirty="0" smtClean="0">
                <a:solidFill>
                  <a:srgbClr val="2D75B5"/>
                </a:solidFill>
                <a:latin typeface="Nimbus Roman"/>
                <a:cs typeface="Nimbus Roman"/>
              </a:rPr>
              <a:t>Disinfection</a:t>
            </a:r>
            <a:r>
              <a:rPr sz="2800" b="1" spc="30" dirty="0" smtClean="0">
                <a:solidFill>
                  <a:srgbClr val="2D75B5"/>
                </a:solidFill>
                <a:latin typeface="Nimbus Roman"/>
                <a:cs typeface="Nimbus Roman"/>
              </a:rPr>
              <a:t> </a:t>
            </a:r>
            <a:r>
              <a:rPr sz="2800" dirty="0">
                <a:latin typeface="Norasi"/>
                <a:cs typeface="Norasi"/>
              </a:rPr>
              <a:t>=</a:t>
            </a:r>
            <a:r>
              <a:rPr sz="2800" spc="-295" dirty="0">
                <a:latin typeface="Norasi"/>
                <a:cs typeface="Norasi"/>
              </a:rPr>
              <a:t> </a:t>
            </a:r>
            <a:r>
              <a:rPr sz="2800" spc="-5" dirty="0">
                <a:latin typeface="Norasi"/>
                <a:cs typeface="Norasi"/>
              </a:rPr>
              <a:t>killing,</a:t>
            </a:r>
            <a:r>
              <a:rPr sz="2800" spc="-29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inhibition,</a:t>
            </a:r>
            <a:r>
              <a:rPr sz="2800" spc="-29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or</a:t>
            </a:r>
            <a:r>
              <a:rPr sz="2800" spc="-295" dirty="0">
                <a:latin typeface="Norasi"/>
                <a:cs typeface="Norasi"/>
              </a:rPr>
              <a:t> </a:t>
            </a:r>
            <a:r>
              <a:rPr sz="2800" spc="-15" dirty="0">
                <a:latin typeface="Norasi"/>
                <a:cs typeface="Norasi"/>
              </a:rPr>
              <a:t>removal</a:t>
            </a:r>
            <a:r>
              <a:rPr sz="2800" spc="-29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of</a:t>
            </a:r>
            <a:r>
              <a:rPr sz="2800" spc="-29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all</a:t>
            </a:r>
            <a:r>
              <a:rPr sz="2800" spc="-29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microbes</a:t>
            </a:r>
            <a:r>
              <a:rPr sz="2800" spc="-300" dirty="0">
                <a:latin typeface="Norasi"/>
                <a:cs typeface="Norasi"/>
              </a:rPr>
              <a:t> </a:t>
            </a:r>
            <a:r>
              <a:rPr sz="2800" b="1" dirty="0">
                <a:latin typeface="Nimbus Roman"/>
                <a:cs typeface="Nimbus Roman"/>
              </a:rPr>
              <a:t>That</a:t>
            </a:r>
            <a:r>
              <a:rPr sz="2800" b="1" spc="30" dirty="0">
                <a:latin typeface="Nimbus Roman"/>
                <a:cs typeface="Nimbus Roman"/>
              </a:rPr>
              <a:t> </a:t>
            </a:r>
            <a:r>
              <a:rPr sz="2800" b="1" dirty="0">
                <a:latin typeface="Nimbus Roman"/>
                <a:cs typeface="Nimbus Roman"/>
              </a:rPr>
              <a:t>may</a:t>
            </a:r>
            <a:r>
              <a:rPr sz="2800" b="1" spc="30" dirty="0">
                <a:latin typeface="Nimbus Roman"/>
                <a:cs typeface="Nimbus Roman"/>
              </a:rPr>
              <a:t> </a:t>
            </a:r>
            <a:r>
              <a:rPr sz="2800" b="1" dirty="0">
                <a:latin typeface="Nimbus Roman"/>
                <a:cs typeface="Nimbus Roman"/>
              </a:rPr>
              <a:t>cause  disease</a:t>
            </a:r>
            <a:r>
              <a:rPr sz="2800" b="1" spc="-5" dirty="0">
                <a:latin typeface="Nimbus Roman"/>
                <a:cs typeface="Nimbus Roman"/>
              </a:rPr>
              <a:t> </a:t>
            </a:r>
            <a:r>
              <a:rPr sz="2800" dirty="0">
                <a:latin typeface="Norasi"/>
                <a:cs typeface="Norasi"/>
              </a:rPr>
              <a:t>by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disinfectant;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usually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on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inanimate</a:t>
            </a:r>
            <a:r>
              <a:rPr sz="2800" spc="-32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objects</a:t>
            </a:r>
          </a:p>
          <a:p>
            <a:pPr marL="12700" marR="5080" algn="l" rtl="0">
              <a:spcBef>
                <a:spcPts val="1005"/>
              </a:spcBef>
              <a:tabLst>
                <a:tab pos="462280" algn="l"/>
              </a:tabLst>
            </a:pPr>
            <a:r>
              <a:rPr sz="2800" b="1" dirty="0">
                <a:solidFill>
                  <a:srgbClr val="2D75B5"/>
                </a:solidFill>
                <a:latin typeface="Nimbus Roman"/>
                <a:cs typeface="Nimbus Roman"/>
              </a:rPr>
              <a:t>Sanitation</a:t>
            </a:r>
            <a:r>
              <a:rPr sz="2800" b="1" spc="160" dirty="0">
                <a:solidFill>
                  <a:srgbClr val="2D75B5"/>
                </a:solidFill>
                <a:latin typeface="Nimbus Roman"/>
                <a:cs typeface="Nimbus Roman"/>
              </a:rPr>
              <a:t> </a:t>
            </a:r>
            <a:r>
              <a:rPr sz="2800" dirty="0">
                <a:latin typeface="Norasi"/>
                <a:cs typeface="Norasi"/>
              </a:rPr>
              <a:t>=</a:t>
            </a:r>
            <a:r>
              <a:rPr sz="2800" spc="-15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reduction</a:t>
            </a:r>
            <a:r>
              <a:rPr sz="2800" spc="-16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of</a:t>
            </a:r>
            <a:r>
              <a:rPr sz="2800" spc="-15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microbial</a:t>
            </a:r>
            <a:r>
              <a:rPr sz="2800" spc="-15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populations</a:t>
            </a:r>
            <a:r>
              <a:rPr sz="2800" spc="-16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to</a:t>
            </a:r>
            <a:r>
              <a:rPr sz="2800" spc="-155" dirty="0">
                <a:latin typeface="Norasi"/>
                <a:cs typeface="Norasi"/>
              </a:rPr>
              <a:t> </a:t>
            </a:r>
            <a:r>
              <a:rPr sz="2800" spc="-15" dirty="0">
                <a:latin typeface="Norasi"/>
                <a:cs typeface="Norasi"/>
              </a:rPr>
              <a:t>levels</a:t>
            </a:r>
            <a:r>
              <a:rPr sz="2800" spc="-15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that</a:t>
            </a:r>
            <a:r>
              <a:rPr sz="2800" spc="-16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are</a:t>
            </a:r>
            <a:r>
              <a:rPr sz="2800" spc="-15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considered  safe for </a:t>
            </a:r>
            <a:r>
              <a:rPr sz="2800" spc="-10" dirty="0">
                <a:latin typeface="Norasi"/>
                <a:cs typeface="Norasi"/>
              </a:rPr>
              <a:t>public </a:t>
            </a:r>
            <a:r>
              <a:rPr sz="2800" dirty="0">
                <a:latin typeface="Norasi"/>
                <a:cs typeface="Norasi"/>
              </a:rPr>
              <a:t>health by cleaning (partial disinfection) by sanitizer; usually on  inanimate</a:t>
            </a:r>
            <a:r>
              <a:rPr sz="2800" spc="-33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objects.</a:t>
            </a:r>
          </a:p>
        </p:txBody>
      </p:sp>
      <p:sp>
        <p:nvSpPr>
          <p:cNvPr id="3" name="object 3"/>
          <p:cNvSpPr/>
          <p:nvPr/>
        </p:nvSpPr>
        <p:spPr>
          <a:xfrm>
            <a:off x="11429977" y="6095987"/>
            <a:ext cx="609598" cy="6095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0" y="488085"/>
            <a:ext cx="11195684" cy="836294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 marR="5080" indent="117475" algn="ctr" rtl="0">
              <a:lnSpc>
                <a:spcPts val="3020"/>
              </a:lnSpc>
              <a:spcBef>
                <a:spcPts val="480"/>
              </a:spcBef>
              <a:tabLst>
                <a:tab pos="2268855" algn="l"/>
              </a:tabLst>
            </a:pPr>
            <a:r>
              <a:rPr sz="2800" spc="290" dirty="0" smtClean="0">
                <a:solidFill>
                  <a:srgbClr val="2D75B5"/>
                </a:solidFill>
              </a:rPr>
              <a:t> </a:t>
            </a:r>
            <a:r>
              <a:rPr sz="2800" dirty="0">
                <a:solidFill>
                  <a:srgbClr val="2D75B5"/>
                </a:solidFill>
              </a:rPr>
              <a:t>Antisepsis	</a:t>
            </a:r>
            <a:r>
              <a:rPr sz="2800" b="0" dirty="0">
                <a:solidFill>
                  <a:srgbClr val="000000"/>
                </a:solidFill>
                <a:latin typeface="Norasi"/>
                <a:cs typeface="Norasi"/>
              </a:rPr>
              <a:t>= </a:t>
            </a:r>
            <a:r>
              <a:rPr sz="2800" b="0" spc="-10" dirty="0">
                <a:solidFill>
                  <a:srgbClr val="000000"/>
                </a:solidFill>
                <a:latin typeface="Norasi"/>
                <a:cs typeface="Norasi"/>
              </a:rPr>
              <a:t>prevention </a:t>
            </a:r>
            <a:r>
              <a:rPr sz="2800" b="0" dirty="0">
                <a:solidFill>
                  <a:srgbClr val="000000"/>
                </a:solidFill>
                <a:latin typeface="Norasi"/>
                <a:cs typeface="Norasi"/>
              </a:rPr>
              <a:t>of infection of LIVING TISSUE by </a:t>
            </a:r>
            <a:r>
              <a:rPr sz="2800" b="0" spc="-5" dirty="0">
                <a:solidFill>
                  <a:srgbClr val="000000"/>
                </a:solidFill>
                <a:latin typeface="Norasi"/>
                <a:cs typeface="Norasi"/>
              </a:rPr>
              <a:t>application </a:t>
            </a:r>
            <a:r>
              <a:rPr sz="2800" b="0" dirty="0">
                <a:solidFill>
                  <a:srgbClr val="000000"/>
                </a:solidFill>
                <a:latin typeface="Norasi"/>
                <a:cs typeface="Norasi"/>
              </a:rPr>
              <a:t>of  antiseptic.</a:t>
            </a:r>
            <a:endParaRPr sz="2800" dirty="0">
              <a:latin typeface="Norasi"/>
              <a:cs typeface="Noras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00200" y="1524000"/>
            <a:ext cx="10193654" cy="836294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 marR="5080" algn="ctr">
              <a:lnSpc>
                <a:spcPts val="3020"/>
              </a:lnSpc>
              <a:spcBef>
                <a:spcPts val="480"/>
              </a:spcBef>
            </a:pPr>
            <a:r>
              <a:rPr sz="2800" b="1" spc="-155" dirty="0" smtClean="0">
                <a:solidFill>
                  <a:srgbClr val="2D75B5"/>
                </a:solidFill>
                <a:latin typeface="Nimbus Roman"/>
                <a:cs typeface="Nimbus Roman"/>
              </a:rPr>
              <a:t> </a:t>
            </a:r>
            <a:r>
              <a:rPr sz="2800" b="1" dirty="0">
                <a:solidFill>
                  <a:srgbClr val="2D75B5"/>
                </a:solidFill>
                <a:latin typeface="Nimbus Roman"/>
                <a:cs typeface="Nimbus Roman"/>
              </a:rPr>
              <a:t>Antibiotic </a:t>
            </a:r>
            <a:r>
              <a:rPr sz="2800" dirty="0">
                <a:latin typeface="Norasi"/>
                <a:cs typeface="Norasi"/>
              </a:rPr>
              <a:t>= a microbial product that kills or inhibits </a:t>
            </a:r>
            <a:r>
              <a:rPr sz="2800" spc="-10" dirty="0">
                <a:latin typeface="Norasi"/>
                <a:cs typeface="Norasi"/>
              </a:rPr>
              <a:t>growth </a:t>
            </a:r>
            <a:r>
              <a:rPr sz="2800" dirty="0">
                <a:latin typeface="Norasi"/>
                <a:cs typeface="Norasi"/>
              </a:rPr>
              <a:t>of a susceptible  microbe.</a:t>
            </a:r>
          </a:p>
        </p:txBody>
      </p:sp>
      <p:sp>
        <p:nvSpPr>
          <p:cNvPr id="4" name="object 4"/>
          <p:cNvSpPr/>
          <p:nvPr/>
        </p:nvSpPr>
        <p:spPr>
          <a:xfrm>
            <a:off x="1219200" y="3200400"/>
            <a:ext cx="9168770" cy="27622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429977" y="6095987"/>
            <a:ext cx="609598" cy="6095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024" y="236470"/>
            <a:ext cx="11809730" cy="5795645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 algn="ctr" rtl="0">
              <a:lnSpc>
                <a:spcPct val="100000"/>
              </a:lnSpc>
              <a:spcBef>
                <a:spcPts val="140"/>
              </a:spcBef>
            </a:pPr>
            <a:r>
              <a:rPr sz="2550" b="1" spc="15" dirty="0">
                <a:solidFill>
                  <a:srgbClr val="FF0000"/>
                </a:solidFill>
                <a:latin typeface="Nimbus Roman"/>
                <a:cs typeface="Nimbus Roman"/>
              </a:rPr>
              <a:t>Conditions inﬂuencing </a:t>
            </a:r>
            <a:r>
              <a:rPr sz="2550" b="1" spc="5" dirty="0">
                <a:solidFill>
                  <a:srgbClr val="FF0000"/>
                </a:solidFill>
                <a:latin typeface="Nimbus Roman"/>
                <a:cs typeface="Nimbus Roman"/>
              </a:rPr>
              <a:t>eﬀectiveness </a:t>
            </a:r>
            <a:r>
              <a:rPr sz="2550" b="1" spc="15" dirty="0">
                <a:solidFill>
                  <a:srgbClr val="FF0000"/>
                </a:solidFill>
                <a:latin typeface="Nimbus Roman"/>
                <a:cs typeface="Nimbus Roman"/>
              </a:rPr>
              <a:t>of </a:t>
            </a:r>
            <a:r>
              <a:rPr sz="2550" b="1" spc="10" dirty="0">
                <a:solidFill>
                  <a:srgbClr val="FF0000"/>
                </a:solidFill>
                <a:latin typeface="Nimbus Roman"/>
                <a:cs typeface="Nimbus Roman"/>
              </a:rPr>
              <a:t>antimicrobial </a:t>
            </a:r>
            <a:r>
              <a:rPr sz="2550" b="1" spc="15" dirty="0">
                <a:solidFill>
                  <a:srgbClr val="FF0000"/>
                </a:solidFill>
                <a:latin typeface="Nimbus Roman"/>
                <a:cs typeface="Nimbus Roman"/>
              </a:rPr>
              <a:t>agent</a:t>
            </a:r>
            <a:endParaRPr sz="2550" dirty="0">
              <a:solidFill>
                <a:srgbClr val="FF0000"/>
              </a:solidFill>
              <a:latin typeface="Nimbus Roman"/>
              <a:cs typeface="Nimbus Roman"/>
            </a:endParaRPr>
          </a:p>
          <a:p>
            <a:pPr algn="l" rtl="0">
              <a:lnSpc>
                <a:spcPct val="100000"/>
              </a:lnSpc>
              <a:spcBef>
                <a:spcPts val="35"/>
              </a:spcBef>
            </a:pPr>
            <a:endParaRPr sz="3200" dirty="0">
              <a:latin typeface="Nimbus Roman"/>
              <a:cs typeface="Nimbus Roman"/>
            </a:endParaRPr>
          </a:p>
          <a:p>
            <a:pPr marL="12700" marR="41910" algn="l" rtl="0">
              <a:lnSpc>
                <a:spcPts val="2490"/>
              </a:lnSpc>
              <a:buAutoNum type="alphaUcPeriod"/>
              <a:tabLst>
                <a:tab pos="455930" algn="l"/>
              </a:tabLst>
            </a:pPr>
            <a:r>
              <a:rPr sz="2550" b="1" spc="10" dirty="0">
                <a:solidFill>
                  <a:srgbClr val="FFBF00"/>
                </a:solidFill>
                <a:latin typeface="Nimbus Roman"/>
                <a:cs typeface="Nimbus Roman"/>
              </a:rPr>
              <a:t>Population </a:t>
            </a:r>
            <a:r>
              <a:rPr sz="2550" b="1" spc="10" dirty="0">
                <a:latin typeface="Nimbus Roman"/>
                <a:cs typeface="Nimbus Roman"/>
              </a:rPr>
              <a:t>size</a:t>
            </a:r>
            <a:r>
              <a:rPr sz="2550" spc="10" dirty="0">
                <a:latin typeface="Norasi"/>
                <a:cs typeface="Norasi"/>
              </a:rPr>
              <a:t>: </a:t>
            </a:r>
            <a:r>
              <a:rPr sz="2550" spc="5" dirty="0">
                <a:latin typeface="Norasi"/>
                <a:cs typeface="Norasi"/>
              </a:rPr>
              <a:t>larger </a:t>
            </a:r>
            <a:r>
              <a:rPr sz="2550" spc="15" dirty="0">
                <a:latin typeface="Norasi"/>
                <a:cs typeface="Norasi"/>
              </a:rPr>
              <a:t>population size </a:t>
            </a:r>
            <a:r>
              <a:rPr sz="2550" spc="25" dirty="0">
                <a:latin typeface="Norasi"/>
                <a:cs typeface="Norasi"/>
              </a:rPr>
              <a:t>= </a:t>
            </a:r>
            <a:r>
              <a:rPr sz="2550" spc="20" dirty="0">
                <a:latin typeface="Norasi"/>
                <a:cs typeface="Norasi"/>
              </a:rPr>
              <a:t>longer time </a:t>
            </a:r>
            <a:r>
              <a:rPr sz="2550" spc="15" dirty="0">
                <a:latin typeface="Norasi"/>
                <a:cs typeface="Norasi"/>
              </a:rPr>
              <a:t>to kill all </a:t>
            </a:r>
            <a:r>
              <a:rPr sz="2550" spc="10" dirty="0">
                <a:latin typeface="Norasi"/>
                <a:cs typeface="Norasi"/>
              </a:rPr>
              <a:t>organisms </a:t>
            </a:r>
            <a:r>
              <a:rPr sz="2550" spc="20" dirty="0">
                <a:latin typeface="Norasi"/>
                <a:cs typeface="Norasi"/>
              </a:rPr>
              <a:t>because  death </a:t>
            </a:r>
            <a:r>
              <a:rPr sz="2550" spc="15" dirty="0">
                <a:latin typeface="Norasi"/>
                <a:cs typeface="Norasi"/>
              </a:rPr>
              <a:t>is</a:t>
            </a:r>
            <a:r>
              <a:rPr sz="2550" spc="-605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logarithmic</a:t>
            </a:r>
            <a:endParaRPr sz="2550" dirty="0">
              <a:latin typeface="Norasi"/>
              <a:cs typeface="Norasi"/>
            </a:endParaRPr>
          </a:p>
          <a:p>
            <a:pPr marL="396240" indent="-384175" algn="l" rtl="0">
              <a:lnSpc>
                <a:spcPct val="100000"/>
              </a:lnSpc>
              <a:spcBef>
                <a:spcPts val="434"/>
              </a:spcBef>
              <a:buAutoNum type="alphaUcPeriod"/>
              <a:tabLst>
                <a:tab pos="396875" algn="l"/>
              </a:tabLst>
            </a:pPr>
            <a:r>
              <a:rPr sz="2550" b="1" spc="10" dirty="0">
                <a:solidFill>
                  <a:srgbClr val="2D75B5"/>
                </a:solidFill>
                <a:latin typeface="Nimbus Roman"/>
                <a:cs typeface="Nimbus Roman"/>
              </a:rPr>
              <a:t>Population</a:t>
            </a:r>
            <a:r>
              <a:rPr sz="2550" b="1" spc="5" dirty="0">
                <a:solidFill>
                  <a:srgbClr val="2D75B5"/>
                </a:solidFill>
                <a:latin typeface="Nimbus Roman"/>
                <a:cs typeface="Nimbus Roman"/>
              </a:rPr>
              <a:t> </a:t>
            </a:r>
            <a:r>
              <a:rPr sz="2550" b="1" spc="15" dirty="0">
                <a:solidFill>
                  <a:srgbClr val="2D75B5"/>
                </a:solidFill>
                <a:latin typeface="Nimbus Roman"/>
                <a:cs typeface="Nimbus Roman"/>
              </a:rPr>
              <a:t>composition</a:t>
            </a:r>
            <a:endParaRPr sz="2550" dirty="0">
              <a:latin typeface="Nimbus Roman"/>
              <a:cs typeface="Nimbus Roman"/>
            </a:endParaRPr>
          </a:p>
          <a:p>
            <a:pPr marL="341630" indent="-328930" algn="l" rtl="0">
              <a:lnSpc>
                <a:spcPct val="100000"/>
              </a:lnSpc>
              <a:spcBef>
                <a:spcPts val="430"/>
              </a:spcBef>
              <a:buAutoNum type="arabicPeriod"/>
              <a:tabLst>
                <a:tab pos="341630" algn="l"/>
              </a:tabLst>
            </a:pPr>
            <a:r>
              <a:rPr sz="2550" spc="25" dirty="0">
                <a:latin typeface="Norasi"/>
                <a:cs typeface="Norasi"/>
              </a:rPr>
              <a:t>Some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10" dirty="0">
                <a:latin typeface="Norasi"/>
                <a:cs typeface="Norasi"/>
              </a:rPr>
              <a:t>organisms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are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20" dirty="0">
                <a:latin typeface="Norasi"/>
                <a:cs typeface="Norasi"/>
              </a:rPr>
              <a:t>more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resistant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to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10" dirty="0">
                <a:latin typeface="Norasi"/>
                <a:cs typeface="Norasi"/>
              </a:rPr>
              <a:t>killing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20" dirty="0">
                <a:latin typeface="Norasi"/>
                <a:cs typeface="Norasi"/>
              </a:rPr>
              <a:t>than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others</a:t>
            </a:r>
            <a:endParaRPr sz="2550" dirty="0">
              <a:latin typeface="Norasi"/>
              <a:cs typeface="Norasi"/>
            </a:endParaRPr>
          </a:p>
          <a:p>
            <a:pPr marL="12700" marR="5080" algn="l" rtl="0">
              <a:lnSpc>
                <a:spcPts val="2490"/>
              </a:lnSpc>
              <a:spcBef>
                <a:spcPts val="985"/>
              </a:spcBef>
              <a:buAutoNum type="arabicPeriod"/>
              <a:tabLst>
                <a:tab pos="386715" algn="l"/>
              </a:tabLst>
            </a:pPr>
            <a:r>
              <a:rPr sz="2550" spc="25" dirty="0">
                <a:latin typeface="Norasi"/>
                <a:cs typeface="Norasi"/>
              </a:rPr>
              <a:t>Some </a:t>
            </a:r>
            <a:r>
              <a:rPr sz="2550" spc="10" dirty="0">
                <a:latin typeface="Norasi"/>
                <a:cs typeface="Norasi"/>
              </a:rPr>
              <a:t>growth </a:t>
            </a:r>
            <a:r>
              <a:rPr sz="2550" spc="15" dirty="0">
                <a:latin typeface="Norasi"/>
                <a:cs typeface="Norasi"/>
              </a:rPr>
              <a:t>stages are </a:t>
            </a:r>
            <a:r>
              <a:rPr sz="2550" spc="20" dirty="0">
                <a:latin typeface="Norasi"/>
                <a:cs typeface="Norasi"/>
              </a:rPr>
              <a:t>more </a:t>
            </a:r>
            <a:r>
              <a:rPr sz="2550" spc="15" dirty="0">
                <a:latin typeface="Norasi"/>
                <a:cs typeface="Norasi"/>
              </a:rPr>
              <a:t>resistant </a:t>
            </a:r>
            <a:r>
              <a:rPr sz="2550" spc="20" dirty="0">
                <a:latin typeface="Norasi"/>
                <a:cs typeface="Norasi"/>
              </a:rPr>
              <a:t>than </a:t>
            </a:r>
            <a:r>
              <a:rPr sz="2550" spc="15" dirty="0">
                <a:latin typeface="Norasi"/>
                <a:cs typeface="Norasi"/>
              </a:rPr>
              <a:t>other (i.e. endospores, stationary </a:t>
            </a:r>
            <a:r>
              <a:rPr sz="2550" spc="20" dirty="0">
                <a:latin typeface="Norasi"/>
                <a:cs typeface="Norasi"/>
              </a:rPr>
              <a:t>phase  </a:t>
            </a:r>
            <a:r>
              <a:rPr sz="2550" spc="15" dirty="0">
                <a:latin typeface="Norasi"/>
                <a:cs typeface="Norasi"/>
              </a:rPr>
              <a:t>cells)</a:t>
            </a:r>
            <a:endParaRPr sz="2550" dirty="0">
              <a:latin typeface="Norasi"/>
              <a:cs typeface="Norasi"/>
            </a:endParaRPr>
          </a:p>
          <a:p>
            <a:pPr marL="414655" indent="-401955" algn="l" rtl="0">
              <a:lnSpc>
                <a:spcPct val="100000"/>
              </a:lnSpc>
              <a:spcBef>
                <a:spcPts val="434"/>
              </a:spcBef>
              <a:buAutoNum type="alphaUcPeriod" startAt="3"/>
              <a:tabLst>
                <a:tab pos="414655" algn="l"/>
              </a:tabLst>
            </a:pPr>
            <a:r>
              <a:rPr sz="2550" b="1" spc="15" dirty="0">
                <a:solidFill>
                  <a:srgbClr val="2D75B5"/>
                </a:solidFill>
                <a:latin typeface="Nimbus Roman"/>
                <a:cs typeface="Nimbus Roman"/>
              </a:rPr>
              <a:t>Concentration/intensity of</a:t>
            </a:r>
            <a:r>
              <a:rPr sz="2550" b="1" dirty="0">
                <a:solidFill>
                  <a:srgbClr val="2D75B5"/>
                </a:solidFill>
                <a:latin typeface="Nimbus Roman"/>
                <a:cs typeface="Nimbus Roman"/>
              </a:rPr>
              <a:t> </a:t>
            </a:r>
            <a:r>
              <a:rPr sz="2550" b="1" spc="15" dirty="0">
                <a:solidFill>
                  <a:srgbClr val="2D75B5"/>
                </a:solidFill>
                <a:latin typeface="Nimbus Roman"/>
                <a:cs typeface="Nimbus Roman"/>
              </a:rPr>
              <a:t>agent</a:t>
            </a:r>
            <a:endParaRPr sz="2550" dirty="0">
              <a:latin typeface="Nimbus Roman"/>
              <a:cs typeface="Nimbus Roman"/>
            </a:endParaRPr>
          </a:p>
          <a:p>
            <a:pPr marL="12700" marR="10795" algn="l" rtl="0">
              <a:lnSpc>
                <a:spcPts val="2490"/>
              </a:lnSpc>
              <a:spcBef>
                <a:spcPts val="980"/>
              </a:spcBef>
            </a:pPr>
            <a:r>
              <a:rPr sz="2550" spc="15" dirty="0">
                <a:latin typeface="Norasi"/>
                <a:cs typeface="Norasi"/>
              </a:rPr>
              <a:t>generally</a:t>
            </a:r>
            <a:r>
              <a:rPr sz="2550" spc="-45" dirty="0">
                <a:latin typeface="Norasi"/>
                <a:cs typeface="Norasi"/>
              </a:rPr>
              <a:t> </a:t>
            </a:r>
            <a:r>
              <a:rPr sz="2550" spc="20" dirty="0">
                <a:latin typeface="Norasi"/>
                <a:cs typeface="Norasi"/>
              </a:rPr>
              <a:t>and</a:t>
            </a:r>
            <a:r>
              <a:rPr sz="2550" spc="-45" dirty="0">
                <a:latin typeface="Norasi"/>
                <a:cs typeface="Norasi"/>
              </a:rPr>
              <a:t> </a:t>
            </a:r>
            <a:r>
              <a:rPr sz="2550" spc="20" dirty="0">
                <a:latin typeface="Norasi"/>
                <a:cs typeface="Norasi"/>
              </a:rPr>
              <a:t>up</a:t>
            </a:r>
            <a:r>
              <a:rPr sz="2550" spc="-45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to</a:t>
            </a:r>
            <a:r>
              <a:rPr sz="2550" spc="-40" dirty="0">
                <a:latin typeface="Norasi"/>
                <a:cs typeface="Norasi"/>
              </a:rPr>
              <a:t> </a:t>
            </a:r>
            <a:r>
              <a:rPr sz="2550" spc="20" dirty="0">
                <a:latin typeface="Norasi"/>
                <a:cs typeface="Norasi"/>
              </a:rPr>
              <a:t>a</a:t>
            </a:r>
            <a:r>
              <a:rPr sz="2550" spc="-45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point,</a:t>
            </a:r>
            <a:r>
              <a:rPr sz="2550" spc="-45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the</a:t>
            </a:r>
            <a:r>
              <a:rPr sz="2550" spc="-40" dirty="0">
                <a:latin typeface="Norasi"/>
                <a:cs typeface="Norasi"/>
              </a:rPr>
              <a:t> </a:t>
            </a:r>
            <a:r>
              <a:rPr sz="2550" spc="20" dirty="0">
                <a:latin typeface="Norasi"/>
                <a:cs typeface="Norasi"/>
              </a:rPr>
              <a:t>more</a:t>
            </a:r>
            <a:r>
              <a:rPr sz="2550" spc="-45" dirty="0">
                <a:latin typeface="Norasi"/>
                <a:cs typeface="Norasi"/>
              </a:rPr>
              <a:t> </a:t>
            </a:r>
            <a:r>
              <a:rPr sz="2550" spc="20" dirty="0">
                <a:latin typeface="Norasi"/>
                <a:cs typeface="Norasi"/>
              </a:rPr>
              <a:t>concentrated</a:t>
            </a:r>
            <a:r>
              <a:rPr sz="2550" spc="-45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the</a:t>
            </a:r>
            <a:r>
              <a:rPr sz="2550" spc="-40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agent,</a:t>
            </a:r>
            <a:r>
              <a:rPr sz="2550" spc="-45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the</a:t>
            </a:r>
            <a:r>
              <a:rPr sz="2550" spc="-45" dirty="0">
                <a:latin typeface="Norasi"/>
                <a:cs typeface="Norasi"/>
              </a:rPr>
              <a:t> </a:t>
            </a:r>
            <a:r>
              <a:rPr sz="2550" spc="20" dirty="0">
                <a:latin typeface="Norasi"/>
                <a:cs typeface="Norasi"/>
              </a:rPr>
              <a:t>more</a:t>
            </a:r>
            <a:r>
              <a:rPr sz="2550" spc="-45" dirty="0">
                <a:latin typeface="Norasi"/>
                <a:cs typeface="Norasi"/>
              </a:rPr>
              <a:t> </a:t>
            </a:r>
            <a:r>
              <a:rPr sz="2550" spc="10" dirty="0">
                <a:latin typeface="Norasi"/>
                <a:cs typeface="Norasi"/>
              </a:rPr>
              <a:t>eﬀective</a:t>
            </a:r>
            <a:r>
              <a:rPr sz="2550" spc="-40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it</a:t>
            </a:r>
            <a:r>
              <a:rPr sz="2550" spc="-45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is</a:t>
            </a:r>
            <a:r>
              <a:rPr sz="2550" spc="-45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at  </a:t>
            </a:r>
            <a:r>
              <a:rPr sz="2550" spc="10" dirty="0">
                <a:latin typeface="Norasi"/>
                <a:cs typeface="Norasi"/>
              </a:rPr>
              <a:t>killing.</a:t>
            </a:r>
            <a:r>
              <a:rPr sz="2550" spc="-340" dirty="0">
                <a:latin typeface="Norasi"/>
                <a:cs typeface="Norasi"/>
              </a:rPr>
              <a:t> </a:t>
            </a:r>
            <a:r>
              <a:rPr sz="2550" spc="20" dirty="0">
                <a:latin typeface="Norasi"/>
                <a:cs typeface="Norasi"/>
              </a:rPr>
              <a:t>There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are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exceptions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to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this.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25" dirty="0">
                <a:latin typeface="Norasi"/>
                <a:cs typeface="Norasi"/>
              </a:rPr>
              <a:t>70%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20" dirty="0">
                <a:latin typeface="Norasi"/>
                <a:cs typeface="Norasi"/>
              </a:rPr>
              <a:t>ethanol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is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20" dirty="0">
                <a:latin typeface="Norasi"/>
                <a:cs typeface="Norasi"/>
              </a:rPr>
              <a:t>more</a:t>
            </a:r>
            <a:r>
              <a:rPr sz="2550" spc="-285" dirty="0">
                <a:latin typeface="Norasi"/>
                <a:cs typeface="Norasi"/>
              </a:rPr>
              <a:t> </a:t>
            </a:r>
            <a:r>
              <a:rPr sz="2550" spc="10" dirty="0">
                <a:latin typeface="Norasi"/>
                <a:cs typeface="Norasi"/>
              </a:rPr>
              <a:t>eﬀective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20" dirty="0">
                <a:latin typeface="Norasi"/>
                <a:cs typeface="Norasi"/>
              </a:rPr>
              <a:t>than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20" dirty="0">
                <a:latin typeface="Norasi"/>
                <a:cs typeface="Norasi"/>
              </a:rPr>
              <a:t>100%.</a:t>
            </a:r>
            <a:endParaRPr sz="2550" dirty="0">
              <a:latin typeface="Norasi"/>
              <a:cs typeface="Norasi"/>
            </a:endParaRPr>
          </a:p>
          <a:p>
            <a:pPr marL="408940" indent="-396875" algn="l" rtl="0">
              <a:lnSpc>
                <a:spcPct val="100000"/>
              </a:lnSpc>
              <a:spcBef>
                <a:spcPts val="434"/>
              </a:spcBef>
              <a:buAutoNum type="alphaUcPeriod" startAt="4"/>
              <a:tabLst>
                <a:tab pos="409575" algn="l"/>
              </a:tabLst>
            </a:pPr>
            <a:r>
              <a:rPr sz="2550" b="1" spc="15" dirty="0">
                <a:solidFill>
                  <a:srgbClr val="2D75B5"/>
                </a:solidFill>
                <a:latin typeface="Nimbus Roman"/>
                <a:cs typeface="Nimbus Roman"/>
              </a:rPr>
              <a:t>Duration</a:t>
            </a:r>
            <a:r>
              <a:rPr sz="2550" b="1" spc="10" dirty="0">
                <a:solidFill>
                  <a:srgbClr val="2D75B5"/>
                </a:solidFill>
                <a:latin typeface="Nimbus Roman"/>
                <a:cs typeface="Nimbus Roman"/>
              </a:rPr>
              <a:t> </a:t>
            </a:r>
            <a:r>
              <a:rPr sz="2550" b="1" spc="15" dirty="0">
                <a:solidFill>
                  <a:srgbClr val="2D75B5"/>
                </a:solidFill>
                <a:latin typeface="Nimbus Roman"/>
                <a:cs typeface="Nimbus Roman"/>
              </a:rPr>
              <a:t>of</a:t>
            </a:r>
            <a:r>
              <a:rPr sz="2550" b="1" spc="10" dirty="0">
                <a:solidFill>
                  <a:srgbClr val="2D75B5"/>
                </a:solidFill>
                <a:latin typeface="Nimbus Roman"/>
                <a:cs typeface="Nimbus Roman"/>
              </a:rPr>
              <a:t> exposure </a:t>
            </a:r>
            <a:r>
              <a:rPr sz="2550" b="1" spc="15" dirty="0">
                <a:solidFill>
                  <a:srgbClr val="2D75B5"/>
                </a:solidFill>
                <a:latin typeface="Nimbus Roman"/>
                <a:cs typeface="Nimbus Roman"/>
              </a:rPr>
              <a:t>(contact</a:t>
            </a:r>
            <a:r>
              <a:rPr sz="2550" b="1" spc="10" dirty="0">
                <a:solidFill>
                  <a:srgbClr val="2D75B5"/>
                </a:solidFill>
                <a:latin typeface="Nimbus Roman"/>
                <a:cs typeface="Nimbus Roman"/>
              </a:rPr>
              <a:t> </a:t>
            </a:r>
            <a:r>
              <a:rPr sz="2550" b="1" spc="15" dirty="0">
                <a:solidFill>
                  <a:srgbClr val="2D75B5"/>
                </a:solidFill>
                <a:latin typeface="Nimbus Roman"/>
                <a:cs typeface="Nimbus Roman"/>
              </a:rPr>
              <a:t>time):</a:t>
            </a:r>
            <a:r>
              <a:rPr sz="2550" b="1" spc="5" dirty="0">
                <a:solidFill>
                  <a:srgbClr val="2D75B5"/>
                </a:solidFill>
                <a:latin typeface="Nimbus Roman"/>
                <a:cs typeface="Nimbus Roman"/>
              </a:rPr>
              <a:t> </a:t>
            </a:r>
            <a:r>
              <a:rPr sz="2550" spc="20" dirty="0">
                <a:latin typeface="Norasi"/>
                <a:cs typeface="Norasi"/>
              </a:rPr>
              <a:t>longer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exposure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25" dirty="0">
                <a:latin typeface="Norasi"/>
                <a:cs typeface="Norasi"/>
              </a:rPr>
              <a:t>=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20" dirty="0">
                <a:latin typeface="Norasi"/>
                <a:cs typeface="Norasi"/>
              </a:rPr>
              <a:t>more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10" dirty="0">
                <a:latin typeface="Norasi"/>
                <a:cs typeface="Norasi"/>
              </a:rPr>
              <a:t>killing</a:t>
            </a:r>
            <a:endParaRPr sz="2550" dirty="0">
              <a:latin typeface="Norasi"/>
              <a:cs typeface="Norasi"/>
            </a:endParaRPr>
          </a:p>
          <a:p>
            <a:pPr marL="385445" indent="-373380" algn="l" rtl="0">
              <a:lnSpc>
                <a:spcPct val="100000"/>
              </a:lnSpc>
              <a:spcBef>
                <a:spcPts val="430"/>
              </a:spcBef>
              <a:buAutoNum type="alphaUcPeriod" startAt="4"/>
              <a:tabLst>
                <a:tab pos="386080" algn="l"/>
              </a:tabLst>
            </a:pPr>
            <a:r>
              <a:rPr sz="2550" b="1" spc="-5" dirty="0">
                <a:solidFill>
                  <a:srgbClr val="2D75B5"/>
                </a:solidFill>
                <a:latin typeface="Nimbus Roman"/>
                <a:cs typeface="Nimbus Roman"/>
              </a:rPr>
              <a:t>Temperature:</a:t>
            </a:r>
            <a:r>
              <a:rPr sz="2550" b="1" dirty="0">
                <a:solidFill>
                  <a:srgbClr val="2D75B5"/>
                </a:solidFill>
                <a:latin typeface="Nimbus Roman"/>
                <a:cs typeface="Nimbus Roman"/>
              </a:rPr>
              <a:t> </a:t>
            </a:r>
            <a:r>
              <a:rPr sz="2550" spc="10" dirty="0">
                <a:latin typeface="Norasi"/>
                <a:cs typeface="Norasi"/>
              </a:rPr>
              <a:t>many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20" dirty="0">
                <a:latin typeface="Norasi"/>
                <a:cs typeface="Norasi"/>
              </a:rPr>
              <a:t>times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20" dirty="0">
                <a:latin typeface="Norasi"/>
                <a:cs typeface="Norasi"/>
              </a:rPr>
              <a:t>higher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20" dirty="0">
                <a:latin typeface="Norasi"/>
                <a:cs typeface="Norasi"/>
              </a:rPr>
              <a:t>temperature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25" dirty="0">
                <a:latin typeface="Norasi"/>
                <a:cs typeface="Norasi"/>
              </a:rPr>
              <a:t>=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greater</a:t>
            </a:r>
            <a:r>
              <a:rPr sz="2550" spc="-295" dirty="0">
                <a:latin typeface="Norasi"/>
                <a:cs typeface="Norasi"/>
              </a:rPr>
              <a:t> </a:t>
            </a:r>
            <a:r>
              <a:rPr sz="2550" spc="10" dirty="0">
                <a:latin typeface="Norasi"/>
                <a:cs typeface="Norasi"/>
              </a:rPr>
              <a:t>killing</a:t>
            </a:r>
            <a:endParaRPr sz="2550" dirty="0">
              <a:latin typeface="Norasi"/>
              <a:cs typeface="Norasi"/>
            </a:endParaRPr>
          </a:p>
          <a:p>
            <a:pPr marL="342265" indent="-330200" algn="l" rtl="0">
              <a:lnSpc>
                <a:spcPct val="100000"/>
              </a:lnSpc>
              <a:spcBef>
                <a:spcPts val="425"/>
              </a:spcBef>
              <a:buAutoNum type="alphaUcPeriod" startAt="4"/>
              <a:tabLst>
                <a:tab pos="342900" algn="l"/>
              </a:tabLst>
            </a:pPr>
            <a:r>
              <a:rPr sz="2550" b="1" spc="15" dirty="0">
                <a:solidFill>
                  <a:srgbClr val="2D75B5"/>
                </a:solidFill>
                <a:latin typeface="Nimbus Roman"/>
                <a:cs typeface="Nimbus Roman"/>
              </a:rPr>
              <a:t>Local</a:t>
            </a:r>
            <a:r>
              <a:rPr sz="2550" b="1" spc="10" dirty="0">
                <a:solidFill>
                  <a:srgbClr val="2D75B5"/>
                </a:solidFill>
                <a:latin typeface="Nimbus Roman"/>
                <a:cs typeface="Nimbus Roman"/>
              </a:rPr>
              <a:t> </a:t>
            </a:r>
            <a:r>
              <a:rPr sz="2550" b="1" spc="5" dirty="0">
                <a:solidFill>
                  <a:srgbClr val="2D75B5"/>
                </a:solidFill>
                <a:latin typeface="Nimbus Roman"/>
                <a:cs typeface="Nimbus Roman"/>
              </a:rPr>
              <a:t>environment:</a:t>
            </a:r>
            <a:r>
              <a:rPr sz="2550" b="1" dirty="0">
                <a:solidFill>
                  <a:srgbClr val="2D75B5"/>
                </a:solidFill>
                <a:latin typeface="Nimbus Roman"/>
                <a:cs typeface="Nimbus Roman"/>
              </a:rPr>
              <a:t> </a:t>
            </a:r>
            <a:r>
              <a:rPr sz="2550" spc="15" dirty="0">
                <a:latin typeface="Norasi"/>
                <a:cs typeface="Norasi"/>
              </a:rPr>
              <a:t>1.</a:t>
            </a:r>
            <a:r>
              <a:rPr sz="2550" spc="-285" dirty="0">
                <a:latin typeface="Norasi"/>
                <a:cs typeface="Norasi"/>
              </a:rPr>
              <a:t> </a:t>
            </a:r>
            <a:r>
              <a:rPr sz="2550" spc="10" dirty="0">
                <a:latin typeface="Norasi"/>
                <a:cs typeface="Norasi"/>
              </a:rPr>
              <a:t>Lower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25" dirty="0">
                <a:latin typeface="Norasi"/>
                <a:cs typeface="Norasi"/>
              </a:rPr>
              <a:t>pH</a:t>
            </a:r>
            <a:r>
              <a:rPr sz="2550" spc="-285" dirty="0">
                <a:latin typeface="Norasi"/>
                <a:cs typeface="Norasi"/>
              </a:rPr>
              <a:t> </a:t>
            </a:r>
            <a:r>
              <a:rPr sz="2550" spc="20" dirty="0">
                <a:latin typeface="Norasi"/>
                <a:cs typeface="Norasi"/>
              </a:rPr>
              <a:t>enhances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10" dirty="0">
                <a:latin typeface="Norasi"/>
                <a:cs typeface="Norasi"/>
              </a:rPr>
              <a:t>killing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2.</a:t>
            </a:r>
            <a:r>
              <a:rPr sz="2550" spc="-285" dirty="0">
                <a:latin typeface="Norasi"/>
                <a:cs typeface="Norasi"/>
              </a:rPr>
              <a:t> </a:t>
            </a:r>
            <a:r>
              <a:rPr sz="2550" spc="10" dirty="0">
                <a:latin typeface="Norasi"/>
                <a:cs typeface="Norasi"/>
              </a:rPr>
              <a:t>Organic</a:t>
            </a:r>
            <a:r>
              <a:rPr sz="2550" spc="-290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material</a:t>
            </a:r>
            <a:r>
              <a:rPr sz="2550" spc="-285" dirty="0">
                <a:latin typeface="Norasi"/>
                <a:cs typeface="Norasi"/>
              </a:rPr>
              <a:t> </a:t>
            </a:r>
            <a:r>
              <a:rPr sz="2550" spc="15" dirty="0">
                <a:latin typeface="Norasi"/>
                <a:cs typeface="Norasi"/>
              </a:rPr>
              <a:t>protects</a:t>
            </a:r>
            <a:endParaRPr sz="2550" dirty="0">
              <a:latin typeface="Norasi"/>
              <a:cs typeface="Noras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429977" y="6095987"/>
            <a:ext cx="609598" cy="6095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88717" y="326574"/>
            <a:ext cx="9352981" cy="576663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024" y="0"/>
            <a:ext cx="11594465" cy="6288581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30480" algn="ctr" rtl="0">
              <a:lnSpc>
                <a:spcPct val="100000"/>
              </a:lnSpc>
              <a:spcBef>
                <a:spcPts val="760"/>
              </a:spcBef>
            </a:pPr>
            <a:r>
              <a:rPr sz="2800" b="1" dirty="0">
                <a:solidFill>
                  <a:srgbClr val="FF0000"/>
                </a:solidFill>
                <a:latin typeface="Nimbus Roman"/>
                <a:cs typeface="Nimbus Roman"/>
              </a:rPr>
              <a:t>Use of </a:t>
            </a:r>
            <a:r>
              <a:rPr sz="2800" b="1" spc="-5" dirty="0">
                <a:solidFill>
                  <a:srgbClr val="FF0000"/>
                </a:solidFill>
                <a:latin typeface="Nimbus Roman"/>
                <a:cs typeface="Nimbus Roman"/>
              </a:rPr>
              <a:t>physical </a:t>
            </a:r>
            <a:r>
              <a:rPr sz="2800" b="1" dirty="0">
                <a:solidFill>
                  <a:srgbClr val="FF0000"/>
                </a:solidFill>
                <a:latin typeface="Nimbus Roman"/>
                <a:cs typeface="Nimbus Roman"/>
              </a:rPr>
              <a:t>methods in</a:t>
            </a:r>
            <a:r>
              <a:rPr sz="2800" b="1" spc="-5" dirty="0">
                <a:solidFill>
                  <a:srgbClr val="FF0000"/>
                </a:solidFill>
                <a:latin typeface="Nimbus Roman"/>
                <a:cs typeface="Nimbus Roman"/>
              </a:rPr>
              <a:t> </a:t>
            </a:r>
            <a:r>
              <a:rPr sz="2800" b="1" spc="-10" dirty="0">
                <a:solidFill>
                  <a:srgbClr val="FF0000"/>
                </a:solidFill>
                <a:latin typeface="Nimbus Roman"/>
                <a:cs typeface="Nimbus Roman"/>
              </a:rPr>
              <a:t>control</a:t>
            </a:r>
            <a:endParaRPr sz="2800" dirty="0">
              <a:solidFill>
                <a:srgbClr val="FF0000"/>
              </a:solidFill>
              <a:latin typeface="Nimbus Roman"/>
              <a:cs typeface="Nimbus Roman"/>
            </a:endParaRPr>
          </a:p>
          <a:p>
            <a:pPr marL="12700" algn="l" rtl="0">
              <a:lnSpc>
                <a:spcPct val="100000"/>
              </a:lnSpc>
              <a:spcBef>
                <a:spcPts val="665"/>
              </a:spcBef>
            </a:pPr>
            <a:r>
              <a:rPr sz="2800" b="1" dirty="0">
                <a:solidFill>
                  <a:schemeClr val="accent1"/>
                </a:solidFill>
                <a:latin typeface="Nimbus Roman"/>
                <a:cs typeface="Nimbus Roman"/>
              </a:rPr>
              <a:t>A.</a:t>
            </a:r>
            <a:r>
              <a:rPr sz="2800" b="1" spc="-5" dirty="0">
                <a:solidFill>
                  <a:schemeClr val="accent1"/>
                </a:solidFill>
                <a:latin typeface="Nimbus Roman"/>
                <a:cs typeface="Nimbus Roman"/>
              </a:rPr>
              <a:t> </a:t>
            </a:r>
            <a:r>
              <a:rPr sz="2800" b="1" dirty="0">
                <a:solidFill>
                  <a:schemeClr val="accent1"/>
                </a:solidFill>
                <a:latin typeface="Nimbus Roman"/>
                <a:cs typeface="Nimbus Roman"/>
              </a:rPr>
              <a:t>Heat</a:t>
            </a:r>
            <a:endParaRPr sz="2800" dirty="0">
              <a:solidFill>
                <a:schemeClr val="accent1"/>
              </a:solidFill>
              <a:latin typeface="Nimbus Roman"/>
              <a:cs typeface="Nimbus Roman"/>
            </a:endParaRPr>
          </a:p>
          <a:p>
            <a:pPr marL="12700" marR="997585" algn="l" rtl="0">
              <a:lnSpc>
                <a:spcPts val="4020"/>
              </a:lnSpc>
              <a:spcBef>
                <a:spcPts val="250"/>
              </a:spcBef>
              <a:buAutoNum type="arabicPeriod"/>
              <a:tabLst>
                <a:tab pos="368300" algn="l"/>
              </a:tabLst>
            </a:pPr>
            <a:r>
              <a:rPr sz="2800" b="1" dirty="0">
                <a:solidFill>
                  <a:srgbClr val="BF9000"/>
                </a:solidFill>
                <a:latin typeface="Nimbus Roman"/>
                <a:cs typeface="Nimbus Roman"/>
              </a:rPr>
              <a:t>Mechanism</a:t>
            </a:r>
            <a:r>
              <a:rPr sz="2800" b="1" spc="5" dirty="0">
                <a:solidFill>
                  <a:srgbClr val="BF9000"/>
                </a:solidFill>
                <a:latin typeface="Nimbus Roman"/>
                <a:cs typeface="Nimbus Roman"/>
              </a:rPr>
              <a:t> </a:t>
            </a:r>
            <a:r>
              <a:rPr sz="2800" b="1" dirty="0">
                <a:solidFill>
                  <a:srgbClr val="BF9000"/>
                </a:solidFill>
                <a:latin typeface="Nimbus Roman"/>
                <a:cs typeface="Nimbus Roman"/>
              </a:rPr>
              <a:t>of</a:t>
            </a:r>
            <a:r>
              <a:rPr sz="2800" b="1" spc="5" dirty="0">
                <a:solidFill>
                  <a:srgbClr val="BF9000"/>
                </a:solidFill>
                <a:latin typeface="Nimbus Roman"/>
                <a:cs typeface="Nimbus Roman"/>
              </a:rPr>
              <a:t> </a:t>
            </a:r>
            <a:r>
              <a:rPr sz="2800" b="1" spc="-5" dirty="0">
                <a:solidFill>
                  <a:srgbClr val="BF9000"/>
                </a:solidFill>
                <a:latin typeface="Nimbus Roman"/>
                <a:cs typeface="Nimbus Roman"/>
              </a:rPr>
              <a:t>action</a:t>
            </a:r>
            <a:r>
              <a:rPr sz="2800" b="1" spc="-5" dirty="0">
                <a:latin typeface="Nimbus Roman"/>
                <a:cs typeface="Nimbus Roman"/>
              </a:rPr>
              <a:t>:</a:t>
            </a:r>
            <a:r>
              <a:rPr sz="2800" b="1" spc="5" dirty="0">
                <a:latin typeface="Nimbus Roman"/>
                <a:cs typeface="Nimbus Roman"/>
              </a:rPr>
              <a:t> </a:t>
            </a:r>
            <a:r>
              <a:rPr sz="2800" dirty="0">
                <a:latin typeface="Norasi"/>
                <a:cs typeface="Norasi"/>
              </a:rPr>
              <a:t>denaturation</a:t>
            </a:r>
            <a:r>
              <a:rPr sz="2800" spc="-32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of</a:t>
            </a:r>
            <a:r>
              <a:rPr sz="2800" spc="-31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proteins</a:t>
            </a:r>
            <a:r>
              <a:rPr sz="2800" spc="-32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and</a:t>
            </a:r>
            <a:r>
              <a:rPr sz="2800" spc="-315" dirty="0">
                <a:latin typeface="Norasi"/>
                <a:cs typeface="Norasi"/>
              </a:rPr>
              <a:t> </a:t>
            </a:r>
            <a:r>
              <a:rPr sz="2800" spc="-20" dirty="0">
                <a:latin typeface="Norasi"/>
                <a:cs typeface="Norasi"/>
              </a:rPr>
              <a:t>DNA,</a:t>
            </a:r>
            <a:r>
              <a:rPr sz="2800" spc="-32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disruption</a:t>
            </a:r>
            <a:r>
              <a:rPr sz="2800" spc="-31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of  membranes,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oxidation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of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proteins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(for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dry)</a:t>
            </a:r>
          </a:p>
          <a:p>
            <a:pPr marL="368300" indent="-355600" algn="l" rtl="0">
              <a:lnSpc>
                <a:spcPct val="100000"/>
              </a:lnSpc>
              <a:spcBef>
                <a:spcPts val="425"/>
              </a:spcBef>
              <a:buAutoNum type="arabicPeriod"/>
              <a:tabLst>
                <a:tab pos="368300" algn="l"/>
              </a:tabLst>
            </a:pPr>
            <a:r>
              <a:rPr sz="2800" b="1" spc="-5" dirty="0">
                <a:solidFill>
                  <a:srgbClr val="BF9000"/>
                </a:solidFill>
                <a:latin typeface="Nimbus Roman"/>
                <a:cs typeface="Nimbus Roman"/>
              </a:rPr>
              <a:t>Quantitative </a:t>
            </a:r>
            <a:r>
              <a:rPr sz="2800" b="1" dirty="0">
                <a:solidFill>
                  <a:srgbClr val="BF9000"/>
                </a:solidFill>
                <a:latin typeface="Nimbus Roman"/>
                <a:cs typeface="Nimbus Roman"/>
              </a:rPr>
              <a:t>descriptions</a:t>
            </a:r>
            <a:endParaRPr sz="2800" dirty="0">
              <a:latin typeface="Nimbus Roman"/>
              <a:cs typeface="Nimbus Roman"/>
            </a:endParaRPr>
          </a:p>
          <a:p>
            <a:pPr marL="12700" marR="38100" algn="l" rtl="0">
              <a:lnSpc>
                <a:spcPts val="3020"/>
              </a:lnSpc>
              <a:spcBef>
                <a:spcPts val="1045"/>
              </a:spcBef>
              <a:buAutoNum type="alphaLcParenR"/>
              <a:tabLst>
                <a:tab pos="465455" algn="l"/>
                <a:tab pos="466090" algn="l"/>
                <a:tab pos="1957705" algn="l"/>
                <a:tab pos="2975610" algn="l"/>
                <a:tab pos="3935095" algn="l"/>
                <a:tab pos="5052695" algn="l"/>
              </a:tabLst>
            </a:pPr>
            <a:r>
              <a:rPr sz="2800" b="1" dirty="0">
                <a:latin typeface="Nimbus Roman"/>
                <a:cs typeface="Nimbus Roman"/>
              </a:rPr>
              <a:t>Thermal	death	point	(TDP)	</a:t>
            </a:r>
            <a:r>
              <a:rPr sz="2800" dirty="0">
                <a:latin typeface="Norasi"/>
                <a:cs typeface="Norasi"/>
              </a:rPr>
              <a:t>= </a:t>
            </a:r>
            <a:r>
              <a:rPr sz="2800" spc="-10" dirty="0">
                <a:latin typeface="Norasi"/>
                <a:cs typeface="Norasi"/>
              </a:rPr>
              <a:t>lowest </a:t>
            </a:r>
            <a:r>
              <a:rPr sz="2800" dirty="0">
                <a:latin typeface="Norasi"/>
                <a:cs typeface="Norasi"/>
              </a:rPr>
              <a:t>temperature in which a microbial  population</a:t>
            </a:r>
            <a:r>
              <a:rPr sz="2800" spc="-33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is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killed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in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10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minutes;</a:t>
            </a:r>
          </a:p>
          <a:p>
            <a:pPr marL="12700" marR="5080" algn="l" rtl="0">
              <a:lnSpc>
                <a:spcPts val="3020"/>
              </a:lnSpc>
              <a:spcBef>
                <a:spcPts val="1010"/>
              </a:spcBef>
              <a:buAutoNum type="alphaLcParenR"/>
              <a:tabLst>
                <a:tab pos="425450" algn="l"/>
              </a:tabLst>
            </a:pPr>
            <a:r>
              <a:rPr sz="2800" b="1" dirty="0">
                <a:latin typeface="Nimbus Roman"/>
                <a:cs typeface="Nimbus Roman"/>
              </a:rPr>
              <a:t>Thermal</a:t>
            </a:r>
            <a:r>
              <a:rPr sz="2800" b="1" spc="145" dirty="0">
                <a:latin typeface="Nimbus Roman"/>
                <a:cs typeface="Nimbus Roman"/>
              </a:rPr>
              <a:t> </a:t>
            </a:r>
            <a:r>
              <a:rPr sz="2800" b="1" dirty="0">
                <a:latin typeface="Nimbus Roman"/>
                <a:cs typeface="Nimbus Roman"/>
              </a:rPr>
              <a:t>death</a:t>
            </a:r>
            <a:r>
              <a:rPr sz="2800" b="1" spc="145" dirty="0">
                <a:latin typeface="Nimbus Roman"/>
                <a:cs typeface="Nimbus Roman"/>
              </a:rPr>
              <a:t> </a:t>
            </a:r>
            <a:r>
              <a:rPr sz="2800" b="1" dirty="0">
                <a:latin typeface="Nimbus Roman"/>
                <a:cs typeface="Nimbus Roman"/>
              </a:rPr>
              <a:t>time</a:t>
            </a:r>
            <a:r>
              <a:rPr sz="2800" b="1" spc="150" dirty="0">
                <a:latin typeface="Nimbus Roman"/>
                <a:cs typeface="Nimbus Roman"/>
              </a:rPr>
              <a:t> </a:t>
            </a:r>
            <a:r>
              <a:rPr sz="2800" b="1" dirty="0">
                <a:latin typeface="Nimbus Roman"/>
                <a:cs typeface="Nimbus Roman"/>
              </a:rPr>
              <a:t>(TDT)</a:t>
            </a:r>
            <a:r>
              <a:rPr sz="2800" b="1" spc="150" dirty="0">
                <a:latin typeface="Nimbus Roman"/>
                <a:cs typeface="Nimbus Roman"/>
              </a:rPr>
              <a:t> </a:t>
            </a:r>
            <a:r>
              <a:rPr sz="2800" dirty="0">
                <a:latin typeface="Norasi"/>
                <a:cs typeface="Norasi"/>
              </a:rPr>
              <a:t>=</a:t>
            </a:r>
            <a:r>
              <a:rPr sz="2800" spc="-17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shortest</a:t>
            </a:r>
            <a:r>
              <a:rPr sz="2800" spc="-18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time</a:t>
            </a:r>
            <a:r>
              <a:rPr sz="2800" spc="-17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needed</a:t>
            </a:r>
            <a:r>
              <a:rPr sz="2800" spc="-18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to</a:t>
            </a:r>
            <a:r>
              <a:rPr sz="2800" spc="-17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kill</a:t>
            </a:r>
            <a:r>
              <a:rPr sz="2800" spc="-18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all</a:t>
            </a:r>
            <a:r>
              <a:rPr sz="2800" spc="-175" dirty="0">
                <a:latin typeface="Norasi"/>
                <a:cs typeface="Norasi"/>
              </a:rPr>
              <a:t> </a:t>
            </a:r>
            <a:r>
              <a:rPr sz="2800" spc="-5" dirty="0">
                <a:latin typeface="Norasi"/>
                <a:cs typeface="Norasi"/>
              </a:rPr>
              <a:t>organisms</a:t>
            </a:r>
            <a:r>
              <a:rPr sz="2800" spc="-18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in</a:t>
            </a:r>
            <a:r>
              <a:rPr sz="2800" spc="-17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a  microbial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suspension</a:t>
            </a:r>
            <a:r>
              <a:rPr sz="2800" spc="-32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at</a:t>
            </a:r>
            <a:r>
              <a:rPr sz="2800" spc="-32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a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particular</a:t>
            </a:r>
            <a:r>
              <a:rPr sz="2800" spc="-32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temperature;</a:t>
            </a:r>
            <a:r>
              <a:rPr sz="2800" spc="-32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depends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on</a:t>
            </a:r>
            <a:r>
              <a:rPr sz="2800" spc="-32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original</a:t>
            </a:r>
            <a:r>
              <a:rPr sz="2800" spc="-32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#</a:t>
            </a:r>
            <a:r>
              <a:rPr sz="2800" spc="-32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of</a:t>
            </a:r>
          </a:p>
          <a:p>
            <a:pPr marL="12700" algn="l" rtl="0">
              <a:lnSpc>
                <a:spcPct val="100000"/>
              </a:lnSpc>
              <a:spcBef>
                <a:spcPts val="625"/>
              </a:spcBef>
            </a:pPr>
            <a:r>
              <a:rPr sz="2800" dirty="0">
                <a:latin typeface="Norasi"/>
                <a:cs typeface="Norasi"/>
              </a:rPr>
              <a:t>microbes</a:t>
            </a:r>
          </a:p>
          <a:p>
            <a:pPr marL="12700" marR="499745" algn="l" rtl="0">
              <a:lnSpc>
                <a:spcPts val="4020"/>
              </a:lnSpc>
              <a:spcBef>
                <a:spcPts val="245"/>
              </a:spcBef>
              <a:buFont typeface="Norasi"/>
              <a:buAutoNum type="alphaLcParenR" startAt="3"/>
              <a:tabLst>
                <a:tab pos="378460" algn="l"/>
              </a:tabLst>
            </a:pPr>
            <a:r>
              <a:rPr sz="2800" b="1" dirty="0">
                <a:latin typeface="Nimbus Roman"/>
                <a:cs typeface="Nimbus Roman"/>
              </a:rPr>
              <a:t>Decimal</a:t>
            </a:r>
            <a:r>
              <a:rPr sz="2800" b="1" spc="5" dirty="0">
                <a:latin typeface="Nimbus Roman"/>
                <a:cs typeface="Nimbus Roman"/>
              </a:rPr>
              <a:t> </a:t>
            </a:r>
            <a:r>
              <a:rPr sz="2800" b="1" spc="-10" dirty="0">
                <a:latin typeface="Nimbus Roman"/>
                <a:cs typeface="Nimbus Roman"/>
              </a:rPr>
              <a:t>reduction</a:t>
            </a:r>
            <a:r>
              <a:rPr sz="2800" b="1" spc="5" dirty="0">
                <a:latin typeface="Nimbus Roman"/>
                <a:cs typeface="Nimbus Roman"/>
              </a:rPr>
              <a:t> </a:t>
            </a:r>
            <a:r>
              <a:rPr sz="2800" b="1" dirty="0">
                <a:latin typeface="Nimbus Roman"/>
                <a:cs typeface="Nimbus Roman"/>
              </a:rPr>
              <a:t>time</a:t>
            </a:r>
            <a:r>
              <a:rPr sz="2800" b="1" spc="5" dirty="0">
                <a:latin typeface="Nimbus Roman"/>
                <a:cs typeface="Nimbus Roman"/>
              </a:rPr>
              <a:t> </a:t>
            </a:r>
            <a:r>
              <a:rPr sz="2800" b="1" spc="-25" dirty="0">
                <a:latin typeface="Nimbus Roman"/>
                <a:cs typeface="Nimbus Roman"/>
              </a:rPr>
              <a:t>(DRT)</a:t>
            </a:r>
            <a:r>
              <a:rPr sz="2800" b="1" dirty="0">
                <a:latin typeface="Nimbus Roman"/>
                <a:cs typeface="Nimbus Roman"/>
              </a:rPr>
              <a:t> </a:t>
            </a:r>
            <a:r>
              <a:rPr sz="2800" dirty="0">
                <a:latin typeface="Norasi"/>
                <a:cs typeface="Norasi"/>
              </a:rPr>
              <a:t>=</a:t>
            </a:r>
            <a:r>
              <a:rPr sz="2800" spc="-32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time</a:t>
            </a:r>
            <a:r>
              <a:rPr sz="2800" spc="-32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required</a:t>
            </a:r>
            <a:r>
              <a:rPr sz="2800" spc="-32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to</a:t>
            </a:r>
            <a:r>
              <a:rPr sz="2800" spc="-31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kill</a:t>
            </a:r>
            <a:r>
              <a:rPr sz="2800" spc="-32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90%</a:t>
            </a:r>
            <a:r>
              <a:rPr sz="2800" spc="-32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of</a:t>
            </a:r>
            <a:r>
              <a:rPr sz="2800" spc="-32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microbes</a:t>
            </a:r>
            <a:r>
              <a:rPr sz="2800" spc="-31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in  a</a:t>
            </a:r>
            <a:r>
              <a:rPr sz="2800" spc="-33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sample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at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a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particular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temperature</a:t>
            </a:r>
          </a:p>
        </p:txBody>
      </p:sp>
      <p:sp>
        <p:nvSpPr>
          <p:cNvPr id="3" name="object 3"/>
          <p:cNvSpPr/>
          <p:nvPr/>
        </p:nvSpPr>
        <p:spPr>
          <a:xfrm>
            <a:off x="11429977" y="6095987"/>
            <a:ext cx="609598" cy="6095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200" y="226705"/>
            <a:ext cx="6781800" cy="739946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spc="10" dirty="0" smtClean="0"/>
              <a:t> </a:t>
            </a:r>
            <a:r>
              <a:rPr spc="-20" dirty="0" smtClean="0"/>
              <a:t>Types </a:t>
            </a:r>
            <a:r>
              <a:rPr spc="10" dirty="0" smtClean="0"/>
              <a:t>of</a:t>
            </a:r>
            <a:r>
              <a:rPr spc="-125" dirty="0" smtClean="0"/>
              <a:t> </a:t>
            </a:r>
            <a:r>
              <a:rPr spc="10" dirty="0" smtClean="0"/>
              <a:t>heat</a:t>
            </a:r>
            <a:r>
              <a:rPr lang="en-US" spc="10" dirty="0"/>
              <a:t/>
            </a:r>
            <a:br>
              <a:rPr lang="en-US" spc="10" dirty="0"/>
            </a:br>
            <a:r>
              <a:rPr lang="en-US" spc="10" dirty="0" smtClean="0">
                <a:solidFill>
                  <a:srgbClr val="FF0000"/>
                </a:solidFill>
              </a:rPr>
              <a:t>((Moist heat))</a:t>
            </a:r>
            <a:endParaRPr spc="10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7200" y="966651"/>
            <a:ext cx="11202996" cy="5469446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658495" indent="-428625" algn="l" rtl="0">
              <a:spcBef>
                <a:spcPts val="180"/>
              </a:spcBef>
              <a:buAutoNum type="arabicParenBoth"/>
              <a:tabLst>
                <a:tab pos="659130" algn="l"/>
              </a:tabLst>
            </a:pPr>
            <a:r>
              <a:rPr sz="2350" b="1" spc="10" dirty="0" smtClean="0">
                <a:latin typeface="Nimbus Roman"/>
                <a:cs typeface="Nimbus Roman"/>
              </a:rPr>
              <a:t>Boiling</a:t>
            </a:r>
            <a:endParaRPr sz="2350" dirty="0">
              <a:latin typeface="Nimbus Roman"/>
              <a:cs typeface="Nimbus Roman"/>
            </a:endParaRPr>
          </a:p>
          <a:p>
            <a:pPr marL="641350" lvl="1" indent="-411480" algn="l" rtl="0">
              <a:spcBef>
                <a:spcPts val="180"/>
              </a:spcBef>
              <a:buAutoNum type="alphaLcParenBoth"/>
              <a:tabLst>
                <a:tab pos="641985" algn="l"/>
              </a:tabLst>
            </a:pPr>
            <a:r>
              <a:rPr sz="2350" spc="15" dirty="0">
                <a:latin typeface="Norasi"/>
                <a:cs typeface="Norasi"/>
              </a:rPr>
              <a:t>10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min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0" dirty="0">
                <a:latin typeface="Norasi"/>
                <a:cs typeface="Norasi"/>
              </a:rPr>
              <a:t>destroys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most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-5" dirty="0">
                <a:latin typeface="Norasi"/>
                <a:cs typeface="Norasi"/>
              </a:rPr>
              <a:t>vegetative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0" dirty="0">
                <a:latin typeface="Norasi"/>
                <a:cs typeface="Norasi"/>
              </a:rPr>
              <a:t>cells</a:t>
            </a:r>
            <a:r>
              <a:rPr sz="2350" spc="-265" dirty="0">
                <a:latin typeface="Norasi"/>
                <a:cs typeface="Norasi"/>
              </a:rPr>
              <a:t> </a:t>
            </a:r>
            <a:r>
              <a:rPr sz="2350" spc="-5" dirty="0">
                <a:latin typeface="Norasi"/>
                <a:cs typeface="Norasi"/>
              </a:rPr>
              <a:t>but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not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0" dirty="0">
                <a:latin typeface="Norasi"/>
                <a:cs typeface="Norasi"/>
              </a:rPr>
              <a:t>bacterial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endospores</a:t>
            </a:r>
            <a:endParaRPr sz="2350" dirty="0">
              <a:latin typeface="Norasi"/>
              <a:cs typeface="Norasi"/>
            </a:endParaRPr>
          </a:p>
          <a:p>
            <a:pPr marL="658495" lvl="1" indent="-428625" algn="l" rtl="0">
              <a:spcBef>
                <a:spcPts val="180"/>
              </a:spcBef>
              <a:buAutoNum type="alphaLcParenBoth"/>
              <a:tabLst>
                <a:tab pos="659130" algn="l"/>
              </a:tabLst>
            </a:pPr>
            <a:r>
              <a:rPr sz="2350" spc="15" dirty="0">
                <a:latin typeface="Norasi"/>
                <a:cs typeface="Norasi"/>
              </a:rPr>
              <a:t>Disinfection</a:t>
            </a:r>
            <a:endParaRPr sz="2350" dirty="0">
              <a:latin typeface="Norasi"/>
              <a:cs typeface="Norasi"/>
            </a:endParaRPr>
          </a:p>
          <a:p>
            <a:pPr marL="641350" indent="-411480" algn="l" rtl="0">
              <a:spcBef>
                <a:spcPts val="180"/>
              </a:spcBef>
              <a:buAutoNum type="arabicParenBoth" startAt="2"/>
              <a:tabLst>
                <a:tab pos="641985" algn="l"/>
              </a:tabLst>
            </a:pPr>
            <a:r>
              <a:rPr sz="2350" b="1" spc="-5" dirty="0">
                <a:latin typeface="Nimbus Roman"/>
                <a:cs typeface="Nimbus Roman"/>
              </a:rPr>
              <a:t>Autoclaving </a:t>
            </a:r>
            <a:r>
              <a:rPr sz="2350" b="1" spc="15" dirty="0">
                <a:latin typeface="Nimbus Roman"/>
                <a:cs typeface="Nimbus Roman"/>
              </a:rPr>
              <a:t>(Steam under</a:t>
            </a:r>
            <a:r>
              <a:rPr sz="2350" b="1" dirty="0">
                <a:latin typeface="Nimbus Roman"/>
                <a:cs typeface="Nimbus Roman"/>
              </a:rPr>
              <a:t> pressure)</a:t>
            </a:r>
            <a:endParaRPr sz="2350" dirty="0">
              <a:latin typeface="Nimbus Roman"/>
              <a:cs typeface="Nimbus Roman"/>
            </a:endParaRPr>
          </a:p>
          <a:p>
            <a:pPr marL="641350" lvl="1" indent="-411480" algn="l" rtl="0">
              <a:spcBef>
                <a:spcPts val="180"/>
              </a:spcBef>
              <a:buAutoNum type="alphaLcParenBoth"/>
              <a:tabLst>
                <a:tab pos="641985" algn="l"/>
              </a:tabLst>
            </a:pPr>
            <a:r>
              <a:rPr sz="2350" spc="15" dirty="0">
                <a:latin typeface="Norasi"/>
                <a:cs typeface="Norasi"/>
              </a:rPr>
              <a:t>Use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0" dirty="0">
                <a:latin typeface="Norasi"/>
                <a:cs typeface="Norasi"/>
              </a:rPr>
              <a:t>of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0" dirty="0">
                <a:latin typeface="Norasi"/>
                <a:cs typeface="Norasi"/>
              </a:rPr>
              <a:t>pressure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0" dirty="0">
                <a:latin typeface="Norasi"/>
                <a:cs typeface="Norasi"/>
              </a:rPr>
              <a:t>at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high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temperature</a:t>
            </a:r>
            <a:r>
              <a:rPr sz="2350" spc="-265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(121°C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0" dirty="0">
                <a:latin typeface="Norasi"/>
                <a:cs typeface="Norasi"/>
              </a:rPr>
              <a:t>at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15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0" dirty="0">
                <a:latin typeface="Norasi"/>
                <a:cs typeface="Norasi"/>
              </a:rPr>
              <a:t>psi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0" dirty="0">
                <a:latin typeface="Norasi"/>
                <a:cs typeface="Norasi"/>
              </a:rPr>
              <a:t>for</a:t>
            </a:r>
            <a:r>
              <a:rPr sz="2350" spc="-265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15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minutes)</a:t>
            </a:r>
            <a:endParaRPr sz="2350" dirty="0">
              <a:latin typeface="Norasi"/>
              <a:cs typeface="Norasi"/>
            </a:endParaRPr>
          </a:p>
          <a:p>
            <a:pPr marL="658495" lvl="1" indent="-428625" algn="l" rtl="0">
              <a:spcBef>
                <a:spcPts val="175"/>
              </a:spcBef>
              <a:buAutoNum type="alphaLcParenBoth"/>
              <a:tabLst>
                <a:tab pos="659130" algn="l"/>
              </a:tabLst>
            </a:pPr>
            <a:r>
              <a:rPr sz="2350" spc="10" dirty="0">
                <a:latin typeface="Norasi"/>
                <a:cs typeface="Norasi"/>
              </a:rPr>
              <a:t>Sterilization,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0" dirty="0">
                <a:latin typeface="Norasi"/>
                <a:cs typeface="Norasi"/>
              </a:rPr>
              <a:t>for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medium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0" dirty="0">
                <a:latin typeface="Norasi"/>
                <a:cs typeface="Norasi"/>
              </a:rPr>
              <a:t>sterilization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in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the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microbiology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0" dirty="0">
                <a:latin typeface="Norasi"/>
                <a:cs typeface="Norasi"/>
              </a:rPr>
              <a:t>laboratories.</a:t>
            </a:r>
            <a:endParaRPr sz="2350" dirty="0">
              <a:latin typeface="Norasi"/>
              <a:cs typeface="Norasi"/>
            </a:endParaRPr>
          </a:p>
          <a:p>
            <a:pPr marL="230504" algn="l" rtl="0">
              <a:spcBef>
                <a:spcPts val="180"/>
              </a:spcBef>
            </a:pPr>
            <a:r>
              <a:rPr sz="2350" b="1" spc="10" dirty="0">
                <a:latin typeface="Nimbus Roman"/>
                <a:cs typeface="Nimbus Roman"/>
              </a:rPr>
              <a:t>(3)</a:t>
            </a:r>
            <a:r>
              <a:rPr sz="2350" b="1" dirty="0">
                <a:latin typeface="Nimbus Roman"/>
                <a:cs typeface="Nimbus Roman"/>
              </a:rPr>
              <a:t> </a:t>
            </a:r>
            <a:r>
              <a:rPr sz="2350" b="1" spc="10" dirty="0">
                <a:latin typeface="Nimbus Roman"/>
                <a:cs typeface="Nimbus Roman"/>
              </a:rPr>
              <a:t>Pasteurizing</a:t>
            </a:r>
            <a:endParaRPr sz="2350" dirty="0">
              <a:latin typeface="Nimbus Roman"/>
              <a:cs typeface="Nimbus Roman"/>
            </a:endParaRPr>
          </a:p>
          <a:p>
            <a:pPr marL="230504" marR="5080" algn="l" rtl="0">
              <a:spcBef>
                <a:spcPts val="1000"/>
              </a:spcBef>
              <a:buAutoNum type="alphaLcParenBoth"/>
              <a:tabLst>
                <a:tab pos="641985" algn="l"/>
              </a:tabLst>
            </a:pPr>
            <a:r>
              <a:rPr sz="2350" spc="15" dirty="0">
                <a:latin typeface="Norasi"/>
                <a:cs typeface="Norasi"/>
              </a:rPr>
              <a:t>Heating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(usually</a:t>
            </a:r>
            <a:r>
              <a:rPr sz="2350" spc="-265" dirty="0">
                <a:latin typeface="Norasi"/>
                <a:cs typeface="Norasi"/>
              </a:rPr>
              <a:t> </a:t>
            </a:r>
            <a:r>
              <a:rPr sz="2350" spc="5" dirty="0">
                <a:latin typeface="Norasi"/>
                <a:cs typeface="Norasi"/>
              </a:rPr>
              <a:t>below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5" dirty="0">
                <a:latin typeface="Norasi"/>
                <a:cs typeface="Norasi"/>
              </a:rPr>
              <a:t>boiling)</a:t>
            </a:r>
            <a:r>
              <a:rPr sz="2350" spc="-265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to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0" dirty="0">
                <a:latin typeface="Norasi"/>
                <a:cs typeface="Norasi"/>
              </a:rPr>
              <a:t>kill</a:t>
            </a:r>
            <a:r>
              <a:rPr sz="2350" spc="-265" dirty="0">
                <a:latin typeface="Norasi"/>
                <a:cs typeface="Norasi"/>
              </a:rPr>
              <a:t> </a:t>
            </a:r>
            <a:r>
              <a:rPr sz="2350" spc="10" dirty="0">
                <a:latin typeface="Norasi"/>
                <a:cs typeface="Norasi"/>
              </a:rPr>
              <a:t>all</a:t>
            </a:r>
            <a:r>
              <a:rPr sz="2350" spc="-265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pathogens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and</a:t>
            </a:r>
            <a:r>
              <a:rPr sz="2350" spc="-265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to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reduce</a:t>
            </a:r>
            <a:r>
              <a:rPr sz="2350" spc="-265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the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number</a:t>
            </a:r>
            <a:r>
              <a:rPr sz="2350" spc="-265" dirty="0">
                <a:latin typeface="Norasi"/>
                <a:cs typeface="Norasi"/>
              </a:rPr>
              <a:t> </a:t>
            </a:r>
            <a:r>
              <a:rPr sz="2350" spc="10" dirty="0">
                <a:latin typeface="Norasi"/>
                <a:cs typeface="Norasi"/>
              </a:rPr>
              <a:t>of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microbes  </a:t>
            </a:r>
            <a:r>
              <a:rPr sz="2350" spc="10" dirty="0">
                <a:latin typeface="Norasi"/>
                <a:cs typeface="Norasi"/>
              </a:rPr>
              <a:t>that</a:t>
            </a:r>
            <a:r>
              <a:rPr sz="2350" spc="-275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may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5" dirty="0">
                <a:latin typeface="Norasi"/>
                <a:cs typeface="Norasi"/>
              </a:rPr>
              <a:t>cause</a:t>
            </a:r>
            <a:r>
              <a:rPr sz="2350" spc="-270" dirty="0">
                <a:latin typeface="Norasi"/>
                <a:cs typeface="Norasi"/>
              </a:rPr>
              <a:t> </a:t>
            </a:r>
            <a:r>
              <a:rPr sz="2350" spc="10" dirty="0">
                <a:latin typeface="Norasi"/>
                <a:cs typeface="Norasi"/>
              </a:rPr>
              <a:t>spoilage</a:t>
            </a:r>
            <a:endParaRPr sz="2350" dirty="0">
              <a:latin typeface="Norasi"/>
              <a:cs typeface="Norasi"/>
            </a:endParaRPr>
          </a:p>
          <a:p>
            <a:pPr marL="658495" indent="-428625" algn="l" rtl="0">
              <a:spcBef>
                <a:spcPts val="180"/>
              </a:spcBef>
              <a:buAutoNum type="alphaLcParenBoth"/>
              <a:tabLst>
                <a:tab pos="659130" algn="l"/>
              </a:tabLst>
            </a:pPr>
            <a:r>
              <a:rPr sz="2350" spc="15" dirty="0">
                <a:latin typeface="Norasi"/>
                <a:cs typeface="Norasi"/>
              </a:rPr>
              <a:t>Disinfection</a:t>
            </a:r>
            <a:endParaRPr sz="2350" dirty="0">
              <a:latin typeface="Norasi"/>
              <a:cs typeface="Norasi"/>
            </a:endParaRPr>
          </a:p>
          <a:p>
            <a:pPr marL="230504" algn="l" rtl="0">
              <a:spcBef>
                <a:spcPts val="180"/>
              </a:spcBef>
            </a:pPr>
            <a:r>
              <a:rPr sz="2350" b="1" spc="10" dirty="0">
                <a:latin typeface="Nimbus Roman"/>
                <a:cs typeface="Nimbus Roman"/>
              </a:rPr>
              <a:t>(4) Tyndallization </a:t>
            </a:r>
            <a:r>
              <a:rPr sz="2350" spc="5" dirty="0">
                <a:latin typeface="Carlito"/>
                <a:cs typeface="Carlito"/>
              </a:rPr>
              <a:t>(fractional </a:t>
            </a:r>
            <a:r>
              <a:rPr sz="2350" dirty="0">
                <a:latin typeface="Carlito"/>
                <a:cs typeface="Carlito"/>
              </a:rPr>
              <a:t>stream</a:t>
            </a:r>
            <a:r>
              <a:rPr sz="2350" spc="25" dirty="0">
                <a:latin typeface="Carlito"/>
                <a:cs typeface="Carlito"/>
              </a:rPr>
              <a:t> </a:t>
            </a:r>
            <a:r>
              <a:rPr sz="2350" spc="-5" dirty="0">
                <a:latin typeface="Carlito"/>
                <a:cs typeface="Carlito"/>
              </a:rPr>
              <a:t>sterilization</a:t>
            </a:r>
            <a:r>
              <a:rPr sz="2350" spc="-5" dirty="0" smtClean="0">
                <a:latin typeface="Carlito"/>
                <a:cs typeface="Carlito"/>
              </a:rPr>
              <a:t>)</a:t>
            </a:r>
            <a:endParaRPr lang="en-US" sz="2350" spc="-5" dirty="0" smtClean="0">
              <a:latin typeface="Carlito"/>
              <a:cs typeface="Carlito"/>
            </a:endParaRPr>
          </a:p>
          <a:p>
            <a:pPr marL="230504" algn="l" rtl="0">
              <a:spcBef>
                <a:spcPts val="180"/>
              </a:spcBef>
            </a:pPr>
            <a:r>
              <a:rPr lang="en-US" sz="2350" spc="-5" dirty="0" smtClean="0">
                <a:latin typeface="Carlito"/>
                <a:cs typeface="Carlito"/>
              </a:rPr>
              <a:t>(A)</a:t>
            </a:r>
            <a:r>
              <a:rPr lang="en-US" sz="2350" dirty="0" smtClean="0">
                <a:latin typeface="Carlito"/>
                <a:cs typeface="Carlito"/>
              </a:rPr>
              <a:t> Alternating treatments </a:t>
            </a:r>
            <a:r>
              <a:rPr lang="en-US" sz="2350" spc="5" dirty="0" smtClean="0">
                <a:latin typeface="Carlito"/>
                <a:cs typeface="Carlito"/>
              </a:rPr>
              <a:t>(x3) </a:t>
            </a:r>
            <a:r>
              <a:rPr lang="en-US" sz="2350" spc="10" dirty="0" smtClean="0">
                <a:latin typeface="Carlito"/>
                <a:cs typeface="Carlito"/>
              </a:rPr>
              <a:t>of </a:t>
            </a:r>
            <a:r>
              <a:rPr lang="en-US" sz="2350" spc="5" dirty="0" smtClean="0">
                <a:latin typeface="Carlito"/>
                <a:cs typeface="Carlito"/>
              </a:rPr>
              <a:t>heat </a:t>
            </a:r>
            <a:r>
              <a:rPr lang="en-US" sz="2350" spc="-5" dirty="0" smtClean="0">
                <a:latin typeface="Carlito"/>
                <a:cs typeface="Carlito"/>
              </a:rPr>
              <a:t>at </a:t>
            </a:r>
            <a:r>
              <a:rPr lang="en-US" sz="2350" spc="10" dirty="0" smtClean="0">
                <a:latin typeface="Carlito"/>
                <a:cs typeface="Carlito"/>
              </a:rPr>
              <a:t>100° </a:t>
            </a:r>
            <a:r>
              <a:rPr lang="en-US" sz="2350" spc="-10" dirty="0" smtClean="0">
                <a:latin typeface="Carlito"/>
                <a:cs typeface="Carlito"/>
              </a:rPr>
              <a:t>for </a:t>
            </a:r>
            <a:r>
              <a:rPr lang="en-US" sz="2350" spc="10" dirty="0" smtClean="0">
                <a:latin typeface="Carlito"/>
                <a:cs typeface="Carlito"/>
              </a:rPr>
              <a:t>30 min </a:t>
            </a:r>
            <a:r>
              <a:rPr lang="en-US" sz="2350" dirty="0" smtClean="0">
                <a:latin typeface="Carlito"/>
                <a:cs typeface="Carlito"/>
              </a:rPr>
              <a:t>followed </a:t>
            </a:r>
            <a:r>
              <a:rPr lang="en-US" sz="2350" spc="5" dirty="0" smtClean="0">
                <a:latin typeface="Carlito"/>
                <a:cs typeface="Carlito"/>
              </a:rPr>
              <a:t>by incubation </a:t>
            </a:r>
            <a:r>
              <a:rPr lang="en-US" sz="2350" spc="-5" dirty="0" smtClean="0">
                <a:latin typeface="Carlito"/>
                <a:cs typeface="Carlito"/>
              </a:rPr>
              <a:t>at  </a:t>
            </a:r>
            <a:r>
              <a:rPr lang="en-US" sz="2350" spc="10" dirty="0" smtClean="0">
                <a:latin typeface="Carlito"/>
                <a:cs typeface="Carlito"/>
              </a:rPr>
              <a:t>37°C </a:t>
            </a:r>
            <a:r>
              <a:rPr lang="en-US" sz="2350" spc="-10" dirty="0" smtClean="0">
                <a:latin typeface="Carlito"/>
                <a:cs typeface="Carlito"/>
              </a:rPr>
              <a:t>for </a:t>
            </a:r>
            <a:r>
              <a:rPr lang="en-US" sz="2350" spc="15" dirty="0" smtClean="0">
                <a:latin typeface="Carlito"/>
                <a:cs typeface="Carlito"/>
              </a:rPr>
              <a:t>1 </a:t>
            </a:r>
            <a:r>
              <a:rPr lang="en-US" sz="2350" spc="-5" dirty="0" smtClean="0">
                <a:latin typeface="Carlito"/>
                <a:cs typeface="Carlito"/>
              </a:rPr>
              <a:t>day </a:t>
            </a:r>
            <a:r>
              <a:rPr lang="en-US" sz="2350" spc="10" dirty="0" smtClean="0">
                <a:latin typeface="Carlito"/>
                <a:cs typeface="Carlito"/>
              </a:rPr>
              <a:t>which </a:t>
            </a:r>
            <a:r>
              <a:rPr lang="en-US" sz="2350" spc="5" dirty="0" smtClean="0">
                <a:latin typeface="Carlito"/>
                <a:cs typeface="Carlito"/>
              </a:rPr>
              <a:t>allows germination </a:t>
            </a:r>
            <a:r>
              <a:rPr lang="en-US" sz="2350" spc="10" dirty="0" smtClean="0">
                <a:latin typeface="Carlito"/>
                <a:cs typeface="Carlito"/>
              </a:rPr>
              <a:t>of </a:t>
            </a:r>
            <a:r>
              <a:rPr lang="en-US" sz="2350" dirty="0" smtClean="0">
                <a:latin typeface="Carlito"/>
                <a:cs typeface="Carlito"/>
              </a:rPr>
              <a:t>spores </a:t>
            </a:r>
            <a:r>
              <a:rPr lang="en-US" sz="2350" spc="15" dirty="0" smtClean="0">
                <a:latin typeface="Carlito"/>
                <a:cs typeface="Carlito"/>
              </a:rPr>
              <a:t>and </a:t>
            </a:r>
            <a:r>
              <a:rPr lang="en-US" sz="2350" spc="10" dirty="0" smtClean="0">
                <a:latin typeface="Carlito"/>
                <a:cs typeface="Carlito"/>
              </a:rPr>
              <a:t>then </a:t>
            </a:r>
            <a:r>
              <a:rPr lang="en-US" sz="2350" spc="5" dirty="0" smtClean="0">
                <a:latin typeface="Carlito"/>
                <a:cs typeface="Carlito"/>
              </a:rPr>
              <a:t>subsequent</a:t>
            </a:r>
            <a:r>
              <a:rPr lang="en-US" sz="2350" spc="-55" dirty="0" smtClean="0">
                <a:latin typeface="Carlito"/>
                <a:cs typeface="Carlito"/>
              </a:rPr>
              <a:t> </a:t>
            </a:r>
            <a:r>
              <a:rPr lang="en-US" sz="2350" spc="5" dirty="0" smtClean="0">
                <a:latin typeface="Carlito"/>
                <a:cs typeface="Carlito"/>
              </a:rPr>
              <a:t>killing</a:t>
            </a:r>
            <a:endParaRPr lang="en-US" sz="2350" dirty="0" smtClean="0">
              <a:latin typeface="Carlito"/>
              <a:cs typeface="Carlito"/>
            </a:endParaRPr>
          </a:p>
          <a:p>
            <a:pPr marL="12065" marR="1153795" algn="l" rtl="0">
              <a:spcBef>
                <a:spcPts val="130"/>
              </a:spcBef>
              <a:tabLst>
                <a:tab pos="744855" algn="l"/>
                <a:tab pos="745490" algn="l"/>
              </a:tabLst>
            </a:pPr>
            <a:r>
              <a:rPr lang="en-US" sz="2350" dirty="0" smtClean="0">
                <a:latin typeface="Carlito"/>
              </a:rPr>
              <a:t>   (B)</a:t>
            </a:r>
            <a:r>
              <a:rPr dirty="0"/>
              <a:t>	</a:t>
            </a:r>
            <a:r>
              <a:rPr sz="2350" dirty="0" smtClean="0">
                <a:latin typeface="Carlito"/>
                <a:cs typeface="Carlito"/>
              </a:rPr>
              <a:t>Sterilization</a:t>
            </a:r>
            <a:endParaRPr sz="2350" dirty="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29977" y="6095987"/>
            <a:ext cx="609598" cy="6095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9778" y="1068360"/>
            <a:ext cx="11637645" cy="4119076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25400" algn="ctr" rtl="0">
              <a:lnSpc>
                <a:spcPct val="100000"/>
              </a:lnSpc>
              <a:spcBef>
                <a:spcPts val="76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Nimbus Roman"/>
                <a:cs typeface="Nimbus Roman"/>
              </a:rPr>
              <a:t>((</a:t>
            </a:r>
            <a:r>
              <a:rPr sz="2800" b="1" dirty="0" smtClean="0">
                <a:solidFill>
                  <a:srgbClr val="FF0000"/>
                </a:solidFill>
                <a:latin typeface="Nimbus Roman"/>
                <a:cs typeface="Nimbus Roman"/>
              </a:rPr>
              <a:t>Dry</a:t>
            </a:r>
            <a:r>
              <a:rPr sz="2800" b="1" spc="-5" dirty="0" smtClean="0">
                <a:solidFill>
                  <a:srgbClr val="FF0000"/>
                </a:solidFill>
                <a:latin typeface="Nimbus Roman"/>
                <a:cs typeface="Nimbus Roman"/>
              </a:rPr>
              <a:t> </a:t>
            </a:r>
            <a:r>
              <a:rPr sz="2800" b="1" dirty="0" smtClean="0">
                <a:solidFill>
                  <a:srgbClr val="FF0000"/>
                </a:solidFill>
                <a:latin typeface="Nimbus Roman"/>
                <a:cs typeface="Nimbus Roman"/>
              </a:rPr>
              <a:t>heat</a:t>
            </a:r>
            <a:r>
              <a:rPr lang="en-US" sz="2800" b="1" dirty="0" smtClean="0">
                <a:solidFill>
                  <a:srgbClr val="FF0000"/>
                </a:solidFill>
                <a:latin typeface="Nimbus Roman"/>
                <a:cs typeface="Nimbus Roman"/>
              </a:rPr>
              <a:t>))</a:t>
            </a:r>
            <a:endParaRPr sz="2800" dirty="0">
              <a:solidFill>
                <a:srgbClr val="FF0000"/>
              </a:solidFill>
              <a:latin typeface="Nimbus Roman"/>
              <a:cs typeface="Nimbus Roman"/>
            </a:endParaRPr>
          </a:p>
          <a:p>
            <a:pPr marL="515620" indent="-503555" algn="l" rtl="0">
              <a:lnSpc>
                <a:spcPct val="150000"/>
              </a:lnSpc>
              <a:spcBef>
                <a:spcPts val="665"/>
              </a:spcBef>
              <a:buAutoNum type="arabicParenBoth"/>
              <a:tabLst>
                <a:tab pos="516255" algn="l"/>
              </a:tabLst>
            </a:pPr>
            <a:r>
              <a:rPr sz="2800" b="1" dirty="0">
                <a:latin typeface="Nimbus Roman"/>
                <a:cs typeface="Nimbus Roman"/>
              </a:rPr>
              <a:t>Hot</a:t>
            </a:r>
            <a:r>
              <a:rPr sz="2800" b="1" spc="-5" dirty="0">
                <a:latin typeface="Nimbus Roman"/>
                <a:cs typeface="Nimbus Roman"/>
              </a:rPr>
              <a:t> </a:t>
            </a:r>
            <a:r>
              <a:rPr sz="2800" b="1" dirty="0">
                <a:latin typeface="Nimbus Roman"/>
                <a:cs typeface="Nimbus Roman"/>
              </a:rPr>
              <a:t>air </a:t>
            </a:r>
            <a:r>
              <a:rPr sz="2800" b="1" spc="-10" dirty="0">
                <a:latin typeface="Nimbus Roman"/>
                <a:cs typeface="Nimbus Roman"/>
              </a:rPr>
              <a:t>Oven </a:t>
            </a:r>
            <a:r>
              <a:rPr sz="2800" dirty="0">
                <a:latin typeface="Norasi"/>
                <a:cs typeface="Norasi"/>
              </a:rPr>
              <a:t>(160-170°C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for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2-3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hours)</a:t>
            </a:r>
            <a:r>
              <a:rPr sz="2800" spc="-325" dirty="0">
                <a:latin typeface="Norasi"/>
                <a:cs typeface="Norasi"/>
              </a:rPr>
              <a:t> </a:t>
            </a:r>
            <a:endParaRPr sz="2800" dirty="0">
              <a:latin typeface="Norasi"/>
              <a:cs typeface="Norasi"/>
            </a:endParaRPr>
          </a:p>
          <a:p>
            <a:pPr marL="12700" marR="25400" algn="l" rtl="0">
              <a:lnSpc>
                <a:spcPct val="150000"/>
              </a:lnSpc>
              <a:spcBef>
                <a:spcPts val="1050"/>
              </a:spcBef>
              <a:buAutoNum type="arabicParenBoth"/>
              <a:tabLst>
                <a:tab pos="586740" algn="l"/>
                <a:tab pos="587375" algn="l"/>
                <a:tab pos="1688464" algn="l"/>
                <a:tab pos="2796540" algn="l"/>
              </a:tabLst>
            </a:pPr>
            <a:r>
              <a:rPr sz="2800" b="1" spc="-10" dirty="0">
                <a:latin typeface="Nimbus Roman"/>
                <a:cs typeface="Nimbus Roman"/>
              </a:rPr>
              <a:t>Direct	</a:t>
            </a:r>
            <a:r>
              <a:rPr sz="2800" b="1" dirty="0">
                <a:latin typeface="Nimbus Roman"/>
                <a:cs typeface="Nimbus Roman"/>
              </a:rPr>
              <a:t>ﬂame:	</a:t>
            </a:r>
            <a:r>
              <a:rPr sz="2800" dirty="0">
                <a:latin typeface="Norasi"/>
                <a:cs typeface="Norasi"/>
              </a:rPr>
              <a:t>can use direct </a:t>
            </a:r>
            <a:r>
              <a:rPr sz="2800" spc="15" dirty="0">
                <a:latin typeface="Norasi"/>
                <a:cs typeface="Norasi"/>
              </a:rPr>
              <a:t>ﬂame </a:t>
            </a:r>
            <a:r>
              <a:rPr sz="2800" dirty="0">
                <a:latin typeface="Norasi"/>
                <a:cs typeface="Norasi"/>
              </a:rPr>
              <a:t>with iron wire and forceps and other  </a:t>
            </a:r>
            <a:r>
              <a:rPr sz="2800" spc="-5" dirty="0">
                <a:latin typeface="Norasi"/>
                <a:cs typeface="Norasi"/>
              </a:rPr>
              <a:t>metallic</a:t>
            </a:r>
            <a:r>
              <a:rPr sz="2800" spc="-33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instruments.</a:t>
            </a:r>
          </a:p>
          <a:p>
            <a:pPr marL="12700" marR="5080" algn="l" rtl="0">
              <a:lnSpc>
                <a:spcPct val="150000"/>
              </a:lnSpc>
              <a:spcBef>
                <a:spcPts val="1005"/>
              </a:spcBef>
              <a:buAutoNum type="arabicParenBoth"/>
              <a:tabLst>
                <a:tab pos="552450" algn="l"/>
              </a:tabLst>
            </a:pPr>
            <a:r>
              <a:rPr sz="2800" b="1" dirty="0">
                <a:latin typeface="Nimbus Roman"/>
                <a:cs typeface="Nimbus Roman"/>
              </a:rPr>
              <a:t>Incineration: </a:t>
            </a:r>
            <a:r>
              <a:rPr sz="2800" dirty="0">
                <a:latin typeface="Norasi"/>
                <a:cs typeface="Norasi"/>
              </a:rPr>
              <a:t>process for </a:t>
            </a:r>
            <a:r>
              <a:rPr sz="2800" spc="-5" dirty="0">
                <a:latin typeface="Norasi"/>
                <a:cs typeface="Norasi"/>
              </a:rPr>
              <a:t>destroying </a:t>
            </a:r>
            <a:r>
              <a:rPr sz="2800" dirty="0">
                <a:latin typeface="Norasi"/>
                <a:cs typeface="Norasi"/>
              </a:rPr>
              <a:t>all microbes of medical </a:t>
            </a:r>
            <a:r>
              <a:rPr sz="2800" spc="-5" dirty="0">
                <a:latin typeface="Norasi"/>
                <a:cs typeface="Norasi"/>
              </a:rPr>
              <a:t>waste </a:t>
            </a:r>
            <a:r>
              <a:rPr sz="2800" dirty="0">
                <a:latin typeface="Norasi"/>
                <a:cs typeface="Norasi"/>
              </a:rPr>
              <a:t>product  by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spc="-15" dirty="0">
                <a:latin typeface="Norasi"/>
                <a:cs typeface="Norasi"/>
              </a:rPr>
              <a:t>burn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spc="5" dirty="0">
                <a:latin typeface="Norasi"/>
                <a:cs typeface="Norasi"/>
              </a:rPr>
              <a:t>it</a:t>
            </a:r>
            <a:r>
              <a:rPr sz="2800" spc="-320" dirty="0">
                <a:latin typeface="Norasi"/>
                <a:cs typeface="Norasi"/>
              </a:rPr>
              <a:t> </a:t>
            </a:r>
            <a:r>
              <a:rPr sz="2800" spc="-15" dirty="0">
                <a:latin typeface="Norasi"/>
                <a:cs typeface="Norasi"/>
              </a:rPr>
              <a:t>(like,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pathological</a:t>
            </a:r>
            <a:r>
              <a:rPr sz="2800" spc="-320" dirty="0">
                <a:latin typeface="Norasi"/>
                <a:cs typeface="Norasi"/>
              </a:rPr>
              <a:t> </a:t>
            </a:r>
            <a:r>
              <a:rPr sz="2800" spc="-25" dirty="0">
                <a:latin typeface="Norasi"/>
                <a:cs typeface="Norasi"/>
              </a:rPr>
              <a:t>biopsy,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syringes,</a:t>
            </a:r>
            <a:r>
              <a:rPr sz="2800" spc="-320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clothes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………etc)</a:t>
            </a:r>
          </a:p>
        </p:txBody>
      </p:sp>
      <p:sp>
        <p:nvSpPr>
          <p:cNvPr id="3" name="object 3"/>
          <p:cNvSpPr/>
          <p:nvPr/>
        </p:nvSpPr>
        <p:spPr>
          <a:xfrm>
            <a:off x="11429977" y="6095987"/>
            <a:ext cx="609598" cy="6095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1217" y="612760"/>
            <a:ext cx="11379200" cy="5096908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4768850" algn="l" rtl="0">
              <a:lnSpc>
                <a:spcPct val="150000"/>
              </a:lnSpc>
              <a:spcBef>
                <a:spcPts val="765"/>
              </a:spcBef>
            </a:pPr>
            <a:r>
              <a:rPr sz="2800" b="1" dirty="0">
                <a:solidFill>
                  <a:srgbClr val="5B9AD4"/>
                </a:solidFill>
                <a:latin typeface="Nimbus Roman"/>
                <a:cs typeface="Nimbus Roman"/>
              </a:rPr>
              <a:t>B.</a:t>
            </a:r>
            <a:r>
              <a:rPr sz="2800" b="1" spc="-5" dirty="0">
                <a:solidFill>
                  <a:srgbClr val="5B9AD4"/>
                </a:solidFill>
                <a:latin typeface="Nimbus Roman"/>
                <a:cs typeface="Nimbus Roman"/>
              </a:rPr>
              <a:t> </a:t>
            </a:r>
            <a:r>
              <a:rPr sz="2800" b="1" dirty="0">
                <a:solidFill>
                  <a:srgbClr val="5B9AD4"/>
                </a:solidFill>
                <a:latin typeface="Nimbus Roman"/>
                <a:cs typeface="Nimbus Roman"/>
              </a:rPr>
              <a:t>Filtration</a:t>
            </a:r>
            <a:endParaRPr sz="2800" dirty="0">
              <a:latin typeface="Nimbus Roman"/>
              <a:cs typeface="Nimbus Roman"/>
            </a:endParaRPr>
          </a:p>
          <a:p>
            <a:pPr marL="12700" marR="5080" indent="113030" algn="l" rtl="0">
              <a:lnSpc>
                <a:spcPct val="150000"/>
              </a:lnSpc>
              <a:spcBef>
                <a:spcPts val="1045"/>
              </a:spcBef>
              <a:buAutoNum type="arabicPeriod"/>
              <a:tabLst>
                <a:tab pos="530225" algn="l"/>
              </a:tabLst>
            </a:pPr>
            <a:r>
              <a:rPr sz="2800" dirty="0">
                <a:solidFill>
                  <a:schemeClr val="accent6"/>
                </a:solidFill>
                <a:latin typeface="Norasi"/>
                <a:cs typeface="Norasi"/>
              </a:rPr>
              <a:t>Mechanism of action</a:t>
            </a:r>
            <a:r>
              <a:rPr sz="2800" dirty="0">
                <a:latin typeface="Norasi"/>
                <a:cs typeface="Norasi"/>
              </a:rPr>
              <a:t>: Separation of microbial contamination from </a:t>
            </a:r>
            <a:r>
              <a:rPr sz="2800" spc="-5" dirty="0">
                <a:latin typeface="Norasi"/>
                <a:cs typeface="Norasi"/>
              </a:rPr>
              <a:t>liquid,  </a:t>
            </a:r>
            <a:r>
              <a:rPr sz="2800" dirty="0">
                <a:latin typeface="Norasi"/>
                <a:cs typeface="Norasi"/>
              </a:rPr>
              <a:t>drugs,</a:t>
            </a:r>
            <a:r>
              <a:rPr sz="2800" spc="-330" dirty="0">
                <a:latin typeface="Norasi"/>
                <a:cs typeface="Norasi"/>
              </a:rPr>
              <a:t> </a:t>
            </a:r>
            <a:r>
              <a:rPr sz="2800" spc="-10" dirty="0">
                <a:latin typeface="Norasi"/>
                <a:cs typeface="Norasi"/>
              </a:rPr>
              <a:t>vaccines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and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heat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spc="-10" dirty="0">
                <a:latin typeface="Norasi"/>
                <a:cs typeface="Norasi"/>
              </a:rPr>
              <a:t>sensitive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spc="-5" dirty="0">
                <a:latin typeface="Norasi"/>
                <a:cs typeface="Norasi"/>
              </a:rPr>
              <a:t>liquids</a:t>
            </a:r>
            <a:endParaRPr sz="2800" dirty="0">
              <a:latin typeface="Norasi"/>
              <a:cs typeface="Norasi"/>
            </a:endParaRPr>
          </a:p>
          <a:p>
            <a:pPr marL="368300" indent="-355600" algn="l" rtl="0">
              <a:lnSpc>
                <a:spcPct val="150000"/>
              </a:lnSpc>
              <a:spcBef>
                <a:spcPts val="625"/>
              </a:spcBef>
              <a:buAutoNum type="arabicPeriod"/>
              <a:tabLst>
                <a:tab pos="368300" algn="l"/>
              </a:tabLst>
            </a:pPr>
            <a:r>
              <a:rPr sz="2800" spc="-5" dirty="0">
                <a:latin typeface="Norasi"/>
                <a:cs typeface="Norasi"/>
              </a:rPr>
              <a:t>sterilization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depending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on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pore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size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of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spc="10" dirty="0">
                <a:latin typeface="Norasi"/>
                <a:cs typeface="Norasi"/>
              </a:rPr>
              <a:t>ﬁlters</a:t>
            </a:r>
            <a:endParaRPr sz="2800" dirty="0">
              <a:latin typeface="Norasi"/>
              <a:cs typeface="Norasi"/>
            </a:endParaRPr>
          </a:p>
          <a:p>
            <a:pPr marL="12065" algn="l" rtl="0">
              <a:lnSpc>
                <a:spcPct val="150000"/>
              </a:lnSpc>
              <a:spcBef>
                <a:spcPts val="665"/>
              </a:spcBef>
              <a:tabLst>
                <a:tab pos="361315" algn="l"/>
              </a:tabLst>
            </a:pPr>
            <a:r>
              <a:rPr sz="2800" spc="-45" dirty="0" smtClean="0">
                <a:solidFill>
                  <a:srgbClr val="FF0000"/>
                </a:solidFill>
                <a:latin typeface="Norasi"/>
                <a:cs typeface="Norasi"/>
              </a:rPr>
              <a:t>Types</a:t>
            </a:r>
            <a:r>
              <a:rPr lang="en-US" sz="2800" spc="-45" dirty="0" smtClean="0">
                <a:solidFill>
                  <a:srgbClr val="FF0000"/>
                </a:solidFill>
                <a:latin typeface="Norasi"/>
                <a:cs typeface="Norasi"/>
              </a:rPr>
              <a:t> of filters :</a:t>
            </a:r>
            <a:endParaRPr sz="2800" dirty="0">
              <a:solidFill>
                <a:srgbClr val="FF0000"/>
              </a:solidFill>
              <a:latin typeface="Norasi"/>
              <a:cs typeface="Norasi"/>
            </a:endParaRPr>
          </a:p>
          <a:p>
            <a:pPr marL="377825" indent="-365760" algn="l" rtl="0">
              <a:lnSpc>
                <a:spcPct val="150000"/>
              </a:lnSpc>
              <a:spcBef>
                <a:spcPts val="665"/>
              </a:spcBef>
              <a:buAutoNum type="alphaLcParenR"/>
              <a:tabLst>
                <a:tab pos="378460" algn="l"/>
              </a:tabLst>
            </a:pPr>
            <a:r>
              <a:rPr sz="2800" dirty="0">
                <a:latin typeface="Norasi"/>
                <a:cs typeface="Norasi"/>
              </a:rPr>
              <a:t>membrane</a:t>
            </a:r>
            <a:r>
              <a:rPr sz="2800" spc="-330" dirty="0">
                <a:latin typeface="Norasi"/>
                <a:cs typeface="Norasi"/>
              </a:rPr>
              <a:t> </a:t>
            </a:r>
            <a:r>
              <a:rPr sz="2800" spc="10" dirty="0">
                <a:latin typeface="Norasi"/>
                <a:cs typeface="Norasi"/>
              </a:rPr>
              <a:t>ﬁlters</a:t>
            </a:r>
            <a:endParaRPr sz="2800" dirty="0">
              <a:latin typeface="Norasi"/>
              <a:cs typeface="Norasi"/>
            </a:endParaRPr>
          </a:p>
          <a:p>
            <a:pPr marL="397510" indent="-385445" algn="l" rtl="0">
              <a:lnSpc>
                <a:spcPct val="150000"/>
              </a:lnSpc>
              <a:spcBef>
                <a:spcPts val="660"/>
              </a:spcBef>
              <a:buAutoNum type="alphaLcParenR"/>
              <a:tabLst>
                <a:tab pos="398145" algn="l"/>
              </a:tabLst>
            </a:pPr>
            <a:r>
              <a:rPr sz="2800" spc="-60" dirty="0">
                <a:latin typeface="Norasi"/>
                <a:cs typeface="Norasi"/>
              </a:rPr>
              <a:t>HEPA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spc="10" dirty="0">
                <a:latin typeface="Norasi"/>
                <a:cs typeface="Norasi"/>
              </a:rPr>
              <a:t>ﬁlters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–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High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eﬃciency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particulate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dirty="0">
                <a:latin typeface="Norasi"/>
                <a:cs typeface="Norasi"/>
              </a:rPr>
              <a:t>air</a:t>
            </a:r>
            <a:r>
              <a:rPr sz="2800" spc="-325" dirty="0">
                <a:latin typeface="Norasi"/>
                <a:cs typeface="Norasi"/>
              </a:rPr>
              <a:t> </a:t>
            </a:r>
            <a:r>
              <a:rPr sz="2800" spc="15" dirty="0">
                <a:latin typeface="Norasi"/>
                <a:cs typeface="Norasi"/>
              </a:rPr>
              <a:t>ﬁlter</a:t>
            </a:r>
            <a:endParaRPr sz="2800" dirty="0">
              <a:latin typeface="Norasi"/>
              <a:cs typeface="Noras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429977" y="6095987"/>
            <a:ext cx="609598" cy="6095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Words>806</Words>
  <Application>Microsoft Office PowerPoint</Application>
  <PresentationFormat>شاشة عريضة</PresentationFormat>
  <Paragraphs>112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20" baseType="lpstr">
      <vt:lpstr>Calibri</vt:lpstr>
      <vt:lpstr>Carlito</vt:lpstr>
      <vt:lpstr>Nimbus Roman</vt:lpstr>
      <vt:lpstr>Norasi</vt:lpstr>
      <vt:lpstr>Times New Roman</vt:lpstr>
      <vt:lpstr>Office Theme</vt:lpstr>
      <vt:lpstr>عرض تقديمي في PowerPoint</vt:lpstr>
      <vt:lpstr>عرض تقديمي في PowerPoint</vt:lpstr>
      <vt:lpstr> Antisepsis = prevention of infection of LIVING TISSUE by application of  antiseptic.</vt:lpstr>
      <vt:lpstr>عرض تقديمي في PowerPoint</vt:lpstr>
      <vt:lpstr>عرض تقديمي في PowerPoint</vt:lpstr>
      <vt:lpstr>عرض تقديمي في PowerPoint</vt:lpstr>
      <vt:lpstr> Types of heat ((Moist heat))</vt:lpstr>
      <vt:lpstr>عرض تقديمي في PowerPoint</vt:lpstr>
      <vt:lpstr>عرض تقديمي في PowerPoint</vt:lpstr>
      <vt:lpstr>C. Radiation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lec3.pptx</dc:title>
  <cp:lastModifiedBy>HiTech Center</cp:lastModifiedBy>
  <cp:revision>8</cp:revision>
  <dcterms:created xsi:type="dcterms:W3CDTF">2023-10-21T22:27:03Z</dcterms:created>
  <dcterms:modified xsi:type="dcterms:W3CDTF">2024-01-26T19:00:25Z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  <property fmtid="{D5CDD505-2E9C-101B-9397-08002B2CF9AE}" pid="3" name="LastSaved">
    <vt:filetime>2023-10-21T00:00:00Z</vt:filetime>
  </property>
</Properties>
</file>