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sldIdLst>
    <p:sldId id="256" r:id="rId2"/>
    <p:sldId id="259" r:id="rId3"/>
    <p:sldId id="295" r:id="rId4"/>
    <p:sldId id="297" r:id="rId5"/>
    <p:sldId id="299" r:id="rId6"/>
    <p:sldId id="300" r:id="rId7"/>
    <p:sldId id="301" r:id="rId8"/>
    <p:sldId id="302" r:id="rId9"/>
    <p:sldId id="303" r:id="rId10"/>
    <p:sldId id="304" r:id="rId11"/>
    <p:sldId id="306" r:id="rId12"/>
    <p:sldId id="307" r:id="rId13"/>
    <p:sldId id="294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1" d="100"/>
          <a:sy n="41" d="100"/>
        </p:scale>
        <p:origin x="13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343CE9-136A-4345-A404-B535339B1FB5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88CAE-ED5E-4593-8148-93AA51B4C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339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88CAE-ED5E-4593-8148-93AA51B4C66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272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88CAE-ED5E-4593-8148-93AA51B4C66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43AA-5972-6749-A8AB-06C94E791A3E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A5C87-376F-0E43-A8E5-F5E2F0F32D9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43AA-5972-6749-A8AB-06C94E791A3E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A5C87-376F-0E43-A8E5-F5E2F0F32D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43AA-5972-6749-A8AB-06C94E791A3E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A5C87-376F-0E43-A8E5-F5E2F0F32D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43AA-5972-6749-A8AB-06C94E791A3E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A5C87-376F-0E43-A8E5-F5E2F0F32D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43AA-5972-6749-A8AB-06C94E791A3E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A5C87-376F-0E43-A8E5-F5E2F0F32D9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43AA-5972-6749-A8AB-06C94E791A3E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A5C87-376F-0E43-A8E5-F5E2F0F32D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43AA-5972-6749-A8AB-06C94E791A3E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A5C87-376F-0E43-A8E5-F5E2F0F32D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43AA-5972-6749-A8AB-06C94E791A3E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A5C87-376F-0E43-A8E5-F5E2F0F32D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43AA-5972-6749-A8AB-06C94E791A3E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A5C87-376F-0E43-A8E5-F5E2F0F32D9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43AA-5972-6749-A8AB-06C94E791A3E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A5C87-376F-0E43-A8E5-F5E2F0F32D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43AA-5972-6749-A8AB-06C94E791A3E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A5C87-376F-0E43-A8E5-F5E2F0F32D9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  <a:p>
            <a:pPr lvl="1" eaLnBrk="1" latinLnBrk="0" hangingPunct="1"/>
            <a:r>
              <a:rPr kumimoji="0" lang="ar-SA"/>
              <a:t>المستوى الثاني</a:t>
            </a:r>
          </a:p>
          <a:p>
            <a:pPr lvl="2" eaLnBrk="1" latinLnBrk="0" hangingPunct="1"/>
            <a:r>
              <a:rPr kumimoji="0" lang="ar-SA"/>
              <a:t>المستوى الثالث</a:t>
            </a:r>
          </a:p>
          <a:p>
            <a:pPr lvl="3" eaLnBrk="1" latinLnBrk="0" hangingPunct="1"/>
            <a:r>
              <a:rPr kumimoji="0" lang="ar-SA"/>
              <a:t>المستوى الرابع</a:t>
            </a:r>
          </a:p>
          <a:p>
            <a:pPr lvl="4" eaLnBrk="1" latinLnBrk="0" hangingPunct="1"/>
            <a:r>
              <a:rPr kumimoji="0" lang="ar-SA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29043AA-5972-6749-A8AB-06C94E791A3E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18A5C87-376F-0E43-A8E5-F5E2F0F32D94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Public_policy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51145"/>
            <a:ext cx="7772400" cy="476900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sz="6000" b="1" dirty="0">
                <a:latin typeface="Times New Roman"/>
                <a:cs typeface="Times New Roman"/>
              </a:rPr>
              <a:t>Health Promotion </a:t>
            </a:r>
            <a:br>
              <a:rPr lang="en-US" sz="2800" b="1" dirty="0">
                <a:latin typeface="Times New Roman"/>
                <a:cs typeface="Times New Roman"/>
              </a:rPr>
            </a:br>
            <a:r>
              <a:rPr lang="en-US" sz="2400" b="1" dirty="0">
                <a:latin typeface="Times New Roman"/>
                <a:cs typeface="Times New Roman"/>
              </a:rPr>
              <a:t>Maher </a:t>
            </a:r>
            <a:r>
              <a:rPr lang="en-US" sz="2400" b="1" dirty="0" err="1">
                <a:latin typeface="Times New Roman"/>
                <a:cs typeface="Times New Roman"/>
              </a:rPr>
              <a:t>Soud</a:t>
            </a:r>
            <a:r>
              <a:rPr lang="en-US" sz="2400" b="1" dirty="0">
                <a:latin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cs typeface="Times New Roman"/>
              </a:rPr>
              <a:t>Khalel</a:t>
            </a:r>
            <a:r>
              <a:rPr lang="en-US" sz="2400" b="1" dirty="0">
                <a:latin typeface="Times New Roman"/>
                <a:cs typeface="Times New Roman"/>
              </a:rPr>
              <a:t>     </a:t>
            </a:r>
            <a:br>
              <a:rPr lang="en-US" sz="2400" b="1" dirty="0">
                <a:latin typeface="Times New Roman"/>
                <a:cs typeface="Times New Roman"/>
              </a:rPr>
            </a:br>
            <a:r>
              <a:rPr lang="en-US" sz="2400" b="1" dirty="0">
                <a:latin typeface="Times New Roman"/>
                <a:cs typeface="Times New Roman"/>
              </a:rPr>
              <a:t>     B.SC  </a:t>
            </a:r>
            <a:r>
              <a:rPr lang="en-US" sz="2400" b="1" dirty="0" err="1">
                <a:latin typeface="Times New Roman"/>
                <a:cs typeface="Times New Roman"/>
              </a:rPr>
              <a:t>M.Sc</a:t>
            </a:r>
            <a:r>
              <a:rPr lang="en-US" sz="2400" b="1" dirty="0">
                <a:latin typeface="Times New Roman"/>
                <a:cs typeface="Times New Roman"/>
              </a:rPr>
              <a:t>  </a:t>
            </a:r>
            <a:r>
              <a:rPr lang="en-US" sz="2400" b="1" dirty="0" err="1">
                <a:latin typeface="Times New Roman"/>
                <a:cs typeface="Times New Roman"/>
              </a:rPr>
              <a:t>Phd</a:t>
            </a:r>
            <a:r>
              <a:rPr lang="en-US" sz="2400" b="1" dirty="0">
                <a:latin typeface="Times New Roman"/>
                <a:cs typeface="Times New Roman"/>
              </a:rPr>
              <a:t>              </a:t>
            </a:r>
            <a:br>
              <a:rPr lang="en-US" sz="2400" b="1" dirty="0">
                <a:latin typeface="Times New Roman"/>
                <a:cs typeface="Times New Roman"/>
              </a:rPr>
            </a:br>
            <a:r>
              <a:rPr lang="en-US" sz="2400" b="1" dirty="0" err="1">
                <a:latin typeface="Times New Roman"/>
                <a:cs typeface="Times New Roman"/>
              </a:rPr>
              <a:t>Lec</a:t>
            </a:r>
            <a:r>
              <a:rPr lang="en-US" sz="2400" b="1" dirty="0">
                <a:latin typeface="Times New Roman"/>
                <a:cs typeface="Times New Roman"/>
              </a:rPr>
              <a:t>: 1</a:t>
            </a:r>
          </a:p>
        </p:txBody>
      </p:sp>
      <p:pic>
        <p:nvPicPr>
          <p:cNvPr id="1026" name="Picture 2" descr="C:\Users\al-shrOOq\Desktop\شعار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721" y="300821"/>
            <a:ext cx="1533525" cy="157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صورة 13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30" b="4225"/>
          <a:stretch/>
        </p:blipFill>
        <p:spPr bwMode="auto">
          <a:xfrm>
            <a:off x="7107382" y="401782"/>
            <a:ext cx="1676400" cy="135774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710404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109" y="249382"/>
            <a:ext cx="7991579" cy="6608618"/>
          </a:xfrm>
        </p:spPr>
        <p:txBody>
          <a:bodyPr>
            <a:normAutofit fontScale="85000" lnSpcReduction="10000"/>
          </a:bodyPr>
          <a:lstStyle/>
          <a:p>
            <a:pPr marL="19685" indent="-6350">
              <a:lnSpc>
                <a:spcPct val="107000"/>
              </a:lnSpc>
              <a:spcAft>
                <a:spcPts val="1025"/>
              </a:spcAft>
            </a:pPr>
            <a:r>
              <a:rPr lang="en-US" sz="1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Prevention health care team 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: </a:t>
            </a:r>
            <a:r>
              <a:rPr lang="en-US" sz="1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342900" lvl="0" indent="-342900" fontAlgn="base">
              <a:lnSpc>
                <a:spcPct val="110000"/>
              </a:lnSpc>
              <a:spcAft>
                <a:spcPts val="1210"/>
              </a:spcAft>
              <a:buClr>
                <a:srgbClr val="000000"/>
              </a:buClr>
              <a:buSzPts val="1300"/>
              <a:buFont typeface="+mj-lt"/>
              <a:buAutoNum type="arabicPeriod"/>
            </a:pPr>
            <a:r>
              <a:rPr lang="en-US" sz="18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Individual : Is the center of the prevention health care team , he / she must combine the  knowledge &amp; behavioral changes to live a healthier life ( self care).  </a:t>
            </a:r>
          </a:p>
          <a:p>
            <a:pPr marL="342900" lvl="0" indent="-342900" fontAlgn="base">
              <a:lnSpc>
                <a:spcPct val="110000"/>
              </a:lnSpc>
              <a:spcAft>
                <a:spcPts val="1210"/>
              </a:spcAft>
              <a:buClr>
                <a:srgbClr val="000000"/>
              </a:buClr>
              <a:buSzPts val="1300"/>
              <a:buFont typeface="+mj-lt"/>
              <a:buAutoNum type="arabicPeriod"/>
            </a:pPr>
            <a:r>
              <a:rPr lang="en-US" sz="18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Nurses : They are great teachers of preventive health habits &amp; health promotion  activities .  </a:t>
            </a:r>
          </a:p>
          <a:p>
            <a:pPr marL="342900" lvl="0" indent="-342900" fontAlgn="base">
              <a:lnSpc>
                <a:spcPct val="110000"/>
              </a:lnSpc>
              <a:spcAft>
                <a:spcPts val="75"/>
              </a:spcAft>
              <a:buClr>
                <a:srgbClr val="000000"/>
              </a:buClr>
              <a:buSzPts val="1300"/>
              <a:buFont typeface="+mj-lt"/>
              <a:buAutoNum type="arabicPeriod"/>
            </a:pPr>
            <a:r>
              <a:rPr lang="en-US" sz="18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Primary physicians ( Family doctors ) : They refer clients to specialists for specific  problems when necessary .      </a:t>
            </a:r>
          </a:p>
          <a:p>
            <a:pPr marL="255270" indent="0" algn="ctr">
              <a:lnSpc>
                <a:spcPct val="107000"/>
              </a:lnSpc>
              <a:spcAft>
                <a:spcPts val="29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8890" indent="-6350">
              <a:lnSpc>
                <a:spcPct val="107000"/>
              </a:lnSpc>
              <a:spcAft>
                <a:spcPts val="0"/>
              </a:spcAft>
            </a:pPr>
            <a:r>
              <a:rPr lang="en-US" sz="1800" b="1" dirty="0">
                <a:solidFill>
                  <a:srgbClr val="365F9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Health promotion</a:t>
            </a:r>
            <a:r>
              <a:rPr lang="en-US" sz="2000" b="1" dirty="0">
                <a:solidFill>
                  <a:srgbClr val="365F9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solidFill>
                  <a:srgbClr val="365F9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: </a:t>
            </a:r>
            <a:r>
              <a:rPr lang="en-US" sz="1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112395" indent="-6350">
              <a:lnSpc>
                <a:spcPct val="107000"/>
              </a:lnSpc>
              <a:spcAft>
                <a:spcPts val="1710"/>
              </a:spcAft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The primary means of health promotion occur through developing healthy </a:t>
            </a:r>
            <a:r>
              <a:rPr lang="en-US" sz="1800" b="1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mbria" panose="02040503050406030204" pitchFamily="18" charset="0"/>
                <a:hlinkClick r:id="rId2"/>
              </a:rPr>
              <a:t>public policy </a:t>
            </a:r>
            <a:r>
              <a:rPr lang="en-US" sz="1800" b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mbria" panose="02040503050406030204" pitchFamily="18" charset="0"/>
                <a:hlinkClick r:id="rId2"/>
              </a:rPr>
              <a:t>t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hat addresses the prerequisites of health such as :- </a:t>
            </a:r>
            <a:r>
              <a:rPr lang="en-US" sz="1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342900" lvl="0" indent="-342900" fontAlgn="base">
              <a:lnSpc>
                <a:spcPct val="107000"/>
              </a:lnSpc>
              <a:spcAft>
                <a:spcPts val="1265"/>
              </a:spcAft>
              <a:buClr>
                <a:srgbClr val="000000"/>
              </a:buClr>
              <a:buSzPts val="1400"/>
              <a:buFont typeface="+mj-lt"/>
              <a:buAutoNum type="arabicPeriod"/>
            </a:pPr>
            <a:r>
              <a:rPr lang="en-US" sz="18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income  </a:t>
            </a:r>
          </a:p>
          <a:p>
            <a:pPr marL="342900" lvl="0" indent="-342900" fontAlgn="base">
              <a:lnSpc>
                <a:spcPct val="107000"/>
              </a:lnSpc>
              <a:spcAft>
                <a:spcPts val="1265"/>
              </a:spcAft>
              <a:buClr>
                <a:srgbClr val="000000"/>
              </a:buClr>
              <a:buSzPts val="1400"/>
              <a:buFont typeface="+mj-lt"/>
              <a:buAutoNum type="arabicPeriod"/>
            </a:pPr>
            <a:r>
              <a:rPr lang="en-US" sz="18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 housing  </a:t>
            </a:r>
          </a:p>
          <a:p>
            <a:pPr marL="342900" lvl="0" indent="-342900" fontAlgn="base">
              <a:lnSpc>
                <a:spcPct val="107000"/>
              </a:lnSpc>
              <a:spcAft>
                <a:spcPts val="1265"/>
              </a:spcAft>
              <a:buClr>
                <a:srgbClr val="000000"/>
              </a:buClr>
              <a:buSzPts val="1400"/>
              <a:buFont typeface="+mj-lt"/>
              <a:buAutoNum type="arabicPeriod"/>
            </a:pPr>
            <a:r>
              <a:rPr lang="en-US" sz="18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 food   </a:t>
            </a:r>
          </a:p>
          <a:p>
            <a:pPr marL="342900" lvl="0" indent="-342900" fontAlgn="base">
              <a:lnSpc>
                <a:spcPct val="107000"/>
              </a:lnSpc>
              <a:spcAft>
                <a:spcPts val="1265"/>
              </a:spcAft>
              <a:buClr>
                <a:srgbClr val="000000"/>
              </a:buClr>
              <a:buSzPts val="1400"/>
              <a:buFont typeface="+mj-lt"/>
              <a:buAutoNum type="arabicPeriod"/>
            </a:pPr>
            <a:r>
              <a:rPr lang="en-US" sz="18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security  </a:t>
            </a:r>
          </a:p>
          <a:p>
            <a:pPr marL="342900" lvl="0" indent="-342900" fontAlgn="base">
              <a:lnSpc>
                <a:spcPct val="107000"/>
              </a:lnSpc>
              <a:spcAft>
                <a:spcPts val="1265"/>
              </a:spcAft>
              <a:buClr>
                <a:srgbClr val="000000"/>
              </a:buClr>
              <a:buSzPts val="1400"/>
              <a:buFont typeface="+mj-lt"/>
              <a:buAutoNum type="arabicPeriod"/>
            </a:pPr>
            <a:r>
              <a:rPr lang="en-US" sz="18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 employment  </a:t>
            </a:r>
          </a:p>
          <a:p>
            <a:pPr marL="342900" lvl="0" indent="-342900" fontAlgn="base">
              <a:lnSpc>
                <a:spcPct val="107000"/>
              </a:lnSpc>
              <a:spcAft>
                <a:spcPts val="1265"/>
              </a:spcAft>
              <a:buClr>
                <a:srgbClr val="000000"/>
              </a:buClr>
              <a:buSzPts val="1400"/>
              <a:buFont typeface="+mj-lt"/>
              <a:buAutoNum type="arabicPeriod"/>
            </a:pP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 quality working conditions</a:t>
            </a:r>
            <a:endParaRPr lang="en-US" sz="1800" b="1" dirty="0">
              <a:latin typeface="Times New Roman"/>
              <a:cs typeface="Times New Roman"/>
            </a:endParaRPr>
          </a:p>
          <a:p>
            <a:pPr marL="82296" indent="0">
              <a:lnSpc>
                <a:spcPct val="150000"/>
              </a:lnSpc>
              <a:buNone/>
            </a:pPr>
            <a:endParaRPr lang="en-US" sz="2800" b="1" dirty="0">
              <a:latin typeface="Times New Roman"/>
              <a:cs typeface="Times New Roman"/>
            </a:endParaRPr>
          </a:p>
          <a:p>
            <a:pPr marL="82296" indent="0">
              <a:lnSpc>
                <a:spcPct val="150000"/>
              </a:lnSpc>
              <a:buNone/>
            </a:pPr>
            <a:endParaRPr lang="en-US" sz="28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21163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800" y="0"/>
            <a:ext cx="80772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094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109" y="249382"/>
            <a:ext cx="7991579" cy="6608618"/>
          </a:xfrm>
        </p:spPr>
        <p:txBody>
          <a:bodyPr>
            <a:normAutofit fontScale="32500" lnSpcReduction="20000"/>
          </a:bodyPr>
          <a:lstStyle/>
          <a:p>
            <a:pPr marL="5715" indent="-6350">
              <a:lnSpc>
                <a:spcPct val="107000"/>
              </a:lnSpc>
              <a:spcAft>
                <a:spcPts val="1235"/>
              </a:spcAft>
            </a:pPr>
            <a:r>
              <a:rPr lang="en-US" sz="66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Approaches to health promotion</a:t>
            </a:r>
            <a:r>
              <a:rPr lang="en-US" sz="66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: </a:t>
            </a:r>
          </a:p>
          <a:p>
            <a:pPr marL="342900" lvl="0" indent="-342900" fontAlgn="base">
              <a:lnSpc>
                <a:spcPct val="110000"/>
              </a:lnSpc>
              <a:spcAft>
                <a:spcPts val="1210"/>
              </a:spcAft>
              <a:buClr>
                <a:srgbClr val="000000"/>
              </a:buClr>
              <a:buSzPts val="1300"/>
              <a:buFont typeface="+mj-lt"/>
              <a:buAutoNum type="arabicPeriod"/>
            </a:pPr>
            <a:r>
              <a:rPr lang="en-US" sz="66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Medical approach : It focuses on disease &amp; the biological , medical explanations of  health ignoring the impact of social and environmental dimensions on health .  </a:t>
            </a:r>
          </a:p>
          <a:p>
            <a:pPr marL="342900" lvl="0" indent="-342900" fontAlgn="base">
              <a:lnSpc>
                <a:spcPct val="110000"/>
              </a:lnSpc>
              <a:spcAft>
                <a:spcPts val="1210"/>
              </a:spcAft>
              <a:buClr>
                <a:srgbClr val="000000"/>
              </a:buClr>
              <a:buSzPts val="1300"/>
              <a:buFont typeface="+mj-lt"/>
              <a:buAutoNum type="arabicPeriod"/>
            </a:pPr>
            <a:r>
              <a:rPr lang="en-US" sz="66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Behavioral change approach : It encourages individuals to adopt healthy behaviors such  exercise .  </a:t>
            </a:r>
          </a:p>
          <a:p>
            <a:pPr marL="342900" lvl="0" indent="-342900" fontAlgn="base">
              <a:lnSpc>
                <a:spcPct val="110000"/>
              </a:lnSpc>
              <a:spcAft>
                <a:spcPts val="1210"/>
              </a:spcAft>
              <a:buClr>
                <a:srgbClr val="000000"/>
              </a:buClr>
              <a:buSzPts val="1300"/>
              <a:buFont typeface="+mj-lt"/>
              <a:buAutoNum type="arabicPeriod"/>
            </a:pPr>
            <a:r>
              <a:rPr lang="en-US" sz="66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Educational approach : It is the provision of information and education to allow the  individual to make informed decisions .  </a:t>
            </a:r>
          </a:p>
          <a:p>
            <a:pPr marL="342900" lvl="0" indent="-342900" fontAlgn="base">
              <a:lnSpc>
                <a:spcPct val="110000"/>
              </a:lnSpc>
              <a:spcAft>
                <a:spcPts val="1210"/>
              </a:spcAft>
              <a:buClr>
                <a:srgbClr val="000000"/>
              </a:buClr>
              <a:buSzPts val="1300"/>
              <a:buFont typeface="+mj-lt"/>
              <a:buAutoNum type="arabicPeriod"/>
            </a:pPr>
            <a:r>
              <a:rPr lang="en-US" sz="66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Empowering approach : It helps individuals to identify their own health concerns and  needs .  </a:t>
            </a:r>
          </a:p>
          <a:p>
            <a:pPr marL="342900" lvl="0" indent="-342900" fontAlgn="base">
              <a:lnSpc>
                <a:spcPct val="110000"/>
              </a:lnSpc>
              <a:spcAft>
                <a:spcPts val="1345"/>
              </a:spcAft>
              <a:buClr>
                <a:srgbClr val="000000"/>
              </a:buClr>
              <a:buSzPts val="1300"/>
              <a:buFont typeface="+mj-lt"/>
              <a:buAutoNum type="arabicPeriod"/>
            </a:pPr>
            <a:r>
              <a:rPr lang="en-US" sz="66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Social change approach : It involves lobbying and policy planning . This approach  focuses on the socioeconomic environment in determining health such as law income . </a:t>
            </a:r>
          </a:p>
          <a:p>
            <a:pPr marL="109220" indent="0">
              <a:lnSpc>
                <a:spcPct val="107000"/>
              </a:lnSpc>
              <a:spcAft>
                <a:spcPts val="0"/>
              </a:spcAft>
              <a:buNone/>
            </a:pPr>
            <a:endParaRPr lang="en-US" sz="6600" b="1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82296" indent="0">
              <a:lnSpc>
                <a:spcPct val="150000"/>
              </a:lnSpc>
              <a:buNone/>
            </a:pPr>
            <a:endParaRPr lang="en-US" sz="64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315154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052944"/>
            <a:ext cx="7498080" cy="2396838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ar-IQ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 algn="ctr">
              <a:buNone/>
            </a:pPr>
            <a:endParaRPr lang="en-US" dirty="0"/>
          </a:p>
          <a:p>
            <a:pPr marL="82296" indent="0" algn="ctr">
              <a:buNone/>
            </a:pPr>
            <a:endParaRPr lang="en-US" dirty="0"/>
          </a:p>
          <a:p>
            <a:pPr marL="82296" indent="0" algn="ctr">
              <a:buNone/>
            </a:pPr>
            <a:endParaRPr lang="en-US" dirty="0"/>
          </a:p>
          <a:p>
            <a:pPr marL="82296" indent="0" algn="ctr">
              <a:buNone/>
            </a:pPr>
            <a:r>
              <a:rPr lang="en-US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For Listening</a:t>
            </a:r>
            <a:endParaRPr lang="ar-IQ" sz="6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280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4618" y="484910"/>
            <a:ext cx="7564582" cy="5957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940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109" y="138546"/>
            <a:ext cx="7991579" cy="6386945"/>
          </a:xfrm>
        </p:spPr>
        <p:txBody>
          <a:bodyPr>
            <a:normAutofit/>
          </a:bodyPr>
          <a:lstStyle/>
          <a:p>
            <a:pPr marL="82296" indent="0">
              <a:lnSpc>
                <a:spcPct val="150000"/>
              </a:lnSpc>
              <a:buNone/>
            </a:pPr>
            <a:endParaRPr lang="en-US" sz="2800" dirty="0">
              <a:latin typeface="Times New Roman"/>
              <a:cs typeface="Times New Roman"/>
            </a:endParaRPr>
          </a:p>
          <a:p>
            <a:pPr marL="82296" indent="0">
              <a:lnSpc>
                <a:spcPct val="150000"/>
              </a:lnSpc>
              <a:buNone/>
            </a:pPr>
            <a:endParaRPr lang="en-US" sz="2800" dirty="0">
              <a:latin typeface="Times New Roman"/>
              <a:cs typeface="Times New Roman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60764" y="230625"/>
            <a:ext cx="7273636" cy="5841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" indent="-6350">
              <a:lnSpc>
                <a:spcPct val="107000"/>
              </a:lnSpc>
              <a:spcAft>
                <a:spcPts val="1235"/>
              </a:spcAft>
            </a:pPr>
            <a:r>
              <a:rPr lang="en-US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Health promotion combination :</a:t>
            </a:r>
            <a:r>
              <a:rPr lang="en-US" sz="2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342900" lvl="0" indent="-342900" fontAlgn="base">
              <a:lnSpc>
                <a:spcPct val="110000"/>
              </a:lnSpc>
              <a:spcAft>
                <a:spcPts val="1210"/>
              </a:spcAft>
              <a:buClr>
                <a:srgbClr val="000000"/>
              </a:buClr>
              <a:buSzPts val="1300"/>
              <a:buFont typeface="+mj-lt"/>
              <a:buAutoNum type="arabicPeriod"/>
            </a:pPr>
            <a:r>
              <a:rPr lang="en-US" sz="24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Education  </a:t>
            </a:r>
          </a:p>
          <a:p>
            <a:pPr marL="342900" lvl="0" indent="-342900" fontAlgn="base">
              <a:lnSpc>
                <a:spcPct val="110000"/>
              </a:lnSpc>
              <a:spcAft>
                <a:spcPts val="1210"/>
              </a:spcAft>
              <a:buClr>
                <a:srgbClr val="000000"/>
              </a:buClr>
              <a:buSzPts val="1300"/>
              <a:buFont typeface="+mj-lt"/>
              <a:buAutoNum type="arabicPeriod"/>
            </a:pPr>
            <a:r>
              <a:rPr lang="en-US" sz="24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Organizational involvement  </a:t>
            </a:r>
          </a:p>
          <a:p>
            <a:pPr marL="342900" lvl="0" indent="-342900" fontAlgn="base">
              <a:lnSpc>
                <a:spcPct val="110000"/>
              </a:lnSpc>
              <a:spcAft>
                <a:spcPts val="1210"/>
              </a:spcAft>
              <a:buClr>
                <a:srgbClr val="000000"/>
              </a:buClr>
              <a:buSzPts val="1300"/>
              <a:buFont typeface="+mj-lt"/>
              <a:buAutoNum type="arabicPeriod"/>
            </a:pPr>
            <a:r>
              <a:rPr lang="en-US" sz="24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Economics  </a:t>
            </a:r>
          </a:p>
          <a:p>
            <a:pPr marL="342900" lvl="0" indent="-342900" fontAlgn="base">
              <a:lnSpc>
                <a:spcPct val="110000"/>
              </a:lnSpc>
              <a:spcAft>
                <a:spcPts val="1055"/>
              </a:spcAft>
              <a:buClr>
                <a:srgbClr val="000000"/>
              </a:buClr>
              <a:buSzPts val="1300"/>
              <a:buFont typeface="+mj-lt"/>
              <a:buAutoNum type="arabicPeriod"/>
            </a:pPr>
            <a:r>
              <a:rPr lang="en-US" sz="24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Political influences </a:t>
            </a:r>
          </a:p>
          <a:p>
            <a:pPr marL="121920" indent="-6350">
              <a:lnSpc>
                <a:spcPct val="107000"/>
              </a:lnSpc>
              <a:spcAft>
                <a:spcPts val="145"/>
              </a:spcAft>
            </a:pPr>
            <a:r>
              <a:rPr lang="en-US" sz="2400" b="1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</a:t>
            </a:r>
            <a:r>
              <a:rPr lang="en-US" sz="24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Fundamentals areas of health promotion </a:t>
            </a:r>
            <a:r>
              <a:rPr lang="en-US" sz="2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342900" marR="45085" lvl="0" indent="-342900" fontAlgn="base">
              <a:lnSpc>
                <a:spcPct val="110000"/>
              </a:lnSpc>
              <a:spcAft>
                <a:spcPts val="1095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en-US" sz="24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- Nutrition  </a:t>
            </a:r>
          </a:p>
          <a:p>
            <a:pPr marL="342900" marR="45085" lvl="0" indent="-342900" fontAlgn="base">
              <a:lnSpc>
                <a:spcPct val="110000"/>
              </a:lnSpc>
              <a:spcAft>
                <a:spcPts val="1095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en-US" sz="24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Physical fitness  </a:t>
            </a:r>
          </a:p>
          <a:p>
            <a:pPr marL="342900" marR="45085" lvl="0" indent="-342900" fontAlgn="base">
              <a:lnSpc>
                <a:spcPct val="110000"/>
              </a:lnSpc>
              <a:spcAft>
                <a:spcPts val="1095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en-US" sz="24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Weight control  </a:t>
            </a:r>
          </a:p>
          <a:p>
            <a:pPr marL="342900" marR="45085" lvl="0" indent="-342900" fontAlgn="base">
              <a:lnSpc>
                <a:spcPct val="110000"/>
              </a:lnSpc>
              <a:spcAft>
                <a:spcPts val="1095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en-US" sz="24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Cultural sensitivity  </a:t>
            </a:r>
          </a:p>
          <a:p>
            <a:pPr marL="342900" marR="45085" lvl="0" indent="-342900" fontAlgn="base">
              <a:lnSpc>
                <a:spcPct val="110000"/>
              </a:lnSpc>
              <a:spcAft>
                <a:spcPts val="1230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en-US" sz="24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Avoidance of harmful  substance</a:t>
            </a:r>
            <a:r>
              <a:rPr lang="en-US" sz="2400" b="1" i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400" b="1" i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endParaRPr lang="en-US" sz="24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250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109" y="249382"/>
            <a:ext cx="7991579" cy="6456218"/>
          </a:xfrm>
        </p:spPr>
        <p:txBody>
          <a:bodyPr>
            <a:normAutofit fontScale="40000" lnSpcReduction="20000"/>
          </a:bodyPr>
          <a:lstStyle/>
          <a:p>
            <a:pPr marL="8255" marR="45085" indent="0">
              <a:lnSpc>
                <a:spcPct val="110000"/>
              </a:lnSpc>
              <a:spcAft>
                <a:spcPts val="1230"/>
              </a:spcAft>
              <a:buNone/>
            </a:pPr>
            <a:r>
              <a:rPr lang="en-US" sz="4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Factors affecting health : </a:t>
            </a:r>
            <a:r>
              <a:rPr lang="en-US" sz="42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342900" lvl="0" indent="-342900" fontAlgn="base">
              <a:lnSpc>
                <a:spcPct val="110000"/>
              </a:lnSpc>
              <a:spcAft>
                <a:spcPts val="1210"/>
              </a:spcAft>
              <a:buClr>
                <a:srgbClr val="000000"/>
              </a:buClr>
              <a:buSzPts val="1300"/>
              <a:buFont typeface="+mj-lt"/>
              <a:buAutoNum type="arabicPeriod"/>
            </a:pPr>
            <a:r>
              <a:rPr lang="en-US" sz="42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Genetics and human biology  </a:t>
            </a:r>
          </a:p>
          <a:p>
            <a:pPr marL="342900" lvl="0" indent="-342900" fontAlgn="base">
              <a:lnSpc>
                <a:spcPct val="110000"/>
              </a:lnSpc>
              <a:spcAft>
                <a:spcPts val="1210"/>
              </a:spcAft>
              <a:buClr>
                <a:srgbClr val="000000"/>
              </a:buClr>
              <a:buSzPts val="1300"/>
              <a:buFont typeface="+mj-lt"/>
              <a:buAutoNum type="arabicPeriod"/>
            </a:pPr>
            <a:r>
              <a:rPr lang="en-US" sz="42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Environmental influences  </a:t>
            </a:r>
          </a:p>
          <a:p>
            <a:pPr marL="342900" lvl="0" indent="-342900" fontAlgn="base">
              <a:lnSpc>
                <a:spcPct val="110000"/>
              </a:lnSpc>
              <a:spcAft>
                <a:spcPts val="1210"/>
              </a:spcAft>
              <a:buClr>
                <a:srgbClr val="000000"/>
              </a:buClr>
              <a:buSzPts val="1300"/>
              <a:buFont typeface="+mj-lt"/>
              <a:buAutoNum type="arabicPeriod"/>
            </a:pPr>
            <a:r>
              <a:rPr lang="en-US" sz="42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Personal behavior  </a:t>
            </a:r>
          </a:p>
          <a:p>
            <a:pPr marL="342900" lvl="0" indent="-342900" fontAlgn="base">
              <a:lnSpc>
                <a:spcPct val="110000"/>
              </a:lnSpc>
              <a:spcAft>
                <a:spcPts val="1055"/>
              </a:spcAft>
              <a:buClr>
                <a:srgbClr val="000000"/>
              </a:buClr>
              <a:buSzPts val="1300"/>
              <a:buFont typeface="+mj-lt"/>
              <a:buAutoNum type="arabicPeriod"/>
            </a:pPr>
            <a:r>
              <a:rPr lang="en-US" sz="42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Health care  </a:t>
            </a:r>
          </a:p>
          <a:p>
            <a:pPr marL="5715" indent="-6350">
              <a:lnSpc>
                <a:spcPct val="107000"/>
              </a:lnSpc>
              <a:spcAft>
                <a:spcPts val="1235"/>
              </a:spcAft>
            </a:pPr>
            <a:r>
              <a:rPr lang="en-US" sz="42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Genetics &amp; human biology</a:t>
            </a:r>
            <a:r>
              <a:rPr lang="en-US" sz="42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:  </a:t>
            </a:r>
          </a:p>
          <a:p>
            <a:pPr marL="342900" lvl="0" indent="-342900" fontAlgn="base">
              <a:lnSpc>
                <a:spcPct val="110000"/>
              </a:lnSpc>
              <a:spcAft>
                <a:spcPts val="1210"/>
              </a:spcAft>
              <a:buClr>
                <a:srgbClr val="000000"/>
              </a:buClr>
              <a:buSzPts val="1300"/>
              <a:buFont typeface="+mj-lt"/>
              <a:buAutoNum type="arabicPeriod"/>
            </a:pPr>
            <a:r>
              <a:rPr lang="en-US" sz="42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Genetics( genetic makeup may include inherited disorders such as sickle-cell anemia ) </a:t>
            </a:r>
          </a:p>
          <a:p>
            <a:pPr marL="342900" lvl="0" indent="-342900" fontAlgn="base">
              <a:lnSpc>
                <a:spcPct val="110000"/>
              </a:lnSpc>
              <a:spcAft>
                <a:spcPts val="1055"/>
              </a:spcAft>
              <a:buClr>
                <a:srgbClr val="000000"/>
              </a:buClr>
              <a:buSzPts val="1300"/>
              <a:buFont typeface="+mj-lt"/>
              <a:buAutoNum type="arabicPeriod"/>
            </a:pPr>
            <a:r>
              <a:rPr lang="en-US" sz="42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- Female &amp; male hormones (produce biological effects ) </a:t>
            </a:r>
          </a:p>
          <a:p>
            <a:pPr marL="5715" indent="-6350">
              <a:lnSpc>
                <a:spcPct val="107000"/>
              </a:lnSpc>
              <a:spcAft>
                <a:spcPts val="1235"/>
              </a:spcAft>
            </a:pPr>
            <a:r>
              <a:rPr lang="en-US" sz="42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Environmental influences  ( Natural or man-made ) </a:t>
            </a:r>
            <a:r>
              <a:rPr lang="en-US" sz="42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:  </a:t>
            </a:r>
          </a:p>
          <a:p>
            <a:pPr marL="342900" lvl="0" indent="-342900" fontAlgn="base">
              <a:lnSpc>
                <a:spcPct val="110000"/>
              </a:lnSpc>
              <a:spcAft>
                <a:spcPts val="1210"/>
              </a:spcAft>
              <a:buClr>
                <a:srgbClr val="000000"/>
              </a:buClr>
              <a:buSzPts val="1300"/>
              <a:buFont typeface="+mj-lt"/>
              <a:buAutoNum type="arabicPeriod"/>
            </a:pPr>
            <a:r>
              <a:rPr lang="en-US" sz="42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Exposure to chemicals ( as bests in older buildings , lead paint in older houses , mercury  in polluted water sources ) </a:t>
            </a:r>
          </a:p>
          <a:p>
            <a:pPr marL="342900" lvl="0" indent="-342900" fontAlgn="base">
              <a:lnSpc>
                <a:spcPct val="110000"/>
              </a:lnSpc>
              <a:spcAft>
                <a:spcPts val="1210"/>
              </a:spcAft>
              <a:buClr>
                <a:srgbClr val="000000"/>
              </a:buClr>
              <a:buSzPts val="1300"/>
              <a:buFont typeface="+mj-lt"/>
              <a:buAutoNum type="arabicPeriod"/>
            </a:pPr>
            <a:r>
              <a:rPr lang="en-US" sz="42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Radiation from the sun , exposure to solar radiation  </a:t>
            </a:r>
          </a:p>
          <a:p>
            <a:pPr marL="342900" lvl="0" indent="-342900" fontAlgn="base">
              <a:lnSpc>
                <a:spcPct val="110000"/>
              </a:lnSpc>
              <a:spcAft>
                <a:spcPts val="1210"/>
              </a:spcAft>
              <a:buClr>
                <a:srgbClr val="000000"/>
              </a:buClr>
              <a:buSzPts val="1300"/>
              <a:buFont typeface="+mj-lt"/>
              <a:buAutoNum type="arabicPeriod"/>
            </a:pPr>
            <a:r>
              <a:rPr lang="en-US" sz="42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Natural disasters ; hurricanes , floods , volcanic eruptions , heat waves  </a:t>
            </a:r>
          </a:p>
          <a:p>
            <a:pPr marL="342900" lvl="0" indent="-342900" fontAlgn="base">
              <a:lnSpc>
                <a:spcPct val="110000"/>
              </a:lnSpc>
              <a:spcAft>
                <a:spcPts val="1045"/>
              </a:spcAft>
              <a:buClr>
                <a:srgbClr val="000000"/>
              </a:buClr>
              <a:buSzPts val="1300"/>
              <a:buFont typeface="+mj-lt"/>
              <a:buAutoNum type="arabicPeriod"/>
            </a:pPr>
            <a:r>
              <a:rPr lang="en-US" sz="42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Man – made environmental crises ; wars , bombings , pollution  </a:t>
            </a:r>
          </a:p>
          <a:p>
            <a:pPr marL="82296" indent="0">
              <a:lnSpc>
                <a:spcPct val="150000"/>
              </a:lnSpc>
              <a:buNone/>
            </a:pPr>
            <a:endParaRPr lang="en-US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25340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109" y="249382"/>
            <a:ext cx="8201891" cy="6317673"/>
          </a:xfrm>
        </p:spPr>
        <p:txBody>
          <a:bodyPr>
            <a:normAutofit fontScale="70000" lnSpcReduction="20000"/>
          </a:bodyPr>
          <a:lstStyle/>
          <a:p>
            <a:pPr marL="5715" indent="-6350">
              <a:lnSpc>
                <a:spcPct val="107000"/>
              </a:lnSpc>
              <a:spcAft>
                <a:spcPts val="1235"/>
              </a:spcAft>
            </a:pPr>
            <a:r>
              <a:rPr lang="en-US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Personal behavior : </a:t>
            </a:r>
            <a:r>
              <a:rPr lang="en-US" sz="2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342900" lvl="0" indent="-342900" fontAlgn="base">
              <a:lnSpc>
                <a:spcPct val="110000"/>
              </a:lnSpc>
              <a:spcAft>
                <a:spcPts val="1210"/>
              </a:spcAft>
              <a:buClr>
                <a:srgbClr val="000000"/>
              </a:buClr>
              <a:buSzPts val="1300"/>
              <a:buFont typeface="+mj-lt"/>
              <a:buAutoNum type="arabicPeriod"/>
            </a:pPr>
            <a:r>
              <a:rPr lang="en-US" sz="28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Diet ( healthy eating habits )  </a:t>
            </a:r>
          </a:p>
          <a:p>
            <a:pPr marL="342900" lvl="0" indent="-342900" fontAlgn="base">
              <a:lnSpc>
                <a:spcPct val="110000"/>
              </a:lnSpc>
              <a:spcAft>
                <a:spcPts val="1050"/>
              </a:spcAft>
              <a:buClr>
                <a:srgbClr val="000000"/>
              </a:buClr>
              <a:buSzPts val="1300"/>
              <a:buFont typeface="+mj-lt"/>
              <a:buAutoNum type="arabicPeriod"/>
            </a:pPr>
            <a:r>
              <a:rPr lang="en-US" sz="28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Exercise ( improves muscle strength , circulation , emotional wellness , increases  </a:t>
            </a:r>
            <a:r>
              <a:rPr lang="en-US" sz="2800" b="1" dirty="0">
                <a:solidFill>
                  <a:srgbClr val="C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endurance</a:t>
            </a:r>
            <a:r>
              <a:rPr lang="en-US" sz="28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, lowers BP , reduces the chances of heart attacks , osteoporosis )  </a:t>
            </a:r>
          </a:p>
          <a:p>
            <a:pPr marL="5715" indent="-6350">
              <a:lnSpc>
                <a:spcPct val="110000"/>
              </a:lnSpc>
              <a:spcAft>
                <a:spcPts val="1210"/>
              </a:spcAft>
            </a:pPr>
            <a:r>
              <a:rPr lang="en-US" sz="2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Health club are wonderful places for regular exercise   </a:t>
            </a:r>
          </a:p>
          <a:p>
            <a:pPr marL="342900" lvl="0" indent="-342900" fontAlgn="base">
              <a:lnSpc>
                <a:spcPct val="110000"/>
              </a:lnSpc>
              <a:spcAft>
                <a:spcPts val="1210"/>
              </a:spcAft>
              <a:buClr>
                <a:srgbClr val="000000"/>
              </a:buClr>
              <a:buSzPts val="1300"/>
              <a:buFont typeface="+mj-lt"/>
              <a:buAutoNum type="arabicPeriod"/>
            </a:pPr>
            <a:r>
              <a:rPr lang="en-US" sz="28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Personal care : skin hygiene , proper body mechanics , adequate sleep , dental hygiene  </a:t>
            </a:r>
          </a:p>
          <a:p>
            <a:pPr marL="342900" lvl="0" indent="-342900" fontAlgn="base">
              <a:lnSpc>
                <a:spcPct val="110000"/>
              </a:lnSpc>
              <a:spcAft>
                <a:spcPts val="1210"/>
              </a:spcAft>
              <a:buClr>
                <a:srgbClr val="000000"/>
              </a:buClr>
              <a:buSzPts val="1300"/>
              <a:buFont typeface="+mj-lt"/>
              <a:buAutoNum type="arabicPeriod"/>
            </a:pPr>
            <a:r>
              <a:rPr lang="en-US" sz="28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Sexual relationships : use values , ethics , morals  </a:t>
            </a:r>
          </a:p>
          <a:p>
            <a:pPr marL="342900" lvl="0" indent="-342900" fontAlgn="base">
              <a:lnSpc>
                <a:spcPct val="110000"/>
              </a:lnSpc>
              <a:spcAft>
                <a:spcPts val="1210"/>
              </a:spcAft>
              <a:buClr>
                <a:srgbClr val="000000"/>
              </a:buClr>
              <a:buSzPts val="1300"/>
              <a:buFont typeface="+mj-lt"/>
              <a:buAutoNum type="arabicPeriod"/>
            </a:pPr>
            <a:r>
              <a:rPr lang="en-US" sz="28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Level of stress : not all stress is harmful , limited stress raises one's energy level &amp;  makes more alert  </a:t>
            </a:r>
          </a:p>
          <a:p>
            <a:pPr marL="342900" lvl="0" indent="-342900" fontAlgn="base">
              <a:lnSpc>
                <a:spcPct val="110000"/>
              </a:lnSpc>
              <a:spcAft>
                <a:spcPts val="1210"/>
              </a:spcAft>
              <a:buClr>
                <a:srgbClr val="000000"/>
              </a:buClr>
              <a:buSzPts val="1300"/>
              <a:buFont typeface="+mj-lt"/>
              <a:buAutoNum type="arabicPeriod"/>
            </a:pPr>
            <a:r>
              <a:rPr lang="en-US" sz="28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Tobacco &amp; drug use  </a:t>
            </a:r>
          </a:p>
          <a:p>
            <a:pPr marL="342900" lvl="0" indent="-342900" fontAlgn="base">
              <a:lnSpc>
                <a:spcPct val="110000"/>
              </a:lnSpc>
              <a:spcAft>
                <a:spcPts val="1210"/>
              </a:spcAft>
              <a:buClr>
                <a:srgbClr val="000000"/>
              </a:buClr>
              <a:buSzPts val="1300"/>
              <a:buFont typeface="+mj-lt"/>
              <a:buAutoNum type="arabicPeriod"/>
            </a:pPr>
            <a:r>
              <a:rPr lang="en-US" sz="28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Alcohol use  </a:t>
            </a:r>
          </a:p>
          <a:p>
            <a:pPr marL="342900" lvl="0" indent="-342900" fontAlgn="base">
              <a:lnSpc>
                <a:spcPct val="110000"/>
              </a:lnSpc>
              <a:spcAft>
                <a:spcPts val="1055"/>
              </a:spcAft>
              <a:buClr>
                <a:srgbClr val="000000"/>
              </a:buClr>
              <a:buSzPts val="1300"/>
              <a:buFont typeface="+mj-lt"/>
              <a:buAutoNum type="arabicPeriod"/>
            </a:pPr>
            <a:r>
              <a:rPr lang="en-US" sz="28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Safety  </a:t>
            </a:r>
          </a:p>
          <a:p>
            <a:pPr marL="82296" indent="0">
              <a:lnSpc>
                <a:spcPct val="150000"/>
              </a:lnSpc>
              <a:buNone/>
            </a:pPr>
            <a:endParaRPr lang="en-US" sz="28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87441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109" y="249382"/>
            <a:ext cx="7991579" cy="6317673"/>
          </a:xfrm>
        </p:spPr>
        <p:txBody>
          <a:bodyPr>
            <a:noAutofit/>
          </a:bodyPr>
          <a:lstStyle/>
          <a:p>
            <a:pPr marL="5715" indent="-6350">
              <a:lnSpc>
                <a:spcPct val="107000"/>
              </a:lnSpc>
              <a:spcAft>
                <a:spcPts val="1095"/>
              </a:spcAft>
            </a:pPr>
            <a:r>
              <a:rPr lang="en-US" sz="16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Health care : It includes :-  </a:t>
            </a:r>
            <a:endParaRPr lang="en-US" sz="1600" b="1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5715" indent="-6350">
              <a:lnSpc>
                <a:spcPct val="110000"/>
              </a:lnSpc>
              <a:spcAft>
                <a:spcPts val="1055"/>
              </a:spcAft>
            </a:pPr>
            <a:r>
              <a:rPr lang="en-US" sz="16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1 – Physical examination:  </a:t>
            </a:r>
          </a:p>
          <a:p>
            <a:pPr marL="5715" indent="-6350">
              <a:lnSpc>
                <a:spcPct val="110000"/>
              </a:lnSpc>
              <a:spcAft>
                <a:spcPts val="1055"/>
              </a:spcAft>
            </a:pPr>
            <a:r>
              <a:rPr lang="en-US" sz="16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20 – 39 years of age every  1 – 3 years  </a:t>
            </a:r>
          </a:p>
          <a:p>
            <a:pPr marL="5715" indent="-6350">
              <a:lnSpc>
                <a:spcPct val="110000"/>
              </a:lnSpc>
              <a:spcAft>
                <a:spcPts val="1055"/>
              </a:spcAft>
            </a:pPr>
            <a:r>
              <a:rPr lang="en-US" sz="16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40 – 49 years of age every 1 - 2  years </a:t>
            </a:r>
          </a:p>
          <a:p>
            <a:pPr marL="5715" indent="-6350">
              <a:lnSpc>
                <a:spcPct val="110000"/>
              </a:lnSpc>
              <a:spcAft>
                <a:spcPts val="1055"/>
              </a:spcAft>
            </a:pPr>
            <a:r>
              <a:rPr lang="en-US" sz="16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Older than 50 years every year </a:t>
            </a:r>
          </a:p>
          <a:p>
            <a:pPr marL="5715" indent="-6350">
              <a:lnSpc>
                <a:spcPct val="110000"/>
              </a:lnSpc>
              <a:spcAft>
                <a:spcPts val="1055"/>
              </a:spcAft>
            </a:pPr>
            <a:r>
              <a:rPr lang="en-US" sz="16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Breast exam before age 40 and yearly    </a:t>
            </a:r>
          </a:p>
          <a:p>
            <a:pPr marL="5715" indent="-6350">
              <a:lnSpc>
                <a:spcPct val="110000"/>
              </a:lnSpc>
              <a:spcAft>
                <a:spcPts val="1055"/>
              </a:spcAft>
            </a:pPr>
            <a:r>
              <a:rPr lang="en-US" sz="16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Testicular and rectal exam to check prostate after age 40 </a:t>
            </a:r>
          </a:p>
          <a:p>
            <a:pPr marL="5715" indent="-6350">
              <a:lnSpc>
                <a:spcPct val="110000"/>
              </a:lnSpc>
              <a:spcAft>
                <a:spcPts val="1045"/>
              </a:spcAft>
            </a:pPr>
            <a:r>
              <a:rPr lang="en-US" sz="16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2 – Tests : </a:t>
            </a:r>
          </a:p>
          <a:p>
            <a:pPr marL="5715" indent="-6350">
              <a:lnSpc>
                <a:spcPct val="110000"/>
              </a:lnSpc>
              <a:spcAft>
                <a:spcPts val="1055"/>
              </a:spcAft>
            </a:pPr>
            <a:r>
              <a:rPr lang="en-US" sz="16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ECG at age 20 – 40 every 5 years  </a:t>
            </a:r>
          </a:p>
          <a:p>
            <a:pPr marL="5715" indent="-6350">
              <a:lnSpc>
                <a:spcPct val="110000"/>
              </a:lnSpc>
              <a:spcAft>
                <a:spcPts val="1055"/>
              </a:spcAft>
            </a:pPr>
            <a:r>
              <a:rPr lang="en-US" sz="16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Breast self – exam every woman after each menstrual period  </a:t>
            </a:r>
          </a:p>
          <a:p>
            <a:pPr marL="5715" indent="-6350">
              <a:lnSpc>
                <a:spcPct val="110000"/>
              </a:lnSpc>
              <a:spcAft>
                <a:spcPts val="1055"/>
              </a:spcAft>
            </a:pPr>
            <a:r>
              <a:rPr lang="en-US" sz="16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Testicular self – exam every month by male  </a:t>
            </a:r>
          </a:p>
          <a:p>
            <a:pPr marL="5715" indent="-6350">
              <a:lnSpc>
                <a:spcPct val="110000"/>
              </a:lnSpc>
              <a:spcAft>
                <a:spcPts val="1055"/>
              </a:spcAft>
            </a:pPr>
            <a:r>
              <a:rPr lang="en-US" sz="16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CBP                    B . sugar ( FBS )                 Cholesterol               G. stool for blood</a:t>
            </a:r>
          </a:p>
          <a:p>
            <a:pPr marL="0" indent="0">
              <a:lnSpc>
                <a:spcPct val="110000"/>
              </a:lnSpc>
              <a:spcAft>
                <a:spcPts val="1055"/>
              </a:spcAft>
              <a:buNone/>
            </a:pPr>
            <a:r>
              <a:rPr lang="en-US" sz="16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3</a:t>
            </a: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Immunization</a:t>
            </a:r>
          </a:p>
          <a:p>
            <a:pPr marL="82296" indent="0">
              <a:lnSpc>
                <a:spcPct val="150000"/>
              </a:lnSpc>
              <a:buNone/>
            </a:pPr>
            <a:endParaRPr lang="en-US" sz="16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84441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109" y="249381"/>
            <a:ext cx="8201891" cy="6899563"/>
          </a:xfrm>
        </p:spPr>
        <p:txBody>
          <a:bodyPr>
            <a:normAutofit fontScale="47500" lnSpcReduction="20000"/>
          </a:bodyPr>
          <a:lstStyle/>
          <a:p>
            <a:pPr marL="14605" marR="45085" indent="94615">
              <a:lnSpc>
                <a:spcPct val="110000"/>
              </a:lnSpc>
              <a:spcAft>
                <a:spcPts val="955"/>
              </a:spcAft>
            </a:pPr>
            <a:r>
              <a:rPr lang="en-US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Health protecting behaviors</a:t>
            </a:r>
            <a:r>
              <a:rPr lang="en-US" sz="2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: </a:t>
            </a:r>
          </a:p>
          <a:p>
            <a:pPr marL="14605" marR="45085" indent="0">
              <a:lnSpc>
                <a:spcPct val="110000"/>
              </a:lnSpc>
              <a:spcAft>
                <a:spcPts val="955"/>
              </a:spcAft>
              <a:buNone/>
            </a:pPr>
            <a:r>
              <a:rPr lang="en-US" sz="2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Those that protect people from problems that </a:t>
            </a:r>
            <a:r>
              <a:rPr lang="en-US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jeopardize(expose to hazard) their health and well-being , </a:t>
            </a:r>
            <a:r>
              <a:rPr lang="en-US" sz="2800" b="1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e.g</a:t>
            </a:r>
            <a:r>
              <a:rPr lang="en-US" sz="2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;</a:t>
            </a:r>
            <a:r>
              <a:rPr lang="en-US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342900" marR="45085" lvl="0" indent="-342900" fontAlgn="base">
              <a:lnSpc>
                <a:spcPct val="110000"/>
              </a:lnSpc>
              <a:spcAft>
                <a:spcPts val="1095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en-US" sz="28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Immunization against infectious diseases </a:t>
            </a:r>
            <a:r>
              <a:rPr lang="en-US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342900" marR="45085" lvl="0" indent="-342900" fontAlgn="base">
              <a:lnSpc>
                <a:spcPct val="110000"/>
              </a:lnSpc>
              <a:spcAft>
                <a:spcPts val="1095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en-US" sz="28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Reducing exposure to environmental health hazards</a:t>
            </a:r>
            <a:r>
              <a:rPr lang="en-US" sz="24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14605" marR="45085" indent="91440">
              <a:lnSpc>
                <a:spcPct val="110000"/>
              </a:lnSpc>
              <a:spcAft>
                <a:spcPts val="1565"/>
              </a:spcAft>
            </a:pPr>
            <a:r>
              <a:rPr lang="en-US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Health promoting behaviors</a:t>
            </a:r>
            <a:r>
              <a:rPr lang="en-US" sz="2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: Those that improve health by fostering personal development  or self actualization . </a:t>
            </a:r>
            <a:r>
              <a:rPr lang="en-US" sz="2800" b="1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e.g</a:t>
            </a:r>
            <a:r>
              <a:rPr lang="en-US" sz="2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; </a:t>
            </a:r>
            <a:r>
              <a:rPr lang="en-US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342900" marR="45085" lvl="0" indent="-342900" fontAlgn="base">
              <a:lnSpc>
                <a:spcPct val="110000"/>
              </a:lnSpc>
              <a:spcAft>
                <a:spcPts val="1095"/>
              </a:spcAft>
              <a:buClr>
                <a:srgbClr val="000000"/>
              </a:buClr>
              <a:buSzPts val="1400"/>
              <a:buFont typeface="+mj-lt"/>
              <a:buAutoNum type="arabicPeriod"/>
            </a:pPr>
            <a:r>
              <a:rPr lang="en-US" sz="28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managing dietary intake</a:t>
            </a:r>
            <a:r>
              <a:rPr lang="en-US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342900" marR="45085" lvl="0" indent="-342900" fontAlgn="base">
              <a:lnSpc>
                <a:spcPct val="110000"/>
              </a:lnSpc>
              <a:spcAft>
                <a:spcPts val="1325"/>
              </a:spcAft>
              <a:buClr>
                <a:srgbClr val="000000"/>
              </a:buClr>
              <a:buSzPts val="1400"/>
              <a:buFont typeface="+mj-lt"/>
              <a:buAutoNum type="arabicPeriod"/>
            </a:pPr>
            <a:r>
              <a:rPr lang="en-US" sz="28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exercise </a:t>
            </a:r>
            <a:r>
              <a:rPr lang="en-US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342900" marR="45085" lvl="0" indent="-342900" fontAlgn="base">
              <a:lnSpc>
                <a:spcPct val="110000"/>
              </a:lnSpc>
              <a:spcAft>
                <a:spcPts val="1095"/>
              </a:spcAft>
              <a:buClr>
                <a:srgbClr val="000000"/>
              </a:buClr>
              <a:buSzPts val="1400"/>
              <a:buFont typeface="+mj-lt"/>
              <a:buAutoNum type="arabicPeriod"/>
            </a:pPr>
            <a:r>
              <a:rPr lang="en-US" sz="28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stress management</a:t>
            </a:r>
            <a:r>
              <a:rPr lang="en-US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121920" indent="-6350">
              <a:lnSpc>
                <a:spcPct val="107000"/>
              </a:lnSpc>
              <a:spcAft>
                <a:spcPts val="830"/>
              </a:spcAft>
            </a:pPr>
            <a:r>
              <a:rPr lang="en-US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Health promotion &amp; health Protecting programs :     </a:t>
            </a:r>
            <a:r>
              <a:rPr lang="en-US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342900" marR="45085" lvl="0" indent="-342900" fontAlgn="base">
              <a:lnSpc>
                <a:spcPct val="110000"/>
              </a:lnSpc>
              <a:spcAft>
                <a:spcPts val="80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en-US" sz="28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Programs for individual ( depend on accurate assessment of individual needs &amp; risk to health ) </a:t>
            </a:r>
            <a:r>
              <a:rPr lang="en-US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342900" marR="45085" lvl="0" indent="-342900" fontAlgn="base">
              <a:lnSpc>
                <a:spcPct val="186000"/>
              </a:lnSpc>
              <a:spcAft>
                <a:spcPts val="1095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en-US" sz="28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Programs for families ( community health nurse works with family ) </a:t>
            </a:r>
          </a:p>
          <a:p>
            <a:pPr marL="342900" marR="45085" lvl="0" indent="-342900" fontAlgn="base">
              <a:lnSpc>
                <a:spcPct val="186000"/>
              </a:lnSpc>
              <a:spcAft>
                <a:spcPts val="1095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en-US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3</a:t>
            </a:r>
            <a:r>
              <a:rPr lang="en-US" sz="28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Cambria" panose="02040503050406030204" pitchFamily="18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Programs for communities ( the major types include ; school, workplace , faith community ,  hospital , senior center , community wide programs)</a:t>
            </a:r>
            <a:r>
              <a:rPr lang="en-US" sz="24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82296" indent="0">
              <a:lnSpc>
                <a:spcPct val="150000"/>
              </a:lnSpc>
              <a:buNone/>
            </a:pPr>
            <a:endParaRPr lang="en-US" sz="28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24224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109" y="290947"/>
            <a:ext cx="7991579" cy="6317673"/>
          </a:xfrm>
        </p:spPr>
        <p:txBody>
          <a:bodyPr>
            <a:normAutofit fontScale="92500" lnSpcReduction="20000"/>
          </a:bodyPr>
          <a:lstStyle/>
          <a:p>
            <a:pPr marL="121920" indent="-6350">
              <a:lnSpc>
                <a:spcPct val="107000"/>
              </a:lnSpc>
              <a:spcAft>
                <a:spcPts val="835"/>
              </a:spcAft>
            </a:pPr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Community health nurse’s  role in H.P.Ps</a:t>
            </a:r>
            <a:r>
              <a:rPr lang="en-US" sz="20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:  </a:t>
            </a:r>
          </a:p>
          <a:p>
            <a:pPr marL="342900" marR="45085" lvl="0" indent="-342900" fontAlgn="base">
              <a:lnSpc>
                <a:spcPct val="110000"/>
              </a:lnSpc>
              <a:spcAft>
                <a:spcPts val="1095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en-US" sz="18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Assist people &amp; groups in taking actions that promote &amp; maintain health and wellness </a:t>
            </a:r>
            <a:r>
              <a:rPr lang="en-US" sz="20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342900" marR="45085" lvl="0" indent="-342900" fontAlgn="base">
              <a:lnSpc>
                <a:spcPct val="110000"/>
              </a:lnSpc>
              <a:spcAft>
                <a:spcPts val="1095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en-US" sz="18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Use the nursing process to promote health and prevent disease in the community </a:t>
            </a:r>
            <a:r>
              <a:rPr lang="en-US" sz="20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342900" marR="45085" lvl="0" indent="-342900" fontAlgn="base">
              <a:lnSpc>
                <a:spcPct val="110000"/>
              </a:lnSpc>
              <a:spcAft>
                <a:spcPts val="1095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en-US" sz="18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An advocate for health </a:t>
            </a:r>
            <a:r>
              <a:rPr lang="en-US" sz="20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342900" marR="45085" lvl="0" indent="-342900" fontAlgn="base">
              <a:lnSpc>
                <a:spcPct val="110000"/>
              </a:lnSpc>
              <a:spcAft>
                <a:spcPts val="1095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en-US" sz="18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Assisting individuals &amp; groups in assessing their level of wellness  </a:t>
            </a:r>
            <a:r>
              <a:rPr lang="en-US" sz="20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342900" marR="45085" lvl="0" indent="-342900" fontAlgn="base">
              <a:lnSpc>
                <a:spcPct val="110000"/>
              </a:lnSpc>
              <a:spcAft>
                <a:spcPts val="1095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en-US" sz="18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Provide health education &amp; options for health care . </a:t>
            </a:r>
            <a:r>
              <a:rPr lang="en-US" sz="20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342900" marR="45085" lvl="0" indent="-342900" fontAlgn="base">
              <a:lnSpc>
                <a:spcPct val="110000"/>
              </a:lnSpc>
              <a:spcAft>
                <a:spcPts val="1280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en-US" sz="18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Helps clients establish goals for lifestyle changes .</a:t>
            </a:r>
            <a:r>
              <a:rPr lang="en-US" sz="16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19685" indent="-6350">
              <a:lnSpc>
                <a:spcPct val="107000"/>
              </a:lnSpc>
              <a:spcAft>
                <a:spcPts val="1025"/>
              </a:spcAft>
            </a:pPr>
            <a:r>
              <a:rPr lang="en-US" sz="1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Levels of prevention : </a:t>
            </a:r>
            <a:r>
              <a:rPr lang="en-US" sz="20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24765" indent="-6350">
              <a:lnSpc>
                <a:spcPct val="107000"/>
              </a:lnSpc>
              <a:spcAft>
                <a:spcPts val="1090"/>
              </a:spcAft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1 – Primary .P , includes : - </a:t>
            </a:r>
            <a:r>
              <a:rPr lang="en-US" sz="20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342900" lvl="0" indent="-342900" fontAlgn="base">
              <a:lnSpc>
                <a:spcPct val="110000"/>
              </a:lnSpc>
              <a:spcAft>
                <a:spcPts val="1210"/>
              </a:spcAft>
              <a:buClr>
                <a:srgbClr val="000000"/>
              </a:buClr>
              <a:buSzPts val="1300"/>
              <a:buFont typeface="Symbol" panose="05050102010706020507" pitchFamily="18" charset="2"/>
              <a:buChar char="-"/>
            </a:pPr>
            <a:r>
              <a:rPr lang="en-US" sz="20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Childhood immunization  </a:t>
            </a:r>
          </a:p>
          <a:p>
            <a:pPr marL="342900" lvl="0" indent="-342900" fontAlgn="base">
              <a:lnSpc>
                <a:spcPct val="110000"/>
              </a:lnSpc>
              <a:spcAft>
                <a:spcPts val="1210"/>
              </a:spcAft>
              <a:buClr>
                <a:srgbClr val="000000"/>
              </a:buClr>
              <a:buSzPts val="1300"/>
              <a:buFont typeface="Symbol" panose="05050102010706020507" pitchFamily="18" charset="2"/>
              <a:buChar char="-"/>
            </a:pPr>
            <a:r>
              <a:rPr lang="en-US" sz="20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Calcium rich foods to prevent osteoporosis  </a:t>
            </a:r>
          </a:p>
          <a:p>
            <a:pPr marL="342900" lvl="0" indent="-342900" fontAlgn="base">
              <a:lnSpc>
                <a:spcPct val="110000"/>
              </a:lnSpc>
              <a:spcAft>
                <a:spcPts val="1985"/>
              </a:spcAft>
              <a:buClr>
                <a:srgbClr val="000000"/>
              </a:buClr>
              <a:buSzPts val="1300"/>
              <a:buFont typeface="Symbol" panose="05050102010706020507" pitchFamily="18" charset="2"/>
              <a:buChar char="-"/>
            </a:pPr>
            <a:r>
              <a:rPr lang="en-US" sz="20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No smoking to prevent lung .ca </a:t>
            </a:r>
            <a:r>
              <a:rPr lang="en-US" sz="2000" b="1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82296" indent="0">
              <a:lnSpc>
                <a:spcPct val="150000"/>
              </a:lnSpc>
              <a:buNone/>
            </a:pPr>
            <a:endParaRPr lang="en-US" sz="1800" b="1" dirty="0">
              <a:latin typeface="Times New Roman"/>
              <a:cs typeface="Times New Roman"/>
            </a:endParaRPr>
          </a:p>
          <a:p>
            <a:pPr marL="82296" indent="0">
              <a:lnSpc>
                <a:spcPct val="150000"/>
              </a:lnSpc>
              <a:buNone/>
            </a:pPr>
            <a:endParaRPr lang="en-US" sz="2800" b="1" dirty="0">
              <a:latin typeface="Times New Roman"/>
              <a:cs typeface="Times New Roman"/>
            </a:endParaRPr>
          </a:p>
          <a:p>
            <a:pPr marL="82296" indent="0">
              <a:lnSpc>
                <a:spcPct val="150000"/>
              </a:lnSpc>
              <a:buNone/>
            </a:pPr>
            <a:endParaRPr lang="en-US" sz="28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35290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109" y="249382"/>
            <a:ext cx="7991579" cy="6608618"/>
          </a:xfrm>
        </p:spPr>
        <p:txBody>
          <a:bodyPr>
            <a:normAutofit fontScale="70000" lnSpcReduction="20000"/>
          </a:bodyPr>
          <a:lstStyle/>
          <a:p>
            <a:pPr marL="82296" indent="0">
              <a:lnSpc>
                <a:spcPct val="150000"/>
              </a:lnSpc>
              <a:buNone/>
            </a:pPr>
            <a:endParaRPr lang="en-US" sz="1800" b="1" dirty="0">
              <a:latin typeface="Times New Roman"/>
              <a:cs typeface="Times New Roman"/>
            </a:endParaRPr>
          </a:p>
          <a:p>
            <a:pPr marL="0" lvl="0" indent="0" fontAlgn="base">
              <a:lnSpc>
                <a:spcPct val="107000"/>
              </a:lnSpc>
              <a:spcAft>
                <a:spcPts val="2175"/>
              </a:spcAft>
              <a:buClr>
                <a:srgbClr val="000000"/>
              </a:buClr>
              <a:buSzPts val="1300"/>
              <a:buNone/>
            </a:pPr>
            <a:r>
              <a:rPr lang="en-US" sz="2800" b="1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Criteria of primary prevention :</a:t>
            </a:r>
            <a:r>
              <a:rPr lang="en-US" sz="28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342900" lvl="0" indent="-342900" fontAlgn="base">
              <a:lnSpc>
                <a:spcPct val="110000"/>
              </a:lnSpc>
              <a:spcAft>
                <a:spcPts val="1210"/>
              </a:spcAft>
              <a:buClr>
                <a:srgbClr val="000000"/>
              </a:buClr>
              <a:buSzPts val="1300"/>
              <a:buFont typeface="+mj-lt"/>
              <a:buAutoNum type="arabicPeriod"/>
            </a:pPr>
            <a:r>
              <a:rPr lang="en-US" sz="28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- Primary prevention usually the least expensive intervention  </a:t>
            </a:r>
          </a:p>
          <a:p>
            <a:pPr marL="342900" lvl="0" indent="-342900" fontAlgn="base">
              <a:lnSpc>
                <a:spcPct val="110000"/>
              </a:lnSpc>
              <a:spcAft>
                <a:spcPts val="1210"/>
              </a:spcAft>
              <a:buClr>
                <a:srgbClr val="000000"/>
              </a:buClr>
              <a:buSzPts val="1300"/>
              <a:buFont typeface="+mj-lt"/>
              <a:buAutoNum type="arabicPeriod"/>
            </a:pPr>
            <a:r>
              <a:rPr lang="en-US" sz="28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-  provides the greatest benefits .  </a:t>
            </a:r>
          </a:p>
          <a:p>
            <a:pPr marL="342900" marR="184785" lvl="0" indent="-342900" fontAlgn="base">
              <a:lnSpc>
                <a:spcPct val="110000"/>
              </a:lnSpc>
              <a:spcAft>
                <a:spcPts val="1575"/>
              </a:spcAft>
              <a:buClr>
                <a:srgbClr val="000000"/>
              </a:buClr>
              <a:buSzPts val="1400"/>
              <a:buFont typeface="+mj-lt"/>
              <a:buAutoNum type="arabicPeriod" startAt="2"/>
            </a:pPr>
            <a:r>
              <a:rPr lang="en-US" sz="28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Secondary .P</a:t>
            </a:r>
            <a:r>
              <a:rPr lang="en-US" sz="2800" b="1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It refers to the early detection , screening , diagnosis , and intervention  to reduce the consequences of a health problem .  </a:t>
            </a:r>
          </a:p>
          <a:p>
            <a:pPr marL="342900" marR="184785" lvl="0" indent="-342900" fontAlgn="base">
              <a:lnSpc>
                <a:spcPct val="160000"/>
              </a:lnSpc>
              <a:spcAft>
                <a:spcPts val="285"/>
              </a:spcAft>
              <a:buClr>
                <a:srgbClr val="000000"/>
              </a:buClr>
              <a:buSzPts val="1400"/>
              <a:buFont typeface="+mj-lt"/>
              <a:buAutoNum type="arabicPeriod" startAt="2"/>
            </a:pPr>
            <a:r>
              <a:rPr lang="en-US" sz="28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Tertiary . P : Caring for a person who already has a health problem , which is treated  after symptoms appeared to prevent farther prognosis , such as :   </a:t>
            </a:r>
          </a:p>
          <a:p>
            <a:pPr marL="0" marR="184785" lvl="0" indent="0" fontAlgn="base">
              <a:lnSpc>
                <a:spcPct val="160000"/>
              </a:lnSpc>
              <a:spcAft>
                <a:spcPts val="285"/>
              </a:spcAft>
              <a:buClr>
                <a:srgbClr val="000000"/>
              </a:buClr>
              <a:buSzPts val="1400"/>
              <a:buNone/>
            </a:pPr>
            <a:r>
              <a:rPr lang="en-US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– Taking antibiotics for any infectious disease .  </a:t>
            </a:r>
          </a:p>
          <a:p>
            <a:pPr marL="0" marR="184785" lvl="0" indent="0" fontAlgn="base">
              <a:lnSpc>
                <a:spcPct val="160000"/>
              </a:lnSpc>
              <a:spcAft>
                <a:spcPts val="285"/>
              </a:spcAft>
              <a:buClr>
                <a:srgbClr val="000000"/>
              </a:buClr>
              <a:buSzPts val="1400"/>
              <a:buNone/>
            </a:pPr>
            <a:r>
              <a:rPr lang="en-US" sz="2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 -  Rehabilitation to prevent deterioration of person's condition &amp; minimizing the lose of  function .  </a:t>
            </a:r>
          </a:p>
          <a:p>
            <a:pPr marL="82296" indent="0">
              <a:lnSpc>
                <a:spcPct val="150000"/>
              </a:lnSpc>
              <a:buNone/>
            </a:pPr>
            <a:endParaRPr lang="en-US" sz="28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936466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619</TotalTime>
  <Words>940</Words>
  <Application>Microsoft Office PowerPoint</Application>
  <PresentationFormat>عرض على الشاشة (4:3)</PresentationFormat>
  <Paragraphs>107</Paragraphs>
  <Slides>13</Slides>
  <Notes>2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8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22" baseType="lpstr">
      <vt:lpstr>Arial</vt:lpstr>
      <vt:lpstr>Calibri</vt:lpstr>
      <vt:lpstr>Cambria</vt:lpstr>
      <vt:lpstr>Gill Sans MT</vt:lpstr>
      <vt:lpstr>Symbol</vt:lpstr>
      <vt:lpstr>Times New Roman</vt:lpstr>
      <vt:lpstr>Verdana</vt:lpstr>
      <vt:lpstr>Wingdings 2</vt:lpstr>
      <vt:lpstr>انقلاب</vt:lpstr>
      <vt:lpstr>Health Promotion  Maher Soud Khalel           B.SC  M.Sc  Phd               Lec: 1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Historical and Contemporary Nursing Practice</dc:title>
  <dc:creator>M-Store</dc:creator>
  <cp:lastModifiedBy>lenovo</cp:lastModifiedBy>
  <cp:revision>69</cp:revision>
  <dcterms:created xsi:type="dcterms:W3CDTF">2019-11-06T15:57:13Z</dcterms:created>
  <dcterms:modified xsi:type="dcterms:W3CDTF">2025-01-15T13:47:04Z</dcterms:modified>
</cp:coreProperties>
</file>