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85" r:id="rId3"/>
    <p:sldId id="284" r:id="rId4"/>
    <p:sldId id="257" r:id="rId5"/>
    <p:sldId id="261" r:id="rId6"/>
    <p:sldId id="280" r:id="rId7"/>
    <p:sldId id="282" r:id="rId8"/>
    <p:sldId id="281" r:id="rId9"/>
    <p:sldId id="260" r:id="rId10"/>
    <p:sldId id="276" r:id="rId11"/>
    <p:sldId id="277" r:id="rId12"/>
    <p:sldId id="279" r:id="rId13"/>
    <p:sldId id="278" r:id="rId14"/>
    <p:sldId id="262" r:id="rId15"/>
    <p:sldId id="264" r:id="rId16"/>
    <p:sldId id="267" r:id="rId17"/>
    <p:sldId id="268" r:id="rId18"/>
    <p:sldId id="269" r:id="rId19"/>
    <p:sldId id="270" r:id="rId20"/>
    <p:sldId id="271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3C58C-B67B-4885-92F1-A329E60049D6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8C1FE-64F3-4433-B4A4-61CB04011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2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5220-7039-4CCF-8686-8E430B98A4E6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C594-4DB1-4A46-922F-F85A2024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6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5220-7039-4CCF-8686-8E430B98A4E6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C594-4DB1-4A46-922F-F85A2024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4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5220-7039-4CCF-8686-8E430B98A4E6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C594-4DB1-4A46-922F-F85A2024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02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3616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rtl="1"/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rtl="1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 rtl="1"/>
              <a:t>1/18/2025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rtl="1"/>
            <a:fld id="{B6F15528-21DE-4FAA-801E-634DDDAF4B2B}" type="slidenum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 rtl="1"/>
              <a:t>‹#›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16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2536" y="585452"/>
            <a:ext cx="1253490" cy="271293"/>
          </a:xfrm>
        </p:spPr>
        <p:txBody>
          <a:bodyPr lIns="0" tIns="0" rIns="0" bIns="0"/>
          <a:lstStyle>
            <a:lvl1pPr>
              <a:defRPr sz="1763" b="1" i="0">
                <a:solidFill>
                  <a:srgbClr val="5B9AD4"/>
                </a:solidFill>
                <a:latin typeface="Nimbus Roman"/>
                <a:cs typeface="Nimbus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rtl="1"/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rtl="1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 rtl="1"/>
              <a:t>1/18/2025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rtl="1"/>
            <a:fld id="{B6F15528-21DE-4FAA-801E-634DDDAF4B2B}" type="slidenum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 rtl="1"/>
              <a:t>‹#›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30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2536" y="585452"/>
            <a:ext cx="1253490" cy="271293"/>
          </a:xfrm>
        </p:spPr>
        <p:txBody>
          <a:bodyPr lIns="0" tIns="0" rIns="0" bIns="0"/>
          <a:lstStyle>
            <a:lvl1pPr>
              <a:defRPr sz="1763" b="1" i="0">
                <a:solidFill>
                  <a:srgbClr val="5B9AD4"/>
                </a:solidFill>
                <a:latin typeface="Nimbus Roman"/>
                <a:cs typeface="Nimbus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rtl="1"/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rtl="1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 rtl="1"/>
              <a:t>1/18/2025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rtl="1"/>
            <a:fld id="{B6F15528-21DE-4FAA-801E-634DDDAF4B2B}" type="slidenum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 rtl="1"/>
              <a:t>‹#›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98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2536" y="585452"/>
            <a:ext cx="1253490" cy="271293"/>
          </a:xfrm>
        </p:spPr>
        <p:txBody>
          <a:bodyPr lIns="0" tIns="0" rIns="0" bIns="0"/>
          <a:lstStyle>
            <a:lvl1pPr>
              <a:defRPr sz="1763" b="1" i="0">
                <a:solidFill>
                  <a:srgbClr val="5B9AD4"/>
                </a:solidFill>
                <a:latin typeface="Nimbus Roman"/>
                <a:cs typeface="Nimbus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rtl="1"/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rtl="1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 rtl="1"/>
              <a:t>1/18/2025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rtl="1"/>
            <a:fld id="{B6F15528-21DE-4FAA-801E-634DDDAF4B2B}" type="slidenum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 rtl="1"/>
              <a:t>‹#›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81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rtl="1"/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rtl="1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 rtl="1"/>
              <a:t>1/18/2025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rtl="1"/>
            <a:fld id="{B6F15528-21DE-4FAA-801E-634DDDAF4B2B}" type="slidenum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 rtl="1"/>
              <a:t>‹#›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2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5220-7039-4CCF-8686-8E430B98A4E6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C594-4DB1-4A46-922F-F85A2024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8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5220-7039-4CCF-8686-8E430B98A4E6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C594-4DB1-4A46-922F-F85A2024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5220-7039-4CCF-8686-8E430B98A4E6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C594-4DB1-4A46-922F-F85A2024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2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5220-7039-4CCF-8686-8E430B98A4E6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C594-4DB1-4A46-922F-F85A2024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1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5220-7039-4CCF-8686-8E430B98A4E6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C594-4DB1-4A46-922F-F85A2024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0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5220-7039-4CCF-8686-8E430B98A4E6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C594-4DB1-4A46-922F-F85A2024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4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5220-7039-4CCF-8686-8E430B98A4E6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C594-4DB1-4A46-922F-F85A2024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6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5220-7039-4CCF-8686-8E430B98A4E6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C594-4DB1-4A46-922F-F85A2024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2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55220-7039-4CCF-8686-8E430B98A4E6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C594-4DB1-4A46-922F-F85A20241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2536" y="585452"/>
            <a:ext cx="1253490" cy="3616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1" i="0">
                <a:solidFill>
                  <a:srgbClr val="5B9AD4"/>
                </a:solidFill>
                <a:latin typeface="Nimbus Roman"/>
                <a:cs typeface="Nimbus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rtl="1"/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rtl="1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 rtl="1"/>
              <a:t>1/18/2025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rtl="1"/>
            <a:fld id="{B6F15528-21DE-4FAA-801E-634DDDAF4B2B}" type="slidenum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 rtl="1"/>
              <a:t>‹#›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1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0" y="1295400"/>
            <a:ext cx="4755318" cy="2956739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126802" marR="114657" algn="ctr">
              <a:lnSpc>
                <a:spcPct val="150000"/>
              </a:lnSpc>
              <a:spcBef>
                <a:spcPts val="56"/>
              </a:spcBef>
            </a:pPr>
            <a:r>
              <a:rPr sz="2025" spc="-3" dirty="0">
                <a:solidFill>
                  <a:srgbClr val="242424"/>
                </a:solidFill>
                <a:latin typeface="Times New Roman"/>
                <a:cs typeface="Times New Roman"/>
              </a:rPr>
              <a:t>Al-Maarif </a:t>
            </a:r>
            <a:r>
              <a:rPr sz="2025" spc="-6" dirty="0" smtClean="0">
                <a:solidFill>
                  <a:srgbClr val="242424"/>
                </a:solidFill>
                <a:latin typeface="Times New Roman"/>
                <a:cs typeface="Times New Roman"/>
              </a:rPr>
              <a:t>University</a:t>
            </a:r>
            <a:endParaRPr lang="en-US" sz="2025" spc="-3" dirty="0">
              <a:solidFill>
                <a:srgbClr val="242424"/>
              </a:solidFill>
              <a:latin typeface="Times New Roman"/>
              <a:cs typeface="Times New Roman"/>
            </a:endParaRPr>
          </a:p>
          <a:p>
            <a:pPr marL="126802" marR="114657" algn="ctr">
              <a:lnSpc>
                <a:spcPct val="150000"/>
              </a:lnSpc>
              <a:spcBef>
                <a:spcPts val="56"/>
              </a:spcBef>
            </a:pPr>
            <a:r>
              <a:rPr lang="en-US" sz="2025" spc="-3" dirty="0">
                <a:solidFill>
                  <a:srgbClr val="242424"/>
                </a:solidFill>
                <a:latin typeface="Times New Roman"/>
                <a:cs typeface="Times New Roman"/>
              </a:rPr>
              <a:t>College</a:t>
            </a:r>
            <a:r>
              <a:rPr sz="2025" spc="-3" dirty="0" smtClean="0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lang="en-US" sz="2025" spc="-3" dirty="0">
                <a:solidFill>
                  <a:srgbClr val="242424"/>
                </a:solidFill>
                <a:latin typeface="Times New Roman"/>
                <a:cs typeface="Times New Roman"/>
              </a:rPr>
              <a:t>of Dentistry</a:t>
            </a:r>
          </a:p>
          <a:p>
            <a:pPr marL="126802" marR="114657" algn="ctr">
              <a:lnSpc>
                <a:spcPct val="150000"/>
              </a:lnSpc>
              <a:spcBef>
                <a:spcPts val="56"/>
              </a:spcBef>
            </a:pPr>
            <a:r>
              <a:rPr lang="en-US" sz="2025" b="1" spc="-3" dirty="0" smtClean="0">
                <a:solidFill>
                  <a:srgbClr val="FF0000"/>
                </a:solidFill>
                <a:latin typeface="Times New Roman"/>
                <a:cs typeface="Times New Roman"/>
              </a:rPr>
              <a:t>microbiology</a:t>
            </a:r>
            <a:endParaRPr sz="2025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Bef>
                <a:spcPts val="1215"/>
              </a:spcBef>
            </a:pPr>
            <a:r>
              <a:rPr sz="2025" spc="-3" dirty="0">
                <a:solidFill>
                  <a:srgbClr val="242424"/>
                </a:solidFill>
                <a:latin typeface="Times New Roman"/>
                <a:cs typeface="Times New Roman"/>
              </a:rPr>
              <a:t>Stage</a:t>
            </a:r>
            <a:r>
              <a:rPr sz="2025" spc="-51" dirty="0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sz="2025" spc="-3" dirty="0" smtClean="0">
                <a:solidFill>
                  <a:srgbClr val="242424"/>
                </a:solidFill>
                <a:latin typeface="Times New Roman"/>
                <a:cs typeface="Times New Roman"/>
              </a:rPr>
              <a:t>-</a:t>
            </a:r>
            <a:r>
              <a:rPr lang="ar-IQ" sz="2025" spc="-3" dirty="0" smtClean="0">
                <a:solidFill>
                  <a:srgbClr val="242424"/>
                </a:solidFill>
                <a:latin typeface="Times New Roman"/>
                <a:cs typeface="Times New Roman"/>
              </a:rPr>
              <a:t>3</a:t>
            </a:r>
            <a:r>
              <a:rPr sz="2025" spc="-3" dirty="0" smtClean="0">
                <a:solidFill>
                  <a:srgbClr val="242424"/>
                </a:solidFill>
                <a:latin typeface="Times New Roman"/>
                <a:cs typeface="Times New Roman"/>
              </a:rPr>
              <a:t>-</a:t>
            </a:r>
            <a:endParaRPr sz="2025" dirty="0">
              <a:latin typeface="Times New Roman"/>
              <a:cs typeface="Times New Roman"/>
            </a:endParaRPr>
          </a:p>
          <a:p>
            <a:pPr marL="7144" marR="2858" algn="ctr">
              <a:lnSpc>
                <a:spcPct val="150000"/>
              </a:lnSpc>
              <a:spcBef>
                <a:spcPts val="287"/>
              </a:spcBef>
            </a:pPr>
            <a:r>
              <a:rPr lang="en-US" sz="24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Staphylococcus</a:t>
            </a:r>
            <a:endParaRPr lang="en-US" sz="2100" b="1" dirty="0">
              <a:solidFill>
                <a:srgbClr val="FF0000"/>
              </a:solidFill>
            </a:endParaRPr>
          </a:p>
          <a:p>
            <a:pPr marL="59294" algn="ctr">
              <a:lnSpc>
                <a:spcPts val="2402"/>
              </a:lnSpc>
            </a:pPr>
            <a:endParaRPr lang="ar-IQ" sz="2025" dirty="0">
              <a:solidFill>
                <a:srgbClr val="242424"/>
              </a:solidFill>
              <a:latin typeface="Times New Roman"/>
              <a:cs typeface="Times New Roman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1205508" cy="1205508"/>
          </a:xfrm>
          <a:prstGeom prst="rect">
            <a:avLst/>
          </a:prstGeom>
        </p:spPr>
      </p:pic>
      <p:sp>
        <p:nvSpPr>
          <p:cNvPr id="8" name="object 17"/>
          <p:cNvSpPr txBox="1"/>
          <p:nvPr/>
        </p:nvSpPr>
        <p:spPr>
          <a:xfrm>
            <a:off x="2103796" y="4457700"/>
            <a:ext cx="5211403" cy="1104470"/>
          </a:xfrm>
          <a:prstGeom prst="rect">
            <a:avLst/>
          </a:prstGeom>
        </p:spPr>
        <p:txBody>
          <a:bodyPr vert="horz" wrap="square" lIns="0" tIns="29528" rIns="0" bIns="0" rtlCol="0">
            <a:spAutoFit/>
          </a:bodyPr>
          <a:lstStyle/>
          <a:p>
            <a:pPr marL="9525" algn="ctr">
              <a:lnSpc>
                <a:spcPct val="200000"/>
              </a:lnSpc>
              <a:spcBef>
                <a:spcPts val="233"/>
              </a:spcBef>
            </a:pPr>
            <a:r>
              <a:rPr sz="2100" b="1" spc="-15" dirty="0">
                <a:latin typeface="Times New Roman"/>
                <a:cs typeface="Times New Roman"/>
              </a:rPr>
              <a:t>Prepared</a:t>
            </a:r>
            <a:r>
              <a:rPr sz="2100" b="1" spc="-19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by:</a:t>
            </a:r>
            <a:endParaRPr sz="2100" dirty="0">
              <a:latin typeface="Times New Roman"/>
              <a:cs typeface="Times New Roman"/>
            </a:endParaRPr>
          </a:p>
          <a:p>
            <a:pPr marL="9525" marR="3810">
              <a:lnSpc>
                <a:spcPct val="200000"/>
              </a:lnSpc>
              <a:spcBef>
                <a:spcPts val="101"/>
              </a:spcBef>
            </a:pPr>
            <a:r>
              <a:rPr sz="1350" b="1" spc="-4" dirty="0">
                <a:latin typeface="Times New Roman"/>
                <a:cs typeface="Times New Roman"/>
              </a:rPr>
              <a:t>As</a:t>
            </a:r>
            <a:r>
              <a:rPr lang="en-US" sz="1350" b="1" spc="-4" dirty="0">
                <a:latin typeface="Times New Roman"/>
                <a:cs typeface="Times New Roman"/>
              </a:rPr>
              <a:t>s</a:t>
            </a:r>
            <a:r>
              <a:rPr sz="1350" b="1" spc="-4" dirty="0">
                <a:latin typeface="Times New Roman"/>
                <a:cs typeface="Times New Roman"/>
              </a:rPr>
              <a:t>istant </a:t>
            </a:r>
            <a:r>
              <a:rPr sz="1350" b="1" dirty="0">
                <a:latin typeface="Times New Roman"/>
                <a:cs typeface="Times New Roman"/>
              </a:rPr>
              <a:t>Lec. </a:t>
            </a:r>
            <a:r>
              <a:rPr lang="en-US" sz="1350" b="1" spc="-4" dirty="0">
                <a:latin typeface="Times New Roman"/>
                <a:cs typeface="Times New Roman"/>
              </a:rPr>
              <a:t>Zaid Ahmad Hameed</a:t>
            </a:r>
            <a:r>
              <a:rPr sz="1350" b="1" spc="-4" dirty="0">
                <a:latin typeface="Times New Roman"/>
                <a:cs typeface="Times New Roman"/>
              </a:rPr>
              <a:t>, MSc</a:t>
            </a:r>
            <a:r>
              <a:rPr lang="en-US" sz="1350" b="1" spc="-4" dirty="0">
                <a:latin typeface="Times New Roman"/>
                <a:cs typeface="Times New Roman"/>
              </a:rPr>
              <a:t>.</a:t>
            </a:r>
            <a:r>
              <a:rPr sz="1350" b="1" spc="-4" dirty="0">
                <a:latin typeface="Times New Roman"/>
                <a:cs typeface="Times New Roman"/>
              </a:rPr>
              <a:t> Cancer Bio</a:t>
            </a:r>
            <a:r>
              <a:rPr lang="en-US" sz="1350" b="1" spc="-4" dirty="0">
                <a:latin typeface="Times New Roman"/>
                <a:cs typeface="Times New Roman"/>
              </a:rPr>
              <a:t>, </a:t>
            </a:r>
            <a:r>
              <a:rPr sz="1350" b="1" spc="-4" dirty="0">
                <a:latin typeface="Times New Roman"/>
                <a:cs typeface="Times New Roman"/>
              </a:rPr>
              <a:t>BSc. </a:t>
            </a:r>
            <a:r>
              <a:rPr lang="en-US" sz="1350" b="1" spc="-4" dirty="0">
                <a:latin typeface="Times New Roman"/>
                <a:cs typeface="Times New Roman"/>
              </a:rPr>
              <a:t>Biology</a:t>
            </a:r>
            <a:endParaRPr lang="en-US" sz="1350" b="1" dirty="0">
              <a:latin typeface="Times New Roman"/>
              <a:cs typeface="Times New Roman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88" y="0"/>
            <a:ext cx="1585040" cy="158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8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3340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Staph.Scalded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skin syndrome(SSSS)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Caused by an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exotoxin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produced by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aureus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6953250" cy="4476750"/>
          </a:xfrm>
        </p:spPr>
      </p:pic>
    </p:spTree>
    <p:extLst>
      <p:ext uri="{BB962C8B-B14F-4D97-AF65-F5344CB8AC3E}">
        <p14:creationId xmlns:p14="http://schemas.microsoft.com/office/powerpoint/2010/main" val="36858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5740800" cy="4171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0292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Folliculitis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Note the multiple, small pustules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chin and neck.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the most common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folliculitis.</a:t>
            </a:r>
          </a:p>
        </p:txBody>
      </p:sp>
    </p:spTree>
    <p:extLst>
      <p:ext uri="{BB962C8B-B14F-4D97-AF65-F5344CB8AC3E}">
        <p14:creationId xmlns:p14="http://schemas.microsoft.com/office/powerpoint/2010/main" val="6961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4343400" cy="449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53340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Impetigo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Note vesicular lesions covered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honey-colored” crust erythema. Impetigo is caused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either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aureus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Streptococcus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pyogenes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Habitat and Transmission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Main habitat is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human nose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also found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human skin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Transmission is via the hands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14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Laboratory Diagnosis</a:t>
            </a:r>
            <a:endParaRPr 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Gram-stained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smear and culture.</a:t>
            </a:r>
          </a:p>
          <a:p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Yellow or gold colonies on blood agar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colonies often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beta hemolytic.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coagulase-positive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epidermidis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coagulase-negative.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Serologic tests not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useful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52" y="4191000"/>
            <a:ext cx="3200400" cy="2562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70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Treatment</a:t>
            </a:r>
            <a:endParaRPr lang="en-US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Penicillin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sensitive isolates;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β-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lactamase–resistant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penicillins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such as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Nafcillin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resistant isolates;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Vancomycin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isolates resistant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Nafcillin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85% 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resistant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penicillin 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Resistance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Nafcillin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caused by changes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binding proteins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Some isolates are tolerant to penicillin.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Vancomycin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-resistant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strains have emerged.</a:t>
            </a:r>
          </a:p>
        </p:txBody>
      </p:sp>
    </p:spTree>
    <p:extLst>
      <p:ext uri="{BB962C8B-B14F-4D97-AF65-F5344CB8AC3E}">
        <p14:creationId xmlns:p14="http://schemas.microsoft.com/office/powerpoint/2010/main" val="243313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Prevention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Cefazolin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used to prevent surgical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wound infections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vaccine is available.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Hand washing reduces spread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45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2-Staphylococcus </a:t>
            </a:r>
            <a:r>
              <a:rPr lang="en-US" b="1" i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epidermidis</a:t>
            </a:r>
            <a:endParaRPr lang="en-US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Diseases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Endocarditis on prosthetic heart valves, prosthetic hip infection, intravascular catheter infection, CSF infection, neonatal sepsis.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276600"/>
            <a:ext cx="5135880" cy="3448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22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Characteristics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Gram-positive </a:t>
            </a:r>
            <a:r>
              <a:rPr lang="en-US" dirty="0" err="1" smtClean="0"/>
              <a:t>cocci</a:t>
            </a:r>
            <a:r>
              <a:rPr lang="en-US" dirty="0" smtClean="0"/>
              <a:t> in clusters. </a:t>
            </a:r>
            <a:endParaRPr lang="ar-IQ" dirty="0" smtClean="0"/>
          </a:p>
          <a:p>
            <a:r>
              <a:rPr lang="en-US" dirty="0" smtClean="0"/>
              <a:t>Coagulase </a:t>
            </a:r>
            <a:r>
              <a:rPr lang="en-US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Catalase-</a:t>
            </a:r>
            <a:r>
              <a:rPr lang="en-US" dirty="0" smtClean="0">
                <a:solidFill>
                  <a:srgbClr val="00B050"/>
                </a:solidFill>
              </a:rPr>
              <a:t>Positive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6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Habitat and Transmission</a:t>
            </a:r>
            <a:endParaRPr lang="en-US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</a:t>
            </a:r>
            <a:r>
              <a:rPr lang="en-US" dirty="0"/>
              <a:t>flora of the </a:t>
            </a:r>
            <a:r>
              <a:rPr lang="en-US" u="sng" dirty="0"/>
              <a:t>human </a:t>
            </a:r>
            <a:r>
              <a:rPr lang="en-US" u="sng" dirty="0" smtClean="0"/>
              <a:t>skin </a:t>
            </a:r>
            <a:r>
              <a:rPr lang="en-US" dirty="0" smtClean="0"/>
              <a:t>and </a:t>
            </a:r>
            <a:r>
              <a:rPr lang="en-US" u="sng" dirty="0"/>
              <a:t>mucous membranes</a:t>
            </a:r>
            <a:r>
              <a:rPr lang="en-US" dirty="0"/>
              <a:t>. </a:t>
            </a:r>
            <a:r>
              <a:rPr lang="en-US" dirty="0" smtClean="0"/>
              <a:t>It </a:t>
            </a:r>
            <a:r>
              <a:rPr lang="en-US" dirty="0"/>
              <a:t>is probably the patient’s own </a:t>
            </a:r>
            <a:r>
              <a:rPr lang="en-US" dirty="0" smtClean="0"/>
              <a:t>strains that </a:t>
            </a:r>
            <a:r>
              <a:rPr lang="en-US" dirty="0"/>
              <a:t>cause infection, but transmission from </a:t>
            </a:r>
            <a:r>
              <a:rPr lang="en-US" u="sng" dirty="0"/>
              <a:t>person to person </a:t>
            </a:r>
            <a:r>
              <a:rPr lang="en-US" u="sng" dirty="0" smtClean="0"/>
              <a:t>via hands </a:t>
            </a:r>
            <a:r>
              <a:rPr lang="en-US" dirty="0"/>
              <a:t>may occur.</a:t>
            </a:r>
          </a:p>
        </p:txBody>
      </p:sp>
    </p:spTree>
    <p:extLst>
      <p:ext uri="{BB962C8B-B14F-4D97-AF65-F5344CB8AC3E}">
        <p14:creationId xmlns:p14="http://schemas.microsoft.com/office/powerpoint/2010/main" val="8765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2751898" y="295044"/>
            <a:ext cx="3676138" cy="1725533"/>
            <a:chOff x="2622613" y="1590611"/>
            <a:chExt cx="5041900" cy="2743200"/>
          </a:xfrm>
        </p:grpSpPr>
        <p:sp>
          <p:nvSpPr>
            <p:cNvPr id="3" name="object 4"/>
            <p:cNvSpPr/>
            <p:nvPr/>
          </p:nvSpPr>
          <p:spPr>
            <a:xfrm>
              <a:off x="2636901" y="3411474"/>
              <a:ext cx="5013325" cy="908050"/>
            </a:xfrm>
            <a:custGeom>
              <a:avLst/>
              <a:gdLst/>
              <a:ahLst/>
              <a:cxnLst/>
              <a:rect l="l" t="t" r="r" b="b"/>
              <a:pathLst>
                <a:path w="5013325" h="908050">
                  <a:moveTo>
                    <a:pt x="5013198" y="908050"/>
                  </a:moveTo>
                  <a:lnTo>
                    <a:pt x="5013198" y="439800"/>
                  </a:lnTo>
                  <a:lnTo>
                    <a:pt x="2519299" y="439800"/>
                  </a:lnTo>
                  <a:lnTo>
                    <a:pt x="2519299" y="0"/>
                  </a:lnTo>
                  <a:lnTo>
                    <a:pt x="2490724" y="0"/>
                  </a:lnTo>
                  <a:lnTo>
                    <a:pt x="2490724" y="468375"/>
                  </a:lnTo>
                  <a:lnTo>
                    <a:pt x="4984623" y="468375"/>
                  </a:lnTo>
                  <a:lnTo>
                    <a:pt x="4984623" y="908050"/>
                  </a:lnTo>
                  <a:lnTo>
                    <a:pt x="5013198" y="908050"/>
                  </a:lnTo>
                  <a:close/>
                </a:path>
                <a:path w="5013325" h="908050">
                  <a:moveTo>
                    <a:pt x="0" y="908050"/>
                  </a:moveTo>
                  <a:lnTo>
                    <a:pt x="0" y="439800"/>
                  </a:lnTo>
                  <a:lnTo>
                    <a:pt x="2490724" y="439800"/>
                  </a:lnTo>
                  <a:lnTo>
                    <a:pt x="2490724" y="0"/>
                  </a:lnTo>
                  <a:lnTo>
                    <a:pt x="2519299" y="0"/>
                  </a:lnTo>
                  <a:lnTo>
                    <a:pt x="2519299" y="468375"/>
                  </a:lnTo>
                  <a:lnTo>
                    <a:pt x="28575" y="468375"/>
                  </a:lnTo>
                  <a:lnTo>
                    <a:pt x="28575" y="908050"/>
                  </a:lnTo>
                  <a:lnTo>
                    <a:pt x="0" y="90805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5"/>
            <p:cNvSpPr/>
            <p:nvPr/>
          </p:nvSpPr>
          <p:spPr>
            <a:xfrm>
              <a:off x="3005201" y="1600200"/>
              <a:ext cx="4273550" cy="1811655"/>
            </a:xfrm>
            <a:custGeom>
              <a:avLst/>
              <a:gdLst/>
              <a:ahLst/>
              <a:cxnLst/>
              <a:rect l="l" t="t" r="r" b="b"/>
              <a:pathLst>
                <a:path w="4273550" h="1811654">
                  <a:moveTo>
                    <a:pt x="3971544" y="0"/>
                  </a:moveTo>
                  <a:lnTo>
                    <a:pt x="301878" y="0"/>
                  </a:lnTo>
                  <a:lnTo>
                    <a:pt x="252905" y="3950"/>
                  </a:lnTo>
                  <a:lnTo>
                    <a:pt x="206451" y="15387"/>
                  </a:lnTo>
                  <a:lnTo>
                    <a:pt x="163135" y="33689"/>
                  </a:lnTo>
                  <a:lnTo>
                    <a:pt x="123581" y="58237"/>
                  </a:lnTo>
                  <a:lnTo>
                    <a:pt x="88407" y="88407"/>
                  </a:lnTo>
                  <a:lnTo>
                    <a:pt x="58237" y="123581"/>
                  </a:lnTo>
                  <a:lnTo>
                    <a:pt x="33689" y="163135"/>
                  </a:lnTo>
                  <a:lnTo>
                    <a:pt x="15387" y="206451"/>
                  </a:lnTo>
                  <a:lnTo>
                    <a:pt x="3950" y="252905"/>
                  </a:lnTo>
                  <a:lnTo>
                    <a:pt x="0" y="301878"/>
                  </a:lnTo>
                  <a:lnTo>
                    <a:pt x="0" y="1509395"/>
                  </a:lnTo>
                  <a:lnTo>
                    <a:pt x="3950" y="1558371"/>
                  </a:lnTo>
                  <a:lnTo>
                    <a:pt x="15387" y="1604836"/>
                  </a:lnTo>
                  <a:lnTo>
                    <a:pt x="33689" y="1648165"/>
                  </a:lnTo>
                  <a:lnTo>
                    <a:pt x="58237" y="1687737"/>
                  </a:lnTo>
                  <a:lnTo>
                    <a:pt x="88407" y="1722929"/>
                  </a:lnTo>
                  <a:lnTo>
                    <a:pt x="123581" y="1753119"/>
                  </a:lnTo>
                  <a:lnTo>
                    <a:pt x="163135" y="1777683"/>
                  </a:lnTo>
                  <a:lnTo>
                    <a:pt x="206451" y="1796000"/>
                  </a:lnTo>
                  <a:lnTo>
                    <a:pt x="252905" y="1807447"/>
                  </a:lnTo>
                  <a:lnTo>
                    <a:pt x="301878" y="1811401"/>
                  </a:lnTo>
                  <a:lnTo>
                    <a:pt x="3971544" y="1811401"/>
                  </a:lnTo>
                  <a:lnTo>
                    <a:pt x="4020520" y="1807447"/>
                  </a:lnTo>
                  <a:lnTo>
                    <a:pt x="4066985" y="1796000"/>
                  </a:lnTo>
                  <a:lnTo>
                    <a:pt x="4110314" y="1777683"/>
                  </a:lnTo>
                  <a:lnTo>
                    <a:pt x="4149886" y="1753119"/>
                  </a:lnTo>
                  <a:lnTo>
                    <a:pt x="4185078" y="1722929"/>
                  </a:lnTo>
                  <a:lnTo>
                    <a:pt x="4215268" y="1687737"/>
                  </a:lnTo>
                  <a:lnTo>
                    <a:pt x="4239832" y="1648165"/>
                  </a:lnTo>
                  <a:lnTo>
                    <a:pt x="4258149" y="1604836"/>
                  </a:lnTo>
                  <a:lnTo>
                    <a:pt x="4269596" y="1558371"/>
                  </a:lnTo>
                  <a:lnTo>
                    <a:pt x="4273550" y="1509395"/>
                  </a:lnTo>
                  <a:lnTo>
                    <a:pt x="4273550" y="301878"/>
                  </a:lnTo>
                  <a:lnTo>
                    <a:pt x="4269596" y="252905"/>
                  </a:lnTo>
                  <a:lnTo>
                    <a:pt x="4258149" y="206451"/>
                  </a:lnTo>
                  <a:lnTo>
                    <a:pt x="4239832" y="163135"/>
                  </a:lnTo>
                  <a:lnTo>
                    <a:pt x="4215268" y="123581"/>
                  </a:lnTo>
                  <a:lnTo>
                    <a:pt x="4185078" y="88407"/>
                  </a:lnTo>
                  <a:lnTo>
                    <a:pt x="4149886" y="58237"/>
                  </a:lnTo>
                  <a:lnTo>
                    <a:pt x="4110314" y="33689"/>
                  </a:lnTo>
                  <a:lnTo>
                    <a:pt x="4066985" y="15387"/>
                  </a:lnTo>
                  <a:lnTo>
                    <a:pt x="4020520" y="3950"/>
                  </a:lnTo>
                  <a:lnTo>
                    <a:pt x="397154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/>
            <p:cNvSpPr/>
            <p:nvPr/>
          </p:nvSpPr>
          <p:spPr>
            <a:xfrm>
              <a:off x="3000375" y="1595374"/>
              <a:ext cx="4283075" cy="1821180"/>
            </a:xfrm>
            <a:custGeom>
              <a:avLst/>
              <a:gdLst/>
              <a:ahLst/>
              <a:cxnLst/>
              <a:rect l="l" t="t" r="r" b="b"/>
              <a:pathLst>
                <a:path w="4283075" h="1821179">
                  <a:moveTo>
                    <a:pt x="306704" y="0"/>
                  </a:moveTo>
                  <a:lnTo>
                    <a:pt x="3976751" y="0"/>
                  </a:lnTo>
                  <a:lnTo>
                    <a:pt x="4008120" y="1650"/>
                  </a:lnTo>
                  <a:lnTo>
                    <a:pt x="4067809" y="13715"/>
                  </a:lnTo>
                  <a:lnTo>
                    <a:pt x="4122674" y="37211"/>
                  </a:lnTo>
                  <a:lnTo>
                    <a:pt x="4193540" y="89915"/>
                  </a:lnTo>
                  <a:lnTo>
                    <a:pt x="4230624" y="135381"/>
                  </a:lnTo>
                  <a:lnTo>
                    <a:pt x="4258945" y="187451"/>
                  </a:lnTo>
                  <a:lnTo>
                    <a:pt x="4276979" y="245237"/>
                  </a:lnTo>
                  <a:lnTo>
                    <a:pt x="4283075" y="306704"/>
                  </a:lnTo>
                  <a:lnTo>
                    <a:pt x="4283075" y="1514602"/>
                  </a:lnTo>
                  <a:lnTo>
                    <a:pt x="4276979" y="1576197"/>
                  </a:lnTo>
                  <a:lnTo>
                    <a:pt x="4258945" y="1633854"/>
                  </a:lnTo>
                  <a:lnTo>
                    <a:pt x="4230624" y="1685925"/>
                  </a:lnTo>
                  <a:lnTo>
                    <a:pt x="4193540" y="1731390"/>
                  </a:lnTo>
                  <a:lnTo>
                    <a:pt x="4148074" y="1768475"/>
                  </a:lnTo>
                  <a:lnTo>
                    <a:pt x="4096004" y="1796796"/>
                  </a:lnTo>
                  <a:lnTo>
                    <a:pt x="4038346" y="1814829"/>
                  </a:lnTo>
                  <a:lnTo>
                    <a:pt x="3976751" y="1820926"/>
                  </a:lnTo>
                  <a:lnTo>
                    <a:pt x="306704" y="1820926"/>
                  </a:lnTo>
                  <a:lnTo>
                    <a:pt x="245110" y="1814829"/>
                  </a:lnTo>
                  <a:lnTo>
                    <a:pt x="187451" y="1796796"/>
                  </a:lnTo>
                  <a:lnTo>
                    <a:pt x="135381" y="1768475"/>
                  </a:lnTo>
                  <a:lnTo>
                    <a:pt x="89916" y="1731390"/>
                  </a:lnTo>
                  <a:lnTo>
                    <a:pt x="52450" y="1685925"/>
                  </a:lnTo>
                  <a:lnTo>
                    <a:pt x="24130" y="1633854"/>
                  </a:lnTo>
                  <a:lnTo>
                    <a:pt x="6095" y="1576197"/>
                  </a:lnTo>
                  <a:lnTo>
                    <a:pt x="0" y="1514602"/>
                  </a:lnTo>
                  <a:lnTo>
                    <a:pt x="0" y="306704"/>
                  </a:lnTo>
                  <a:lnTo>
                    <a:pt x="6095" y="245237"/>
                  </a:lnTo>
                  <a:lnTo>
                    <a:pt x="24130" y="187451"/>
                  </a:lnTo>
                  <a:lnTo>
                    <a:pt x="52450" y="135381"/>
                  </a:lnTo>
                  <a:lnTo>
                    <a:pt x="89916" y="89915"/>
                  </a:lnTo>
                  <a:lnTo>
                    <a:pt x="135381" y="52577"/>
                  </a:lnTo>
                  <a:lnTo>
                    <a:pt x="187451" y="24256"/>
                  </a:lnTo>
                  <a:lnTo>
                    <a:pt x="245110" y="6096"/>
                  </a:lnTo>
                  <a:lnTo>
                    <a:pt x="306704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8"/>
          <p:cNvGrpSpPr/>
          <p:nvPr/>
        </p:nvGrpSpPr>
        <p:grpSpPr>
          <a:xfrm>
            <a:off x="152400" y="2069071"/>
            <a:ext cx="4002873" cy="1283730"/>
            <a:chOff x="504825" y="4310062"/>
            <a:chExt cx="4292600" cy="1830705"/>
          </a:xfrm>
        </p:grpSpPr>
        <p:sp>
          <p:nvSpPr>
            <p:cNvPr id="7" name="object 9"/>
            <p:cNvSpPr/>
            <p:nvPr/>
          </p:nvSpPr>
          <p:spPr>
            <a:xfrm>
              <a:off x="514350" y="4319524"/>
              <a:ext cx="4273550" cy="1811655"/>
            </a:xfrm>
            <a:custGeom>
              <a:avLst/>
              <a:gdLst/>
              <a:ahLst/>
              <a:cxnLst/>
              <a:rect l="l" t="t" r="r" b="b"/>
              <a:pathLst>
                <a:path w="4273550" h="1811654">
                  <a:moveTo>
                    <a:pt x="3971671" y="0"/>
                  </a:moveTo>
                  <a:lnTo>
                    <a:pt x="301891" y="0"/>
                  </a:lnTo>
                  <a:lnTo>
                    <a:pt x="252924" y="3953"/>
                  </a:lnTo>
                  <a:lnTo>
                    <a:pt x="206472" y="15400"/>
                  </a:lnTo>
                  <a:lnTo>
                    <a:pt x="163157" y="33717"/>
                  </a:lnTo>
                  <a:lnTo>
                    <a:pt x="123600" y="58281"/>
                  </a:lnTo>
                  <a:lnTo>
                    <a:pt x="88423" y="88471"/>
                  </a:lnTo>
                  <a:lnTo>
                    <a:pt x="58248" y="123663"/>
                  </a:lnTo>
                  <a:lnTo>
                    <a:pt x="33697" y="163235"/>
                  </a:lnTo>
                  <a:lnTo>
                    <a:pt x="15391" y="206564"/>
                  </a:lnTo>
                  <a:lnTo>
                    <a:pt x="3951" y="253029"/>
                  </a:lnTo>
                  <a:lnTo>
                    <a:pt x="0" y="302006"/>
                  </a:lnTo>
                  <a:lnTo>
                    <a:pt x="0" y="1509509"/>
                  </a:lnTo>
                  <a:lnTo>
                    <a:pt x="3951" y="1558476"/>
                  </a:lnTo>
                  <a:lnTo>
                    <a:pt x="15391" y="1604928"/>
                  </a:lnTo>
                  <a:lnTo>
                    <a:pt x="33697" y="1648243"/>
                  </a:lnTo>
                  <a:lnTo>
                    <a:pt x="58248" y="1687800"/>
                  </a:lnTo>
                  <a:lnTo>
                    <a:pt x="88423" y="1722977"/>
                  </a:lnTo>
                  <a:lnTo>
                    <a:pt x="123600" y="1753152"/>
                  </a:lnTo>
                  <a:lnTo>
                    <a:pt x="163157" y="1777703"/>
                  </a:lnTo>
                  <a:lnTo>
                    <a:pt x="206472" y="1796009"/>
                  </a:lnTo>
                  <a:lnTo>
                    <a:pt x="252924" y="1807449"/>
                  </a:lnTo>
                  <a:lnTo>
                    <a:pt x="301891" y="1811401"/>
                  </a:lnTo>
                  <a:lnTo>
                    <a:pt x="3971671" y="1811401"/>
                  </a:lnTo>
                  <a:lnTo>
                    <a:pt x="4020644" y="1807449"/>
                  </a:lnTo>
                  <a:lnTo>
                    <a:pt x="4067098" y="1796009"/>
                  </a:lnTo>
                  <a:lnTo>
                    <a:pt x="4110414" y="1777703"/>
                  </a:lnTo>
                  <a:lnTo>
                    <a:pt x="4149968" y="1753152"/>
                  </a:lnTo>
                  <a:lnTo>
                    <a:pt x="4185142" y="1722977"/>
                  </a:lnTo>
                  <a:lnTo>
                    <a:pt x="4215312" y="1687800"/>
                  </a:lnTo>
                  <a:lnTo>
                    <a:pt x="4239860" y="1648243"/>
                  </a:lnTo>
                  <a:lnTo>
                    <a:pt x="4258162" y="1604928"/>
                  </a:lnTo>
                  <a:lnTo>
                    <a:pt x="4269599" y="1558476"/>
                  </a:lnTo>
                  <a:lnTo>
                    <a:pt x="4273550" y="1509509"/>
                  </a:lnTo>
                  <a:lnTo>
                    <a:pt x="4273550" y="302006"/>
                  </a:lnTo>
                  <a:lnTo>
                    <a:pt x="4269599" y="253029"/>
                  </a:lnTo>
                  <a:lnTo>
                    <a:pt x="4258162" y="206564"/>
                  </a:lnTo>
                  <a:lnTo>
                    <a:pt x="4239860" y="163235"/>
                  </a:lnTo>
                  <a:lnTo>
                    <a:pt x="4215312" y="123663"/>
                  </a:lnTo>
                  <a:lnTo>
                    <a:pt x="4185142" y="88471"/>
                  </a:lnTo>
                  <a:lnTo>
                    <a:pt x="4149968" y="58281"/>
                  </a:lnTo>
                  <a:lnTo>
                    <a:pt x="4110414" y="33717"/>
                  </a:lnTo>
                  <a:lnTo>
                    <a:pt x="4067098" y="15400"/>
                  </a:lnTo>
                  <a:lnTo>
                    <a:pt x="4020644" y="3953"/>
                  </a:lnTo>
                  <a:lnTo>
                    <a:pt x="3971671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/>
            <p:cNvSpPr/>
            <p:nvPr/>
          </p:nvSpPr>
          <p:spPr>
            <a:xfrm>
              <a:off x="509587" y="4314825"/>
              <a:ext cx="4283075" cy="1821180"/>
            </a:xfrm>
            <a:custGeom>
              <a:avLst/>
              <a:gdLst/>
              <a:ahLst/>
              <a:cxnLst/>
              <a:rect l="l" t="t" r="r" b="b"/>
              <a:pathLst>
                <a:path w="4283075" h="1821179">
                  <a:moveTo>
                    <a:pt x="306666" y="0"/>
                  </a:moveTo>
                  <a:lnTo>
                    <a:pt x="3976814" y="0"/>
                  </a:lnTo>
                  <a:lnTo>
                    <a:pt x="4008056" y="1650"/>
                  </a:lnTo>
                  <a:lnTo>
                    <a:pt x="4067873" y="13716"/>
                  </a:lnTo>
                  <a:lnTo>
                    <a:pt x="4122610" y="37083"/>
                  </a:lnTo>
                  <a:lnTo>
                    <a:pt x="4193603" y="89916"/>
                  </a:lnTo>
                  <a:lnTo>
                    <a:pt x="4230560" y="135381"/>
                  </a:lnTo>
                  <a:lnTo>
                    <a:pt x="4258881" y="187451"/>
                  </a:lnTo>
                  <a:lnTo>
                    <a:pt x="4277042" y="245110"/>
                  </a:lnTo>
                  <a:lnTo>
                    <a:pt x="4283011" y="306705"/>
                  </a:lnTo>
                  <a:lnTo>
                    <a:pt x="4283011" y="1514602"/>
                  </a:lnTo>
                  <a:lnTo>
                    <a:pt x="4277042" y="1576146"/>
                  </a:lnTo>
                  <a:lnTo>
                    <a:pt x="4258881" y="1633816"/>
                  </a:lnTo>
                  <a:lnTo>
                    <a:pt x="4230560" y="1685899"/>
                  </a:lnTo>
                  <a:lnTo>
                    <a:pt x="4193603" y="1731378"/>
                  </a:lnTo>
                  <a:lnTo>
                    <a:pt x="4148137" y="1768411"/>
                  </a:lnTo>
                  <a:lnTo>
                    <a:pt x="4096067" y="1796669"/>
                  </a:lnTo>
                  <a:lnTo>
                    <a:pt x="4038409" y="1814817"/>
                  </a:lnTo>
                  <a:lnTo>
                    <a:pt x="3976814" y="1820862"/>
                  </a:lnTo>
                  <a:lnTo>
                    <a:pt x="306666" y="1820862"/>
                  </a:lnTo>
                  <a:lnTo>
                    <a:pt x="245109" y="1814817"/>
                  </a:lnTo>
                  <a:lnTo>
                    <a:pt x="187451" y="1796681"/>
                  </a:lnTo>
                  <a:lnTo>
                    <a:pt x="135356" y="1768398"/>
                  </a:lnTo>
                  <a:lnTo>
                    <a:pt x="89890" y="1731390"/>
                  </a:lnTo>
                  <a:lnTo>
                    <a:pt x="52463" y="1685899"/>
                  </a:lnTo>
                  <a:lnTo>
                    <a:pt x="24193" y="1633816"/>
                  </a:lnTo>
                  <a:lnTo>
                    <a:pt x="6045" y="1576146"/>
                  </a:lnTo>
                  <a:lnTo>
                    <a:pt x="0" y="1514602"/>
                  </a:lnTo>
                  <a:lnTo>
                    <a:pt x="0" y="306705"/>
                  </a:lnTo>
                  <a:lnTo>
                    <a:pt x="6045" y="245110"/>
                  </a:lnTo>
                  <a:lnTo>
                    <a:pt x="24180" y="187451"/>
                  </a:lnTo>
                  <a:lnTo>
                    <a:pt x="52463" y="135381"/>
                  </a:lnTo>
                  <a:lnTo>
                    <a:pt x="89877" y="89916"/>
                  </a:lnTo>
                  <a:lnTo>
                    <a:pt x="135343" y="52450"/>
                  </a:lnTo>
                  <a:lnTo>
                    <a:pt x="187451" y="24130"/>
                  </a:lnTo>
                  <a:lnTo>
                    <a:pt x="245109" y="6095"/>
                  </a:lnTo>
                  <a:lnTo>
                    <a:pt x="306666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8"/>
          <p:cNvGrpSpPr/>
          <p:nvPr/>
        </p:nvGrpSpPr>
        <p:grpSpPr>
          <a:xfrm>
            <a:off x="5001140" y="2061635"/>
            <a:ext cx="3394963" cy="1298514"/>
            <a:chOff x="504825" y="4310062"/>
            <a:chExt cx="4292600" cy="1830705"/>
          </a:xfrm>
        </p:grpSpPr>
        <p:sp>
          <p:nvSpPr>
            <p:cNvPr id="10" name="object 9"/>
            <p:cNvSpPr/>
            <p:nvPr/>
          </p:nvSpPr>
          <p:spPr>
            <a:xfrm>
              <a:off x="514350" y="4319524"/>
              <a:ext cx="4273550" cy="1811655"/>
            </a:xfrm>
            <a:custGeom>
              <a:avLst/>
              <a:gdLst/>
              <a:ahLst/>
              <a:cxnLst/>
              <a:rect l="l" t="t" r="r" b="b"/>
              <a:pathLst>
                <a:path w="4273550" h="1811654">
                  <a:moveTo>
                    <a:pt x="3971671" y="0"/>
                  </a:moveTo>
                  <a:lnTo>
                    <a:pt x="301891" y="0"/>
                  </a:lnTo>
                  <a:lnTo>
                    <a:pt x="252924" y="3953"/>
                  </a:lnTo>
                  <a:lnTo>
                    <a:pt x="206472" y="15400"/>
                  </a:lnTo>
                  <a:lnTo>
                    <a:pt x="163157" y="33717"/>
                  </a:lnTo>
                  <a:lnTo>
                    <a:pt x="123600" y="58281"/>
                  </a:lnTo>
                  <a:lnTo>
                    <a:pt x="88423" y="88471"/>
                  </a:lnTo>
                  <a:lnTo>
                    <a:pt x="58248" y="123663"/>
                  </a:lnTo>
                  <a:lnTo>
                    <a:pt x="33697" y="163235"/>
                  </a:lnTo>
                  <a:lnTo>
                    <a:pt x="15391" y="206564"/>
                  </a:lnTo>
                  <a:lnTo>
                    <a:pt x="3951" y="253029"/>
                  </a:lnTo>
                  <a:lnTo>
                    <a:pt x="0" y="302006"/>
                  </a:lnTo>
                  <a:lnTo>
                    <a:pt x="0" y="1509509"/>
                  </a:lnTo>
                  <a:lnTo>
                    <a:pt x="3951" y="1558476"/>
                  </a:lnTo>
                  <a:lnTo>
                    <a:pt x="15391" y="1604928"/>
                  </a:lnTo>
                  <a:lnTo>
                    <a:pt x="33697" y="1648243"/>
                  </a:lnTo>
                  <a:lnTo>
                    <a:pt x="58248" y="1687800"/>
                  </a:lnTo>
                  <a:lnTo>
                    <a:pt x="88423" y="1722977"/>
                  </a:lnTo>
                  <a:lnTo>
                    <a:pt x="123600" y="1753152"/>
                  </a:lnTo>
                  <a:lnTo>
                    <a:pt x="163157" y="1777703"/>
                  </a:lnTo>
                  <a:lnTo>
                    <a:pt x="206472" y="1796009"/>
                  </a:lnTo>
                  <a:lnTo>
                    <a:pt x="252924" y="1807449"/>
                  </a:lnTo>
                  <a:lnTo>
                    <a:pt x="301891" y="1811401"/>
                  </a:lnTo>
                  <a:lnTo>
                    <a:pt x="3971671" y="1811401"/>
                  </a:lnTo>
                  <a:lnTo>
                    <a:pt x="4020644" y="1807449"/>
                  </a:lnTo>
                  <a:lnTo>
                    <a:pt x="4067098" y="1796009"/>
                  </a:lnTo>
                  <a:lnTo>
                    <a:pt x="4110414" y="1777703"/>
                  </a:lnTo>
                  <a:lnTo>
                    <a:pt x="4149968" y="1753152"/>
                  </a:lnTo>
                  <a:lnTo>
                    <a:pt x="4185142" y="1722977"/>
                  </a:lnTo>
                  <a:lnTo>
                    <a:pt x="4215312" y="1687800"/>
                  </a:lnTo>
                  <a:lnTo>
                    <a:pt x="4239860" y="1648243"/>
                  </a:lnTo>
                  <a:lnTo>
                    <a:pt x="4258162" y="1604928"/>
                  </a:lnTo>
                  <a:lnTo>
                    <a:pt x="4269599" y="1558476"/>
                  </a:lnTo>
                  <a:lnTo>
                    <a:pt x="4273550" y="1509509"/>
                  </a:lnTo>
                  <a:lnTo>
                    <a:pt x="4273550" y="302006"/>
                  </a:lnTo>
                  <a:lnTo>
                    <a:pt x="4269599" y="253029"/>
                  </a:lnTo>
                  <a:lnTo>
                    <a:pt x="4258162" y="206564"/>
                  </a:lnTo>
                  <a:lnTo>
                    <a:pt x="4239860" y="163235"/>
                  </a:lnTo>
                  <a:lnTo>
                    <a:pt x="4215312" y="123663"/>
                  </a:lnTo>
                  <a:lnTo>
                    <a:pt x="4185142" y="88471"/>
                  </a:lnTo>
                  <a:lnTo>
                    <a:pt x="4149968" y="58281"/>
                  </a:lnTo>
                  <a:lnTo>
                    <a:pt x="4110414" y="33717"/>
                  </a:lnTo>
                  <a:lnTo>
                    <a:pt x="4067098" y="15400"/>
                  </a:lnTo>
                  <a:lnTo>
                    <a:pt x="4020644" y="3953"/>
                  </a:lnTo>
                  <a:lnTo>
                    <a:pt x="3971671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/>
            <p:cNvSpPr/>
            <p:nvPr/>
          </p:nvSpPr>
          <p:spPr>
            <a:xfrm>
              <a:off x="509587" y="4314825"/>
              <a:ext cx="4283075" cy="1821180"/>
            </a:xfrm>
            <a:custGeom>
              <a:avLst/>
              <a:gdLst/>
              <a:ahLst/>
              <a:cxnLst/>
              <a:rect l="l" t="t" r="r" b="b"/>
              <a:pathLst>
                <a:path w="4283075" h="1821179">
                  <a:moveTo>
                    <a:pt x="306666" y="0"/>
                  </a:moveTo>
                  <a:lnTo>
                    <a:pt x="3976814" y="0"/>
                  </a:lnTo>
                  <a:lnTo>
                    <a:pt x="4008056" y="1650"/>
                  </a:lnTo>
                  <a:lnTo>
                    <a:pt x="4067873" y="13716"/>
                  </a:lnTo>
                  <a:lnTo>
                    <a:pt x="4122610" y="37083"/>
                  </a:lnTo>
                  <a:lnTo>
                    <a:pt x="4193603" y="89916"/>
                  </a:lnTo>
                  <a:lnTo>
                    <a:pt x="4230560" y="135381"/>
                  </a:lnTo>
                  <a:lnTo>
                    <a:pt x="4258881" y="187451"/>
                  </a:lnTo>
                  <a:lnTo>
                    <a:pt x="4277042" y="245110"/>
                  </a:lnTo>
                  <a:lnTo>
                    <a:pt x="4283011" y="306705"/>
                  </a:lnTo>
                  <a:lnTo>
                    <a:pt x="4283011" y="1514602"/>
                  </a:lnTo>
                  <a:lnTo>
                    <a:pt x="4277042" y="1576146"/>
                  </a:lnTo>
                  <a:lnTo>
                    <a:pt x="4258881" y="1633816"/>
                  </a:lnTo>
                  <a:lnTo>
                    <a:pt x="4230560" y="1685899"/>
                  </a:lnTo>
                  <a:lnTo>
                    <a:pt x="4193603" y="1731378"/>
                  </a:lnTo>
                  <a:lnTo>
                    <a:pt x="4148137" y="1768411"/>
                  </a:lnTo>
                  <a:lnTo>
                    <a:pt x="4096067" y="1796669"/>
                  </a:lnTo>
                  <a:lnTo>
                    <a:pt x="4038409" y="1814817"/>
                  </a:lnTo>
                  <a:lnTo>
                    <a:pt x="3976814" y="1820862"/>
                  </a:lnTo>
                  <a:lnTo>
                    <a:pt x="306666" y="1820862"/>
                  </a:lnTo>
                  <a:lnTo>
                    <a:pt x="245109" y="1814817"/>
                  </a:lnTo>
                  <a:lnTo>
                    <a:pt x="187451" y="1796681"/>
                  </a:lnTo>
                  <a:lnTo>
                    <a:pt x="135356" y="1768398"/>
                  </a:lnTo>
                  <a:lnTo>
                    <a:pt x="89890" y="1731390"/>
                  </a:lnTo>
                  <a:lnTo>
                    <a:pt x="52463" y="1685899"/>
                  </a:lnTo>
                  <a:lnTo>
                    <a:pt x="24193" y="1633816"/>
                  </a:lnTo>
                  <a:lnTo>
                    <a:pt x="6045" y="1576146"/>
                  </a:lnTo>
                  <a:lnTo>
                    <a:pt x="0" y="1514602"/>
                  </a:lnTo>
                  <a:lnTo>
                    <a:pt x="0" y="306705"/>
                  </a:lnTo>
                  <a:lnTo>
                    <a:pt x="6045" y="245110"/>
                  </a:lnTo>
                  <a:lnTo>
                    <a:pt x="24180" y="187451"/>
                  </a:lnTo>
                  <a:lnTo>
                    <a:pt x="52463" y="135381"/>
                  </a:lnTo>
                  <a:lnTo>
                    <a:pt x="89877" y="89916"/>
                  </a:lnTo>
                  <a:lnTo>
                    <a:pt x="135343" y="52450"/>
                  </a:lnTo>
                  <a:lnTo>
                    <a:pt x="187451" y="24130"/>
                  </a:lnTo>
                  <a:lnTo>
                    <a:pt x="245109" y="6095"/>
                  </a:lnTo>
                  <a:lnTo>
                    <a:pt x="306666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مستطيل 11"/>
          <p:cNvSpPr/>
          <p:nvPr/>
        </p:nvSpPr>
        <p:spPr>
          <a:xfrm>
            <a:off x="3445763" y="6225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Bacteria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371600" y="2687483"/>
            <a:ext cx="153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5" dirty="0">
                <a:solidFill>
                  <a:srgbClr val="FF0000"/>
                </a:solidFill>
                <a:latin typeface="Times New Roman"/>
                <a:cs typeface="Times New Roman"/>
              </a:rPr>
              <a:t>Gram-Positive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911546" y="2579978"/>
            <a:ext cx="157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5" dirty="0">
                <a:solidFill>
                  <a:srgbClr val="FF0000"/>
                </a:solidFill>
                <a:latin typeface="Times New Roman"/>
                <a:cs typeface="Times New Roman"/>
              </a:rPr>
              <a:t>Gram-negative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0" name="سهم للأسفل 19"/>
          <p:cNvSpPr/>
          <p:nvPr/>
        </p:nvSpPr>
        <p:spPr>
          <a:xfrm>
            <a:off x="3203447" y="3444490"/>
            <a:ext cx="454153" cy="746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مستطيل 20"/>
          <p:cNvSpPr/>
          <p:nvPr/>
        </p:nvSpPr>
        <p:spPr>
          <a:xfrm>
            <a:off x="2540921" y="4444755"/>
            <a:ext cx="1809684" cy="634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Streptococcus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" name="سهم للأسفل 22"/>
          <p:cNvSpPr/>
          <p:nvPr/>
        </p:nvSpPr>
        <p:spPr>
          <a:xfrm>
            <a:off x="864237" y="3429759"/>
            <a:ext cx="484632" cy="722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مستطيل 24"/>
          <p:cNvSpPr/>
          <p:nvPr/>
        </p:nvSpPr>
        <p:spPr>
          <a:xfrm>
            <a:off x="192153" y="4444755"/>
            <a:ext cx="1828800" cy="634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Staphylococcus</a:t>
            </a:r>
          </a:p>
        </p:txBody>
      </p:sp>
      <p:sp>
        <p:nvSpPr>
          <p:cNvPr id="26" name="مستطيل 25"/>
          <p:cNvSpPr/>
          <p:nvPr/>
        </p:nvSpPr>
        <p:spPr>
          <a:xfrm>
            <a:off x="476315" y="5515943"/>
            <a:ext cx="7912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Two of the most important human pathogens,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Staphylococcus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aureus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Streptococcus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pyogenes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2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Laboratory Diagnosis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Gram-stained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smear and culture.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Whitish,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non-hemolytic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colonies on blood agar. It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coagulase negative.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epidermidis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sensitive to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novobiocin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whereas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other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coagulase-negative staphylococcus, 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b="1" i="1" u="sng" dirty="0" err="1">
                <a:latin typeface="Times New Roman" pitchFamily="18" charset="0"/>
                <a:cs typeface="Times New Roman" pitchFamily="18" charset="0"/>
              </a:rPr>
              <a:t>saprophyticus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is resistant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Serologic tests are not useful.</a:t>
            </a:r>
          </a:p>
        </p:txBody>
      </p:sp>
    </p:spTree>
    <p:extLst>
      <p:ext uri="{BB962C8B-B14F-4D97-AF65-F5344CB8AC3E}">
        <p14:creationId xmlns:p14="http://schemas.microsoft.com/office/powerpoint/2010/main" val="34749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Treatment</a:t>
            </a:r>
            <a:r>
              <a:rPr lang="en-US" b="1" i="1" dirty="0"/>
              <a:t>—</a:t>
            </a:r>
            <a:r>
              <a:rPr lang="en-US" dirty="0" err="1"/>
              <a:t>Vancomycin</a:t>
            </a:r>
            <a:r>
              <a:rPr lang="en-US" dirty="0"/>
              <a:t> plus either rifampin or an aminoglycoside.</a:t>
            </a:r>
          </a:p>
          <a:p>
            <a:r>
              <a:rPr lang="en-US" dirty="0"/>
              <a:t>It produces β-lactamases and is resistant to </a:t>
            </a:r>
            <a:r>
              <a:rPr lang="en-US" dirty="0" smtClean="0"/>
              <a:t>many antibiotics.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Prevention</a:t>
            </a:r>
            <a:r>
              <a:rPr lang="en-US" b="1" i="1" dirty="0"/>
              <a:t>—</a:t>
            </a:r>
            <a:r>
              <a:rPr lang="en-US" dirty="0"/>
              <a:t>There is no drug or vaccine.</a:t>
            </a:r>
          </a:p>
        </p:txBody>
      </p:sp>
    </p:spTree>
    <p:extLst>
      <p:ext uri="{BB962C8B-B14F-4D97-AF65-F5344CB8AC3E}">
        <p14:creationId xmlns:p14="http://schemas.microsoft.com/office/powerpoint/2010/main" val="28776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3-Staphylococcus Saprophyticus</a:t>
            </a:r>
            <a:endParaRPr 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763000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Gram-positive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cocci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in clusters.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Coagulase-</a:t>
            </a:r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catalase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positive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Resistant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Novobiocin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in contrast to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S.epidermidis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which is sensitive.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Causes community-acquired urinary tract infections in young women (but 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Escherichia coli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is a much more common cause).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Staphylococcus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Including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aureus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epidermidis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saprophyticus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Gram +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endParaRPr lang="en-US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Motile </a:t>
            </a:r>
          </a:p>
          <a:p>
            <a:pPr>
              <a:buFont typeface="Wingdings" pitchFamily="2" charset="2"/>
              <a:buChar char="ü"/>
            </a:pP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Form Spores </a:t>
            </a:r>
          </a:p>
          <a:p>
            <a:pPr>
              <a:buFont typeface="Wingdings" pitchFamily="2" charset="2"/>
              <a:buChar char="ü"/>
            </a:pP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Cocci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 spherical</a:t>
            </a:r>
          </a:p>
          <a:p>
            <a:pPr>
              <a:buFont typeface="Wingdings" pitchFamily="2" charset="2"/>
              <a:buChar char="ü"/>
            </a:pP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Catalase +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14600"/>
            <a:ext cx="4082143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24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1- Staphylococcus aureus</a:t>
            </a:r>
            <a:br>
              <a:rPr lang="en-US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Characteristics: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Gram-positive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cocci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clusters.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Coagulase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Catalase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-positive.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Most isolates produce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lactamase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sz="2000" i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en-US" sz="2000" i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—Gram stain. Arrows point to two “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grapelike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 clusters of gram-positive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cocci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24" y="1476038"/>
            <a:ext cx="5763491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44" y="1984695"/>
            <a:ext cx="1887458" cy="29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β-</a:t>
            </a:r>
            <a:r>
              <a:rPr lang="en-US" sz="28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lactamase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:produced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by bacteria that provide multi-resistance to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beta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lactam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antibiotics such as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penicillins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cephalosporins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Catalase </a:t>
            </a:r>
            <a:endParaRPr lang="en-US" sz="28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267200"/>
            <a:ext cx="3497580" cy="1885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4563844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Staphylococci</a:t>
            </a:r>
            <a:r>
              <a:rPr lang="en-US" dirty="0" smtClean="0"/>
              <a:t> </a:t>
            </a:r>
            <a:r>
              <a:rPr lang="en-US" dirty="0"/>
              <a:t>produce </a:t>
            </a:r>
            <a:r>
              <a:rPr lang="en-US" dirty="0" smtClean="0"/>
              <a:t>catalase </a:t>
            </a:r>
            <a:r>
              <a:rPr lang="pt-BR" sz="1600" dirty="0" smtClean="0"/>
              <a:t>degrades </a:t>
            </a:r>
            <a:r>
              <a:rPr lang="pt-BR" sz="1600" dirty="0"/>
              <a:t>H 2 O 2 into O 2 and H 2 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Coagulase test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—Upper tube inoculated with </a:t>
            </a:r>
            <a:r>
              <a:rPr lang="en-US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lower tube inoculated with </a:t>
            </a:r>
            <a:r>
              <a:rPr lang="en-US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sz="1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epidermidis</a:t>
            </a:r>
            <a:r>
              <a:rPr lang="en-US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Arrow points to clotted plasma formed by coagulase produced by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Sta.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4876800" cy="4324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Diseases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Abscess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many organs, endocarditis, osteomyelitis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septic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arthritis, and impetigo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Hospital-acquired 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pneumonia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surgical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wound infections, and sepsis.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exotoxin-mediated diseases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such 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food poisoning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toxic shock syndrome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scalded skin syndrome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Skin infection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Folliculitis , Cellulitis ,and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impetigo</a:t>
            </a:r>
          </a:p>
        </p:txBody>
      </p:sp>
    </p:spTree>
    <p:extLst>
      <p:ext uri="{BB962C8B-B14F-4D97-AF65-F5344CB8AC3E}">
        <p14:creationId xmlns:p14="http://schemas.microsoft.com/office/powerpoint/2010/main" val="34750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Abscess on foot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Note central raised area of  whitish pus surrounded by erythema. An abscess is the classic lesion caused by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i="1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2057400"/>
            <a:ext cx="6789370" cy="384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0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616</Words>
  <Application>Microsoft Office PowerPoint</Application>
  <PresentationFormat>عرض على الشاشة (4:3)</PresentationFormat>
  <Paragraphs>79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22</vt:i4>
      </vt:variant>
    </vt:vector>
  </HeadingPairs>
  <TitlesOfParts>
    <vt:vector size="29" baseType="lpstr">
      <vt:lpstr>Arial</vt:lpstr>
      <vt:lpstr>Calibri</vt:lpstr>
      <vt:lpstr>Nimbus Roman</vt:lpstr>
      <vt:lpstr>Times New Roman</vt:lpstr>
      <vt:lpstr>Wingdings</vt:lpstr>
      <vt:lpstr>Office Theme</vt:lpstr>
      <vt:lpstr>1_Office Theme</vt:lpstr>
      <vt:lpstr>عرض تقديمي في PowerPoint</vt:lpstr>
      <vt:lpstr>عرض تقديمي في PowerPoint</vt:lpstr>
      <vt:lpstr>Staphylococcus</vt:lpstr>
      <vt:lpstr>1- Staphylococcus aureus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Abscess on foot. Note central raised area of  whitish pus surrounded by erythema. An abscess is the classic lesion caused by Staphylococcus aureus        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Laboratory Diagnosis</vt:lpstr>
      <vt:lpstr>Treatment</vt:lpstr>
      <vt:lpstr>عرض تقديمي في PowerPoint</vt:lpstr>
      <vt:lpstr>2-Staphylococcus epidermidis</vt:lpstr>
      <vt:lpstr>Characteristics</vt:lpstr>
      <vt:lpstr>Habitat and Transmission</vt:lpstr>
      <vt:lpstr>Laboratory Diagnosis</vt:lpstr>
      <vt:lpstr>عرض تقديمي في PowerPoint</vt:lpstr>
      <vt:lpstr>3-Staphylococcus Saprophyticus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omar Aljumaili</dc:creator>
  <cp:lastModifiedBy>HiTech Center</cp:lastModifiedBy>
  <cp:revision>50</cp:revision>
  <dcterms:created xsi:type="dcterms:W3CDTF">2023-11-14T16:21:59Z</dcterms:created>
  <dcterms:modified xsi:type="dcterms:W3CDTF">2025-01-18T16:30:11Z</dcterms:modified>
</cp:coreProperties>
</file>