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79" r:id="rId13"/>
    <p:sldId id="266" r:id="rId14"/>
    <p:sldId id="267" r:id="rId15"/>
    <p:sldId id="272" r:id="rId16"/>
    <p:sldId id="275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5863-EA30-4743-ACAE-52D1EE86C21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EA6E-6315-434C-BD73-B82F559D6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8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5863-EA30-4743-ACAE-52D1EE86C21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EA6E-6315-434C-BD73-B82F559D6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0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5863-EA30-4743-ACAE-52D1EE86C21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EA6E-6315-434C-BD73-B82F559D6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7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5863-EA30-4743-ACAE-52D1EE86C21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EA6E-6315-434C-BD73-B82F559D6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5863-EA30-4743-ACAE-52D1EE86C21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EA6E-6315-434C-BD73-B82F559D6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1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5863-EA30-4743-ACAE-52D1EE86C21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EA6E-6315-434C-BD73-B82F559D6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0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5863-EA30-4743-ACAE-52D1EE86C21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EA6E-6315-434C-BD73-B82F559D6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5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5863-EA30-4743-ACAE-52D1EE86C21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EA6E-6315-434C-BD73-B82F559D6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5863-EA30-4743-ACAE-52D1EE86C21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EA6E-6315-434C-BD73-B82F559D6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9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5863-EA30-4743-ACAE-52D1EE86C21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EA6E-6315-434C-BD73-B82F559D6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5863-EA30-4743-ACAE-52D1EE86C21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EA6E-6315-434C-BD73-B82F559D6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4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5863-EA30-4743-ACAE-52D1EE86C21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AEA6E-6315-434C-BD73-B82F559D6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5999" y="1295400"/>
            <a:ext cx="5029199" cy="4247477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126802" marR="114657" algn="ctr">
              <a:lnSpc>
                <a:spcPct val="150000"/>
              </a:lnSpc>
              <a:spcBef>
                <a:spcPts val="56"/>
              </a:spcBef>
            </a:pPr>
            <a:r>
              <a:rPr sz="2025" spc="-3" dirty="0">
                <a:solidFill>
                  <a:srgbClr val="242424"/>
                </a:solidFill>
                <a:latin typeface="Times New Roman"/>
                <a:cs typeface="Times New Roman"/>
              </a:rPr>
              <a:t>Al-Maarif </a:t>
            </a:r>
            <a:r>
              <a:rPr sz="2025" spc="-6" dirty="0" smtClean="0">
                <a:solidFill>
                  <a:srgbClr val="242424"/>
                </a:solidFill>
                <a:latin typeface="Times New Roman"/>
                <a:cs typeface="Times New Roman"/>
              </a:rPr>
              <a:t>University</a:t>
            </a:r>
            <a:endParaRPr lang="en-US" sz="2025" spc="-3" dirty="0">
              <a:solidFill>
                <a:srgbClr val="242424"/>
              </a:solidFill>
              <a:latin typeface="Times New Roman"/>
              <a:cs typeface="Times New Roman"/>
            </a:endParaRPr>
          </a:p>
          <a:p>
            <a:pPr marL="126802" marR="114657" algn="ctr">
              <a:lnSpc>
                <a:spcPct val="150000"/>
              </a:lnSpc>
              <a:spcBef>
                <a:spcPts val="56"/>
              </a:spcBef>
            </a:pPr>
            <a:r>
              <a:rPr lang="en-US" sz="2025" spc="-3" dirty="0">
                <a:solidFill>
                  <a:srgbClr val="242424"/>
                </a:solidFill>
                <a:latin typeface="Times New Roman"/>
                <a:cs typeface="Times New Roman"/>
              </a:rPr>
              <a:t>College</a:t>
            </a:r>
            <a:r>
              <a:rPr sz="2025" spc="-3" dirty="0" smtClean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lang="en-US" sz="2025" spc="-3" dirty="0">
                <a:solidFill>
                  <a:srgbClr val="242424"/>
                </a:solidFill>
                <a:latin typeface="Times New Roman"/>
                <a:cs typeface="Times New Roman"/>
              </a:rPr>
              <a:t>of Dentistry</a:t>
            </a:r>
          </a:p>
          <a:p>
            <a:pPr marL="126802" marR="114657" algn="ctr">
              <a:lnSpc>
                <a:spcPct val="150000"/>
              </a:lnSpc>
              <a:spcBef>
                <a:spcPts val="56"/>
              </a:spcBef>
            </a:pPr>
            <a:r>
              <a:rPr lang="en-US" sz="2025" b="1" spc="-3" dirty="0" smtClean="0">
                <a:solidFill>
                  <a:srgbClr val="FF0000"/>
                </a:solidFill>
                <a:latin typeface="Times New Roman"/>
                <a:cs typeface="Times New Roman"/>
              </a:rPr>
              <a:t>microbiology</a:t>
            </a:r>
            <a:endParaRPr sz="2025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Bef>
                <a:spcPts val="1215"/>
              </a:spcBef>
            </a:pPr>
            <a:r>
              <a:rPr sz="2025" spc="-3" dirty="0">
                <a:solidFill>
                  <a:srgbClr val="242424"/>
                </a:solidFill>
                <a:latin typeface="Times New Roman"/>
                <a:cs typeface="Times New Roman"/>
              </a:rPr>
              <a:t>Stage</a:t>
            </a:r>
            <a:r>
              <a:rPr sz="2025" spc="-51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2025" spc="-3" dirty="0" smtClean="0">
                <a:solidFill>
                  <a:srgbClr val="242424"/>
                </a:solidFill>
                <a:latin typeface="Times New Roman"/>
                <a:cs typeface="Times New Roman"/>
              </a:rPr>
              <a:t>-</a:t>
            </a:r>
            <a:r>
              <a:rPr lang="ar-IQ" sz="2025" spc="-3" dirty="0" smtClean="0">
                <a:solidFill>
                  <a:srgbClr val="242424"/>
                </a:solidFill>
                <a:latin typeface="Times New Roman"/>
                <a:cs typeface="Times New Roman"/>
              </a:rPr>
              <a:t>3</a:t>
            </a:r>
            <a:r>
              <a:rPr sz="2025" spc="-3" dirty="0" smtClean="0">
                <a:solidFill>
                  <a:srgbClr val="242424"/>
                </a:solidFill>
                <a:latin typeface="Times New Roman"/>
                <a:cs typeface="Times New Roman"/>
              </a:rPr>
              <a:t>-</a:t>
            </a:r>
            <a:endParaRPr lang="ar-IQ" sz="2025" spc="-3" dirty="0" smtClean="0">
              <a:solidFill>
                <a:srgbClr val="242424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Bef>
                <a:spcPts val="1215"/>
              </a:spcBef>
            </a:pPr>
            <a:r>
              <a:rPr lang="en-US" sz="2400" dirty="0">
                <a:solidFill>
                  <a:srgbClr val="FF0000"/>
                </a:solidFill>
                <a:latin typeface="Cooper Black" pitchFamily="18" charset="0"/>
              </a:rPr>
              <a:t>Gram-Negative Rods Related to the Enteric Tract</a:t>
            </a:r>
            <a:endParaRPr lang="ar-IQ" sz="2400" dirty="0">
              <a:solidFill>
                <a:srgbClr val="FF0000"/>
              </a:solidFill>
              <a:latin typeface="Cooper Black" pitchFamily="18" charset="0"/>
            </a:endParaRPr>
          </a:p>
          <a:p>
            <a:pPr algn="ctr">
              <a:lnSpc>
                <a:spcPct val="150000"/>
              </a:lnSpc>
              <a:spcBef>
                <a:spcPts val="1215"/>
              </a:spcBef>
            </a:pPr>
            <a:endParaRPr sz="2025" dirty="0">
              <a:latin typeface="Times New Roman"/>
              <a:cs typeface="Times New Roman"/>
            </a:endParaRPr>
          </a:p>
          <a:p>
            <a:pPr marL="59294" algn="ctr">
              <a:lnSpc>
                <a:spcPts val="2402"/>
              </a:lnSpc>
            </a:pPr>
            <a:endParaRPr lang="ar-IQ" sz="2025" dirty="0">
              <a:solidFill>
                <a:srgbClr val="242424"/>
              </a:solidFill>
              <a:latin typeface="Times New Roman"/>
              <a:cs typeface="Times New Roman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205508" cy="1205508"/>
          </a:xfrm>
          <a:prstGeom prst="rect">
            <a:avLst/>
          </a:prstGeom>
        </p:spPr>
      </p:pic>
      <p:sp>
        <p:nvSpPr>
          <p:cNvPr id="8" name="object 17"/>
          <p:cNvSpPr txBox="1"/>
          <p:nvPr/>
        </p:nvSpPr>
        <p:spPr>
          <a:xfrm>
            <a:off x="2103796" y="4457700"/>
            <a:ext cx="5211403" cy="1054264"/>
          </a:xfrm>
          <a:prstGeom prst="rect">
            <a:avLst/>
          </a:prstGeom>
        </p:spPr>
        <p:txBody>
          <a:bodyPr vert="horz" wrap="square" lIns="0" tIns="29528" rIns="0" bIns="0" rtlCol="0">
            <a:spAutoFit/>
          </a:bodyPr>
          <a:lstStyle/>
          <a:p>
            <a:pPr marL="9525" algn="ctr">
              <a:lnSpc>
                <a:spcPct val="200000"/>
              </a:lnSpc>
              <a:spcBef>
                <a:spcPts val="233"/>
              </a:spcBef>
            </a:pPr>
            <a:r>
              <a:rPr sz="2100" b="1" spc="-15" dirty="0">
                <a:latin typeface="Times New Roman"/>
                <a:cs typeface="Times New Roman"/>
              </a:rPr>
              <a:t>Prepared</a:t>
            </a:r>
            <a:r>
              <a:rPr sz="2100" b="1" spc="-19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by:</a:t>
            </a:r>
            <a:endParaRPr sz="2100" dirty="0">
              <a:latin typeface="Times New Roman"/>
              <a:cs typeface="Times New Roman"/>
            </a:endParaRPr>
          </a:p>
          <a:p>
            <a:pPr marL="9525" marR="3810">
              <a:lnSpc>
                <a:spcPct val="200000"/>
              </a:lnSpc>
              <a:spcBef>
                <a:spcPts val="101"/>
              </a:spcBef>
            </a:pPr>
            <a:r>
              <a:rPr sz="1400" b="1" spc="-4" dirty="0">
                <a:latin typeface="Times New Roman"/>
                <a:cs typeface="Times New Roman"/>
              </a:rPr>
              <a:t>As</a:t>
            </a:r>
            <a:r>
              <a:rPr lang="en-US" sz="1400" b="1" spc="-4" dirty="0">
                <a:latin typeface="Times New Roman"/>
                <a:cs typeface="Times New Roman"/>
              </a:rPr>
              <a:t>s</a:t>
            </a:r>
            <a:r>
              <a:rPr sz="1400" b="1" spc="-4" dirty="0">
                <a:latin typeface="Times New Roman"/>
                <a:cs typeface="Times New Roman"/>
              </a:rPr>
              <a:t>istant </a:t>
            </a:r>
            <a:r>
              <a:rPr sz="1400" b="1" dirty="0">
                <a:latin typeface="Times New Roman"/>
                <a:cs typeface="Times New Roman"/>
              </a:rPr>
              <a:t>Lec. </a:t>
            </a:r>
            <a:r>
              <a:rPr lang="en-US" sz="1400" b="1" spc="-4" dirty="0">
                <a:latin typeface="Times New Roman"/>
                <a:cs typeface="Times New Roman"/>
              </a:rPr>
              <a:t>Zaid Ahmad Hameed</a:t>
            </a:r>
            <a:r>
              <a:rPr sz="1400" b="1" spc="-4" dirty="0">
                <a:latin typeface="Times New Roman"/>
                <a:cs typeface="Times New Roman"/>
              </a:rPr>
              <a:t>, MSc</a:t>
            </a:r>
            <a:r>
              <a:rPr lang="en-US" sz="1400" b="1" spc="-4" dirty="0">
                <a:latin typeface="Times New Roman"/>
                <a:cs typeface="Times New Roman"/>
              </a:rPr>
              <a:t>.</a:t>
            </a:r>
            <a:r>
              <a:rPr sz="1400" b="1" spc="-4" dirty="0">
                <a:latin typeface="Times New Roman"/>
                <a:cs typeface="Times New Roman"/>
              </a:rPr>
              <a:t> Cancer Bio</a:t>
            </a:r>
            <a:r>
              <a:rPr lang="en-US" sz="1400" b="1" spc="-4" dirty="0">
                <a:latin typeface="Times New Roman"/>
                <a:cs typeface="Times New Roman"/>
              </a:rPr>
              <a:t>, </a:t>
            </a:r>
            <a:r>
              <a:rPr sz="1400" b="1" spc="-4" dirty="0">
                <a:latin typeface="Times New Roman"/>
                <a:cs typeface="Times New Roman"/>
              </a:rPr>
              <a:t>BSc. </a:t>
            </a:r>
            <a:r>
              <a:rPr lang="en-US" sz="1400" b="1" spc="-4" dirty="0">
                <a:latin typeface="Times New Roman"/>
                <a:cs typeface="Times New Roman"/>
              </a:rPr>
              <a:t>Biology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88" y="0"/>
            <a:ext cx="1585040" cy="158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Salmonella </a:t>
            </a:r>
            <a:r>
              <a:rPr lang="en-US" b="1" i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typhi</a:t>
            </a:r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Typhoid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fever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Facultative gram-negative rods.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Non–lactose fermenting. Produces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H2S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Habitat and Transmission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Habitat is the human colon only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contrast to other salmonellae, which are found in the colon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animals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well. Transmission is by the fecal–oral route.</a:t>
            </a:r>
          </a:p>
        </p:txBody>
      </p:sp>
    </p:spTree>
    <p:extLst>
      <p:ext uri="{BB962C8B-B14F-4D97-AF65-F5344CB8AC3E}">
        <p14:creationId xmlns:p14="http://schemas.microsoft.com/office/powerpoint/2010/main" val="38851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Laboratory Diagnosis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Gram-stained smear and culture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Non–lactose-fermenting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colonies on EMB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MacConkey’s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agar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TSI agar (Triple sugar Iron)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shows alkaline slant and acid butt, with no gas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small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amount of H2S. Biochemical and serologic reactions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identify species. Identity can be determined by using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known antisera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against O, H, and Vi antigens in agglutination test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Widal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test detects agglutinating antibodies to O and 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antigens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patient’s serum, but its use is limited.</a:t>
            </a:r>
          </a:p>
        </p:txBody>
      </p:sp>
    </p:spTree>
    <p:extLst>
      <p:ext uri="{BB962C8B-B14F-4D97-AF65-F5344CB8AC3E}">
        <p14:creationId xmlns:p14="http://schemas.microsoft.com/office/powerpoint/2010/main" val="10048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624"/>
            <a:ext cx="7315200" cy="6230176"/>
          </a:xfrm>
        </p:spPr>
      </p:pic>
    </p:spTree>
    <p:extLst>
      <p:ext uri="{BB962C8B-B14F-4D97-AF65-F5344CB8AC3E}">
        <p14:creationId xmlns:p14="http://schemas.microsoft.com/office/powerpoint/2010/main" val="2876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Most effective drug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ceftriaxone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Ampicillin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trimethoprim-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sulfamethoxazole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be used in patients who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not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severely ill.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Resistance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chloramphenicol and ampicillin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mediated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plasmid-encoded acetylating enzymes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lactamase,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39379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Public health measures (e.g., sewage disposal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chlorination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water supply, stool cultures for food handlers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hand washing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prior to food handling).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vaccines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common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use; one vaccine contains purified Vi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polysaccharide capsule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immunogen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the other contains live,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attenuated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immunogen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046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Vibrio cholerae</a:t>
            </a:r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Cholera.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Comma-shaped gram-negative rods.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Oxidase positive, which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distinguishes them from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Enterobacteriaceae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Habitat and Transmission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Habitat is the human colon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shellfish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Transmission is by the fecal–oral route.</a:t>
            </a:r>
          </a:p>
        </p:txBody>
      </p:sp>
    </p:spTree>
    <p:extLst>
      <p:ext uri="{BB962C8B-B14F-4D97-AF65-F5344CB8AC3E}">
        <p14:creationId xmlns:p14="http://schemas.microsoft.com/office/powerpoint/2010/main" val="3995842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858000" cy="6385508"/>
          </a:xfrm>
        </p:spPr>
      </p:pic>
    </p:spTree>
    <p:extLst>
      <p:ext uri="{BB962C8B-B14F-4D97-AF65-F5344CB8AC3E}">
        <p14:creationId xmlns:p14="http://schemas.microsoft.com/office/powerpoint/2010/main" val="3871608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Laboratory Diagnosis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Gram-stained smear and culture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During epidemics, cultures not necessary.) Agglutination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isolate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known antisera confirms the identification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Treatment of choice is fluid and electrolyte replacement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Tetracycline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not necessary but shortens duration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reduces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carriage.</a:t>
            </a:r>
          </a:p>
        </p:txBody>
      </p:sp>
    </p:spTree>
    <p:extLst>
      <p:ext uri="{BB962C8B-B14F-4D97-AF65-F5344CB8AC3E}">
        <p14:creationId xmlns:p14="http://schemas.microsoft.com/office/powerpoint/2010/main" val="2371321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Public health measures (e.g., sewage disposal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chlorination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water supply, stool cultures for food handlers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and hand washing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prior to food handling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Vaccine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containing killed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cells has limited effectiveness. Tetracycline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close contacts.</a:t>
            </a:r>
          </a:p>
        </p:txBody>
      </p:sp>
    </p:spTree>
    <p:extLst>
      <p:ext uri="{BB962C8B-B14F-4D97-AF65-F5344CB8AC3E}">
        <p14:creationId xmlns:p14="http://schemas.microsoft.com/office/powerpoint/2010/main" val="40051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2362200" y="295044"/>
            <a:ext cx="4065836" cy="1725533"/>
            <a:chOff x="2622613" y="1590611"/>
            <a:chExt cx="5041900" cy="2743200"/>
          </a:xfrm>
        </p:grpSpPr>
        <p:sp>
          <p:nvSpPr>
            <p:cNvPr id="3" name="object 4"/>
            <p:cNvSpPr/>
            <p:nvPr/>
          </p:nvSpPr>
          <p:spPr>
            <a:xfrm>
              <a:off x="2636901" y="3411474"/>
              <a:ext cx="5013325" cy="908050"/>
            </a:xfrm>
            <a:custGeom>
              <a:avLst/>
              <a:gdLst/>
              <a:ahLst/>
              <a:cxnLst/>
              <a:rect l="l" t="t" r="r" b="b"/>
              <a:pathLst>
                <a:path w="5013325" h="908050">
                  <a:moveTo>
                    <a:pt x="5013198" y="908050"/>
                  </a:moveTo>
                  <a:lnTo>
                    <a:pt x="5013198" y="439800"/>
                  </a:lnTo>
                  <a:lnTo>
                    <a:pt x="2519299" y="439800"/>
                  </a:lnTo>
                  <a:lnTo>
                    <a:pt x="2519299" y="0"/>
                  </a:lnTo>
                  <a:lnTo>
                    <a:pt x="2490724" y="0"/>
                  </a:lnTo>
                  <a:lnTo>
                    <a:pt x="2490724" y="468375"/>
                  </a:lnTo>
                  <a:lnTo>
                    <a:pt x="4984623" y="468375"/>
                  </a:lnTo>
                  <a:lnTo>
                    <a:pt x="4984623" y="908050"/>
                  </a:lnTo>
                  <a:lnTo>
                    <a:pt x="5013198" y="908050"/>
                  </a:lnTo>
                  <a:close/>
                </a:path>
                <a:path w="5013325" h="908050">
                  <a:moveTo>
                    <a:pt x="0" y="908050"/>
                  </a:moveTo>
                  <a:lnTo>
                    <a:pt x="0" y="439800"/>
                  </a:lnTo>
                  <a:lnTo>
                    <a:pt x="2490724" y="439800"/>
                  </a:lnTo>
                  <a:lnTo>
                    <a:pt x="2490724" y="0"/>
                  </a:lnTo>
                  <a:lnTo>
                    <a:pt x="2519299" y="0"/>
                  </a:lnTo>
                  <a:lnTo>
                    <a:pt x="2519299" y="468375"/>
                  </a:lnTo>
                  <a:lnTo>
                    <a:pt x="28575" y="468375"/>
                  </a:lnTo>
                  <a:lnTo>
                    <a:pt x="28575" y="908050"/>
                  </a:lnTo>
                  <a:lnTo>
                    <a:pt x="0" y="90805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/>
            <p:cNvSpPr/>
            <p:nvPr/>
          </p:nvSpPr>
          <p:spPr>
            <a:xfrm>
              <a:off x="3005201" y="1600200"/>
              <a:ext cx="4273550" cy="1811655"/>
            </a:xfrm>
            <a:custGeom>
              <a:avLst/>
              <a:gdLst/>
              <a:ahLst/>
              <a:cxnLst/>
              <a:rect l="l" t="t" r="r" b="b"/>
              <a:pathLst>
                <a:path w="4273550" h="1811654">
                  <a:moveTo>
                    <a:pt x="3971544" y="0"/>
                  </a:moveTo>
                  <a:lnTo>
                    <a:pt x="301878" y="0"/>
                  </a:lnTo>
                  <a:lnTo>
                    <a:pt x="252905" y="3950"/>
                  </a:lnTo>
                  <a:lnTo>
                    <a:pt x="206451" y="15387"/>
                  </a:lnTo>
                  <a:lnTo>
                    <a:pt x="163135" y="33689"/>
                  </a:lnTo>
                  <a:lnTo>
                    <a:pt x="123581" y="58237"/>
                  </a:lnTo>
                  <a:lnTo>
                    <a:pt x="88407" y="88407"/>
                  </a:lnTo>
                  <a:lnTo>
                    <a:pt x="58237" y="123581"/>
                  </a:lnTo>
                  <a:lnTo>
                    <a:pt x="33689" y="163135"/>
                  </a:lnTo>
                  <a:lnTo>
                    <a:pt x="15387" y="206451"/>
                  </a:lnTo>
                  <a:lnTo>
                    <a:pt x="3950" y="252905"/>
                  </a:lnTo>
                  <a:lnTo>
                    <a:pt x="0" y="301878"/>
                  </a:lnTo>
                  <a:lnTo>
                    <a:pt x="0" y="1509395"/>
                  </a:lnTo>
                  <a:lnTo>
                    <a:pt x="3950" y="1558371"/>
                  </a:lnTo>
                  <a:lnTo>
                    <a:pt x="15387" y="1604836"/>
                  </a:lnTo>
                  <a:lnTo>
                    <a:pt x="33689" y="1648165"/>
                  </a:lnTo>
                  <a:lnTo>
                    <a:pt x="58237" y="1687737"/>
                  </a:lnTo>
                  <a:lnTo>
                    <a:pt x="88407" y="1722929"/>
                  </a:lnTo>
                  <a:lnTo>
                    <a:pt x="123581" y="1753119"/>
                  </a:lnTo>
                  <a:lnTo>
                    <a:pt x="163135" y="1777683"/>
                  </a:lnTo>
                  <a:lnTo>
                    <a:pt x="206451" y="1796000"/>
                  </a:lnTo>
                  <a:lnTo>
                    <a:pt x="252905" y="1807447"/>
                  </a:lnTo>
                  <a:lnTo>
                    <a:pt x="301878" y="1811401"/>
                  </a:lnTo>
                  <a:lnTo>
                    <a:pt x="3971544" y="1811401"/>
                  </a:lnTo>
                  <a:lnTo>
                    <a:pt x="4020520" y="1807447"/>
                  </a:lnTo>
                  <a:lnTo>
                    <a:pt x="4066985" y="1796000"/>
                  </a:lnTo>
                  <a:lnTo>
                    <a:pt x="4110314" y="1777683"/>
                  </a:lnTo>
                  <a:lnTo>
                    <a:pt x="4149886" y="1753119"/>
                  </a:lnTo>
                  <a:lnTo>
                    <a:pt x="4185078" y="1722929"/>
                  </a:lnTo>
                  <a:lnTo>
                    <a:pt x="4215268" y="1687737"/>
                  </a:lnTo>
                  <a:lnTo>
                    <a:pt x="4239832" y="1648165"/>
                  </a:lnTo>
                  <a:lnTo>
                    <a:pt x="4258149" y="1604836"/>
                  </a:lnTo>
                  <a:lnTo>
                    <a:pt x="4269596" y="1558371"/>
                  </a:lnTo>
                  <a:lnTo>
                    <a:pt x="4273550" y="1509395"/>
                  </a:lnTo>
                  <a:lnTo>
                    <a:pt x="4273550" y="301878"/>
                  </a:lnTo>
                  <a:lnTo>
                    <a:pt x="4269596" y="252905"/>
                  </a:lnTo>
                  <a:lnTo>
                    <a:pt x="4258149" y="206451"/>
                  </a:lnTo>
                  <a:lnTo>
                    <a:pt x="4239832" y="163135"/>
                  </a:lnTo>
                  <a:lnTo>
                    <a:pt x="4215268" y="123581"/>
                  </a:lnTo>
                  <a:lnTo>
                    <a:pt x="4185078" y="88407"/>
                  </a:lnTo>
                  <a:lnTo>
                    <a:pt x="4149886" y="58237"/>
                  </a:lnTo>
                  <a:lnTo>
                    <a:pt x="4110314" y="33689"/>
                  </a:lnTo>
                  <a:lnTo>
                    <a:pt x="4066985" y="15387"/>
                  </a:lnTo>
                  <a:lnTo>
                    <a:pt x="4020520" y="3950"/>
                  </a:lnTo>
                  <a:lnTo>
                    <a:pt x="397154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3000375" y="1595374"/>
              <a:ext cx="4283075" cy="1821180"/>
            </a:xfrm>
            <a:custGeom>
              <a:avLst/>
              <a:gdLst/>
              <a:ahLst/>
              <a:cxnLst/>
              <a:rect l="l" t="t" r="r" b="b"/>
              <a:pathLst>
                <a:path w="4283075" h="1821179">
                  <a:moveTo>
                    <a:pt x="306704" y="0"/>
                  </a:moveTo>
                  <a:lnTo>
                    <a:pt x="3976751" y="0"/>
                  </a:lnTo>
                  <a:lnTo>
                    <a:pt x="4008120" y="1650"/>
                  </a:lnTo>
                  <a:lnTo>
                    <a:pt x="4067809" y="13715"/>
                  </a:lnTo>
                  <a:lnTo>
                    <a:pt x="4122674" y="37211"/>
                  </a:lnTo>
                  <a:lnTo>
                    <a:pt x="4193540" y="89915"/>
                  </a:lnTo>
                  <a:lnTo>
                    <a:pt x="4230624" y="135381"/>
                  </a:lnTo>
                  <a:lnTo>
                    <a:pt x="4258945" y="187451"/>
                  </a:lnTo>
                  <a:lnTo>
                    <a:pt x="4276979" y="245237"/>
                  </a:lnTo>
                  <a:lnTo>
                    <a:pt x="4283075" y="306704"/>
                  </a:lnTo>
                  <a:lnTo>
                    <a:pt x="4283075" y="1514602"/>
                  </a:lnTo>
                  <a:lnTo>
                    <a:pt x="4276979" y="1576197"/>
                  </a:lnTo>
                  <a:lnTo>
                    <a:pt x="4258945" y="1633854"/>
                  </a:lnTo>
                  <a:lnTo>
                    <a:pt x="4230624" y="1685925"/>
                  </a:lnTo>
                  <a:lnTo>
                    <a:pt x="4193540" y="1731390"/>
                  </a:lnTo>
                  <a:lnTo>
                    <a:pt x="4148074" y="1768475"/>
                  </a:lnTo>
                  <a:lnTo>
                    <a:pt x="4096004" y="1796796"/>
                  </a:lnTo>
                  <a:lnTo>
                    <a:pt x="4038346" y="1814829"/>
                  </a:lnTo>
                  <a:lnTo>
                    <a:pt x="3976751" y="1820926"/>
                  </a:lnTo>
                  <a:lnTo>
                    <a:pt x="306704" y="1820926"/>
                  </a:lnTo>
                  <a:lnTo>
                    <a:pt x="245110" y="1814829"/>
                  </a:lnTo>
                  <a:lnTo>
                    <a:pt x="187451" y="1796796"/>
                  </a:lnTo>
                  <a:lnTo>
                    <a:pt x="135381" y="1768475"/>
                  </a:lnTo>
                  <a:lnTo>
                    <a:pt x="89916" y="1731390"/>
                  </a:lnTo>
                  <a:lnTo>
                    <a:pt x="52450" y="1685925"/>
                  </a:lnTo>
                  <a:lnTo>
                    <a:pt x="24130" y="1633854"/>
                  </a:lnTo>
                  <a:lnTo>
                    <a:pt x="6095" y="1576197"/>
                  </a:lnTo>
                  <a:lnTo>
                    <a:pt x="0" y="1514602"/>
                  </a:lnTo>
                  <a:lnTo>
                    <a:pt x="0" y="306704"/>
                  </a:lnTo>
                  <a:lnTo>
                    <a:pt x="6095" y="245237"/>
                  </a:lnTo>
                  <a:lnTo>
                    <a:pt x="24130" y="187451"/>
                  </a:lnTo>
                  <a:lnTo>
                    <a:pt x="52450" y="135381"/>
                  </a:lnTo>
                  <a:lnTo>
                    <a:pt x="89916" y="89915"/>
                  </a:lnTo>
                  <a:lnTo>
                    <a:pt x="135381" y="52577"/>
                  </a:lnTo>
                  <a:lnTo>
                    <a:pt x="187451" y="24256"/>
                  </a:lnTo>
                  <a:lnTo>
                    <a:pt x="245110" y="6096"/>
                  </a:lnTo>
                  <a:lnTo>
                    <a:pt x="30670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8"/>
          <p:cNvGrpSpPr/>
          <p:nvPr/>
        </p:nvGrpSpPr>
        <p:grpSpPr>
          <a:xfrm>
            <a:off x="498589" y="2056199"/>
            <a:ext cx="2943141" cy="1283730"/>
            <a:chOff x="504825" y="4310062"/>
            <a:chExt cx="4292600" cy="1830705"/>
          </a:xfrm>
        </p:grpSpPr>
        <p:sp>
          <p:nvSpPr>
            <p:cNvPr id="7" name="object 9"/>
            <p:cNvSpPr/>
            <p:nvPr/>
          </p:nvSpPr>
          <p:spPr>
            <a:xfrm>
              <a:off x="514350" y="4319524"/>
              <a:ext cx="4273550" cy="1811655"/>
            </a:xfrm>
            <a:custGeom>
              <a:avLst/>
              <a:gdLst/>
              <a:ahLst/>
              <a:cxnLst/>
              <a:rect l="l" t="t" r="r" b="b"/>
              <a:pathLst>
                <a:path w="4273550" h="1811654">
                  <a:moveTo>
                    <a:pt x="3971671" y="0"/>
                  </a:moveTo>
                  <a:lnTo>
                    <a:pt x="301891" y="0"/>
                  </a:lnTo>
                  <a:lnTo>
                    <a:pt x="252924" y="3953"/>
                  </a:lnTo>
                  <a:lnTo>
                    <a:pt x="206472" y="15400"/>
                  </a:lnTo>
                  <a:lnTo>
                    <a:pt x="163157" y="33717"/>
                  </a:lnTo>
                  <a:lnTo>
                    <a:pt x="123600" y="58281"/>
                  </a:lnTo>
                  <a:lnTo>
                    <a:pt x="88423" y="88471"/>
                  </a:lnTo>
                  <a:lnTo>
                    <a:pt x="58248" y="123663"/>
                  </a:lnTo>
                  <a:lnTo>
                    <a:pt x="33697" y="163235"/>
                  </a:lnTo>
                  <a:lnTo>
                    <a:pt x="15391" y="206564"/>
                  </a:lnTo>
                  <a:lnTo>
                    <a:pt x="3951" y="253029"/>
                  </a:lnTo>
                  <a:lnTo>
                    <a:pt x="0" y="302006"/>
                  </a:lnTo>
                  <a:lnTo>
                    <a:pt x="0" y="1509509"/>
                  </a:lnTo>
                  <a:lnTo>
                    <a:pt x="3951" y="1558476"/>
                  </a:lnTo>
                  <a:lnTo>
                    <a:pt x="15391" y="1604928"/>
                  </a:lnTo>
                  <a:lnTo>
                    <a:pt x="33697" y="1648243"/>
                  </a:lnTo>
                  <a:lnTo>
                    <a:pt x="58248" y="1687800"/>
                  </a:lnTo>
                  <a:lnTo>
                    <a:pt x="88423" y="1722977"/>
                  </a:lnTo>
                  <a:lnTo>
                    <a:pt x="123600" y="1753152"/>
                  </a:lnTo>
                  <a:lnTo>
                    <a:pt x="163157" y="1777703"/>
                  </a:lnTo>
                  <a:lnTo>
                    <a:pt x="206472" y="1796009"/>
                  </a:lnTo>
                  <a:lnTo>
                    <a:pt x="252924" y="1807449"/>
                  </a:lnTo>
                  <a:lnTo>
                    <a:pt x="301891" y="1811401"/>
                  </a:lnTo>
                  <a:lnTo>
                    <a:pt x="3971671" y="1811401"/>
                  </a:lnTo>
                  <a:lnTo>
                    <a:pt x="4020644" y="1807449"/>
                  </a:lnTo>
                  <a:lnTo>
                    <a:pt x="4067098" y="1796009"/>
                  </a:lnTo>
                  <a:lnTo>
                    <a:pt x="4110414" y="1777703"/>
                  </a:lnTo>
                  <a:lnTo>
                    <a:pt x="4149968" y="1753152"/>
                  </a:lnTo>
                  <a:lnTo>
                    <a:pt x="4185142" y="1722977"/>
                  </a:lnTo>
                  <a:lnTo>
                    <a:pt x="4215312" y="1687800"/>
                  </a:lnTo>
                  <a:lnTo>
                    <a:pt x="4239860" y="1648243"/>
                  </a:lnTo>
                  <a:lnTo>
                    <a:pt x="4258162" y="1604928"/>
                  </a:lnTo>
                  <a:lnTo>
                    <a:pt x="4269599" y="1558476"/>
                  </a:lnTo>
                  <a:lnTo>
                    <a:pt x="4273550" y="1509509"/>
                  </a:lnTo>
                  <a:lnTo>
                    <a:pt x="4273550" y="302006"/>
                  </a:lnTo>
                  <a:lnTo>
                    <a:pt x="4269599" y="253029"/>
                  </a:lnTo>
                  <a:lnTo>
                    <a:pt x="4258162" y="206564"/>
                  </a:lnTo>
                  <a:lnTo>
                    <a:pt x="4239860" y="163235"/>
                  </a:lnTo>
                  <a:lnTo>
                    <a:pt x="4215312" y="123663"/>
                  </a:lnTo>
                  <a:lnTo>
                    <a:pt x="4185142" y="88471"/>
                  </a:lnTo>
                  <a:lnTo>
                    <a:pt x="4149968" y="58281"/>
                  </a:lnTo>
                  <a:lnTo>
                    <a:pt x="4110414" y="33717"/>
                  </a:lnTo>
                  <a:lnTo>
                    <a:pt x="4067098" y="15400"/>
                  </a:lnTo>
                  <a:lnTo>
                    <a:pt x="4020644" y="3953"/>
                  </a:lnTo>
                  <a:lnTo>
                    <a:pt x="3971671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/>
            <p:cNvSpPr/>
            <p:nvPr/>
          </p:nvSpPr>
          <p:spPr>
            <a:xfrm>
              <a:off x="509587" y="4314825"/>
              <a:ext cx="4283075" cy="1821180"/>
            </a:xfrm>
            <a:custGeom>
              <a:avLst/>
              <a:gdLst/>
              <a:ahLst/>
              <a:cxnLst/>
              <a:rect l="l" t="t" r="r" b="b"/>
              <a:pathLst>
                <a:path w="4283075" h="1821179">
                  <a:moveTo>
                    <a:pt x="306666" y="0"/>
                  </a:moveTo>
                  <a:lnTo>
                    <a:pt x="3976814" y="0"/>
                  </a:lnTo>
                  <a:lnTo>
                    <a:pt x="4008056" y="1650"/>
                  </a:lnTo>
                  <a:lnTo>
                    <a:pt x="4067873" y="13716"/>
                  </a:lnTo>
                  <a:lnTo>
                    <a:pt x="4122610" y="37083"/>
                  </a:lnTo>
                  <a:lnTo>
                    <a:pt x="4193603" y="89916"/>
                  </a:lnTo>
                  <a:lnTo>
                    <a:pt x="4230560" y="135381"/>
                  </a:lnTo>
                  <a:lnTo>
                    <a:pt x="4258881" y="187451"/>
                  </a:lnTo>
                  <a:lnTo>
                    <a:pt x="4277042" y="245110"/>
                  </a:lnTo>
                  <a:lnTo>
                    <a:pt x="4283011" y="306705"/>
                  </a:lnTo>
                  <a:lnTo>
                    <a:pt x="4283011" y="1514602"/>
                  </a:lnTo>
                  <a:lnTo>
                    <a:pt x="4277042" y="1576146"/>
                  </a:lnTo>
                  <a:lnTo>
                    <a:pt x="4258881" y="1633816"/>
                  </a:lnTo>
                  <a:lnTo>
                    <a:pt x="4230560" y="1685899"/>
                  </a:lnTo>
                  <a:lnTo>
                    <a:pt x="4193603" y="1731378"/>
                  </a:lnTo>
                  <a:lnTo>
                    <a:pt x="4148137" y="1768411"/>
                  </a:lnTo>
                  <a:lnTo>
                    <a:pt x="4096067" y="1796669"/>
                  </a:lnTo>
                  <a:lnTo>
                    <a:pt x="4038409" y="1814817"/>
                  </a:lnTo>
                  <a:lnTo>
                    <a:pt x="3976814" y="1820862"/>
                  </a:lnTo>
                  <a:lnTo>
                    <a:pt x="306666" y="1820862"/>
                  </a:lnTo>
                  <a:lnTo>
                    <a:pt x="245109" y="1814817"/>
                  </a:lnTo>
                  <a:lnTo>
                    <a:pt x="187451" y="1796681"/>
                  </a:lnTo>
                  <a:lnTo>
                    <a:pt x="135356" y="1768398"/>
                  </a:lnTo>
                  <a:lnTo>
                    <a:pt x="89890" y="1731390"/>
                  </a:lnTo>
                  <a:lnTo>
                    <a:pt x="52463" y="1685899"/>
                  </a:lnTo>
                  <a:lnTo>
                    <a:pt x="24193" y="1633816"/>
                  </a:lnTo>
                  <a:lnTo>
                    <a:pt x="6045" y="1576146"/>
                  </a:lnTo>
                  <a:lnTo>
                    <a:pt x="0" y="1514602"/>
                  </a:lnTo>
                  <a:lnTo>
                    <a:pt x="0" y="306705"/>
                  </a:lnTo>
                  <a:lnTo>
                    <a:pt x="6045" y="245110"/>
                  </a:lnTo>
                  <a:lnTo>
                    <a:pt x="24180" y="187451"/>
                  </a:lnTo>
                  <a:lnTo>
                    <a:pt x="52463" y="135381"/>
                  </a:lnTo>
                  <a:lnTo>
                    <a:pt x="89877" y="89916"/>
                  </a:lnTo>
                  <a:lnTo>
                    <a:pt x="135343" y="52450"/>
                  </a:lnTo>
                  <a:lnTo>
                    <a:pt x="187451" y="24130"/>
                  </a:lnTo>
                  <a:lnTo>
                    <a:pt x="245109" y="6095"/>
                  </a:lnTo>
                  <a:lnTo>
                    <a:pt x="306666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8"/>
          <p:cNvGrpSpPr/>
          <p:nvPr/>
        </p:nvGrpSpPr>
        <p:grpSpPr>
          <a:xfrm>
            <a:off x="4495800" y="1890318"/>
            <a:ext cx="3900303" cy="1469831"/>
            <a:chOff x="504825" y="4310062"/>
            <a:chExt cx="4292600" cy="1830705"/>
          </a:xfrm>
        </p:grpSpPr>
        <p:sp>
          <p:nvSpPr>
            <p:cNvPr id="10" name="object 9"/>
            <p:cNvSpPr/>
            <p:nvPr/>
          </p:nvSpPr>
          <p:spPr>
            <a:xfrm>
              <a:off x="514350" y="4319524"/>
              <a:ext cx="4273550" cy="1811655"/>
            </a:xfrm>
            <a:custGeom>
              <a:avLst/>
              <a:gdLst/>
              <a:ahLst/>
              <a:cxnLst/>
              <a:rect l="l" t="t" r="r" b="b"/>
              <a:pathLst>
                <a:path w="4273550" h="1811654">
                  <a:moveTo>
                    <a:pt x="3971671" y="0"/>
                  </a:moveTo>
                  <a:lnTo>
                    <a:pt x="301891" y="0"/>
                  </a:lnTo>
                  <a:lnTo>
                    <a:pt x="252924" y="3953"/>
                  </a:lnTo>
                  <a:lnTo>
                    <a:pt x="206472" y="15400"/>
                  </a:lnTo>
                  <a:lnTo>
                    <a:pt x="163157" y="33717"/>
                  </a:lnTo>
                  <a:lnTo>
                    <a:pt x="123600" y="58281"/>
                  </a:lnTo>
                  <a:lnTo>
                    <a:pt x="88423" y="88471"/>
                  </a:lnTo>
                  <a:lnTo>
                    <a:pt x="58248" y="123663"/>
                  </a:lnTo>
                  <a:lnTo>
                    <a:pt x="33697" y="163235"/>
                  </a:lnTo>
                  <a:lnTo>
                    <a:pt x="15391" y="206564"/>
                  </a:lnTo>
                  <a:lnTo>
                    <a:pt x="3951" y="253029"/>
                  </a:lnTo>
                  <a:lnTo>
                    <a:pt x="0" y="302006"/>
                  </a:lnTo>
                  <a:lnTo>
                    <a:pt x="0" y="1509509"/>
                  </a:lnTo>
                  <a:lnTo>
                    <a:pt x="3951" y="1558476"/>
                  </a:lnTo>
                  <a:lnTo>
                    <a:pt x="15391" y="1604928"/>
                  </a:lnTo>
                  <a:lnTo>
                    <a:pt x="33697" y="1648243"/>
                  </a:lnTo>
                  <a:lnTo>
                    <a:pt x="58248" y="1687800"/>
                  </a:lnTo>
                  <a:lnTo>
                    <a:pt x="88423" y="1722977"/>
                  </a:lnTo>
                  <a:lnTo>
                    <a:pt x="123600" y="1753152"/>
                  </a:lnTo>
                  <a:lnTo>
                    <a:pt x="163157" y="1777703"/>
                  </a:lnTo>
                  <a:lnTo>
                    <a:pt x="206472" y="1796009"/>
                  </a:lnTo>
                  <a:lnTo>
                    <a:pt x="252924" y="1807449"/>
                  </a:lnTo>
                  <a:lnTo>
                    <a:pt x="301891" y="1811401"/>
                  </a:lnTo>
                  <a:lnTo>
                    <a:pt x="3971671" y="1811401"/>
                  </a:lnTo>
                  <a:lnTo>
                    <a:pt x="4020644" y="1807449"/>
                  </a:lnTo>
                  <a:lnTo>
                    <a:pt x="4067098" y="1796009"/>
                  </a:lnTo>
                  <a:lnTo>
                    <a:pt x="4110414" y="1777703"/>
                  </a:lnTo>
                  <a:lnTo>
                    <a:pt x="4149968" y="1753152"/>
                  </a:lnTo>
                  <a:lnTo>
                    <a:pt x="4185142" y="1722977"/>
                  </a:lnTo>
                  <a:lnTo>
                    <a:pt x="4215312" y="1687800"/>
                  </a:lnTo>
                  <a:lnTo>
                    <a:pt x="4239860" y="1648243"/>
                  </a:lnTo>
                  <a:lnTo>
                    <a:pt x="4258162" y="1604928"/>
                  </a:lnTo>
                  <a:lnTo>
                    <a:pt x="4269599" y="1558476"/>
                  </a:lnTo>
                  <a:lnTo>
                    <a:pt x="4273550" y="1509509"/>
                  </a:lnTo>
                  <a:lnTo>
                    <a:pt x="4273550" y="302006"/>
                  </a:lnTo>
                  <a:lnTo>
                    <a:pt x="4269599" y="253029"/>
                  </a:lnTo>
                  <a:lnTo>
                    <a:pt x="4258162" y="206564"/>
                  </a:lnTo>
                  <a:lnTo>
                    <a:pt x="4239860" y="163235"/>
                  </a:lnTo>
                  <a:lnTo>
                    <a:pt x="4215312" y="123663"/>
                  </a:lnTo>
                  <a:lnTo>
                    <a:pt x="4185142" y="88471"/>
                  </a:lnTo>
                  <a:lnTo>
                    <a:pt x="4149968" y="58281"/>
                  </a:lnTo>
                  <a:lnTo>
                    <a:pt x="4110414" y="33717"/>
                  </a:lnTo>
                  <a:lnTo>
                    <a:pt x="4067098" y="15400"/>
                  </a:lnTo>
                  <a:lnTo>
                    <a:pt x="4020644" y="3953"/>
                  </a:lnTo>
                  <a:lnTo>
                    <a:pt x="3971671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/>
            <p:cNvSpPr/>
            <p:nvPr/>
          </p:nvSpPr>
          <p:spPr>
            <a:xfrm>
              <a:off x="509587" y="4314825"/>
              <a:ext cx="4283075" cy="1821180"/>
            </a:xfrm>
            <a:custGeom>
              <a:avLst/>
              <a:gdLst/>
              <a:ahLst/>
              <a:cxnLst/>
              <a:rect l="l" t="t" r="r" b="b"/>
              <a:pathLst>
                <a:path w="4283075" h="1821179">
                  <a:moveTo>
                    <a:pt x="306666" y="0"/>
                  </a:moveTo>
                  <a:lnTo>
                    <a:pt x="3976814" y="0"/>
                  </a:lnTo>
                  <a:lnTo>
                    <a:pt x="4008056" y="1650"/>
                  </a:lnTo>
                  <a:lnTo>
                    <a:pt x="4067873" y="13716"/>
                  </a:lnTo>
                  <a:lnTo>
                    <a:pt x="4122610" y="37083"/>
                  </a:lnTo>
                  <a:lnTo>
                    <a:pt x="4193603" y="89916"/>
                  </a:lnTo>
                  <a:lnTo>
                    <a:pt x="4230560" y="135381"/>
                  </a:lnTo>
                  <a:lnTo>
                    <a:pt x="4258881" y="187451"/>
                  </a:lnTo>
                  <a:lnTo>
                    <a:pt x="4277042" y="245110"/>
                  </a:lnTo>
                  <a:lnTo>
                    <a:pt x="4283011" y="306705"/>
                  </a:lnTo>
                  <a:lnTo>
                    <a:pt x="4283011" y="1514602"/>
                  </a:lnTo>
                  <a:lnTo>
                    <a:pt x="4277042" y="1576146"/>
                  </a:lnTo>
                  <a:lnTo>
                    <a:pt x="4258881" y="1633816"/>
                  </a:lnTo>
                  <a:lnTo>
                    <a:pt x="4230560" y="1685899"/>
                  </a:lnTo>
                  <a:lnTo>
                    <a:pt x="4193603" y="1731378"/>
                  </a:lnTo>
                  <a:lnTo>
                    <a:pt x="4148137" y="1768411"/>
                  </a:lnTo>
                  <a:lnTo>
                    <a:pt x="4096067" y="1796669"/>
                  </a:lnTo>
                  <a:lnTo>
                    <a:pt x="4038409" y="1814817"/>
                  </a:lnTo>
                  <a:lnTo>
                    <a:pt x="3976814" y="1820862"/>
                  </a:lnTo>
                  <a:lnTo>
                    <a:pt x="306666" y="1820862"/>
                  </a:lnTo>
                  <a:lnTo>
                    <a:pt x="245109" y="1814817"/>
                  </a:lnTo>
                  <a:lnTo>
                    <a:pt x="187451" y="1796681"/>
                  </a:lnTo>
                  <a:lnTo>
                    <a:pt x="135356" y="1768398"/>
                  </a:lnTo>
                  <a:lnTo>
                    <a:pt x="89890" y="1731390"/>
                  </a:lnTo>
                  <a:lnTo>
                    <a:pt x="52463" y="1685899"/>
                  </a:lnTo>
                  <a:lnTo>
                    <a:pt x="24193" y="1633816"/>
                  </a:lnTo>
                  <a:lnTo>
                    <a:pt x="6045" y="1576146"/>
                  </a:lnTo>
                  <a:lnTo>
                    <a:pt x="0" y="1514602"/>
                  </a:lnTo>
                  <a:lnTo>
                    <a:pt x="0" y="306705"/>
                  </a:lnTo>
                  <a:lnTo>
                    <a:pt x="6045" y="245110"/>
                  </a:lnTo>
                  <a:lnTo>
                    <a:pt x="24180" y="187451"/>
                  </a:lnTo>
                  <a:lnTo>
                    <a:pt x="52463" y="135381"/>
                  </a:lnTo>
                  <a:lnTo>
                    <a:pt x="89877" y="89916"/>
                  </a:lnTo>
                  <a:lnTo>
                    <a:pt x="135343" y="52450"/>
                  </a:lnTo>
                  <a:lnTo>
                    <a:pt x="187451" y="24130"/>
                  </a:lnTo>
                  <a:lnTo>
                    <a:pt x="245109" y="6095"/>
                  </a:lnTo>
                  <a:lnTo>
                    <a:pt x="306666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مستطيل 11"/>
          <p:cNvSpPr/>
          <p:nvPr/>
        </p:nvSpPr>
        <p:spPr>
          <a:xfrm>
            <a:off x="3134353" y="622500"/>
            <a:ext cx="2597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Bacteria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066800" y="2455093"/>
            <a:ext cx="1840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Gram-Positive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561606" y="2408162"/>
            <a:ext cx="2188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Gram-negative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20" name="سهم للأسفل 19"/>
          <p:cNvSpPr/>
          <p:nvPr/>
        </p:nvSpPr>
        <p:spPr>
          <a:xfrm>
            <a:off x="2680200" y="3410283"/>
            <a:ext cx="454153" cy="746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مستطيل 20"/>
          <p:cNvSpPr/>
          <p:nvPr/>
        </p:nvSpPr>
        <p:spPr>
          <a:xfrm>
            <a:off x="2185613" y="4351036"/>
            <a:ext cx="1443328" cy="328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Streptococcus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سهم للأسفل 22"/>
          <p:cNvSpPr/>
          <p:nvPr/>
        </p:nvSpPr>
        <p:spPr>
          <a:xfrm>
            <a:off x="864237" y="3429759"/>
            <a:ext cx="484632" cy="722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مستطيل 24"/>
          <p:cNvSpPr/>
          <p:nvPr/>
        </p:nvSpPr>
        <p:spPr>
          <a:xfrm>
            <a:off x="480173" y="4314232"/>
            <a:ext cx="1335153" cy="393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Staphylococcus</a:t>
            </a:r>
          </a:p>
        </p:txBody>
      </p:sp>
      <p:sp>
        <p:nvSpPr>
          <p:cNvPr id="22" name="سهم للأسفل 21"/>
          <p:cNvSpPr/>
          <p:nvPr/>
        </p:nvSpPr>
        <p:spPr>
          <a:xfrm>
            <a:off x="8046878" y="3407191"/>
            <a:ext cx="454153" cy="746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سهم للأسفل 23"/>
          <p:cNvSpPr/>
          <p:nvPr/>
        </p:nvSpPr>
        <p:spPr>
          <a:xfrm>
            <a:off x="4597626" y="3410283"/>
            <a:ext cx="484632" cy="722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7615112" y="4185417"/>
            <a:ext cx="1317683" cy="518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Vibrio cholerae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5909184" y="4194490"/>
            <a:ext cx="1443328" cy="328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S. typhi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4118278" y="4194490"/>
            <a:ext cx="1443328" cy="328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 i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coli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1" name="سهم للأسفل 30"/>
          <p:cNvSpPr/>
          <p:nvPr/>
        </p:nvSpPr>
        <p:spPr>
          <a:xfrm>
            <a:off x="6326050" y="3407191"/>
            <a:ext cx="454153" cy="746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مستطيل 14"/>
          <p:cNvSpPr/>
          <p:nvPr/>
        </p:nvSpPr>
        <p:spPr>
          <a:xfrm>
            <a:off x="501854" y="5210987"/>
            <a:ext cx="7545024" cy="1028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15"/>
              </a:spcBef>
            </a:pPr>
            <a:r>
              <a:rPr lang="en-US" dirty="0">
                <a:solidFill>
                  <a:srgbClr val="FF0000"/>
                </a:solidFill>
                <a:latin typeface="Cooper Black" pitchFamily="18" charset="0"/>
              </a:rPr>
              <a:t>Gram-Negative Rods Related to the Enteric 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Tract </a:t>
            </a:r>
          </a:p>
          <a:p>
            <a:pPr algn="ctr">
              <a:lnSpc>
                <a:spcPct val="150000"/>
              </a:lnSpc>
              <a:spcBef>
                <a:spcPts val="1215"/>
              </a:spcBef>
            </a:pPr>
            <a:r>
              <a:rPr lang="en-US" dirty="0" smtClean="0">
                <a:solidFill>
                  <a:schemeClr val="tx2"/>
                </a:solidFill>
                <a:latin typeface="Cooper Black" pitchFamily="18" charset="0"/>
              </a:rPr>
              <a:t>( E.coli _ S. typhi _ vibrio cholerae)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ar-IQ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Gram-negative rods related to the enteric tract include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large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number of genera. These genera have therefore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been divided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into three groups depending on the major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anatomic location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disease,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namely.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1) pathogens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within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outside the enteric tract,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2) pathogens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primarily within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enteric tract,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3) pathogens outside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enteric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tract</a:t>
            </a:r>
          </a:p>
        </p:txBody>
      </p:sp>
    </p:spTree>
    <p:extLst>
      <p:ext uri="{BB962C8B-B14F-4D97-AF65-F5344CB8AC3E}">
        <p14:creationId xmlns:p14="http://schemas.microsoft.com/office/powerpoint/2010/main" val="31658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Escherichia coli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—Facultative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anaerobic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gram-negative rods;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ferment lactose.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Urinary tract infection (UTI), sepsis, neonatal meningitis, and “traveler’s diarrhea” are the most common.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Habitat and Transmission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Habitat is the human colon;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colonizes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vagina and urethra. From the urethra, 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ascends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causes UTI.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Acquired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during birth in neonatal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meningitis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the fecal–oral route in diarrhea.</a:t>
            </a:r>
          </a:p>
        </p:txBody>
      </p:sp>
    </p:spTree>
    <p:extLst>
      <p:ext uri="{BB962C8B-B14F-4D97-AF65-F5344CB8AC3E}">
        <p14:creationId xmlns:p14="http://schemas.microsoft.com/office/powerpoint/2010/main" val="243755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"/>
            <a:ext cx="6233244" cy="6497149"/>
          </a:xfrm>
        </p:spPr>
      </p:pic>
    </p:spTree>
    <p:extLst>
      <p:ext uri="{BB962C8B-B14F-4D97-AF65-F5344CB8AC3E}">
        <p14:creationId xmlns:p14="http://schemas.microsoft.com/office/powerpoint/2010/main" val="339535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500" b="1" i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Laboratory Diagnosis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Gram-stained smear and culture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Lactose-fermenting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colonies on Eosin-Methylene Blue (EMB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MacConkey’s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agar. Green sheen on EMB agar.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Differentiate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other lactose-positive organisms by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biochemical reactions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For epidemiologic studies, type organism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H antigens by using known antisera.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Serologic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tests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antibodies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patient’s serum not useful.</a:t>
            </a:r>
          </a:p>
        </p:txBody>
      </p:sp>
    </p:spTree>
    <p:extLst>
      <p:ext uri="{BB962C8B-B14F-4D97-AF65-F5344CB8AC3E}">
        <p14:creationId xmlns:p14="http://schemas.microsoft.com/office/powerpoint/2010/main" val="360665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500" b="1" i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Ampicillin or sulfonamides for urinary tract infections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Third-generation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cephalosporins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meningitis and sepsis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Rehydration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effective in traveler’s diarrhea;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trimethoprim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sulfamethoxazole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shorten duration of symptoms.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Antibiotic resistance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mediated by plasmid-encoded enzymes (e.g.,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β-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lactamase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aminoglycoside-modifying enzymes).</a:t>
            </a:r>
          </a:p>
        </p:txBody>
      </p:sp>
    </p:spTree>
    <p:extLst>
      <p:ext uri="{BB962C8B-B14F-4D97-AF65-F5344CB8AC3E}">
        <p14:creationId xmlns:p14="http://schemas.microsoft.com/office/powerpoint/2010/main" val="331466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500" b="1" i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Prevention of UTI involves limiting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frequency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duration of urinary catheterization. Prevention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sepsis involves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promptly removing or switching sites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intravenous lines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Traveler’s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diarrhea is prevented by eating only cooked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food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drinking boiled water in certain countries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Prophylactic doxycycline may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prevent traveler’s diarrhea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no vaccine that prevents any of the diseases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caused by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E. coli.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4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5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Pathogenesis</a:t>
            </a:r>
            <a:endParaRPr lang="en-US" sz="2500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Endotoxin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 cell wall causes septic shock.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Two enterotoxins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are produced. The heat-labile toxin (LT)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stimulates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adenylate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cyclase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by ADP-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ribosylation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Increased cyclic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AMP causes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outflow of chloride ions and water, resulting in diarrhea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heat-stable toxin (ST) causes diarrhea, perhaps by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stimulating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guanylate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cyclase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Virulence factors include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pili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attachment to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mucosal surfaces and a capsule that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impedes phagocytosis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Verotoxin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(Shiga-like toxin) is an enterotoxin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produced by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strains with the O157:H7 serotype.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causes bloody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diarrhea and hemolytic-uremic syndrome associated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with eating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undercooked meat.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Verotoxin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inhibits protein synthesis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by removing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adenine from the 28S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of human ribosomes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Predisposing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factors to UTI in women include 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proximity of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anus to the vagina and urethra, as well as a short urethra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This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leads to colonization of the urethra and vagina by 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fecal flora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Abnormalities (e.g., strictures, valves, and stones)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predispose as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well. Indwelling urinary catheters and intravenous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lines predispose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UTI and sepsis, respectively.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Colonization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vagina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leads to neonatal meningitis acquired during birth.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main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virulence factor for neonatal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meningitis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is the K1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capsular polysaccharide. </a:t>
            </a:r>
          </a:p>
          <a:p>
            <a:pPr algn="just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29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941</Words>
  <Application>Microsoft Office PowerPoint</Application>
  <PresentationFormat>عرض على الشاشة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Arial</vt:lpstr>
      <vt:lpstr>Calibri</vt:lpstr>
      <vt:lpstr>Cooper Black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Escherichia coli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Salmonella typhi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Vibrio cholerae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omar Aljumaili</dc:creator>
  <cp:lastModifiedBy>HiTech Center</cp:lastModifiedBy>
  <cp:revision>23</cp:revision>
  <dcterms:created xsi:type="dcterms:W3CDTF">2023-12-10T18:50:58Z</dcterms:created>
  <dcterms:modified xsi:type="dcterms:W3CDTF">2025-02-16T21:43:34Z</dcterms:modified>
</cp:coreProperties>
</file>