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10B-F9DE-5C1A-D5BF-916AC1482B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79C97A94-350B-CB9C-123F-8D6860234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A8DA590D-62A0-6B68-8F84-979D8CF49C17}"/>
              </a:ext>
            </a:extLst>
          </p:cNvPr>
          <p:cNvSpPr>
            <a:spLocks noGrp="1"/>
          </p:cNvSpPr>
          <p:nvPr>
            <p:ph type="dt" sz="half" idx="10"/>
          </p:nvPr>
        </p:nvSpPr>
        <p:spPr/>
        <p:txBody>
          <a:bodyPr/>
          <a:lstStyle/>
          <a:p>
            <a:fld id="{1F605817-1E31-42C3-B7D3-C5900431729B}" type="datetimeFigureOut">
              <a:rPr lang="ar-IQ" smtClean="0"/>
              <a:t>21/05/1446</a:t>
            </a:fld>
            <a:endParaRPr lang="ar-IQ"/>
          </a:p>
        </p:txBody>
      </p:sp>
      <p:sp>
        <p:nvSpPr>
          <p:cNvPr id="5" name="Footer Placeholder 4">
            <a:extLst>
              <a:ext uri="{FF2B5EF4-FFF2-40B4-BE49-F238E27FC236}">
                <a16:creationId xmlns:a16="http://schemas.microsoft.com/office/drawing/2014/main" id="{4506C284-FFD4-C7F5-CF71-8393731B5C80}"/>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7FD34676-BBB8-986A-6E68-437D249D45B7}"/>
              </a:ext>
            </a:extLst>
          </p:cNvPr>
          <p:cNvSpPr>
            <a:spLocks noGrp="1"/>
          </p:cNvSpPr>
          <p:nvPr>
            <p:ph type="sldNum" sz="quarter" idx="12"/>
          </p:nvPr>
        </p:nvSpPr>
        <p:spPr/>
        <p:txBody>
          <a:bodyPr/>
          <a:lstStyle/>
          <a:p>
            <a:fld id="{28167AC4-A44B-41BE-BF80-D042BEAFD099}" type="slidenum">
              <a:rPr lang="ar-IQ" smtClean="0"/>
              <a:t>‹#›</a:t>
            </a:fld>
            <a:endParaRPr lang="ar-IQ"/>
          </a:p>
        </p:txBody>
      </p:sp>
    </p:spTree>
    <p:extLst>
      <p:ext uri="{BB962C8B-B14F-4D97-AF65-F5344CB8AC3E}">
        <p14:creationId xmlns:p14="http://schemas.microsoft.com/office/powerpoint/2010/main" val="4194776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ACA0-18BC-9901-0622-B172626E135A}"/>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D0DE644C-031B-6023-5D92-D32D57CA8B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4931F43B-A004-E6E2-1F94-2FD677ECD5BD}"/>
              </a:ext>
            </a:extLst>
          </p:cNvPr>
          <p:cNvSpPr>
            <a:spLocks noGrp="1"/>
          </p:cNvSpPr>
          <p:nvPr>
            <p:ph type="dt" sz="half" idx="10"/>
          </p:nvPr>
        </p:nvSpPr>
        <p:spPr/>
        <p:txBody>
          <a:bodyPr/>
          <a:lstStyle/>
          <a:p>
            <a:fld id="{1F605817-1E31-42C3-B7D3-C5900431729B}" type="datetimeFigureOut">
              <a:rPr lang="ar-IQ" smtClean="0"/>
              <a:t>21/05/1446</a:t>
            </a:fld>
            <a:endParaRPr lang="ar-IQ"/>
          </a:p>
        </p:txBody>
      </p:sp>
      <p:sp>
        <p:nvSpPr>
          <p:cNvPr id="5" name="Footer Placeholder 4">
            <a:extLst>
              <a:ext uri="{FF2B5EF4-FFF2-40B4-BE49-F238E27FC236}">
                <a16:creationId xmlns:a16="http://schemas.microsoft.com/office/drawing/2014/main" id="{C4D87E15-B8C0-4C23-5EA7-07092FDE538A}"/>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FB26F512-717C-A59D-B23A-8917790895FE}"/>
              </a:ext>
            </a:extLst>
          </p:cNvPr>
          <p:cNvSpPr>
            <a:spLocks noGrp="1"/>
          </p:cNvSpPr>
          <p:nvPr>
            <p:ph type="sldNum" sz="quarter" idx="12"/>
          </p:nvPr>
        </p:nvSpPr>
        <p:spPr/>
        <p:txBody>
          <a:bodyPr/>
          <a:lstStyle/>
          <a:p>
            <a:fld id="{28167AC4-A44B-41BE-BF80-D042BEAFD099}" type="slidenum">
              <a:rPr lang="ar-IQ" smtClean="0"/>
              <a:t>‹#›</a:t>
            </a:fld>
            <a:endParaRPr lang="ar-IQ"/>
          </a:p>
        </p:txBody>
      </p:sp>
    </p:spTree>
    <p:extLst>
      <p:ext uri="{BB962C8B-B14F-4D97-AF65-F5344CB8AC3E}">
        <p14:creationId xmlns:p14="http://schemas.microsoft.com/office/powerpoint/2010/main" val="213352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9253BE-46D2-63EC-EDB7-F9B5847F2D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92E55486-90FE-F3B0-7D22-BC3D096039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4305EF2C-8858-D72E-396B-B37530D5FB52}"/>
              </a:ext>
            </a:extLst>
          </p:cNvPr>
          <p:cNvSpPr>
            <a:spLocks noGrp="1"/>
          </p:cNvSpPr>
          <p:nvPr>
            <p:ph type="dt" sz="half" idx="10"/>
          </p:nvPr>
        </p:nvSpPr>
        <p:spPr/>
        <p:txBody>
          <a:bodyPr/>
          <a:lstStyle/>
          <a:p>
            <a:fld id="{1F605817-1E31-42C3-B7D3-C5900431729B}" type="datetimeFigureOut">
              <a:rPr lang="ar-IQ" smtClean="0"/>
              <a:t>21/05/1446</a:t>
            </a:fld>
            <a:endParaRPr lang="ar-IQ"/>
          </a:p>
        </p:txBody>
      </p:sp>
      <p:sp>
        <p:nvSpPr>
          <p:cNvPr id="5" name="Footer Placeholder 4">
            <a:extLst>
              <a:ext uri="{FF2B5EF4-FFF2-40B4-BE49-F238E27FC236}">
                <a16:creationId xmlns:a16="http://schemas.microsoft.com/office/drawing/2014/main" id="{28FDAA03-E2C9-FB49-967A-E67D40C7E3EA}"/>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75413DBE-1F62-0644-BCBD-2A7C69700426}"/>
              </a:ext>
            </a:extLst>
          </p:cNvPr>
          <p:cNvSpPr>
            <a:spLocks noGrp="1"/>
          </p:cNvSpPr>
          <p:nvPr>
            <p:ph type="sldNum" sz="quarter" idx="12"/>
          </p:nvPr>
        </p:nvSpPr>
        <p:spPr/>
        <p:txBody>
          <a:bodyPr/>
          <a:lstStyle/>
          <a:p>
            <a:fld id="{28167AC4-A44B-41BE-BF80-D042BEAFD099}" type="slidenum">
              <a:rPr lang="ar-IQ" smtClean="0"/>
              <a:t>‹#›</a:t>
            </a:fld>
            <a:endParaRPr lang="ar-IQ"/>
          </a:p>
        </p:txBody>
      </p:sp>
    </p:spTree>
    <p:extLst>
      <p:ext uri="{BB962C8B-B14F-4D97-AF65-F5344CB8AC3E}">
        <p14:creationId xmlns:p14="http://schemas.microsoft.com/office/powerpoint/2010/main" val="12451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540D5-5349-8FD0-2E83-D23B894704DE}"/>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A0B31FEC-783B-E87C-B960-1D1AF29806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51D93602-8CC5-394C-7A0C-CAA850632F55}"/>
              </a:ext>
            </a:extLst>
          </p:cNvPr>
          <p:cNvSpPr>
            <a:spLocks noGrp="1"/>
          </p:cNvSpPr>
          <p:nvPr>
            <p:ph type="dt" sz="half" idx="10"/>
          </p:nvPr>
        </p:nvSpPr>
        <p:spPr/>
        <p:txBody>
          <a:bodyPr/>
          <a:lstStyle/>
          <a:p>
            <a:fld id="{1F605817-1E31-42C3-B7D3-C5900431729B}" type="datetimeFigureOut">
              <a:rPr lang="ar-IQ" smtClean="0"/>
              <a:t>21/05/1446</a:t>
            </a:fld>
            <a:endParaRPr lang="ar-IQ"/>
          </a:p>
        </p:txBody>
      </p:sp>
      <p:sp>
        <p:nvSpPr>
          <p:cNvPr id="5" name="Footer Placeholder 4">
            <a:extLst>
              <a:ext uri="{FF2B5EF4-FFF2-40B4-BE49-F238E27FC236}">
                <a16:creationId xmlns:a16="http://schemas.microsoft.com/office/drawing/2014/main" id="{89E20C2E-AB05-A159-5988-4AC067E356E2}"/>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F2D5AB5B-6764-09E0-F76C-19E29277C3A8}"/>
              </a:ext>
            </a:extLst>
          </p:cNvPr>
          <p:cNvSpPr>
            <a:spLocks noGrp="1"/>
          </p:cNvSpPr>
          <p:nvPr>
            <p:ph type="sldNum" sz="quarter" idx="12"/>
          </p:nvPr>
        </p:nvSpPr>
        <p:spPr/>
        <p:txBody>
          <a:bodyPr/>
          <a:lstStyle/>
          <a:p>
            <a:fld id="{28167AC4-A44B-41BE-BF80-D042BEAFD099}" type="slidenum">
              <a:rPr lang="ar-IQ" smtClean="0"/>
              <a:t>‹#›</a:t>
            </a:fld>
            <a:endParaRPr lang="ar-IQ"/>
          </a:p>
        </p:txBody>
      </p:sp>
    </p:spTree>
    <p:extLst>
      <p:ext uri="{BB962C8B-B14F-4D97-AF65-F5344CB8AC3E}">
        <p14:creationId xmlns:p14="http://schemas.microsoft.com/office/powerpoint/2010/main" val="2243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EC8AC-7104-627D-74E2-923205CDF8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0F969D15-2EC8-2DF4-7D18-8F9730DDEE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75B9E1-A0EE-4817-9F60-0D550B021DD0}"/>
              </a:ext>
            </a:extLst>
          </p:cNvPr>
          <p:cNvSpPr>
            <a:spLocks noGrp="1"/>
          </p:cNvSpPr>
          <p:nvPr>
            <p:ph type="dt" sz="half" idx="10"/>
          </p:nvPr>
        </p:nvSpPr>
        <p:spPr/>
        <p:txBody>
          <a:bodyPr/>
          <a:lstStyle/>
          <a:p>
            <a:fld id="{1F605817-1E31-42C3-B7D3-C5900431729B}" type="datetimeFigureOut">
              <a:rPr lang="ar-IQ" smtClean="0"/>
              <a:t>21/05/1446</a:t>
            </a:fld>
            <a:endParaRPr lang="ar-IQ"/>
          </a:p>
        </p:txBody>
      </p:sp>
      <p:sp>
        <p:nvSpPr>
          <p:cNvPr id="5" name="Footer Placeholder 4">
            <a:extLst>
              <a:ext uri="{FF2B5EF4-FFF2-40B4-BE49-F238E27FC236}">
                <a16:creationId xmlns:a16="http://schemas.microsoft.com/office/drawing/2014/main" id="{3D0A1446-2744-D1B7-88AB-D93BE3CA7DC0}"/>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60999BDD-1A16-7E88-655F-576BE8EAC3A6}"/>
              </a:ext>
            </a:extLst>
          </p:cNvPr>
          <p:cNvSpPr>
            <a:spLocks noGrp="1"/>
          </p:cNvSpPr>
          <p:nvPr>
            <p:ph type="sldNum" sz="quarter" idx="12"/>
          </p:nvPr>
        </p:nvSpPr>
        <p:spPr/>
        <p:txBody>
          <a:bodyPr/>
          <a:lstStyle/>
          <a:p>
            <a:fld id="{28167AC4-A44B-41BE-BF80-D042BEAFD099}" type="slidenum">
              <a:rPr lang="ar-IQ" smtClean="0"/>
              <a:t>‹#›</a:t>
            </a:fld>
            <a:endParaRPr lang="ar-IQ"/>
          </a:p>
        </p:txBody>
      </p:sp>
    </p:spTree>
    <p:extLst>
      <p:ext uri="{BB962C8B-B14F-4D97-AF65-F5344CB8AC3E}">
        <p14:creationId xmlns:p14="http://schemas.microsoft.com/office/powerpoint/2010/main" val="2530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21507-8EAA-DFED-D491-E74D07536E4F}"/>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29200658-11D0-E7C3-E51B-C7F943286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57B772B5-06B1-9C0D-FCAE-3E671B1B56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75DAFD05-01BD-E5DF-6E92-E5B8FDFB8F59}"/>
              </a:ext>
            </a:extLst>
          </p:cNvPr>
          <p:cNvSpPr>
            <a:spLocks noGrp="1"/>
          </p:cNvSpPr>
          <p:nvPr>
            <p:ph type="dt" sz="half" idx="10"/>
          </p:nvPr>
        </p:nvSpPr>
        <p:spPr/>
        <p:txBody>
          <a:bodyPr/>
          <a:lstStyle/>
          <a:p>
            <a:fld id="{1F605817-1E31-42C3-B7D3-C5900431729B}" type="datetimeFigureOut">
              <a:rPr lang="ar-IQ" smtClean="0"/>
              <a:t>21/05/1446</a:t>
            </a:fld>
            <a:endParaRPr lang="ar-IQ"/>
          </a:p>
        </p:txBody>
      </p:sp>
      <p:sp>
        <p:nvSpPr>
          <p:cNvPr id="6" name="Footer Placeholder 5">
            <a:extLst>
              <a:ext uri="{FF2B5EF4-FFF2-40B4-BE49-F238E27FC236}">
                <a16:creationId xmlns:a16="http://schemas.microsoft.com/office/drawing/2014/main" id="{A7C30D12-2BD9-5675-13C6-437AFAE45F60}"/>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12F65611-766F-ED78-5535-BC546739F3EE}"/>
              </a:ext>
            </a:extLst>
          </p:cNvPr>
          <p:cNvSpPr>
            <a:spLocks noGrp="1"/>
          </p:cNvSpPr>
          <p:nvPr>
            <p:ph type="sldNum" sz="quarter" idx="12"/>
          </p:nvPr>
        </p:nvSpPr>
        <p:spPr/>
        <p:txBody>
          <a:bodyPr/>
          <a:lstStyle/>
          <a:p>
            <a:fld id="{28167AC4-A44B-41BE-BF80-D042BEAFD099}" type="slidenum">
              <a:rPr lang="ar-IQ" smtClean="0"/>
              <a:t>‹#›</a:t>
            </a:fld>
            <a:endParaRPr lang="ar-IQ"/>
          </a:p>
        </p:txBody>
      </p:sp>
    </p:spTree>
    <p:extLst>
      <p:ext uri="{BB962C8B-B14F-4D97-AF65-F5344CB8AC3E}">
        <p14:creationId xmlns:p14="http://schemas.microsoft.com/office/powerpoint/2010/main" val="402647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8838-02EF-B504-4A37-34B50BA87099}"/>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0457D62E-F414-EF4A-B70D-C23B0DEF6D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D17C4E-BADA-3BA3-C340-22848182FA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9AE6CD37-F4A4-B58E-7B6C-52D979BC10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0A2F87-4096-E71B-441C-694407FD1C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531863D9-8CD0-C185-DB9E-28BA72FED175}"/>
              </a:ext>
            </a:extLst>
          </p:cNvPr>
          <p:cNvSpPr>
            <a:spLocks noGrp="1"/>
          </p:cNvSpPr>
          <p:nvPr>
            <p:ph type="dt" sz="half" idx="10"/>
          </p:nvPr>
        </p:nvSpPr>
        <p:spPr/>
        <p:txBody>
          <a:bodyPr/>
          <a:lstStyle/>
          <a:p>
            <a:fld id="{1F605817-1E31-42C3-B7D3-C5900431729B}" type="datetimeFigureOut">
              <a:rPr lang="ar-IQ" smtClean="0"/>
              <a:t>21/05/1446</a:t>
            </a:fld>
            <a:endParaRPr lang="ar-IQ"/>
          </a:p>
        </p:txBody>
      </p:sp>
      <p:sp>
        <p:nvSpPr>
          <p:cNvPr id="8" name="Footer Placeholder 7">
            <a:extLst>
              <a:ext uri="{FF2B5EF4-FFF2-40B4-BE49-F238E27FC236}">
                <a16:creationId xmlns:a16="http://schemas.microsoft.com/office/drawing/2014/main" id="{E5966A29-5B17-8CE1-5DA4-1DBC2BEF0FDC}"/>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7344051F-0D24-DCD6-A38E-CD64EE7F1123}"/>
              </a:ext>
            </a:extLst>
          </p:cNvPr>
          <p:cNvSpPr>
            <a:spLocks noGrp="1"/>
          </p:cNvSpPr>
          <p:nvPr>
            <p:ph type="sldNum" sz="quarter" idx="12"/>
          </p:nvPr>
        </p:nvSpPr>
        <p:spPr/>
        <p:txBody>
          <a:bodyPr/>
          <a:lstStyle/>
          <a:p>
            <a:fld id="{28167AC4-A44B-41BE-BF80-D042BEAFD099}" type="slidenum">
              <a:rPr lang="ar-IQ" smtClean="0"/>
              <a:t>‹#›</a:t>
            </a:fld>
            <a:endParaRPr lang="ar-IQ"/>
          </a:p>
        </p:txBody>
      </p:sp>
    </p:spTree>
    <p:extLst>
      <p:ext uri="{BB962C8B-B14F-4D97-AF65-F5344CB8AC3E}">
        <p14:creationId xmlns:p14="http://schemas.microsoft.com/office/powerpoint/2010/main" val="221793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FFF88-547C-486A-B348-23467302A52F}"/>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957C292C-DAB2-9E87-92BF-F149161CAFCD}"/>
              </a:ext>
            </a:extLst>
          </p:cNvPr>
          <p:cNvSpPr>
            <a:spLocks noGrp="1"/>
          </p:cNvSpPr>
          <p:nvPr>
            <p:ph type="dt" sz="half" idx="10"/>
          </p:nvPr>
        </p:nvSpPr>
        <p:spPr/>
        <p:txBody>
          <a:bodyPr/>
          <a:lstStyle/>
          <a:p>
            <a:fld id="{1F605817-1E31-42C3-B7D3-C5900431729B}" type="datetimeFigureOut">
              <a:rPr lang="ar-IQ" smtClean="0"/>
              <a:t>21/05/1446</a:t>
            </a:fld>
            <a:endParaRPr lang="ar-IQ"/>
          </a:p>
        </p:txBody>
      </p:sp>
      <p:sp>
        <p:nvSpPr>
          <p:cNvPr id="4" name="Footer Placeholder 3">
            <a:extLst>
              <a:ext uri="{FF2B5EF4-FFF2-40B4-BE49-F238E27FC236}">
                <a16:creationId xmlns:a16="http://schemas.microsoft.com/office/drawing/2014/main" id="{F28F9833-DBE7-261F-8388-50DF77D74BF6}"/>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C7CE2CED-2B21-7C00-E9C7-4ECB3C99D5E4}"/>
              </a:ext>
            </a:extLst>
          </p:cNvPr>
          <p:cNvSpPr>
            <a:spLocks noGrp="1"/>
          </p:cNvSpPr>
          <p:nvPr>
            <p:ph type="sldNum" sz="quarter" idx="12"/>
          </p:nvPr>
        </p:nvSpPr>
        <p:spPr/>
        <p:txBody>
          <a:bodyPr/>
          <a:lstStyle/>
          <a:p>
            <a:fld id="{28167AC4-A44B-41BE-BF80-D042BEAFD099}" type="slidenum">
              <a:rPr lang="ar-IQ" smtClean="0"/>
              <a:t>‹#›</a:t>
            </a:fld>
            <a:endParaRPr lang="ar-IQ"/>
          </a:p>
        </p:txBody>
      </p:sp>
    </p:spTree>
    <p:extLst>
      <p:ext uri="{BB962C8B-B14F-4D97-AF65-F5344CB8AC3E}">
        <p14:creationId xmlns:p14="http://schemas.microsoft.com/office/powerpoint/2010/main" val="127648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29AB8-3DCB-4413-ACC2-C6C49F79BFC0}"/>
              </a:ext>
            </a:extLst>
          </p:cNvPr>
          <p:cNvSpPr>
            <a:spLocks noGrp="1"/>
          </p:cNvSpPr>
          <p:nvPr>
            <p:ph type="dt" sz="half" idx="10"/>
          </p:nvPr>
        </p:nvSpPr>
        <p:spPr/>
        <p:txBody>
          <a:bodyPr/>
          <a:lstStyle/>
          <a:p>
            <a:fld id="{1F605817-1E31-42C3-B7D3-C5900431729B}" type="datetimeFigureOut">
              <a:rPr lang="ar-IQ" smtClean="0"/>
              <a:t>21/05/1446</a:t>
            </a:fld>
            <a:endParaRPr lang="ar-IQ"/>
          </a:p>
        </p:txBody>
      </p:sp>
      <p:sp>
        <p:nvSpPr>
          <p:cNvPr id="3" name="Footer Placeholder 2">
            <a:extLst>
              <a:ext uri="{FF2B5EF4-FFF2-40B4-BE49-F238E27FC236}">
                <a16:creationId xmlns:a16="http://schemas.microsoft.com/office/drawing/2014/main" id="{8B1A1E1C-DB7A-47AD-953D-36E56B3FC16D}"/>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3838FF32-DBBC-05A4-C2C5-C3582004958B}"/>
              </a:ext>
            </a:extLst>
          </p:cNvPr>
          <p:cNvSpPr>
            <a:spLocks noGrp="1"/>
          </p:cNvSpPr>
          <p:nvPr>
            <p:ph type="sldNum" sz="quarter" idx="12"/>
          </p:nvPr>
        </p:nvSpPr>
        <p:spPr/>
        <p:txBody>
          <a:bodyPr/>
          <a:lstStyle/>
          <a:p>
            <a:fld id="{28167AC4-A44B-41BE-BF80-D042BEAFD099}" type="slidenum">
              <a:rPr lang="ar-IQ" smtClean="0"/>
              <a:t>‹#›</a:t>
            </a:fld>
            <a:endParaRPr lang="ar-IQ"/>
          </a:p>
        </p:txBody>
      </p:sp>
    </p:spTree>
    <p:extLst>
      <p:ext uri="{BB962C8B-B14F-4D97-AF65-F5344CB8AC3E}">
        <p14:creationId xmlns:p14="http://schemas.microsoft.com/office/powerpoint/2010/main" val="173057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83D8-DBD5-0596-A551-3B767D8ED4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EF68F08A-845B-C286-BA97-5B97C65DE3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E1CCAA79-8921-A578-BED6-BA06772BC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E5536B-C637-3711-CF30-EE15C22B1953}"/>
              </a:ext>
            </a:extLst>
          </p:cNvPr>
          <p:cNvSpPr>
            <a:spLocks noGrp="1"/>
          </p:cNvSpPr>
          <p:nvPr>
            <p:ph type="dt" sz="half" idx="10"/>
          </p:nvPr>
        </p:nvSpPr>
        <p:spPr/>
        <p:txBody>
          <a:bodyPr/>
          <a:lstStyle/>
          <a:p>
            <a:fld id="{1F605817-1E31-42C3-B7D3-C5900431729B}" type="datetimeFigureOut">
              <a:rPr lang="ar-IQ" smtClean="0"/>
              <a:t>21/05/1446</a:t>
            </a:fld>
            <a:endParaRPr lang="ar-IQ"/>
          </a:p>
        </p:txBody>
      </p:sp>
      <p:sp>
        <p:nvSpPr>
          <p:cNvPr id="6" name="Footer Placeholder 5">
            <a:extLst>
              <a:ext uri="{FF2B5EF4-FFF2-40B4-BE49-F238E27FC236}">
                <a16:creationId xmlns:a16="http://schemas.microsoft.com/office/drawing/2014/main" id="{C934CCFB-2A38-5ADE-8E5A-452F55D0911B}"/>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4E3E2B83-288C-C934-C3A6-1DD763ED8B76}"/>
              </a:ext>
            </a:extLst>
          </p:cNvPr>
          <p:cNvSpPr>
            <a:spLocks noGrp="1"/>
          </p:cNvSpPr>
          <p:nvPr>
            <p:ph type="sldNum" sz="quarter" idx="12"/>
          </p:nvPr>
        </p:nvSpPr>
        <p:spPr/>
        <p:txBody>
          <a:bodyPr/>
          <a:lstStyle/>
          <a:p>
            <a:fld id="{28167AC4-A44B-41BE-BF80-D042BEAFD099}" type="slidenum">
              <a:rPr lang="ar-IQ" smtClean="0"/>
              <a:t>‹#›</a:t>
            </a:fld>
            <a:endParaRPr lang="ar-IQ"/>
          </a:p>
        </p:txBody>
      </p:sp>
    </p:spTree>
    <p:extLst>
      <p:ext uri="{BB962C8B-B14F-4D97-AF65-F5344CB8AC3E}">
        <p14:creationId xmlns:p14="http://schemas.microsoft.com/office/powerpoint/2010/main" val="329671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43C4B-D03D-7E6A-C71B-E576496385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1C9CAB88-CD82-6AE7-0F70-5E318A60A7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B6CB5134-A3F1-C1D3-AF9D-34329C826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021278-5610-2C5C-845A-93B3168D01E8}"/>
              </a:ext>
            </a:extLst>
          </p:cNvPr>
          <p:cNvSpPr>
            <a:spLocks noGrp="1"/>
          </p:cNvSpPr>
          <p:nvPr>
            <p:ph type="dt" sz="half" idx="10"/>
          </p:nvPr>
        </p:nvSpPr>
        <p:spPr/>
        <p:txBody>
          <a:bodyPr/>
          <a:lstStyle/>
          <a:p>
            <a:fld id="{1F605817-1E31-42C3-B7D3-C5900431729B}" type="datetimeFigureOut">
              <a:rPr lang="ar-IQ" smtClean="0"/>
              <a:t>21/05/1446</a:t>
            </a:fld>
            <a:endParaRPr lang="ar-IQ"/>
          </a:p>
        </p:txBody>
      </p:sp>
      <p:sp>
        <p:nvSpPr>
          <p:cNvPr id="6" name="Footer Placeholder 5">
            <a:extLst>
              <a:ext uri="{FF2B5EF4-FFF2-40B4-BE49-F238E27FC236}">
                <a16:creationId xmlns:a16="http://schemas.microsoft.com/office/drawing/2014/main" id="{FD0198F6-AA2D-EF7D-4B21-9831BBC06042}"/>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A1A15A5C-D823-0CF0-DE68-10C2F373D0F7}"/>
              </a:ext>
            </a:extLst>
          </p:cNvPr>
          <p:cNvSpPr>
            <a:spLocks noGrp="1"/>
          </p:cNvSpPr>
          <p:nvPr>
            <p:ph type="sldNum" sz="quarter" idx="12"/>
          </p:nvPr>
        </p:nvSpPr>
        <p:spPr/>
        <p:txBody>
          <a:bodyPr/>
          <a:lstStyle/>
          <a:p>
            <a:fld id="{28167AC4-A44B-41BE-BF80-D042BEAFD099}" type="slidenum">
              <a:rPr lang="ar-IQ" smtClean="0"/>
              <a:t>‹#›</a:t>
            </a:fld>
            <a:endParaRPr lang="ar-IQ"/>
          </a:p>
        </p:txBody>
      </p:sp>
    </p:spTree>
    <p:extLst>
      <p:ext uri="{BB962C8B-B14F-4D97-AF65-F5344CB8AC3E}">
        <p14:creationId xmlns:p14="http://schemas.microsoft.com/office/powerpoint/2010/main" val="969236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BC3E06-027B-FFD2-CE6C-2D399F0FCB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172A8194-8315-216B-456B-06339ED31B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E2EF4E82-B08B-D349-E7B6-E813B42CEA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05817-1E31-42C3-B7D3-C5900431729B}" type="datetimeFigureOut">
              <a:rPr lang="ar-IQ" smtClean="0"/>
              <a:t>21/05/1446</a:t>
            </a:fld>
            <a:endParaRPr lang="ar-IQ"/>
          </a:p>
        </p:txBody>
      </p:sp>
      <p:sp>
        <p:nvSpPr>
          <p:cNvPr id="5" name="Footer Placeholder 4">
            <a:extLst>
              <a:ext uri="{FF2B5EF4-FFF2-40B4-BE49-F238E27FC236}">
                <a16:creationId xmlns:a16="http://schemas.microsoft.com/office/drawing/2014/main" id="{892B4E20-1D93-14B2-FCF9-9E71D51ED5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6C5ECC37-FA44-D6BB-8107-F32D3B4DD8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67AC4-A44B-41BE-BF80-D042BEAFD099}" type="slidenum">
              <a:rPr lang="ar-IQ" smtClean="0"/>
              <a:t>‹#›</a:t>
            </a:fld>
            <a:endParaRPr lang="ar-IQ"/>
          </a:p>
        </p:txBody>
      </p:sp>
    </p:spTree>
    <p:extLst>
      <p:ext uri="{BB962C8B-B14F-4D97-AF65-F5344CB8AC3E}">
        <p14:creationId xmlns:p14="http://schemas.microsoft.com/office/powerpoint/2010/main" val="2911329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F3B7A6-09D7-4E75-9BB1-43357157442A}"/>
              </a:ext>
            </a:extLst>
          </p:cNvPr>
          <p:cNvSpPr>
            <a:spLocks noGrp="1"/>
          </p:cNvSpPr>
          <p:nvPr>
            <p:ph type="ctrTitle"/>
          </p:nvPr>
        </p:nvSpPr>
        <p:spPr>
          <a:xfrm>
            <a:off x="1524003" y="1999615"/>
            <a:ext cx="9144000" cy="2764028"/>
          </a:xfrm>
        </p:spPr>
        <p:txBody>
          <a:bodyPr anchor="ctr">
            <a:normAutofit/>
          </a:bodyPr>
          <a:lstStyle/>
          <a:p>
            <a:r>
              <a:rPr kumimoji="0" lang="en-US" sz="6100" b="1" i="1" u="none" strike="noStrike" kern="1200" cap="none" spc="0" normalizeH="0" baseline="0" noProof="0">
                <a:ln>
                  <a:noFill/>
                </a:ln>
                <a:effectLst/>
                <a:uLnTx/>
                <a:uFillTx/>
                <a:latin typeface="Arial-BoldItalicMT"/>
                <a:ea typeface="+mj-ea"/>
                <a:cs typeface="+mj-cs"/>
              </a:rPr>
              <a:t>The Electroretinogram ERG</a:t>
            </a:r>
            <a:endParaRPr lang="ar-IQ" sz="6100"/>
          </a:p>
        </p:txBody>
      </p:sp>
      <p:sp>
        <p:nvSpPr>
          <p:cNvPr id="3" name="Subtitle 2">
            <a:extLst>
              <a:ext uri="{FF2B5EF4-FFF2-40B4-BE49-F238E27FC236}">
                <a16:creationId xmlns:a16="http://schemas.microsoft.com/office/drawing/2014/main" id="{394FBF5F-765C-BCB7-E5F5-E3498E8B4B7F}"/>
              </a:ext>
            </a:extLst>
          </p:cNvPr>
          <p:cNvSpPr>
            <a:spLocks noGrp="1"/>
          </p:cNvSpPr>
          <p:nvPr>
            <p:ph type="subTitle" idx="1"/>
          </p:nvPr>
        </p:nvSpPr>
        <p:spPr>
          <a:xfrm>
            <a:off x="1966912" y="5645150"/>
            <a:ext cx="8258176" cy="631825"/>
          </a:xfrm>
        </p:spPr>
        <p:txBody>
          <a:bodyPr anchor="ctr">
            <a:normAutofit/>
          </a:bodyPr>
          <a:lstStyle/>
          <a:p>
            <a:pPr marR="0" lvl="0" defTabSz="457200" rtl="0" eaLnBrk="1" fontAlgn="auto" latinLnBrk="0" hangingPunct="1">
              <a:spcBef>
                <a:spcPct val="20000"/>
              </a:spcBef>
              <a:spcAft>
                <a:spcPts val="0"/>
              </a:spcAft>
              <a:buClrTx/>
              <a:buSzTx/>
              <a:tabLst/>
              <a:defRPr/>
            </a:pPr>
            <a:r>
              <a:rPr kumimoji="0" lang="en-US" sz="2800" b="1" i="0" u="none" strike="noStrike" kern="1200" cap="none" spc="0" normalizeH="0" baseline="0" noProof="0">
                <a:ln>
                  <a:noFill/>
                </a:ln>
                <a:effectLst/>
                <a:uLnTx/>
                <a:uFillTx/>
                <a:latin typeface="Calibri"/>
                <a:ea typeface="+mn-ea"/>
                <a:cs typeface="+mn-cs"/>
              </a:rPr>
              <a:t>By: ENG : Walaa Ahmed</a:t>
            </a:r>
          </a:p>
          <a:p>
            <a:endParaRPr lang="ar-IQ"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38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9" name="Rectangle 4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BB378-19B4-0F94-085A-851CAEA603DF}"/>
              </a:ext>
            </a:extLst>
          </p:cNvPr>
          <p:cNvSpPr>
            <a:spLocks noGrp="1"/>
          </p:cNvSpPr>
          <p:nvPr>
            <p:ph type="title"/>
          </p:nvPr>
        </p:nvSpPr>
        <p:spPr>
          <a:xfrm>
            <a:off x="761803" y="350196"/>
            <a:ext cx="4646904" cy="1624520"/>
          </a:xfrm>
        </p:spPr>
        <p:txBody>
          <a:bodyPr anchor="ctr">
            <a:normAutofit/>
          </a:bodyPr>
          <a:lstStyle/>
          <a:p>
            <a:r>
              <a:rPr lang="en-US" sz="4000" b="1" i="0">
                <a:effectLst/>
                <a:latin typeface="Arial" panose="020B0604020202020204" pitchFamily="34" charset="0"/>
              </a:rPr>
              <a:t>Specifications</a:t>
            </a:r>
            <a:r>
              <a:rPr lang="en-US" sz="4000"/>
              <a:t> </a:t>
            </a:r>
            <a:br>
              <a:rPr lang="en-US" sz="4000"/>
            </a:br>
            <a:endParaRPr lang="ar-IQ" sz="4000"/>
          </a:p>
        </p:txBody>
      </p:sp>
      <p:sp>
        <p:nvSpPr>
          <p:cNvPr id="41" name="Content Placeholder 2">
            <a:extLst>
              <a:ext uri="{FF2B5EF4-FFF2-40B4-BE49-F238E27FC236}">
                <a16:creationId xmlns:a16="http://schemas.microsoft.com/office/drawing/2014/main" id="{244E0123-EFD6-05FB-8E69-508C1EB302BD}"/>
              </a:ext>
            </a:extLst>
          </p:cNvPr>
          <p:cNvSpPr>
            <a:spLocks noGrp="1"/>
          </p:cNvSpPr>
          <p:nvPr>
            <p:ph idx="1"/>
          </p:nvPr>
        </p:nvSpPr>
        <p:spPr>
          <a:xfrm>
            <a:off x="761802" y="2743200"/>
            <a:ext cx="4646905" cy="3613149"/>
          </a:xfrm>
        </p:spPr>
        <p:txBody>
          <a:bodyPr anchor="ctr">
            <a:normAutofit/>
          </a:bodyPr>
          <a:lstStyle/>
          <a:p>
            <a:r>
              <a:rPr lang="en-US" sz="2000"/>
              <a:t>Light source: Red, green, blue, and white LEDs</a:t>
            </a:r>
          </a:p>
          <a:p>
            <a:r>
              <a:rPr lang="en-US" sz="2000"/>
              <a:t>Frequency range: DC coupled</a:t>
            </a:r>
          </a:p>
          <a:p>
            <a:r>
              <a:rPr lang="en-US" sz="2000"/>
              <a:t>CMMR: &gt;100 dB</a:t>
            </a:r>
          </a:p>
          <a:p>
            <a:r>
              <a:rPr lang="en-US" sz="2000"/>
              <a:t>Noise: &lt;0.1 Î¼V</a:t>
            </a:r>
          </a:p>
          <a:p>
            <a:r>
              <a:rPr lang="en-US" sz="2000"/>
              <a:t>Sampling rate: 2 kHz</a:t>
            </a:r>
          </a:p>
          <a:p>
            <a:r>
              <a:rPr lang="en-US" sz="2000"/>
              <a:t>Flicker frequency: 28.3 Hz</a:t>
            </a:r>
          </a:p>
        </p:txBody>
      </p:sp>
      <p:pic>
        <p:nvPicPr>
          <p:cNvPr id="51" name="Picture 42" descr="Close up of a red, blue and orange LED screen">
            <a:extLst>
              <a:ext uri="{FF2B5EF4-FFF2-40B4-BE49-F238E27FC236}">
                <a16:creationId xmlns:a16="http://schemas.microsoft.com/office/drawing/2014/main" id="{6A122324-C0B0-51D8-39AB-0DFEE06E469B}"/>
              </a:ext>
            </a:extLst>
          </p:cNvPr>
          <p:cNvPicPr>
            <a:picLocks noChangeAspect="1"/>
          </p:cNvPicPr>
          <p:nvPr/>
        </p:nvPicPr>
        <p:blipFill>
          <a:blip r:embed="rId2"/>
          <a:srcRect l="18057" r="22542" b="-2"/>
          <a:stretch/>
        </p:blipFill>
        <p:spPr>
          <a:xfrm>
            <a:off x="6096000" y="1"/>
            <a:ext cx="6102825" cy="6858000"/>
          </a:xfrm>
          <a:prstGeom prst="rect">
            <a:avLst/>
          </a:prstGeom>
        </p:spPr>
      </p:pic>
    </p:spTree>
    <p:extLst>
      <p:ext uri="{BB962C8B-B14F-4D97-AF65-F5344CB8AC3E}">
        <p14:creationId xmlns:p14="http://schemas.microsoft.com/office/powerpoint/2010/main" val="1625659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A998B0-372C-1FC9-A381-D25FE3619FB4}"/>
              </a:ext>
            </a:extLst>
          </p:cNvPr>
          <p:cNvSpPr>
            <a:spLocks noGrp="1"/>
          </p:cNvSpPr>
          <p:nvPr>
            <p:ph type="title"/>
          </p:nvPr>
        </p:nvSpPr>
        <p:spPr>
          <a:xfrm>
            <a:off x="826396" y="586855"/>
            <a:ext cx="4230100" cy="3387497"/>
          </a:xfrm>
        </p:spPr>
        <p:txBody>
          <a:bodyPr anchor="b">
            <a:normAutofit/>
          </a:bodyPr>
          <a:lstStyle/>
          <a:p>
            <a:pPr algn="r"/>
            <a:r>
              <a:rPr lang="en-US" sz="4000" b="1" i="0">
                <a:solidFill>
                  <a:srgbClr val="FFFFFF"/>
                </a:solidFill>
                <a:effectLst/>
                <a:latin typeface="Arial" panose="020B0604020202020204" pitchFamily="34" charset="0"/>
              </a:rPr>
              <a:t>Applications</a:t>
            </a:r>
            <a:r>
              <a:rPr lang="en-US" sz="4000">
                <a:solidFill>
                  <a:srgbClr val="FFFFFF"/>
                </a:solidFill>
              </a:rPr>
              <a:t> </a:t>
            </a:r>
            <a:br>
              <a:rPr lang="en-US" sz="4000">
                <a:solidFill>
                  <a:srgbClr val="FFFFFF"/>
                </a:solidFill>
              </a:rPr>
            </a:br>
            <a:endParaRPr lang="ar-IQ" sz="4000">
              <a:solidFill>
                <a:srgbClr val="FFFFFF"/>
              </a:solidFill>
            </a:endParaRPr>
          </a:p>
        </p:txBody>
      </p:sp>
      <p:sp>
        <p:nvSpPr>
          <p:cNvPr id="4" name="Rectangle 1">
            <a:extLst>
              <a:ext uri="{FF2B5EF4-FFF2-40B4-BE49-F238E27FC236}">
                <a16:creationId xmlns:a16="http://schemas.microsoft.com/office/drawing/2014/main" id="{445DA7D4-DAB5-7B77-3469-95B270E575FE}"/>
              </a:ext>
            </a:extLst>
          </p:cNvPr>
          <p:cNvSpPr>
            <a:spLocks noGrp="1" noChangeArrowheads="1"/>
          </p:cNvSpPr>
          <p:nvPr>
            <p:ph idx="1"/>
          </p:nvPr>
        </p:nvSpPr>
        <p:spPr bwMode="auto">
          <a:xfrm>
            <a:off x="5588348" y="10142"/>
            <a:ext cx="5777258" cy="61853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ar-IQ" altLang="ar-IQ" sz="2000" b="0" i="0" u="none" strike="noStrike" cap="none" normalizeH="0" baseline="0">
                <a:ln>
                  <a:noFill/>
                </a:ln>
                <a:effectLst/>
                <a:latin typeface="Arial" panose="020B0604020202020204" pitchFamily="34" charset="0"/>
              </a:rPr>
              <a:t>The primary application of ERG is diagnosing various retinal diseases.</a:t>
            </a:r>
          </a:p>
          <a:p>
            <a:pPr marL="0" marR="0" lvl="0" indent="0" defTabSz="914400" rtl="0" eaLnBrk="0" fontAlgn="base" latinLnBrk="0" hangingPunct="0">
              <a:spcBef>
                <a:spcPct val="0"/>
              </a:spcBef>
              <a:spcAft>
                <a:spcPts val="600"/>
              </a:spcAft>
              <a:buClrTx/>
              <a:buSzTx/>
              <a:buFontTx/>
              <a:buChar char="•"/>
              <a:tabLst/>
            </a:pPr>
            <a:r>
              <a:rPr kumimoji="0" lang="ar-IQ" altLang="ar-IQ" sz="2000" b="0" i="0" u="none" strike="noStrike" cap="none" normalizeH="0" baseline="0">
                <a:ln>
                  <a:noFill/>
                </a:ln>
                <a:effectLst/>
                <a:latin typeface="Arial" panose="020B0604020202020204" pitchFamily="34" charset="0"/>
              </a:rPr>
              <a:t>Ophthalmologists and optometrists use ERG to detect progressive retinal atrophy, a genetic condition causing gradual vision loss.</a:t>
            </a:r>
          </a:p>
          <a:p>
            <a:pPr marL="0" marR="0" lvl="0" indent="0" defTabSz="914400" rtl="0" eaLnBrk="0" fontAlgn="base" latinLnBrk="0" hangingPunct="0">
              <a:spcBef>
                <a:spcPct val="0"/>
              </a:spcBef>
              <a:spcAft>
                <a:spcPts val="600"/>
              </a:spcAft>
              <a:buClrTx/>
              <a:buSzTx/>
              <a:buFontTx/>
              <a:buChar char="•"/>
              <a:tabLst/>
            </a:pPr>
            <a:r>
              <a:rPr kumimoji="0" lang="ar-IQ" altLang="ar-IQ" sz="2000" b="0" i="0" u="none" strike="noStrike" cap="none" normalizeH="0" baseline="0">
                <a:ln>
                  <a:noFill/>
                </a:ln>
                <a:effectLst/>
                <a:latin typeface="Arial" panose="020B0604020202020204" pitchFamily="34" charset="0"/>
              </a:rPr>
              <a:t>ERG is also widely used in eye research, providing unique insights into retinal function.</a:t>
            </a:r>
          </a:p>
        </p:txBody>
      </p:sp>
    </p:spTree>
    <p:extLst>
      <p:ext uri="{BB962C8B-B14F-4D97-AF65-F5344CB8AC3E}">
        <p14:creationId xmlns:p14="http://schemas.microsoft.com/office/powerpoint/2010/main" val="289849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4F6F6-BA6A-77BC-9DA7-32CC157A349F}"/>
              </a:ext>
            </a:extLst>
          </p:cNvPr>
          <p:cNvSpPr>
            <a:spLocks noGrp="1"/>
          </p:cNvSpPr>
          <p:nvPr>
            <p:ph type="title"/>
          </p:nvPr>
        </p:nvSpPr>
        <p:spPr>
          <a:xfrm>
            <a:off x="678426" y="1"/>
            <a:ext cx="10675374" cy="1317522"/>
          </a:xfrm>
        </p:spPr>
        <p:txBody>
          <a:bodyPr>
            <a:normAutofit/>
          </a:bodyPr>
          <a:lstStyle/>
          <a:p>
            <a:r>
              <a:rPr lang="en-US" sz="4000" b="1" i="1" dirty="0">
                <a:effectLst/>
                <a:latin typeface="Arial-BoldItalicMT"/>
              </a:rPr>
              <a:t>The Electroretinogram ERG</a:t>
            </a:r>
            <a:r>
              <a:rPr lang="en-US" sz="4000" dirty="0"/>
              <a:t> </a:t>
            </a:r>
            <a:br>
              <a:rPr lang="en-US" sz="4000" dirty="0"/>
            </a:br>
            <a:endParaRPr lang="ar-IQ" sz="4000" dirty="0"/>
          </a:p>
        </p:txBody>
      </p:sp>
      <p:sp>
        <p:nvSpPr>
          <p:cNvPr id="3" name="Content Placeholder 2">
            <a:extLst>
              <a:ext uri="{FF2B5EF4-FFF2-40B4-BE49-F238E27FC236}">
                <a16:creationId xmlns:a16="http://schemas.microsoft.com/office/drawing/2014/main" id="{ADACD119-3EE6-025D-5F8E-03B4D76EFE7F}"/>
              </a:ext>
            </a:extLst>
          </p:cNvPr>
          <p:cNvSpPr>
            <a:spLocks noGrp="1"/>
          </p:cNvSpPr>
          <p:nvPr>
            <p:ph idx="1"/>
          </p:nvPr>
        </p:nvSpPr>
        <p:spPr>
          <a:xfrm>
            <a:off x="678426" y="1219200"/>
            <a:ext cx="4286864" cy="4909889"/>
          </a:xfrm>
        </p:spPr>
        <p:txBody>
          <a:bodyPr>
            <a:normAutofit/>
          </a:bodyPr>
          <a:lstStyle/>
          <a:p>
            <a:pPr algn="just"/>
            <a:r>
              <a:rPr lang="en-US" sz="2000" dirty="0">
                <a:cs typeface="+mj-cs"/>
              </a:rPr>
              <a:t>The electroretinogram (ERG) is an electrical response of the eye used globally to assess retinal health in human patients and animal models of retinal disease. It provides objective information on retinal function, allowing researchers and clinicians to analyze ERG waves to understand the integrity of different retinal structures and pinpoint retinal disorders. ERG signals are generated by extracellular currents in response to light stimuli.</a:t>
            </a:r>
            <a:endParaRPr lang="ar-IQ" sz="2000" dirty="0">
              <a:cs typeface="+mj-cs"/>
            </a:endParaRPr>
          </a:p>
        </p:txBody>
      </p:sp>
      <p:pic>
        <p:nvPicPr>
          <p:cNvPr id="4" name="Picture 3">
            <a:extLst>
              <a:ext uri="{FF2B5EF4-FFF2-40B4-BE49-F238E27FC236}">
                <a16:creationId xmlns:a16="http://schemas.microsoft.com/office/drawing/2014/main" id="{726D7B01-2C36-40B0-8C3B-B2CA9225ED43}"/>
              </a:ext>
            </a:extLst>
          </p:cNvPr>
          <p:cNvPicPr>
            <a:picLocks noChangeAspect="1"/>
          </p:cNvPicPr>
          <p:nvPr/>
        </p:nvPicPr>
        <p:blipFill>
          <a:blip r:embed="rId2"/>
          <a:srcRect l="2877" r="2" b="2"/>
          <a:stretch/>
        </p:blipFill>
        <p:spPr>
          <a:xfrm>
            <a:off x="5183500" y="1904282"/>
            <a:ext cx="6170299" cy="4224808"/>
          </a:xfrm>
          <a:prstGeom prst="rect">
            <a:avLst/>
          </a:prstGeom>
        </p:spPr>
      </p:pic>
    </p:spTree>
    <p:extLst>
      <p:ext uri="{BB962C8B-B14F-4D97-AF65-F5344CB8AC3E}">
        <p14:creationId xmlns:p14="http://schemas.microsoft.com/office/powerpoint/2010/main" val="2865947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93589-AE65-B7DB-C436-005190A8D305}"/>
              </a:ext>
            </a:extLst>
          </p:cNvPr>
          <p:cNvSpPr>
            <a:spLocks noGrp="1"/>
          </p:cNvSpPr>
          <p:nvPr>
            <p:ph type="title"/>
          </p:nvPr>
        </p:nvSpPr>
        <p:spPr>
          <a:xfrm>
            <a:off x="466722" y="586855"/>
            <a:ext cx="3201366" cy="3387497"/>
          </a:xfrm>
        </p:spPr>
        <p:txBody>
          <a:bodyPr anchor="b">
            <a:normAutofit/>
          </a:bodyPr>
          <a:lstStyle/>
          <a:p>
            <a:pPr algn="r"/>
            <a:r>
              <a:rPr lang="en-US" sz="4000" b="1" i="1">
                <a:solidFill>
                  <a:srgbClr val="FFFFFF"/>
                </a:solidFill>
                <a:effectLst/>
                <a:latin typeface="Arial-BoldItalicMT"/>
              </a:rPr>
              <a:t>Purpose</a:t>
            </a:r>
            <a:r>
              <a:rPr lang="en-US" sz="4000">
                <a:solidFill>
                  <a:srgbClr val="FFFFFF"/>
                </a:solidFill>
              </a:rPr>
              <a:t> </a:t>
            </a:r>
            <a:br>
              <a:rPr lang="en-US" sz="4000">
                <a:solidFill>
                  <a:srgbClr val="FFFFFF"/>
                </a:solidFill>
              </a:rPr>
            </a:br>
            <a:endParaRPr lang="ar-IQ" sz="4000">
              <a:solidFill>
                <a:srgbClr val="FFFFFF"/>
              </a:solidFill>
            </a:endParaRPr>
          </a:p>
        </p:txBody>
      </p:sp>
      <p:sp>
        <p:nvSpPr>
          <p:cNvPr id="3" name="Content Placeholder 2">
            <a:extLst>
              <a:ext uri="{FF2B5EF4-FFF2-40B4-BE49-F238E27FC236}">
                <a16:creationId xmlns:a16="http://schemas.microsoft.com/office/drawing/2014/main" id="{E251F996-E078-1A15-F01E-27F642B1E664}"/>
              </a:ext>
            </a:extLst>
          </p:cNvPr>
          <p:cNvSpPr>
            <a:spLocks noGrp="1"/>
          </p:cNvSpPr>
          <p:nvPr>
            <p:ph idx="1"/>
          </p:nvPr>
        </p:nvSpPr>
        <p:spPr>
          <a:xfrm>
            <a:off x="4134811" y="10138"/>
            <a:ext cx="7230796" cy="6185389"/>
          </a:xfrm>
        </p:spPr>
        <p:txBody>
          <a:bodyPr anchor="ctr">
            <a:normAutofit/>
          </a:bodyPr>
          <a:lstStyle/>
          <a:p>
            <a:pPr algn="just"/>
            <a:r>
              <a:rPr lang="en-US" dirty="0"/>
              <a:t>Electroretinography (ERG) measures the retina's electrical activity, helping assess its function accurately. The retina detects light and images, sending electrical signals to the brain for visual recognition. ERG provides valuable diagnostic information on various retinal disorders, including inherited and acquired conditions, and helps distinguish types of retinal degeneration and dystrophies.</a:t>
            </a:r>
            <a:endParaRPr lang="ar-IQ" dirty="0"/>
          </a:p>
        </p:txBody>
      </p:sp>
    </p:spTree>
    <p:extLst>
      <p:ext uri="{BB962C8B-B14F-4D97-AF65-F5344CB8AC3E}">
        <p14:creationId xmlns:p14="http://schemas.microsoft.com/office/powerpoint/2010/main" val="174672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451CD-1C45-6C4D-E54A-0E6622CE5934}"/>
              </a:ext>
            </a:extLst>
          </p:cNvPr>
          <p:cNvSpPr>
            <a:spLocks noGrp="1"/>
          </p:cNvSpPr>
          <p:nvPr>
            <p:ph type="title"/>
          </p:nvPr>
        </p:nvSpPr>
        <p:spPr>
          <a:xfrm>
            <a:off x="1136397" y="502021"/>
            <a:ext cx="9688296" cy="1642969"/>
          </a:xfrm>
        </p:spPr>
        <p:txBody>
          <a:bodyPr anchor="b">
            <a:normAutofit/>
          </a:bodyPr>
          <a:lstStyle/>
          <a:p>
            <a:r>
              <a:rPr lang="en-US" sz="4000" b="1" i="1">
                <a:effectLst/>
                <a:latin typeface="Arial-BoldItalicMT"/>
              </a:rPr>
              <a:t>Principle</a:t>
            </a:r>
            <a:r>
              <a:rPr lang="en-US" sz="4000"/>
              <a:t> </a:t>
            </a:r>
            <a:br>
              <a:rPr lang="en-US" sz="4000"/>
            </a:br>
            <a:endParaRPr lang="ar-IQ" sz="4000"/>
          </a:p>
        </p:txBody>
      </p:sp>
      <p:sp>
        <p:nvSpPr>
          <p:cNvPr id="3" name="Content Placeholder 2">
            <a:extLst>
              <a:ext uri="{FF2B5EF4-FFF2-40B4-BE49-F238E27FC236}">
                <a16:creationId xmlns:a16="http://schemas.microsoft.com/office/drawing/2014/main" id="{EAD25109-4BA8-E44E-0346-626895798364}"/>
              </a:ext>
            </a:extLst>
          </p:cNvPr>
          <p:cNvSpPr>
            <a:spLocks noGrp="1"/>
          </p:cNvSpPr>
          <p:nvPr>
            <p:ph idx="1"/>
          </p:nvPr>
        </p:nvSpPr>
        <p:spPr>
          <a:xfrm>
            <a:off x="1136397" y="2418409"/>
            <a:ext cx="9688296" cy="3454358"/>
          </a:xfrm>
        </p:spPr>
        <p:txBody>
          <a:bodyPr anchor="t">
            <a:normAutofit/>
          </a:bodyPr>
          <a:lstStyle/>
          <a:p>
            <a:r>
              <a:rPr lang="en-US" sz="2000"/>
              <a:t>The retina contains rod and cone cells, with around 120 million rods and 6–7 million cones in the human eye. Cones enable color vision, while rods are more light-sensitive. When stimulated by light, retinal cells generate electrical currents, creating an electric field in and around the eye. The ERG measures the potential difference within this field, depending on retinal function, light stimulus, and other eye structures.</a:t>
            </a:r>
            <a:endParaRPr lang="ar-IQ" sz="2000"/>
          </a:p>
        </p:txBody>
      </p:sp>
      <p:sp>
        <p:nvSpPr>
          <p:cNvPr id="19"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201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BBE7A0-F88B-D297-CF92-3EAC36F0FFA5}"/>
              </a:ext>
            </a:extLst>
          </p:cNvPr>
          <p:cNvSpPr>
            <a:spLocks noGrp="1"/>
          </p:cNvSpPr>
          <p:nvPr>
            <p:ph type="title"/>
          </p:nvPr>
        </p:nvSpPr>
        <p:spPr>
          <a:xfrm>
            <a:off x="1136398" y="457201"/>
            <a:ext cx="10117810" cy="1150470"/>
          </a:xfrm>
        </p:spPr>
        <p:txBody>
          <a:bodyPr anchor="b">
            <a:normAutofit/>
          </a:bodyPr>
          <a:lstStyle/>
          <a:p>
            <a:r>
              <a:rPr lang="en-US" sz="3700" b="1" i="1" dirty="0">
                <a:effectLst/>
                <a:latin typeface="Arial-BoldItalicMT"/>
              </a:rPr>
              <a:t>ERG Waveform</a:t>
            </a:r>
            <a:r>
              <a:rPr lang="en-US" sz="3700" dirty="0"/>
              <a:t> </a:t>
            </a:r>
            <a:br>
              <a:rPr lang="en-US" sz="3700" dirty="0"/>
            </a:br>
            <a:endParaRPr lang="ar-IQ" sz="3700" dirty="0"/>
          </a:p>
        </p:txBody>
      </p:sp>
      <p:sp>
        <p:nvSpPr>
          <p:cNvPr id="3" name="Content Placeholder 2">
            <a:extLst>
              <a:ext uri="{FF2B5EF4-FFF2-40B4-BE49-F238E27FC236}">
                <a16:creationId xmlns:a16="http://schemas.microsoft.com/office/drawing/2014/main" id="{0149917C-291D-9896-7D71-04F3A8A6FE6A}"/>
              </a:ext>
            </a:extLst>
          </p:cNvPr>
          <p:cNvSpPr>
            <a:spLocks noGrp="1"/>
          </p:cNvSpPr>
          <p:nvPr>
            <p:ph idx="1"/>
          </p:nvPr>
        </p:nvSpPr>
        <p:spPr>
          <a:xfrm>
            <a:off x="1150286" y="1980775"/>
            <a:ext cx="6001836" cy="3632824"/>
          </a:xfrm>
        </p:spPr>
        <p:txBody>
          <a:bodyPr anchor="t">
            <a:normAutofit/>
          </a:bodyPr>
          <a:lstStyle/>
          <a:p>
            <a:pPr marL="514350" indent="-514350">
              <a:buFont typeface="+mj-lt"/>
              <a:buAutoNum type="arabicParenR"/>
            </a:pPr>
            <a:r>
              <a:rPr lang="en-US" sz="1400" dirty="0"/>
              <a:t>This electrical response arises from retinal potentials caused by light-induced transretinal ion flux, mainly of sodium and potassium ions.</a:t>
            </a:r>
          </a:p>
          <a:p>
            <a:pPr marL="514350" indent="-514350">
              <a:buFont typeface="+mj-lt"/>
              <a:buAutoNum type="arabicParenR"/>
            </a:pPr>
            <a:r>
              <a:rPr lang="en-US" sz="1400" dirty="0"/>
              <a:t>ERG amplitudes are small, typically in the microvolt or nanovolt </a:t>
            </a:r>
            <a:r>
              <a:rPr lang="en-US" sz="1400" dirty="0" err="1"/>
              <a:t>range.The</a:t>
            </a:r>
            <a:r>
              <a:rPr lang="en-US" sz="1400" dirty="0"/>
              <a:t> ERG captures electrical potentials from different retinal cell types based on the stimulus.</a:t>
            </a:r>
          </a:p>
          <a:p>
            <a:pPr marL="514350" indent="-514350">
              <a:buFont typeface="+mj-lt"/>
              <a:buAutoNum type="arabicParenR"/>
            </a:pPr>
            <a:r>
              <a:rPr lang="en-US" sz="1400" dirty="0"/>
              <a:t>ERG is recorded by stimulating the eye with a bright flash, often from LEDs or a strobe lamp.</a:t>
            </a:r>
          </a:p>
          <a:p>
            <a:pPr marL="514350" indent="-514350">
              <a:buFont typeface="+mj-lt"/>
              <a:buAutoNum type="arabicParenR"/>
            </a:pPr>
            <a:r>
              <a:rPr lang="en-US" sz="1400" dirty="0"/>
              <a:t>The light flash generates a biphasic waveform, with two main components: the a-wave (first large negative component) and the b-wave (positive, usually larger)</a:t>
            </a:r>
            <a:endParaRPr lang="ar-IQ" sz="1400" dirty="0"/>
          </a:p>
        </p:txBody>
      </p:sp>
      <p:pic>
        <p:nvPicPr>
          <p:cNvPr id="5" name="Picture 4">
            <a:extLst>
              <a:ext uri="{FF2B5EF4-FFF2-40B4-BE49-F238E27FC236}">
                <a16:creationId xmlns:a16="http://schemas.microsoft.com/office/drawing/2014/main" id="{459479A1-A51C-A46D-C183-D60FE6FC51EC}"/>
              </a:ext>
            </a:extLst>
          </p:cNvPr>
          <p:cNvPicPr>
            <a:picLocks noChangeAspect="1"/>
          </p:cNvPicPr>
          <p:nvPr/>
        </p:nvPicPr>
        <p:blipFill>
          <a:blip r:embed="rId2"/>
          <a:srcRect r="3000" b="2"/>
          <a:stretch/>
        </p:blipFill>
        <p:spPr>
          <a:xfrm>
            <a:off x="7646838" y="1980775"/>
            <a:ext cx="3748858" cy="3632824"/>
          </a:xfrm>
          <a:prstGeom prst="rect">
            <a:avLst/>
          </a:prstGeom>
        </p:spPr>
      </p:pic>
      <p:sp>
        <p:nvSpPr>
          <p:cNvPr id="16" name="Rectangle 11">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52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DD6E6-C5EA-609A-8623-79CA0772D310}"/>
              </a:ext>
            </a:extLst>
          </p:cNvPr>
          <p:cNvSpPr>
            <a:spLocks noGrp="1"/>
          </p:cNvSpPr>
          <p:nvPr>
            <p:ph type="title"/>
          </p:nvPr>
        </p:nvSpPr>
        <p:spPr>
          <a:xfrm>
            <a:off x="894735" y="294538"/>
            <a:ext cx="10372815" cy="1167214"/>
          </a:xfrm>
        </p:spPr>
        <p:txBody>
          <a:bodyPr>
            <a:normAutofit/>
          </a:bodyPr>
          <a:lstStyle/>
          <a:p>
            <a:r>
              <a:rPr kumimoji="0" lang="en-US" sz="3700" b="1" i="1" u="none" strike="noStrike" kern="1200" cap="none" spc="0" normalizeH="0" baseline="0" noProof="0" dirty="0">
                <a:ln>
                  <a:noFill/>
                </a:ln>
                <a:solidFill>
                  <a:prstClr val="black"/>
                </a:solidFill>
                <a:effectLst/>
                <a:uLnTx/>
                <a:uFillTx/>
                <a:latin typeface="Arial-BoldItalicMT"/>
                <a:ea typeface="+mj-ea"/>
                <a:cs typeface="+mj-cs"/>
              </a:rPr>
              <a:t>ERG Waveform</a:t>
            </a:r>
            <a:endParaRPr lang="ar-IQ" sz="4000" dirty="0">
              <a:solidFill>
                <a:srgbClr val="FFFFFF"/>
              </a:solidFill>
            </a:endParaRPr>
          </a:p>
        </p:txBody>
      </p:sp>
      <p:sp>
        <p:nvSpPr>
          <p:cNvPr id="4" name="Rectangle 1">
            <a:extLst>
              <a:ext uri="{FF2B5EF4-FFF2-40B4-BE49-F238E27FC236}">
                <a16:creationId xmlns:a16="http://schemas.microsoft.com/office/drawing/2014/main" id="{55FB1E59-4697-6BB7-FEF7-D2753104341D}"/>
              </a:ext>
            </a:extLst>
          </p:cNvPr>
          <p:cNvSpPr>
            <a:spLocks noGrp="1" noChangeArrowheads="1"/>
          </p:cNvSpPr>
          <p:nvPr>
            <p:ph idx="1"/>
          </p:nvPr>
        </p:nvSpPr>
        <p:spPr bwMode="auto">
          <a:xfrm>
            <a:off x="629265" y="1671484"/>
            <a:ext cx="10466365" cy="433007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ar-IQ" altLang="ar-IQ" sz="1600" b="0" i="0" u="none" strike="noStrike" cap="none" normalizeH="0" baseline="0" dirty="0">
                <a:ln>
                  <a:noFill/>
                </a:ln>
                <a:effectLst/>
                <a:latin typeface="Arial" panose="020B0604020202020204" pitchFamily="34" charset="0"/>
              </a:rPr>
              <a:t>The two important characteristics of the ERG waveform are:</a:t>
            </a:r>
          </a:p>
          <a:p>
            <a:pPr marL="0" marR="0" lvl="0" indent="0" defTabSz="914400" rtl="0" eaLnBrk="0" fontAlgn="base" latinLnBrk="0" hangingPunct="0">
              <a:spcBef>
                <a:spcPct val="0"/>
              </a:spcBef>
              <a:spcAft>
                <a:spcPts val="600"/>
              </a:spcAft>
              <a:buClrTx/>
              <a:buSzTx/>
              <a:buFontTx/>
              <a:buChar char="•"/>
              <a:tabLst/>
            </a:pPr>
            <a:r>
              <a:rPr kumimoji="0" lang="ar-IQ" altLang="ar-IQ" sz="1600" b="0" i="0" u="none" strike="noStrike" cap="none" normalizeH="0" baseline="0" dirty="0">
                <a:ln>
                  <a:noFill/>
                </a:ln>
                <a:effectLst/>
                <a:latin typeface="Arial" panose="020B0604020202020204" pitchFamily="34" charset="0"/>
              </a:rPr>
              <a:t>(a) </a:t>
            </a:r>
            <a:r>
              <a:rPr kumimoji="0" lang="ar-IQ" altLang="ar-IQ" sz="1600" b="1" i="0" u="none" strike="noStrike" cap="none" normalizeH="0" baseline="0" dirty="0">
                <a:ln>
                  <a:noFill/>
                </a:ln>
                <a:effectLst/>
                <a:latin typeface="Arial" panose="020B0604020202020204" pitchFamily="34" charset="0"/>
              </a:rPr>
              <a:t>Amplitude</a:t>
            </a:r>
            <a:r>
              <a:rPr kumimoji="0" lang="ar-IQ" altLang="ar-IQ" sz="1600" b="0" i="0" u="none" strike="noStrike" cap="none" normalizeH="0" baseline="0" dirty="0">
                <a:ln>
                  <a:noFill/>
                </a:ln>
                <a:effectLst/>
                <a:latin typeface="Arial" panose="020B0604020202020204" pitchFamily="34" charset="0"/>
              </a:rPr>
              <a:t>:</a:t>
            </a:r>
          </a:p>
          <a:p>
            <a:pPr marL="457200" marR="0" lvl="1" indent="0" defTabSz="914400" rtl="0" eaLnBrk="0" fontAlgn="base" latinLnBrk="0" hangingPunct="0">
              <a:spcBef>
                <a:spcPct val="0"/>
              </a:spcBef>
              <a:spcAft>
                <a:spcPts val="600"/>
              </a:spcAft>
              <a:buClrTx/>
              <a:buSzTx/>
              <a:buFontTx/>
              <a:buChar char="•"/>
              <a:tabLst/>
            </a:pPr>
            <a:r>
              <a:rPr kumimoji="0" lang="ar-IQ" altLang="ar-IQ" sz="1600" b="0" i="0" u="none" strike="noStrike" cap="none" normalizeH="0" baseline="0" dirty="0">
                <a:ln>
                  <a:noFill/>
                </a:ln>
                <a:effectLst/>
                <a:latin typeface="Arial" panose="020B0604020202020204" pitchFamily="34" charset="0"/>
              </a:rPr>
              <a:t>(i) The a-wave amplitude is measured from the baseline to the negative trough of the a-wave.</a:t>
            </a:r>
          </a:p>
          <a:p>
            <a:pPr marL="457200" marR="0" lvl="1" indent="0" defTabSz="914400" rtl="0" eaLnBrk="0" fontAlgn="base" latinLnBrk="0" hangingPunct="0">
              <a:spcBef>
                <a:spcPct val="0"/>
              </a:spcBef>
              <a:spcAft>
                <a:spcPts val="600"/>
              </a:spcAft>
              <a:buClrTx/>
              <a:buSzTx/>
              <a:buFontTx/>
              <a:buChar char="•"/>
              <a:tabLst/>
            </a:pPr>
            <a:r>
              <a:rPr kumimoji="0" lang="ar-IQ" altLang="ar-IQ" sz="1600" b="0" i="0" u="none" strike="noStrike" cap="none" normalizeH="0" baseline="0" dirty="0">
                <a:ln>
                  <a:noFill/>
                </a:ln>
                <a:effectLst/>
                <a:latin typeface="Arial" panose="020B0604020202020204" pitchFamily="34" charset="0"/>
              </a:rPr>
              <a:t>(ii) The b-wave amplitude is measured from the trough of the a-wave to the following peak of the b-wave.</a:t>
            </a:r>
          </a:p>
          <a:p>
            <a:pPr marL="0" marR="0" lvl="0" indent="0" defTabSz="914400" rtl="0" eaLnBrk="0" fontAlgn="base" latinLnBrk="0" hangingPunct="0">
              <a:spcBef>
                <a:spcPct val="0"/>
              </a:spcBef>
              <a:spcAft>
                <a:spcPts val="600"/>
              </a:spcAft>
              <a:buClrTx/>
              <a:buSzTx/>
              <a:buFontTx/>
              <a:buChar char="•"/>
              <a:tabLst/>
            </a:pPr>
            <a:r>
              <a:rPr kumimoji="0" lang="ar-IQ" altLang="ar-IQ" sz="1600" b="0" i="0" u="none" strike="noStrike" cap="none" normalizeH="0" baseline="0" dirty="0">
                <a:ln>
                  <a:noFill/>
                </a:ln>
                <a:effectLst/>
                <a:latin typeface="Arial" panose="020B0604020202020204" pitchFamily="34" charset="0"/>
              </a:rPr>
              <a:t>(b) </a:t>
            </a:r>
            <a:r>
              <a:rPr kumimoji="0" lang="ar-IQ" altLang="ar-IQ" sz="1600" b="1" i="0" u="none" strike="noStrike" cap="none" normalizeH="0" baseline="0" dirty="0">
                <a:ln>
                  <a:noFill/>
                </a:ln>
                <a:effectLst/>
                <a:latin typeface="Arial" panose="020B0604020202020204" pitchFamily="34" charset="0"/>
              </a:rPr>
              <a:t>Time</a:t>
            </a:r>
            <a:r>
              <a:rPr kumimoji="0" lang="ar-IQ" altLang="ar-IQ" sz="1600" b="0" i="0" u="none" strike="noStrike" cap="none" normalizeH="0" baseline="0" dirty="0">
                <a:ln>
                  <a:noFill/>
                </a:ln>
                <a:effectLst/>
                <a:latin typeface="Arial" panose="020B0604020202020204" pitchFamily="34" charset="0"/>
              </a:rPr>
              <a:t>:</a:t>
            </a:r>
          </a:p>
          <a:p>
            <a:pPr marL="457200" marR="0" lvl="1" indent="0" defTabSz="914400" rtl="0" eaLnBrk="0" fontAlgn="base" latinLnBrk="0" hangingPunct="0">
              <a:spcBef>
                <a:spcPct val="0"/>
              </a:spcBef>
              <a:spcAft>
                <a:spcPts val="600"/>
              </a:spcAft>
              <a:buClrTx/>
              <a:buSzTx/>
              <a:buFontTx/>
              <a:buChar char="•"/>
              <a:tabLst/>
            </a:pPr>
            <a:r>
              <a:rPr kumimoji="0" lang="ar-IQ" altLang="ar-IQ" sz="1600" b="0" i="0" u="none" strike="noStrike" cap="none" normalizeH="0" baseline="0" dirty="0">
                <a:ln>
                  <a:noFill/>
                </a:ln>
                <a:effectLst/>
                <a:latin typeface="Arial" panose="020B0604020202020204" pitchFamily="34" charset="0"/>
              </a:rPr>
              <a:t>Time from flash onset to the trough of the a-wave.</a:t>
            </a:r>
          </a:p>
          <a:p>
            <a:pPr marL="457200" marR="0" lvl="1" indent="0" defTabSz="914400" rtl="0" eaLnBrk="0" fontAlgn="base" latinLnBrk="0" hangingPunct="0">
              <a:spcBef>
                <a:spcPct val="0"/>
              </a:spcBef>
              <a:spcAft>
                <a:spcPts val="600"/>
              </a:spcAft>
              <a:buClrTx/>
              <a:buSzTx/>
              <a:buFontTx/>
              <a:buChar char="•"/>
              <a:tabLst/>
            </a:pPr>
            <a:r>
              <a:rPr kumimoji="0" lang="ar-IQ" altLang="ar-IQ" sz="1600" b="0" i="0" u="none" strike="noStrike" cap="none" normalizeH="0" baseline="0" dirty="0">
                <a:ln>
                  <a:noFill/>
                </a:ln>
                <a:effectLst/>
                <a:latin typeface="Arial" panose="020B0604020202020204" pitchFamily="34" charset="0"/>
              </a:rPr>
              <a:t>Time from flash onset to the peak of the b-wave.</a:t>
            </a:r>
          </a:p>
          <a:p>
            <a:pPr marL="0" marR="0" lvl="0" indent="0" defTabSz="914400" rtl="0" eaLnBrk="0" fontAlgn="base" latinLnBrk="0" hangingPunct="0">
              <a:spcBef>
                <a:spcPct val="0"/>
              </a:spcBef>
              <a:spcAft>
                <a:spcPts val="600"/>
              </a:spcAft>
              <a:buClrTx/>
              <a:buSzTx/>
              <a:buFontTx/>
              <a:buChar char="•"/>
              <a:tabLst/>
            </a:pPr>
            <a:r>
              <a:rPr kumimoji="0" lang="ar-IQ" altLang="ar-IQ" sz="1600" b="0" i="0" u="none" strike="noStrike" cap="none" normalizeH="0" baseline="0" dirty="0">
                <a:ln>
                  <a:noFill/>
                </a:ln>
                <a:effectLst/>
                <a:latin typeface="Arial" panose="020B0604020202020204" pitchFamily="34" charset="0"/>
              </a:rPr>
              <a:t>The ERG signal typically lasts </a:t>
            </a:r>
            <a:r>
              <a:rPr lang="en-US" altLang="ar-IQ" sz="1600" dirty="0">
                <a:latin typeface="Arial" panose="020B0604020202020204" pitchFamily="34" charset="0"/>
              </a:rPr>
              <a:t>200</a:t>
            </a:r>
            <a:r>
              <a:rPr kumimoji="0" lang="ar-IQ" altLang="ar-IQ" sz="1600" b="0" i="0" u="none" strike="noStrike" cap="none" normalizeH="0" baseline="0" dirty="0">
                <a:ln>
                  <a:noFill/>
                </a:ln>
                <a:effectLst/>
                <a:latin typeface="Arial" panose="020B0604020202020204" pitchFamily="34" charset="0"/>
              </a:rPr>
              <a:t> ms, with the first 80 ms being the most important, containing most ERG components.</a:t>
            </a:r>
          </a:p>
          <a:p>
            <a:pPr marL="0" marR="0" lvl="0" indent="0" defTabSz="914400" rtl="0" eaLnBrk="0" fontAlgn="base" latinLnBrk="0" hangingPunct="0">
              <a:spcBef>
                <a:spcPct val="0"/>
              </a:spcBef>
              <a:spcAft>
                <a:spcPts val="600"/>
              </a:spcAft>
              <a:buClrTx/>
              <a:buSzTx/>
              <a:buFontTx/>
              <a:buChar char="•"/>
              <a:tabLst/>
            </a:pPr>
            <a:r>
              <a:rPr kumimoji="0" lang="ar-IQ" altLang="ar-IQ" sz="1600" b="0" i="0" u="none" strike="noStrike" cap="none" normalizeH="0" baseline="0" dirty="0">
                <a:ln>
                  <a:noFill/>
                </a:ln>
                <a:effectLst/>
                <a:latin typeface="Arial" panose="020B0604020202020204" pitchFamily="34" charset="0"/>
              </a:rPr>
              <a:t>The short length of the ERG signal presents a challenge for analysis.</a:t>
            </a:r>
          </a:p>
          <a:p>
            <a:pPr marL="0" marR="0" lvl="0" indent="0" defTabSz="914400" rtl="0" eaLnBrk="0" fontAlgn="base" latinLnBrk="0" hangingPunct="0">
              <a:spcBef>
                <a:spcPct val="0"/>
              </a:spcBef>
              <a:spcAft>
                <a:spcPts val="600"/>
              </a:spcAft>
              <a:buClrTx/>
              <a:buSzTx/>
              <a:buFontTx/>
              <a:buChar char="•"/>
              <a:tabLst/>
            </a:pPr>
            <a:r>
              <a:rPr kumimoji="0" lang="ar-IQ" altLang="ar-IQ" sz="1600" b="0" i="0" u="none" strike="noStrike" cap="none" normalizeH="0" baseline="0" dirty="0">
                <a:ln>
                  <a:noFill/>
                </a:ln>
                <a:effectLst/>
                <a:latin typeface="Arial" panose="020B0604020202020204" pitchFamily="34" charset="0"/>
              </a:rPr>
              <a:t>The a-wave indicates the condition of the outer retina's photoreceptors, while the b-wave reflects the condition of the inner retinal layers.</a:t>
            </a:r>
          </a:p>
        </p:txBody>
      </p:sp>
    </p:spTree>
    <p:extLst>
      <p:ext uri="{BB962C8B-B14F-4D97-AF65-F5344CB8AC3E}">
        <p14:creationId xmlns:p14="http://schemas.microsoft.com/office/powerpoint/2010/main" val="381336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E5FE52-E86C-9636-7938-5DD5FCAEEBB3}"/>
              </a:ext>
            </a:extLst>
          </p:cNvPr>
          <p:cNvSpPr>
            <a:spLocks noGrp="1"/>
          </p:cNvSpPr>
          <p:nvPr>
            <p:ph type="title"/>
          </p:nvPr>
        </p:nvSpPr>
        <p:spPr>
          <a:xfrm>
            <a:off x="1136397" y="502020"/>
            <a:ext cx="5323715" cy="1642970"/>
          </a:xfrm>
        </p:spPr>
        <p:txBody>
          <a:bodyPr anchor="b">
            <a:normAutofit/>
          </a:bodyPr>
          <a:lstStyle/>
          <a:p>
            <a:r>
              <a:rPr lang="en-US" sz="4000" b="1" i="1">
                <a:effectLst/>
                <a:latin typeface="Arial-BoldItalicMT"/>
              </a:rPr>
              <a:t>ERG Electrodes</a:t>
            </a:r>
            <a:r>
              <a:rPr lang="en-US" sz="4000"/>
              <a:t> </a:t>
            </a:r>
            <a:br>
              <a:rPr lang="en-US" sz="4000"/>
            </a:br>
            <a:endParaRPr lang="ar-IQ" sz="4000"/>
          </a:p>
        </p:txBody>
      </p:sp>
      <p:sp>
        <p:nvSpPr>
          <p:cNvPr id="4" name="Rectangle 1">
            <a:extLst>
              <a:ext uri="{FF2B5EF4-FFF2-40B4-BE49-F238E27FC236}">
                <a16:creationId xmlns:a16="http://schemas.microsoft.com/office/drawing/2014/main" id="{D4716030-3FE4-2644-7750-25AD891C7BB2}"/>
              </a:ext>
            </a:extLst>
          </p:cNvPr>
          <p:cNvSpPr>
            <a:spLocks noGrp="1" noChangeArrowheads="1"/>
          </p:cNvSpPr>
          <p:nvPr>
            <p:ph idx="1"/>
          </p:nvPr>
        </p:nvSpPr>
        <p:spPr bwMode="auto">
          <a:xfrm>
            <a:off x="1144923" y="2405894"/>
            <a:ext cx="5315189" cy="353508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ar-IQ" altLang="ar-IQ" sz="1400" b="0" i="0" u="none" strike="noStrike" cap="none" normalizeH="0" baseline="0">
                <a:ln>
                  <a:noFill/>
                </a:ln>
                <a:effectLst/>
                <a:latin typeface="Arial" panose="020B0604020202020204" pitchFamily="34" charset="0"/>
              </a:rPr>
              <a:t>The choice of electrode is crucial in ERG recording, with two main types:</a:t>
            </a:r>
          </a:p>
          <a:p>
            <a:pPr marL="0" marR="0" lvl="0" indent="0" defTabSz="914400" rtl="0" eaLnBrk="0" fontAlgn="base" latinLnBrk="0" hangingPunct="0">
              <a:spcBef>
                <a:spcPct val="0"/>
              </a:spcBef>
              <a:spcAft>
                <a:spcPts val="600"/>
              </a:spcAft>
              <a:buClrTx/>
              <a:buSzTx/>
              <a:buFontTx/>
              <a:buChar char="•"/>
              <a:tabLst/>
            </a:pPr>
            <a:r>
              <a:rPr kumimoji="0" lang="ar-IQ" altLang="ar-IQ" sz="1400" b="0" i="0" u="none" strike="noStrike" cap="none" normalizeH="0" baseline="0">
                <a:ln>
                  <a:noFill/>
                </a:ln>
                <a:effectLst/>
                <a:latin typeface="Arial" panose="020B0604020202020204" pitchFamily="34" charset="0"/>
              </a:rPr>
              <a:t>(i) </a:t>
            </a:r>
            <a:r>
              <a:rPr kumimoji="0" lang="ar-IQ" altLang="ar-IQ" sz="1400" b="1" i="0" u="none" strike="noStrike" cap="none" normalizeH="0" baseline="0">
                <a:ln>
                  <a:noFill/>
                </a:ln>
                <a:effectLst/>
                <a:latin typeface="Arial" panose="020B0604020202020204" pitchFamily="34" charset="0"/>
              </a:rPr>
              <a:t>Contact lens electrodes</a:t>
            </a:r>
            <a:r>
              <a:rPr kumimoji="0" lang="ar-IQ" altLang="ar-IQ" sz="1400" b="0" i="0" u="none" strike="noStrike" cap="none" normalizeH="0" baseline="0">
                <a:ln>
                  <a:noFill/>
                </a:ln>
                <a:effectLst/>
                <a:latin typeface="Arial" panose="020B0604020202020204" pitchFamily="34" charset="0"/>
              </a:rPr>
              <a:t>, which touch the cornea.</a:t>
            </a:r>
          </a:p>
          <a:p>
            <a:pPr marL="0" marR="0" lvl="0" indent="0" defTabSz="914400" rtl="0" eaLnBrk="0" fontAlgn="base" latinLnBrk="0" hangingPunct="0">
              <a:spcBef>
                <a:spcPct val="0"/>
              </a:spcBef>
              <a:spcAft>
                <a:spcPts val="600"/>
              </a:spcAft>
              <a:buClrTx/>
              <a:buSzTx/>
              <a:buFontTx/>
              <a:buChar char="•"/>
              <a:tabLst/>
            </a:pPr>
            <a:r>
              <a:rPr kumimoji="0" lang="ar-IQ" altLang="ar-IQ" sz="1400" b="0" i="0" u="none" strike="noStrike" cap="none" normalizeH="0" baseline="0">
                <a:ln>
                  <a:noFill/>
                </a:ln>
                <a:effectLst/>
                <a:latin typeface="Arial" panose="020B0604020202020204" pitchFamily="34" charset="0"/>
              </a:rPr>
              <a:t>(ii) </a:t>
            </a:r>
            <a:r>
              <a:rPr kumimoji="0" lang="ar-IQ" altLang="ar-IQ" sz="1400" b="1" i="0" u="none" strike="noStrike" cap="none" normalizeH="0" baseline="0">
                <a:ln>
                  <a:noFill/>
                </a:ln>
                <a:effectLst/>
                <a:latin typeface="Arial" panose="020B0604020202020204" pitchFamily="34" charset="0"/>
              </a:rPr>
              <a:t>Non-contact electrodes</a:t>
            </a:r>
            <a:r>
              <a:rPr kumimoji="0" lang="ar-IQ" altLang="ar-IQ" sz="1400" b="0" i="0" u="none" strike="noStrike" cap="none" normalizeH="0" baseline="0">
                <a:ln>
                  <a:noFill/>
                </a:ln>
                <a:effectLst/>
                <a:latin typeface="Arial" panose="020B0604020202020204" pitchFamily="34" charset="0"/>
              </a:rPr>
              <a:t>, which contact either the cornea or the bulbar conjunctiva.</a:t>
            </a:r>
          </a:p>
          <a:p>
            <a:pPr marL="0" marR="0" lvl="0" indent="0" defTabSz="914400" rtl="0" eaLnBrk="0" fontAlgn="base" latinLnBrk="0" hangingPunct="0">
              <a:spcBef>
                <a:spcPct val="0"/>
              </a:spcBef>
              <a:spcAft>
                <a:spcPts val="600"/>
              </a:spcAft>
              <a:buClrTx/>
              <a:buSzTx/>
              <a:buFontTx/>
              <a:buChar char="•"/>
              <a:tabLst/>
            </a:pPr>
            <a:r>
              <a:rPr kumimoji="0" lang="ar-IQ" altLang="ar-IQ" sz="1400" b="0" i="0" u="none" strike="noStrike" cap="none" normalizeH="0" baseline="0">
                <a:ln>
                  <a:noFill/>
                </a:ln>
                <a:effectLst/>
                <a:latin typeface="Arial" panose="020B0604020202020204" pitchFamily="34" charset="0"/>
              </a:rPr>
              <a:t>Small ERG signals are commonly recorded using contact lens electrodes on the corneal surface, allowing for the summation of retinal electrical activity.</a:t>
            </a:r>
          </a:p>
          <a:p>
            <a:pPr marL="0" marR="0" lvl="0" indent="0" defTabSz="914400" rtl="0" eaLnBrk="0" fontAlgn="base" latinLnBrk="0" hangingPunct="0">
              <a:spcBef>
                <a:spcPct val="0"/>
              </a:spcBef>
              <a:spcAft>
                <a:spcPts val="600"/>
              </a:spcAft>
              <a:buClrTx/>
              <a:buSzTx/>
              <a:buFontTx/>
              <a:buChar char="•"/>
              <a:tabLst/>
            </a:pPr>
            <a:r>
              <a:rPr kumimoji="0" lang="ar-IQ" altLang="ar-IQ" sz="1400" b="0" i="0" u="none" strike="noStrike" cap="none" normalizeH="0" baseline="0">
                <a:ln>
                  <a:noFill/>
                </a:ln>
                <a:effectLst/>
                <a:latin typeface="Arial" panose="020B0604020202020204" pitchFamily="34" charset="0"/>
              </a:rPr>
              <a:t>Contact lens electrodes, often with a central optical opening and lid holder, provide larger signal amplitudes but are costly and uncomfortable. They can be unipolar (e.g., Jet electrode, some Burian-Allen electrodes) or bipolar (other Burian-Allen types).</a:t>
            </a:r>
          </a:p>
          <a:p>
            <a:pPr marL="0" marR="0" lvl="0" indent="0" defTabSz="914400" rtl="0" eaLnBrk="0" fontAlgn="base" latinLnBrk="0" hangingPunct="0">
              <a:spcBef>
                <a:spcPct val="0"/>
              </a:spcBef>
              <a:spcAft>
                <a:spcPts val="600"/>
              </a:spcAft>
              <a:buClrTx/>
              <a:buSzTx/>
              <a:buFontTx/>
              <a:buChar char="•"/>
              <a:tabLst/>
            </a:pPr>
            <a:r>
              <a:rPr kumimoji="0" lang="ar-IQ" altLang="ar-IQ" sz="1400" b="0" i="0" u="none" strike="noStrike" cap="none" normalizeH="0" baseline="0">
                <a:ln>
                  <a:noFill/>
                </a:ln>
                <a:effectLst/>
                <a:latin typeface="Arial" panose="020B0604020202020204" pitchFamily="34" charset="0"/>
              </a:rPr>
              <a:t>Non-contact electrodes include gold foil, H-K loop, DTL fiber, and LVP-Zari electrodes.</a:t>
            </a:r>
          </a:p>
        </p:txBody>
      </p:sp>
      <p:sp>
        <p:nvSpPr>
          <p:cNvPr id="20" name="Rectangle 1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29A67F2-2F53-7BB6-5EA8-C5371C870C2F}"/>
              </a:ext>
            </a:extLst>
          </p:cNvPr>
          <p:cNvPicPr>
            <a:picLocks noChangeAspect="1"/>
          </p:cNvPicPr>
          <p:nvPr/>
        </p:nvPicPr>
        <p:blipFill>
          <a:blip r:embed="rId2"/>
          <a:stretch>
            <a:fillRect/>
          </a:stretch>
        </p:blipFill>
        <p:spPr>
          <a:xfrm>
            <a:off x="7075967" y="1278437"/>
            <a:ext cx="4170530" cy="4333018"/>
          </a:xfrm>
          <a:prstGeom prst="rect">
            <a:avLst/>
          </a:prstGeom>
        </p:spPr>
      </p:pic>
    </p:spTree>
    <p:extLst>
      <p:ext uri="{BB962C8B-B14F-4D97-AF65-F5344CB8AC3E}">
        <p14:creationId xmlns:p14="http://schemas.microsoft.com/office/powerpoint/2010/main" val="1420575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B08E4D-5D73-644D-D2A8-24023CE1154B}"/>
              </a:ext>
            </a:extLst>
          </p:cNvPr>
          <p:cNvSpPr>
            <a:spLocks noGrp="1"/>
          </p:cNvSpPr>
          <p:nvPr>
            <p:ph type="title"/>
          </p:nvPr>
        </p:nvSpPr>
        <p:spPr>
          <a:xfrm>
            <a:off x="466722" y="586855"/>
            <a:ext cx="3201366" cy="3387497"/>
          </a:xfrm>
        </p:spPr>
        <p:txBody>
          <a:bodyPr anchor="b">
            <a:normAutofit/>
          </a:bodyPr>
          <a:lstStyle/>
          <a:p>
            <a:r>
              <a:rPr lang="en-US" sz="4000" b="1" i="1" dirty="0">
                <a:solidFill>
                  <a:srgbClr val="FFFFFF"/>
                </a:solidFill>
                <a:effectLst/>
                <a:latin typeface="Arial-BoldItalicMT"/>
              </a:rPr>
              <a:t>System Description</a:t>
            </a:r>
            <a:r>
              <a:rPr lang="en-US" sz="4000" dirty="0">
                <a:solidFill>
                  <a:srgbClr val="FFFFFF"/>
                </a:solidFill>
              </a:rPr>
              <a:t> </a:t>
            </a:r>
            <a:br>
              <a:rPr lang="en-US" sz="4000" dirty="0">
                <a:solidFill>
                  <a:srgbClr val="FFFFFF"/>
                </a:solidFill>
              </a:rPr>
            </a:br>
            <a:endParaRPr lang="ar-IQ" sz="4000" dirty="0">
              <a:solidFill>
                <a:srgbClr val="FFFFFF"/>
              </a:solidFill>
            </a:endParaRPr>
          </a:p>
        </p:txBody>
      </p:sp>
      <p:sp>
        <p:nvSpPr>
          <p:cNvPr id="4" name="Rectangle 1">
            <a:extLst>
              <a:ext uri="{FF2B5EF4-FFF2-40B4-BE49-F238E27FC236}">
                <a16:creationId xmlns:a16="http://schemas.microsoft.com/office/drawing/2014/main" id="{948B653A-9B66-345D-5794-27FCAAFE44EB}"/>
              </a:ext>
            </a:extLst>
          </p:cNvPr>
          <p:cNvSpPr>
            <a:spLocks noGrp="1" noChangeArrowheads="1"/>
          </p:cNvSpPr>
          <p:nvPr>
            <p:ph idx="1"/>
          </p:nvPr>
        </p:nvSpPr>
        <p:spPr bwMode="auto">
          <a:xfrm>
            <a:off x="4810259" y="649480"/>
            <a:ext cx="6555347" cy="554604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ar-IQ" altLang="ar-IQ" sz="2000" b="0" i="0" u="none" strike="noStrike" cap="none" normalizeH="0" baseline="0" dirty="0">
                <a:ln>
                  <a:noFill/>
                </a:ln>
                <a:effectLst/>
                <a:latin typeface="Arial" panose="020B0604020202020204" pitchFamily="34" charset="0"/>
              </a:rPr>
              <a:t>The ERG recording system is similar to ECG and EEG, using electrodes to capture the retinal electrical signal.</a:t>
            </a:r>
          </a:p>
          <a:p>
            <a:pPr marL="0" marR="0" lvl="0" indent="0" defTabSz="914400" rtl="0" eaLnBrk="0" fontAlgn="base" latinLnBrk="0" hangingPunct="0">
              <a:spcBef>
                <a:spcPct val="0"/>
              </a:spcBef>
              <a:spcAft>
                <a:spcPts val="600"/>
              </a:spcAft>
              <a:buClrTx/>
              <a:buSzTx/>
              <a:buFontTx/>
              <a:buChar char="•"/>
              <a:tabLst/>
            </a:pPr>
            <a:r>
              <a:rPr kumimoji="0" lang="ar-IQ" altLang="ar-IQ" sz="2000" b="0" i="0" u="none" strike="noStrike" cap="none" normalizeH="0" baseline="0" dirty="0">
                <a:ln>
                  <a:noFill/>
                </a:ln>
                <a:effectLst/>
                <a:latin typeface="Arial" panose="020B0604020202020204" pitchFamily="34" charset="0"/>
              </a:rPr>
              <a:t>This signal is sent to a preamplifier, amplified further, and filtered to reduce noise, with the patient electrically isolated for safety.</a:t>
            </a:r>
          </a:p>
          <a:p>
            <a:pPr marL="0" marR="0" lvl="0" indent="0" defTabSz="914400" rtl="0" eaLnBrk="0" fontAlgn="base" latinLnBrk="0" hangingPunct="0">
              <a:spcBef>
                <a:spcPct val="0"/>
              </a:spcBef>
              <a:spcAft>
                <a:spcPts val="600"/>
              </a:spcAft>
              <a:buClrTx/>
              <a:buSzTx/>
              <a:buFontTx/>
              <a:buChar char="•"/>
              <a:tabLst/>
            </a:pPr>
            <a:r>
              <a:rPr kumimoji="0" lang="ar-IQ" altLang="ar-IQ" sz="2000" b="0" i="0" u="none" strike="noStrike" cap="none" normalizeH="0" baseline="0" dirty="0">
                <a:ln>
                  <a:noFill/>
                </a:ln>
                <a:effectLst/>
                <a:latin typeface="Arial" panose="020B0604020202020204" pitchFamily="34" charset="0"/>
              </a:rPr>
              <a:t>A bandpass filter (0.3–300 Hz) removes unwanted frequencies, allowing for clear recording of oscillatory potentials.</a:t>
            </a:r>
          </a:p>
          <a:p>
            <a:pPr marL="0" marR="0" lvl="0" indent="0" defTabSz="914400" rtl="0" eaLnBrk="0" fontAlgn="base" latinLnBrk="0" hangingPunct="0">
              <a:spcBef>
                <a:spcPct val="0"/>
              </a:spcBef>
              <a:spcAft>
                <a:spcPts val="600"/>
              </a:spcAft>
              <a:buClrTx/>
              <a:buSzTx/>
              <a:buFontTx/>
              <a:buChar char="•"/>
              <a:tabLst/>
            </a:pPr>
            <a:r>
              <a:rPr kumimoji="0" lang="ar-IQ" altLang="ar-IQ" sz="2000" b="0" i="0" u="none" strike="noStrike" cap="none" normalizeH="0" baseline="0" dirty="0">
                <a:ln>
                  <a:noFill/>
                </a:ln>
                <a:effectLst/>
                <a:latin typeface="Arial" panose="020B0604020202020204" pitchFamily="34" charset="0"/>
              </a:rPr>
              <a:t>The amplified analog signal is digitized by an analog-to-digital converter, then processed in a microprocessor.</a:t>
            </a:r>
          </a:p>
          <a:p>
            <a:pPr marL="0" marR="0" lvl="0" indent="0" defTabSz="914400" rtl="0" eaLnBrk="0" fontAlgn="base" latinLnBrk="0" hangingPunct="0">
              <a:spcBef>
                <a:spcPct val="0"/>
              </a:spcBef>
              <a:spcAft>
                <a:spcPts val="600"/>
              </a:spcAft>
              <a:buClrTx/>
              <a:buSzTx/>
              <a:buFontTx/>
              <a:buChar char="•"/>
              <a:tabLst/>
            </a:pPr>
            <a:r>
              <a:rPr kumimoji="0" lang="ar-IQ" altLang="ar-IQ" sz="2000" b="0" i="0" u="none" strike="noStrike" cap="none" normalizeH="0" baseline="0" dirty="0">
                <a:ln>
                  <a:noFill/>
                </a:ln>
                <a:effectLst/>
                <a:latin typeface="Arial" panose="020B0604020202020204" pitchFamily="34" charset="0"/>
              </a:rPr>
              <a:t>A sampling rate of at least 1000 Hz ensures accurate digitization, with the output displayed or stored for further analysis.</a:t>
            </a:r>
          </a:p>
          <a:p>
            <a:pPr marL="0" marR="0" lvl="0" indent="0" defTabSz="914400" rtl="0" eaLnBrk="0" fontAlgn="base" latinLnBrk="0" hangingPunct="0">
              <a:spcBef>
                <a:spcPct val="0"/>
              </a:spcBef>
              <a:spcAft>
                <a:spcPts val="600"/>
              </a:spcAft>
              <a:buClrTx/>
              <a:buSzTx/>
              <a:buFontTx/>
              <a:buChar char="•"/>
              <a:tabLst/>
            </a:pPr>
            <a:r>
              <a:rPr kumimoji="0" lang="ar-IQ" altLang="ar-IQ" sz="2000" b="0" i="0" u="none" strike="noStrike" cap="none" normalizeH="0" baseline="0" dirty="0">
                <a:ln>
                  <a:noFill/>
                </a:ln>
                <a:effectLst/>
                <a:latin typeface="Arial" panose="020B0604020202020204" pitchFamily="34" charset="0"/>
              </a:rPr>
              <a:t>The system's software can average multiple responses to improve the signal-to-noise ratio.</a:t>
            </a:r>
          </a:p>
          <a:p>
            <a:pPr marL="0" marR="0" lvl="0" indent="0" defTabSz="914400" rtl="0" eaLnBrk="0" fontAlgn="base" latinLnBrk="0" hangingPunct="0">
              <a:spcBef>
                <a:spcPct val="0"/>
              </a:spcBef>
              <a:spcAft>
                <a:spcPts val="600"/>
              </a:spcAft>
              <a:buClrTx/>
              <a:buSzTx/>
              <a:buFontTx/>
              <a:buChar char="•"/>
              <a:tabLst/>
            </a:pPr>
            <a:r>
              <a:rPr kumimoji="0" lang="ar-IQ" altLang="ar-IQ" sz="2000" b="0" i="0" u="none" strike="noStrike" cap="none" normalizeH="0" baseline="0" dirty="0">
                <a:ln>
                  <a:noFill/>
                </a:ln>
                <a:effectLst/>
                <a:latin typeface="Arial" panose="020B0604020202020204" pitchFamily="34" charset="0"/>
              </a:rPr>
              <a:t>The hardware includes a photostimulator for retinal stimulation, with two types of illumination arrangements used for ERG recording.</a:t>
            </a:r>
          </a:p>
        </p:txBody>
      </p:sp>
    </p:spTree>
    <p:extLst>
      <p:ext uri="{BB962C8B-B14F-4D97-AF65-F5344CB8AC3E}">
        <p14:creationId xmlns:p14="http://schemas.microsoft.com/office/powerpoint/2010/main" val="36751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223C7-A743-3B94-BEA0-E1C2E7E035FD}"/>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2500" b="0" i="0" kern="1200">
                <a:solidFill>
                  <a:srgbClr val="FFFFFF"/>
                </a:solidFill>
                <a:effectLst/>
                <a:latin typeface="+mj-lt"/>
                <a:ea typeface="+mj-ea"/>
                <a:cs typeface="+mj-cs"/>
              </a:rPr>
              <a:t>Block diagram of signal acquisition system in ERG</a:t>
            </a:r>
            <a:r>
              <a:rPr lang="en-US" sz="2500" kern="1200">
                <a:solidFill>
                  <a:srgbClr val="FFFFFF"/>
                </a:solidFill>
                <a:latin typeface="+mj-lt"/>
                <a:ea typeface="+mj-ea"/>
                <a:cs typeface="+mj-cs"/>
              </a:rPr>
              <a:t> </a:t>
            </a:r>
            <a:br>
              <a:rPr lang="en-US" sz="2500" kern="1200">
                <a:solidFill>
                  <a:srgbClr val="FFFFFF"/>
                </a:solidFill>
                <a:latin typeface="+mj-lt"/>
                <a:ea typeface="+mj-ea"/>
                <a:cs typeface="+mj-cs"/>
              </a:rPr>
            </a:br>
            <a:endParaRPr lang="en-US" sz="2500" kern="120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10D6FC9B-9986-CE6A-BC8E-8F7C0F348B14}"/>
              </a:ext>
            </a:extLst>
          </p:cNvPr>
          <p:cNvPicPr>
            <a:picLocks noGrp="1" noChangeAspect="1"/>
          </p:cNvPicPr>
          <p:nvPr>
            <p:ph idx="1"/>
          </p:nvPr>
        </p:nvPicPr>
        <p:blipFill>
          <a:blip r:embed="rId2"/>
          <a:stretch>
            <a:fillRect/>
          </a:stretch>
        </p:blipFill>
        <p:spPr>
          <a:xfrm>
            <a:off x="432225" y="2564038"/>
            <a:ext cx="11327549" cy="3256670"/>
          </a:xfrm>
          <a:prstGeom prst="rect">
            <a:avLst/>
          </a:prstGeom>
        </p:spPr>
      </p:pic>
    </p:spTree>
    <p:extLst>
      <p:ext uri="{BB962C8B-B14F-4D97-AF65-F5344CB8AC3E}">
        <p14:creationId xmlns:p14="http://schemas.microsoft.com/office/powerpoint/2010/main" val="620731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839</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Arial-BoldItalicMT</vt:lpstr>
      <vt:lpstr>Calibri</vt:lpstr>
      <vt:lpstr>Calibri Light</vt:lpstr>
      <vt:lpstr>Office Theme</vt:lpstr>
      <vt:lpstr>The Electroretinogram ERG</vt:lpstr>
      <vt:lpstr>The Electroretinogram ERG  </vt:lpstr>
      <vt:lpstr>Purpose  </vt:lpstr>
      <vt:lpstr>Principle  </vt:lpstr>
      <vt:lpstr>ERG Waveform  </vt:lpstr>
      <vt:lpstr>ERG Waveform</vt:lpstr>
      <vt:lpstr>ERG Electrodes  </vt:lpstr>
      <vt:lpstr>System Description  </vt:lpstr>
      <vt:lpstr>Block diagram of signal acquisition system in ERG  </vt:lpstr>
      <vt:lpstr>Specifications  </vt:lpstr>
      <vt:lpstr>Applications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walaa ahmed</dc:creator>
  <cp:lastModifiedBy>walaa ahmed</cp:lastModifiedBy>
  <cp:revision>5</cp:revision>
  <dcterms:created xsi:type="dcterms:W3CDTF">2024-11-12T20:27:58Z</dcterms:created>
  <dcterms:modified xsi:type="dcterms:W3CDTF">2024-11-22T07:46:35Z</dcterms:modified>
</cp:coreProperties>
</file>