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19"/>
  </p:notesMasterIdLst>
  <p:sldIdLst>
    <p:sldId id="326" r:id="rId2"/>
    <p:sldId id="327" r:id="rId3"/>
    <p:sldId id="263" r:id="rId4"/>
    <p:sldId id="264" r:id="rId5"/>
    <p:sldId id="269" r:id="rId6"/>
    <p:sldId id="270" r:id="rId7"/>
    <p:sldId id="309" r:id="rId8"/>
    <p:sldId id="305" r:id="rId9"/>
    <p:sldId id="315" r:id="rId10"/>
    <p:sldId id="308" r:id="rId11"/>
    <p:sldId id="299" r:id="rId12"/>
    <p:sldId id="275" r:id="rId13"/>
    <p:sldId id="321" r:id="rId14"/>
    <p:sldId id="276" r:id="rId15"/>
    <p:sldId id="317" r:id="rId16"/>
    <p:sldId id="318" r:id="rId17"/>
    <p:sldId id="29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9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942D9C1F-4DA4-4FE9-BFEE-768B7CC3E218}" type="datetimeFigureOut">
              <a:rPr lang="ar-IQ" smtClean="0"/>
              <a:t>04/08/1446</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188B3835-ED7C-4D08-B70C-B791904FEB8F}" type="slidenum">
              <a:rPr lang="ar-IQ" smtClean="0"/>
              <a:t>‹#›</a:t>
            </a:fld>
            <a:endParaRPr lang="ar-IQ"/>
          </a:p>
        </p:txBody>
      </p:sp>
    </p:spTree>
    <p:extLst>
      <p:ext uri="{BB962C8B-B14F-4D97-AF65-F5344CB8AC3E}">
        <p14:creationId xmlns:p14="http://schemas.microsoft.com/office/powerpoint/2010/main" val="4276574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A8188CAE-ED5E-4593-8148-93AA51B4C662}" type="slidenum">
              <a:rPr lang="en-US" smtClean="0"/>
              <a:t>1</a:t>
            </a:fld>
            <a:endParaRPr lang="en-US"/>
          </a:p>
        </p:txBody>
      </p:sp>
    </p:spTree>
    <p:extLst>
      <p:ext uri="{BB962C8B-B14F-4D97-AF65-F5344CB8AC3E}">
        <p14:creationId xmlns:p14="http://schemas.microsoft.com/office/powerpoint/2010/main" val="1011709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339051667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596840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324038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190245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7" name="Date Placeholder 6"/>
          <p:cNvSpPr>
            <a:spLocks noGrp="1"/>
          </p:cNvSpPr>
          <p:nvPr>
            <p:ph type="dt" sz="half" idx="10"/>
          </p:nvPr>
        </p:nvSpPr>
        <p:spPr/>
        <p:txBody>
          <a:bodyPr/>
          <a:lstStyle/>
          <a:p>
            <a:fld id="{1160EA64-D806-43AC-9DF2-F8C432F32B4C}" type="datetimeFigureOut">
              <a:rPr lang="en-US" dirty="0"/>
              <a:t>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32272840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2/2/2025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146832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583436" y="3143250"/>
            <a:ext cx="4270248" cy="2596776"/>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7" name="Date Placeholder 6"/>
          <p:cNvSpPr>
            <a:spLocks noGrp="1"/>
          </p:cNvSpPr>
          <p:nvPr>
            <p:ph type="dt" sz="half" idx="10"/>
          </p:nvPr>
        </p:nvSpPr>
        <p:spPr/>
        <p:txBody>
          <a:bodyPr/>
          <a:lstStyle/>
          <a:p>
            <a:fld id="{4F7D4976-E339-4826-83B7-FBD03F55ECF8}" type="datetimeFigureOut">
              <a:rPr lang="en-US" dirty="0"/>
              <a:t>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ar-SA"/>
              <a:t>انقر لتحرير نمط عنوان الشكل الرئيسي</a:t>
            </a:r>
            <a:endParaRPr lang="en-US" dirty="0"/>
          </a:p>
        </p:txBody>
      </p:sp>
    </p:spTree>
    <p:extLst>
      <p:ext uri="{BB962C8B-B14F-4D97-AF65-F5344CB8AC3E}">
        <p14:creationId xmlns:p14="http://schemas.microsoft.com/office/powerpoint/2010/main" val="3842621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781023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490040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9" name="Date Placeholder 8"/>
          <p:cNvSpPr>
            <a:spLocks noGrp="1"/>
          </p:cNvSpPr>
          <p:nvPr>
            <p:ph type="dt" sz="half" idx="10"/>
          </p:nvPr>
        </p:nvSpPr>
        <p:spPr/>
        <p:txBody>
          <a:bodyPr/>
          <a:lstStyle/>
          <a:p>
            <a:fld id="{D1BE4249-C0D0-4B06-8692-E8BB871AF643}" type="datetimeFigureOut">
              <a:rPr lang="en-US" dirty="0"/>
              <a:t>2/2/2025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194547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2/2/2025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18175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2/2/2025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r">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extLst>
      <p:ext uri="{BB962C8B-B14F-4D97-AF65-F5344CB8AC3E}">
        <p14:creationId xmlns:p14="http://schemas.microsoft.com/office/powerpoint/2010/main" val="58861716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1"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r" defTabSz="914400" rtl="1"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m.wikipedia.org/wiki/Febrile_seizure" TargetMode="External"/><Relationship Id="rId7" Type="http://schemas.openxmlformats.org/officeDocument/2006/relationships/hyperlink" Target="https://en.m.wikipedia.org/wiki/Intussusception_(medical_disorder)" TargetMode="External"/><Relationship Id="rId2" Type="http://schemas.openxmlformats.org/officeDocument/2006/relationships/hyperlink" Target="https://en.m.wikipedia.org/wiki/MMR_vaccine" TargetMode="External"/><Relationship Id="rId1" Type="http://schemas.openxmlformats.org/officeDocument/2006/relationships/slideLayout" Target="../slideLayouts/slideLayout2.xml"/><Relationship Id="rId6" Type="http://schemas.openxmlformats.org/officeDocument/2006/relationships/hyperlink" Target="https://en.m.wikipedia.org/wiki/Rotavirus_vaccine" TargetMode="External"/><Relationship Id="rId5" Type="http://schemas.openxmlformats.org/officeDocument/2006/relationships/hyperlink" Target="https://en.m.wikipedia.org/wiki/Immunodeficient" TargetMode="External"/><Relationship Id="rId4" Type="http://schemas.openxmlformats.org/officeDocument/2006/relationships/hyperlink" Target="https://en.m.wikipedia.org/wiki/Varicella_vaccin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551145"/>
            <a:ext cx="7772400" cy="5863510"/>
          </a:xfrm>
        </p:spPr>
        <p:txBody>
          <a:bodyPr>
            <a:normAutofit/>
          </a:bodyPr>
          <a:lstStyle/>
          <a:p>
            <a:pPr algn="ctr">
              <a:lnSpc>
                <a:spcPct val="150000"/>
              </a:lnSpc>
            </a:pPr>
            <a:r>
              <a:rPr lang="en-US" sz="6000" b="1" dirty="0">
                <a:latin typeface="Times New Roman"/>
                <a:cs typeface="Times New Roman"/>
              </a:rPr>
              <a:t>Health Promotion </a:t>
            </a:r>
            <a:br>
              <a:rPr lang="en-US" sz="2800" b="1" dirty="0">
                <a:latin typeface="Times New Roman"/>
                <a:cs typeface="Times New Roman"/>
              </a:rPr>
            </a:br>
            <a:r>
              <a:rPr lang="en-US" sz="2400" b="1" dirty="0">
                <a:latin typeface="Times New Roman"/>
                <a:cs typeface="Times New Roman"/>
              </a:rPr>
              <a:t>Dr. Maher </a:t>
            </a:r>
            <a:r>
              <a:rPr lang="en-US" sz="2400" b="1" dirty="0" err="1">
                <a:latin typeface="Times New Roman"/>
                <a:cs typeface="Times New Roman"/>
              </a:rPr>
              <a:t>Soud</a:t>
            </a:r>
            <a:r>
              <a:rPr lang="en-US" sz="2400" b="1">
                <a:latin typeface="Times New Roman"/>
                <a:cs typeface="Times New Roman"/>
              </a:rPr>
              <a:t> </a:t>
            </a:r>
            <a:br>
              <a:rPr lang="en-US" sz="2400" b="1" dirty="0">
                <a:latin typeface="Times New Roman"/>
                <a:cs typeface="Times New Roman"/>
              </a:rPr>
            </a:br>
            <a:r>
              <a:rPr lang="en-US" sz="2400" b="1">
                <a:latin typeface="Times New Roman"/>
                <a:cs typeface="Times New Roman"/>
              </a:rPr>
              <a:t>         </a:t>
            </a:r>
            <a:br>
              <a:rPr lang="en-US" sz="2400" b="1" dirty="0">
                <a:latin typeface="Times New Roman"/>
                <a:cs typeface="Times New Roman"/>
              </a:rPr>
            </a:br>
            <a:r>
              <a:rPr lang="en-US" sz="2400" b="1" dirty="0">
                <a:latin typeface="Times New Roman"/>
                <a:cs typeface="Times New Roman"/>
              </a:rPr>
              <a:t>     </a:t>
            </a:r>
            <a:br>
              <a:rPr lang="en-US" sz="2400" b="1" dirty="0">
                <a:latin typeface="Times New Roman"/>
                <a:cs typeface="Times New Roman"/>
              </a:rPr>
            </a:br>
            <a:r>
              <a:rPr lang="en-US" sz="2400" b="1" dirty="0" err="1">
                <a:latin typeface="Times New Roman"/>
                <a:cs typeface="Times New Roman"/>
              </a:rPr>
              <a:t>Lec</a:t>
            </a:r>
            <a:r>
              <a:rPr lang="en-US" sz="2400" b="1" dirty="0">
                <a:latin typeface="Times New Roman"/>
                <a:cs typeface="Times New Roman"/>
              </a:rPr>
              <a:t>: 5</a:t>
            </a:r>
          </a:p>
        </p:txBody>
      </p:sp>
      <p:pic>
        <p:nvPicPr>
          <p:cNvPr id="1026" name="Picture 2" descr="C:\Users\al-shrOOq\Desktop\شعار.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086" y="551145"/>
            <a:ext cx="1533525" cy="1571625"/>
          </a:xfrm>
          <a:prstGeom prst="rect">
            <a:avLst/>
          </a:prstGeom>
          <a:noFill/>
          <a:extLst>
            <a:ext uri="{909E8E84-426E-40DD-AFC4-6F175D3DCCD1}">
              <a14:hiddenFill xmlns:a14="http://schemas.microsoft.com/office/drawing/2010/main">
                <a:solidFill>
                  <a:srgbClr val="FFFFFF"/>
                </a:solidFill>
              </a14:hiddenFill>
            </a:ext>
          </a:extLst>
        </p:spPr>
      </p:pic>
      <p:pic>
        <p:nvPicPr>
          <p:cNvPr id="5" name="صورة 13"/>
          <p:cNvPicPr/>
          <p:nvPr/>
        </p:nvPicPr>
        <p:blipFill rotWithShape="1">
          <a:blip r:embed="rId4" cstate="print">
            <a:extLst>
              <a:ext uri="{28A0092B-C50C-407E-A947-70E740481C1C}">
                <a14:useLocalDpi xmlns:a14="http://schemas.microsoft.com/office/drawing/2010/main" val="0"/>
              </a:ext>
            </a:extLst>
          </a:blip>
          <a:srcRect t="4930" b="4225"/>
          <a:stretch/>
        </p:blipFill>
        <p:spPr bwMode="auto">
          <a:xfrm>
            <a:off x="10192389" y="551145"/>
            <a:ext cx="1676400" cy="15716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56386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30865A-E262-9C4F-89B3-C92F1DC70BB7}"/>
              </a:ext>
            </a:extLst>
          </p:cNvPr>
          <p:cNvSpPr>
            <a:spLocks noGrp="1"/>
          </p:cNvSpPr>
          <p:nvPr>
            <p:ph idx="1"/>
          </p:nvPr>
        </p:nvSpPr>
        <p:spPr>
          <a:xfrm>
            <a:off x="183078" y="621713"/>
            <a:ext cx="12008922" cy="4219956"/>
          </a:xfrm>
        </p:spPr>
        <p:txBody>
          <a:bodyPr>
            <a:noAutofit/>
          </a:bodyPr>
          <a:lstStyle/>
          <a:p>
            <a:pPr algn="just" rtl="0"/>
            <a:r>
              <a:rPr lang="en-US" sz="2400" b="1" dirty="0">
                <a:solidFill>
                  <a:schemeClr val="accent3">
                    <a:lumMod val="75000"/>
                  </a:schemeClr>
                </a:solidFill>
              </a:rPr>
              <a:t>Hepatitis A (HAV Vaccine) </a:t>
            </a:r>
            <a:endParaRPr lang="ar-SA" sz="2400" b="1" dirty="0">
              <a:solidFill>
                <a:schemeClr val="accent3">
                  <a:lumMod val="75000"/>
                </a:schemeClr>
              </a:solidFill>
            </a:endParaRPr>
          </a:p>
          <a:p>
            <a:pPr algn="just" rtl="0"/>
            <a:r>
              <a:rPr lang="en-US" sz="2400" b="1" dirty="0"/>
              <a:t>What it protects from: Hepatitis A is a contagious liver infection found in poop and can spread rapidly through childcare centers and places where children frequent such as parks and pools. This virus, which mainly affects older children, causes chiefly flu-like symptoms and pain in the liver, sometimes leading to a blockage and backup of bile into the blood. </a:t>
            </a:r>
          </a:p>
          <a:p>
            <a:pPr algn="just" rtl="0"/>
            <a:r>
              <a:rPr lang="en-US" sz="2400" b="1" dirty="0"/>
              <a:t>When it's given: At 12-23 months and 6-18 months after the first dose</a:t>
            </a:r>
          </a:p>
          <a:p>
            <a:pPr algn="just" rtl="0"/>
            <a:r>
              <a:rPr lang="en-US" sz="2400" b="1" dirty="0">
                <a:solidFill>
                  <a:schemeClr val="accent3">
                    <a:lumMod val="75000"/>
                  </a:schemeClr>
                </a:solidFill>
              </a:rPr>
              <a:t>Hepatitis B (</a:t>
            </a:r>
            <a:r>
              <a:rPr lang="en-US" sz="2400" b="1" dirty="0" err="1">
                <a:solidFill>
                  <a:schemeClr val="accent3">
                    <a:lumMod val="75000"/>
                  </a:schemeClr>
                </a:solidFill>
              </a:rPr>
              <a:t>HepB</a:t>
            </a:r>
            <a:r>
              <a:rPr lang="en-US" sz="2400" b="1" dirty="0">
                <a:solidFill>
                  <a:schemeClr val="accent3">
                    <a:lumMod val="75000"/>
                  </a:schemeClr>
                </a:solidFill>
              </a:rPr>
              <a:t>)</a:t>
            </a:r>
            <a:endParaRPr lang="ar-SA" sz="2400" b="1" dirty="0">
              <a:solidFill>
                <a:schemeClr val="accent3">
                  <a:lumMod val="75000"/>
                </a:schemeClr>
              </a:solidFill>
            </a:endParaRPr>
          </a:p>
          <a:p>
            <a:pPr algn="just" rtl="0"/>
            <a:r>
              <a:rPr lang="en-US" sz="2400" b="1" dirty="0"/>
              <a:t>What it protects from: Hepatitis B infection can cause liver damage, kidney disease, blood vessel problems, and liver failure. Babies with hepatitis B may have slow, persistent liver damage through life. There is no cure for this virus, so doctors recommend that all newborns begin the </a:t>
            </a:r>
            <a:r>
              <a:rPr lang="en-US" sz="2400" b="1" dirty="0" err="1"/>
              <a:t>HepB</a:t>
            </a:r>
            <a:r>
              <a:rPr lang="en-US" sz="2400" b="1" dirty="0"/>
              <a:t> vaccine series before leaving the hospital as a preventative to liver disease and cancer from the virus</a:t>
            </a:r>
            <a:r>
              <a:rPr lang="ar-SA" sz="2400" b="1" dirty="0"/>
              <a:t>.</a:t>
            </a:r>
          </a:p>
          <a:p>
            <a:pPr algn="just" rtl="0"/>
            <a:r>
              <a:rPr lang="en-US" sz="2400" b="1" dirty="0"/>
              <a:t>When it's given: At birth, 1-2 months, and 6-18 months</a:t>
            </a:r>
          </a:p>
        </p:txBody>
      </p:sp>
    </p:spTree>
    <p:extLst>
      <p:ext uri="{BB962C8B-B14F-4D97-AF65-F5344CB8AC3E}">
        <p14:creationId xmlns:p14="http://schemas.microsoft.com/office/powerpoint/2010/main" val="1740380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3B55F-F0B0-104D-98FB-0B243CB19AB7}"/>
              </a:ext>
            </a:extLst>
          </p:cNvPr>
          <p:cNvSpPr>
            <a:spLocks noGrp="1"/>
          </p:cNvSpPr>
          <p:nvPr>
            <p:ph type="title"/>
          </p:nvPr>
        </p:nvSpPr>
        <p:spPr>
          <a:xfrm>
            <a:off x="2231136" y="358555"/>
            <a:ext cx="7729728" cy="1026900"/>
          </a:xfrm>
        </p:spPr>
        <p:txBody>
          <a:bodyPr/>
          <a:lstStyle/>
          <a:p>
            <a:r>
              <a:rPr lang="ar-SA" b="1" dirty="0">
                <a:solidFill>
                  <a:schemeClr val="accent3">
                    <a:lumMod val="75000"/>
                  </a:schemeClr>
                </a:solidFill>
              </a:rPr>
              <a:t>Covid</a:t>
            </a:r>
            <a:r>
              <a:rPr lang="en-US" b="1" dirty="0">
                <a:solidFill>
                  <a:schemeClr val="accent3">
                    <a:lumMod val="75000"/>
                  </a:schemeClr>
                </a:solidFill>
              </a:rPr>
              <a:t>(19)</a:t>
            </a:r>
            <a:r>
              <a:rPr lang="ar-SA" b="1" dirty="0">
                <a:solidFill>
                  <a:schemeClr val="accent3">
                    <a:lumMod val="75000"/>
                  </a:schemeClr>
                </a:solidFill>
              </a:rPr>
              <a:t> vaccine</a:t>
            </a:r>
            <a:endParaRPr lang="en-US" b="1" dirty="0">
              <a:solidFill>
                <a:schemeClr val="accent3">
                  <a:lumMod val="75000"/>
                </a:schemeClr>
              </a:solidFill>
            </a:endParaRPr>
          </a:p>
        </p:txBody>
      </p:sp>
      <p:sp>
        <p:nvSpPr>
          <p:cNvPr id="3" name="Content Placeholder 2">
            <a:extLst>
              <a:ext uri="{FF2B5EF4-FFF2-40B4-BE49-F238E27FC236}">
                <a16:creationId xmlns:a16="http://schemas.microsoft.com/office/drawing/2014/main" id="{C6CCE45E-F965-CA46-89CA-AF5662391178}"/>
              </a:ext>
            </a:extLst>
          </p:cNvPr>
          <p:cNvSpPr>
            <a:spLocks noGrp="1"/>
          </p:cNvSpPr>
          <p:nvPr>
            <p:ph idx="1"/>
          </p:nvPr>
        </p:nvSpPr>
        <p:spPr>
          <a:xfrm>
            <a:off x="195448" y="1741935"/>
            <a:ext cx="11716987" cy="4918320"/>
          </a:xfrm>
        </p:spPr>
        <p:txBody>
          <a:bodyPr>
            <a:noAutofit/>
          </a:bodyPr>
          <a:lstStyle/>
          <a:p>
            <a:pPr algn="just" rtl="0"/>
            <a:r>
              <a:rPr lang="en-US" sz="2400" b="1" dirty="0"/>
              <a:t>In December 2019, an outbreak of COVID-19, an atypical pneumonia associated to a novel coronavirus (severe acute respiratory syndrome coronavirus 2; SARS-CoV-2) was detected in Wuhan, Hubei province, China.</a:t>
            </a:r>
            <a:endParaRPr lang="ar-SA" sz="2400" b="1" dirty="0"/>
          </a:p>
          <a:p>
            <a:pPr algn="just" rtl="0"/>
            <a:r>
              <a:rPr lang="en-US" sz="2400" b="1" dirty="0"/>
              <a:t>The lack of specific vaccines or drugs against coronavirus disease 2019</a:t>
            </a:r>
            <a:r>
              <a:rPr lang="ar-SA" sz="2400" b="1" dirty="0"/>
              <a:t> </a:t>
            </a:r>
            <a:r>
              <a:rPr lang="en-US" sz="2400" b="1" dirty="0"/>
              <a:t>(COVID-19) warrants studies focusing on alternative clinical approaches to reduce the spread of this pandemic disease.</a:t>
            </a:r>
            <a:endParaRPr lang="ar-SA" sz="2400" b="1" dirty="0"/>
          </a:p>
          <a:p>
            <a:pPr algn="just" rtl="0"/>
            <a:r>
              <a:rPr lang="en-US" sz="2400" b="1" dirty="0"/>
              <a:t>Through the partnership between the two companies, </a:t>
            </a:r>
            <a:r>
              <a:rPr lang="en-US" sz="2400" b="1" dirty="0" err="1"/>
              <a:t>Biontec</a:t>
            </a:r>
            <a:r>
              <a:rPr lang="en-US" sz="2400" b="1" dirty="0"/>
              <a:t> and Pfizer, the Corona virus vaccine called BNT162b2 was developed and tested, and clinical trials showed that it has an efficacy rate of 95 </a:t>
            </a:r>
            <a:r>
              <a:rPr lang="ar-SA" sz="2400" b="1" dirty="0"/>
              <a:t>%</a:t>
            </a:r>
            <a:r>
              <a:rPr lang="en-US" sz="2400" b="1" dirty="0"/>
              <a:t> in preventing Covid-19. Each vial of the vaccine contains 5 doses of 0.3 milliliters each.  The vaccine must be dissolved before injection and diluted with saline solution.  After dilution the vial should be used within six hours.</a:t>
            </a:r>
            <a:endParaRPr lang="ar-SA" sz="2400" b="1" dirty="0"/>
          </a:p>
          <a:p>
            <a:endParaRPr lang="en-US" sz="2400" b="1" dirty="0"/>
          </a:p>
        </p:txBody>
      </p:sp>
    </p:spTree>
    <p:extLst>
      <p:ext uri="{BB962C8B-B14F-4D97-AF65-F5344CB8AC3E}">
        <p14:creationId xmlns:p14="http://schemas.microsoft.com/office/powerpoint/2010/main" val="284759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682D9-D2FA-EA44-BD88-10A7DDC2ADB9}"/>
              </a:ext>
            </a:extLst>
          </p:cNvPr>
          <p:cNvSpPr>
            <a:spLocks noGrp="1"/>
          </p:cNvSpPr>
          <p:nvPr>
            <p:ph type="title"/>
          </p:nvPr>
        </p:nvSpPr>
        <p:spPr>
          <a:xfrm>
            <a:off x="1983733" y="469886"/>
            <a:ext cx="7729728" cy="927939"/>
          </a:xfrm>
        </p:spPr>
        <p:txBody>
          <a:bodyPr>
            <a:normAutofit fontScale="90000"/>
          </a:bodyPr>
          <a:lstStyle/>
          <a:p>
            <a:r>
              <a:rPr lang="en-US"/>
              <a:t>Iraq’s National Immunization Schedule</a:t>
            </a:r>
          </a:p>
        </p:txBody>
      </p:sp>
      <p:graphicFrame>
        <p:nvGraphicFramePr>
          <p:cNvPr id="5" name="Content Placeholder 4">
            <a:extLst>
              <a:ext uri="{FF2B5EF4-FFF2-40B4-BE49-F238E27FC236}">
                <a16:creationId xmlns:a16="http://schemas.microsoft.com/office/drawing/2014/main" id="{22B052D4-8282-BC40-9D6C-75986C781ECD}"/>
              </a:ext>
            </a:extLst>
          </p:cNvPr>
          <p:cNvGraphicFramePr>
            <a:graphicFrameLocks noGrp="1"/>
          </p:cNvGraphicFramePr>
          <p:nvPr>
            <p:ph idx="1"/>
            <p:extLst>
              <p:ext uri="{D42A27DB-BD31-4B8C-83A1-F6EECF244321}">
                <p14:modId xmlns:p14="http://schemas.microsoft.com/office/powerpoint/2010/main" val="1095710801"/>
              </p:ext>
            </p:extLst>
          </p:nvPr>
        </p:nvGraphicFramePr>
        <p:xfrm>
          <a:off x="1306956" y="1910441"/>
          <a:ext cx="9083282" cy="3841114"/>
        </p:xfrm>
        <a:graphic>
          <a:graphicData uri="http://schemas.openxmlformats.org/drawingml/2006/table">
            <a:tbl>
              <a:tblPr firstRow="1" firstCol="1" bandRow="1">
                <a:tableStyleId>{72833802-FEF1-4C79-8D5D-14CF1EAF98D9}</a:tableStyleId>
              </a:tblPr>
              <a:tblGrid>
                <a:gridCol w="1749619">
                  <a:extLst>
                    <a:ext uri="{9D8B030D-6E8A-4147-A177-3AD203B41FA5}">
                      <a16:colId xmlns:a16="http://schemas.microsoft.com/office/drawing/2014/main" val="440921256"/>
                    </a:ext>
                  </a:extLst>
                </a:gridCol>
                <a:gridCol w="4203933">
                  <a:extLst>
                    <a:ext uri="{9D8B030D-6E8A-4147-A177-3AD203B41FA5}">
                      <a16:colId xmlns:a16="http://schemas.microsoft.com/office/drawing/2014/main" val="3460696847"/>
                    </a:ext>
                  </a:extLst>
                </a:gridCol>
                <a:gridCol w="3129730">
                  <a:extLst>
                    <a:ext uri="{9D8B030D-6E8A-4147-A177-3AD203B41FA5}">
                      <a16:colId xmlns:a16="http://schemas.microsoft.com/office/drawing/2014/main" val="384795712"/>
                    </a:ext>
                  </a:extLst>
                </a:gridCol>
              </a:tblGrid>
              <a:tr h="506955">
                <a:tc>
                  <a:txBody>
                    <a:bodyPr/>
                    <a:lstStyle/>
                    <a:p>
                      <a:pPr marR="1270" algn="ctr">
                        <a:lnSpc>
                          <a:spcPct val="107000"/>
                        </a:lnSpc>
                        <a:spcAft>
                          <a:spcPts val="800"/>
                        </a:spcAft>
                      </a:pPr>
                      <a:r>
                        <a:rPr lang="en-AU" sz="2000">
                          <a:effectLst/>
                        </a:rPr>
                        <a:t>Age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Type of vaccine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ar-SA" sz="2000">
                          <a:effectLst/>
                        </a:rPr>
                        <a:t>Rote</a:t>
                      </a:r>
                      <a:r>
                        <a:rPr lang="en-AU" sz="2000">
                          <a:effectLst/>
                        </a:rPr>
                        <a:t> </a:t>
                      </a:r>
                      <a:r>
                        <a:rPr lang="ar-SA" sz="2000">
                          <a:effectLst/>
                        </a:rPr>
                        <a:t> of admnstration</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extLst>
                  <a:ext uri="{0D108BD9-81ED-4DB2-BD59-A6C34878D82A}">
                    <a16:rowId xmlns:a16="http://schemas.microsoft.com/office/drawing/2014/main" val="1458893707"/>
                  </a:ext>
                </a:extLst>
              </a:tr>
              <a:tr h="384306">
                <a:tc>
                  <a:txBody>
                    <a:bodyPr/>
                    <a:lstStyle/>
                    <a:p>
                      <a:pPr marR="1905" algn="ctr">
                        <a:lnSpc>
                          <a:spcPct val="107000"/>
                        </a:lnSpc>
                        <a:spcAft>
                          <a:spcPts val="800"/>
                        </a:spcAft>
                      </a:pPr>
                      <a:r>
                        <a:rPr lang="en-AU" sz="2000">
                          <a:effectLst/>
                        </a:rPr>
                        <a:t>0-1 Week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HepB1 , BCG + OPV0dose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nSpc>
                          <a:spcPct val="107000"/>
                        </a:lnSpc>
                        <a:spcAft>
                          <a:spcPts val="800"/>
                        </a:spcAft>
                      </a:pPr>
                      <a:r>
                        <a:rPr lang="en-AU" sz="2000">
                          <a:effectLst/>
                        </a:rPr>
                        <a:t>                 IM+ID+Oral</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extLst>
                  <a:ext uri="{0D108BD9-81ED-4DB2-BD59-A6C34878D82A}">
                    <a16:rowId xmlns:a16="http://schemas.microsoft.com/office/drawing/2014/main" val="2361451893"/>
                  </a:ext>
                </a:extLst>
              </a:tr>
              <a:tr h="384306">
                <a:tc>
                  <a:txBody>
                    <a:bodyPr/>
                    <a:lstStyle/>
                    <a:p>
                      <a:pPr marR="1905" algn="ctr">
                        <a:lnSpc>
                          <a:spcPct val="107000"/>
                        </a:lnSpc>
                        <a:spcAft>
                          <a:spcPts val="800"/>
                        </a:spcAft>
                      </a:pPr>
                      <a:r>
                        <a:rPr lang="en-AU" sz="2000">
                          <a:effectLst/>
                        </a:rPr>
                        <a:t>2 Months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1270" algn="ctr">
                        <a:lnSpc>
                          <a:spcPct val="107000"/>
                        </a:lnSpc>
                        <a:spcAft>
                          <a:spcPts val="800"/>
                        </a:spcAft>
                      </a:pPr>
                      <a:r>
                        <a:rPr lang="en-AU" sz="2000">
                          <a:effectLst/>
                        </a:rPr>
                        <a:t>HEXA 1,ROTA1 ,PREV13-1+OPV1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1270" algn="ctr">
                        <a:lnSpc>
                          <a:spcPct val="107000"/>
                        </a:lnSpc>
                        <a:spcAft>
                          <a:spcPts val="800"/>
                        </a:spcAft>
                      </a:pPr>
                      <a:r>
                        <a:rPr lang="en-AU" sz="2000">
                          <a:effectLst/>
                        </a:rPr>
                        <a:t>IM+oral+IM</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extLst>
                  <a:ext uri="{0D108BD9-81ED-4DB2-BD59-A6C34878D82A}">
                    <a16:rowId xmlns:a16="http://schemas.microsoft.com/office/drawing/2014/main" val="4045204555"/>
                  </a:ext>
                </a:extLst>
              </a:tr>
              <a:tr h="384306">
                <a:tc>
                  <a:txBody>
                    <a:bodyPr/>
                    <a:lstStyle/>
                    <a:p>
                      <a:pPr algn="ctr">
                        <a:lnSpc>
                          <a:spcPct val="107000"/>
                        </a:lnSpc>
                        <a:spcAft>
                          <a:spcPts val="800"/>
                        </a:spcAft>
                      </a:pPr>
                      <a:r>
                        <a:rPr lang="en-AU" sz="2000">
                          <a:effectLst/>
                        </a:rPr>
                        <a:t>4 Months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HEXA2,ROTA2,PREV13-2 + OPV2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IM+oral+IM</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extLst>
                  <a:ext uri="{0D108BD9-81ED-4DB2-BD59-A6C34878D82A}">
                    <a16:rowId xmlns:a16="http://schemas.microsoft.com/office/drawing/2014/main" val="2850990518"/>
                  </a:ext>
                </a:extLst>
              </a:tr>
              <a:tr h="384306">
                <a:tc>
                  <a:txBody>
                    <a:bodyPr/>
                    <a:lstStyle/>
                    <a:p>
                      <a:pPr algn="ctr">
                        <a:lnSpc>
                          <a:spcPct val="107000"/>
                        </a:lnSpc>
                        <a:spcAft>
                          <a:spcPts val="800"/>
                        </a:spcAft>
                      </a:pPr>
                      <a:r>
                        <a:rPr lang="en-AU" sz="2000">
                          <a:effectLst/>
                        </a:rPr>
                        <a:t>6 Months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HEXA3,ROTA3,PREV13-3 + OPV3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IM+oral+IM</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extLst>
                  <a:ext uri="{0D108BD9-81ED-4DB2-BD59-A6C34878D82A}">
                    <a16:rowId xmlns:a16="http://schemas.microsoft.com/office/drawing/2014/main" val="4294128254"/>
                  </a:ext>
                </a:extLst>
              </a:tr>
              <a:tr h="384306">
                <a:tc>
                  <a:txBody>
                    <a:bodyPr/>
                    <a:lstStyle/>
                    <a:p>
                      <a:pPr marR="1905" algn="ctr">
                        <a:lnSpc>
                          <a:spcPct val="107000"/>
                        </a:lnSpc>
                        <a:spcAft>
                          <a:spcPts val="800"/>
                        </a:spcAft>
                      </a:pPr>
                      <a:r>
                        <a:rPr lang="en-AU" sz="2000">
                          <a:effectLst/>
                        </a:rPr>
                        <a:t>9 Months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Measles  + VIT A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SC+oral</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extLst>
                  <a:ext uri="{0D108BD9-81ED-4DB2-BD59-A6C34878D82A}">
                    <a16:rowId xmlns:a16="http://schemas.microsoft.com/office/drawing/2014/main" val="3312083219"/>
                  </a:ext>
                </a:extLst>
              </a:tr>
              <a:tr h="384306">
                <a:tc>
                  <a:txBody>
                    <a:bodyPr/>
                    <a:lstStyle/>
                    <a:p>
                      <a:pPr marR="1905" algn="ctr">
                        <a:lnSpc>
                          <a:spcPct val="107000"/>
                        </a:lnSpc>
                        <a:spcAft>
                          <a:spcPts val="800"/>
                        </a:spcAft>
                      </a:pPr>
                      <a:r>
                        <a:rPr lang="en-AU" sz="2000">
                          <a:effectLst/>
                        </a:rPr>
                        <a:t>15 Months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R="635" algn="ctr">
                        <a:lnSpc>
                          <a:spcPct val="107000"/>
                        </a:lnSpc>
                        <a:spcAft>
                          <a:spcPts val="800"/>
                        </a:spcAft>
                      </a:pPr>
                      <a:r>
                        <a:rPr lang="en-AU" sz="2000">
                          <a:effectLst/>
                        </a:rPr>
                        <a:t>MMR(Measles , Mumps , Rubella)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R="635" algn="ctr">
                        <a:lnSpc>
                          <a:spcPct val="107000"/>
                        </a:lnSpc>
                        <a:spcAft>
                          <a:spcPts val="800"/>
                        </a:spcAft>
                      </a:pPr>
                      <a:r>
                        <a:rPr lang="en-AU" sz="2000">
                          <a:effectLst/>
                        </a:rPr>
                        <a:t>SC</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extLst>
                  <a:ext uri="{0D108BD9-81ED-4DB2-BD59-A6C34878D82A}">
                    <a16:rowId xmlns:a16="http://schemas.microsoft.com/office/drawing/2014/main" val="3229646278"/>
                  </a:ext>
                </a:extLst>
              </a:tr>
              <a:tr h="384306">
                <a:tc>
                  <a:txBody>
                    <a:bodyPr/>
                    <a:lstStyle/>
                    <a:p>
                      <a:pPr algn="ctr">
                        <a:lnSpc>
                          <a:spcPct val="107000"/>
                        </a:lnSpc>
                        <a:spcAft>
                          <a:spcPts val="800"/>
                        </a:spcAft>
                      </a:pPr>
                      <a:r>
                        <a:rPr lang="en-AU" sz="2000">
                          <a:effectLst/>
                        </a:rPr>
                        <a:t>18 Months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R="635" algn="ctr">
                        <a:lnSpc>
                          <a:spcPct val="107000"/>
                        </a:lnSpc>
                        <a:spcAft>
                          <a:spcPts val="800"/>
                        </a:spcAft>
                      </a:pPr>
                      <a:r>
                        <a:rPr lang="en-AU" sz="2000">
                          <a:effectLst/>
                        </a:rPr>
                        <a:t>PENTA (DTP+IPV+Hib )  OPV + VIT A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R="635" algn="ctr">
                        <a:lnSpc>
                          <a:spcPct val="107000"/>
                        </a:lnSpc>
                        <a:spcAft>
                          <a:spcPts val="800"/>
                        </a:spcAft>
                      </a:pPr>
                      <a:r>
                        <a:rPr lang="en-AU" sz="2000">
                          <a:effectLst/>
                        </a:rPr>
                        <a:t>Oral+MI</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extLst>
                  <a:ext uri="{0D108BD9-81ED-4DB2-BD59-A6C34878D82A}">
                    <a16:rowId xmlns:a16="http://schemas.microsoft.com/office/drawing/2014/main" val="337339478"/>
                  </a:ext>
                </a:extLst>
              </a:tr>
              <a:tr h="384306">
                <a:tc>
                  <a:txBody>
                    <a:bodyPr/>
                    <a:lstStyle/>
                    <a:p>
                      <a:pPr marR="1270" algn="ctr">
                        <a:lnSpc>
                          <a:spcPct val="107000"/>
                        </a:lnSpc>
                        <a:spcAft>
                          <a:spcPts val="800"/>
                        </a:spcAft>
                      </a:pPr>
                      <a:r>
                        <a:rPr lang="en-AU" sz="2000">
                          <a:effectLst/>
                        </a:rPr>
                        <a:t>4-6 Years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TETRA (DTaP +IVP ) + OPV +  MMR </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tc>
                  <a:txBody>
                    <a:bodyPr/>
                    <a:lstStyle/>
                    <a:p>
                      <a:pPr marL="635" algn="ctr">
                        <a:lnSpc>
                          <a:spcPct val="107000"/>
                        </a:lnSpc>
                        <a:spcAft>
                          <a:spcPts val="800"/>
                        </a:spcAft>
                      </a:pPr>
                      <a:r>
                        <a:rPr lang="en-AU" sz="2000">
                          <a:effectLst/>
                        </a:rPr>
                        <a:t>Oral+MI+SC</a:t>
                      </a:r>
                      <a:endParaRPr lang="en-AU" sz="2000">
                        <a:effectLst/>
                        <a:latin typeface="Calibri" panose="020F0502020204030204" pitchFamily="34" charset="0"/>
                        <a:ea typeface="Times New Roman"/>
                        <a:cs typeface="Arial" panose="020B0604020202020204" pitchFamily="34" charset="0"/>
                      </a:endParaRPr>
                    </a:p>
                  </a:txBody>
                  <a:tcPr marL="73025" marR="73025" marT="7620" marB="0"/>
                </a:tc>
                <a:extLst>
                  <a:ext uri="{0D108BD9-81ED-4DB2-BD59-A6C34878D82A}">
                    <a16:rowId xmlns:a16="http://schemas.microsoft.com/office/drawing/2014/main" val="734775722"/>
                  </a:ext>
                </a:extLst>
              </a:tr>
            </a:tbl>
          </a:graphicData>
        </a:graphic>
      </p:graphicFrame>
    </p:spTree>
    <p:extLst>
      <p:ext uri="{BB962C8B-B14F-4D97-AF65-F5344CB8AC3E}">
        <p14:creationId xmlns:p14="http://schemas.microsoft.com/office/powerpoint/2010/main" val="1551908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49CEAD-5645-FF4B-94FA-85AF7AC35933}"/>
              </a:ext>
            </a:extLst>
          </p:cNvPr>
          <p:cNvSpPr>
            <a:spLocks noGrp="1"/>
          </p:cNvSpPr>
          <p:nvPr>
            <p:ph idx="1"/>
          </p:nvPr>
        </p:nvSpPr>
        <p:spPr>
          <a:xfrm>
            <a:off x="205343" y="272143"/>
            <a:ext cx="11467111" cy="5059383"/>
          </a:xfrm>
        </p:spPr>
        <p:txBody>
          <a:bodyPr>
            <a:noAutofit/>
          </a:bodyPr>
          <a:lstStyle/>
          <a:p>
            <a:pPr algn="just" rtl="0"/>
            <a:r>
              <a:rPr lang="en-US" sz="2400" b="1" dirty="0">
                <a:solidFill>
                  <a:schemeClr val="accent3">
                    <a:lumMod val="75000"/>
                  </a:schemeClr>
                </a:solidFill>
              </a:rPr>
              <a:t>Routes of vaccine </a:t>
            </a:r>
            <a:r>
              <a:rPr lang="en-US" sz="2400" b="1" dirty="0" err="1">
                <a:solidFill>
                  <a:schemeClr val="accent3">
                    <a:lumMod val="75000"/>
                  </a:schemeClr>
                </a:solidFill>
              </a:rPr>
              <a:t>administrationThe</a:t>
            </a:r>
            <a:r>
              <a:rPr lang="en-US" sz="2400" b="1" dirty="0">
                <a:solidFill>
                  <a:schemeClr val="accent3">
                    <a:lumMod val="75000"/>
                  </a:schemeClr>
                </a:solidFill>
              </a:rPr>
              <a:t> routes of administration for most vaccines include:</a:t>
            </a:r>
            <a:endParaRPr lang="ar-SA" sz="2400" b="1" dirty="0">
              <a:solidFill>
                <a:schemeClr val="accent3">
                  <a:lumMod val="75000"/>
                </a:schemeClr>
              </a:solidFill>
            </a:endParaRPr>
          </a:p>
          <a:p>
            <a:pPr algn="just" rtl="0"/>
            <a:endParaRPr lang="ar-SA" sz="2000" b="1" dirty="0"/>
          </a:p>
          <a:p>
            <a:pPr algn="just" rtl="0"/>
            <a:r>
              <a:rPr lang="en-US" sz="2000" b="1" dirty="0">
                <a:solidFill>
                  <a:schemeClr val="accent3">
                    <a:lumMod val="75000"/>
                  </a:schemeClr>
                </a:solidFill>
              </a:rPr>
              <a:t>Oral (PO) Route -</a:t>
            </a:r>
            <a:r>
              <a:rPr lang="en-US" sz="2000" b="1" dirty="0"/>
              <a:t> Recommended for Rotavirus vaccines, typhoid vaccines and polio vaccines</a:t>
            </a:r>
            <a:endParaRPr lang="ar-SA" sz="2000" b="1" dirty="0"/>
          </a:p>
          <a:p>
            <a:pPr algn="just" rtl="0"/>
            <a:r>
              <a:rPr lang="en-US" sz="2000" b="1" dirty="0">
                <a:solidFill>
                  <a:schemeClr val="accent3">
                    <a:lumMod val="75000"/>
                  </a:schemeClr>
                </a:solidFill>
              </a:rPr>
              <a:t>Subcutaneous (</a:t>
            </a:r>
            <a:r>
              <a:rPr lang="en-US" sz="2000" b="1" dirty="0" err="1">
                <a:solidFill>
                  <a:schemeClr val="accent3">
                    <a:lumMod val="75000"/>
                  </a:schemeClr>
                </a:solidFill>
              </a:rPr>
              <a:t>subcut</a:t>
            </a:r>
            <a:r>
              <a:rPr lang="en-US" sz="2000" b="1" dirty="0">
                <a:solidFill>
                  <a:schemeClr val="accent3">
                    <a:lumMod val="75000"/>
                  </a:schemeClr>
                </a:solidFill>
              </a:rPr>
              <a:t>) Route -</a:t>
            </a:r>
            <a:r>
              <a:rPr lang="en-US" sz="2000" b="1" dirty="0"/>
              <a:t> Subcutaneous injections are administered into the fatty tissue found below the dermis (right under the skin) and above muscle tissue. The recommended subcutaneous sites for vaccine administration are the thigh (for infants younger than 12 months of age) and the upper outer triceps of the arm (for persons 12 months of age and older).</a:t>
            </a:r>
            <a:endParaRPr lang="ar-SA" sz="2000" b="1" dirty="0"/>
          </a:p>
          <a:p>
            <a:pPr algn="just" rtl="0"/>
            <a:r>
              <a:rPr lang="en-US" sz="2000" b="1" dirty="0">
                <a:solidFill>
                  <a:schemeClr val="accent3">
                    <a:lumMod val="75000"/>
                  </a:schemeClr>
                </a:solidFill>
              </a:rPr>
              <a:t>Intramuscular (IM) Route</a:t>
            </a:r>
            <a:r>
              <a:rPr lang="en-US" sz="2000" b="1" dirty="0"/>
              <a:t> -These are administered into muscle tissue below the dermis and subcutaneous tissue. All inactivated vaccines, with the exception of one formulation of meningococcal polysaccharide vaccine (MPSV4), are administered by the intramuscular route</a:t>
            </a:r>
            <a:endParaRPr lang="ar-SA" sz="2000" b="1" dirty="0"/>
          </a:p>
          <a:p>
            <a:pPr algn="just" rtl="0"/>
            <a:r>
              <a:rPr lang="en-US" sz="2000" b="1" dirty="0">
                <a:solidFill>
                  <a:schemeClr val="accent3">
                    <a:lumMod val="75000"/>
                  </a:schemeClr>
                </a:solidFill>
              </a:rPr>
              <a:t>Intradermal (ID) Route </a:t>
            </a:r>
            <a:r>
              <a:rPr lang="en-US" sz="2000" b="1" dirty="0"/>
              <a:t>- The site of administration is the deltoid region of the upper arm. The injection is administered just below the skin or the dermal layer of the skin.</a:t>
            </a:r>
            <a:endParaRPr lang="ar-SA" sz="2000" b="1" dirty="0"/>
          </a:p>
          <a:p>
            <a:pPr algn="just" rtl="0"/>
            <a:r>
              <a:rPr lang="en-US" sz="2000" b="1" dirty="0">
                <a:solidFill>
                  <a:schemeClr val="accent3">
                    <a:lumMod val="75000"/>
                  </a:schemeClr>
                </a:solidFill>
              </a:rPr>
              <a:t>Intranasal (NAS) Route - </a:t>
            </a:r>
            <a:r>
              <a:rPr lang="en-US" sz="2000" b="1" dirty="0"/>
              <a:t>The live attenuated  influenza vaccine is the only vaccine administered by the nasal route</a:t>
            </a:r>
          </a:p>
        </p:txBody>
      </p:sp>
    </p:spTree>
    <p:extLst>
      <p:ext uri="{BB962C8B-B14F-4D97-AF65-F5344CB8AC3E}">
        <p14:creationId xmlns:p14="http://schemas.microsoft.com/office/powerpoint/2010/main" val="916083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15312-30EE-C64B-A742-59B29ACD4BB6}"/>
              </a:ext>
            </a:extLst>
          </p:cNvPr>
          <p:cNvSpPr>
            <a:spLocks noGrp="1"/>
          </p:cNvSpPr>
          <p:nvPr>
            <p:ph type="title"/>
          </p:nvPr>
        </p:nvSpPr>
        <p:spPr>
          <a:xfrm>
            <a:off x="2156915" y="655439"/>
            <a:ext cx="7729728" cy="730016"/>
          </a:xfrm>
        </p:spPr>
        <p:txBody>
          <a:bodyPr>
            <a:normAutofit fontScale="90000"/>
          </a:bodyPr>
          <a:lstStyle/>
          <a:p>
            <a:r>
              <a:rPr lang="en-AU" sz="2800" b="1">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Vaccination</a:t>
            </a:r>
            <a:r>
              <a:rPr lang="ar-SA" sz="2800" b="1">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 </a:t>
            </a:r>
            <a:r>
              <a:rPr lang="en-AU" sz="2800" b="1">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Adverse effects</a:t>
            </a:r>
            <a:endParaRPr lang="en-US">
              <a:solidFill>
                <a:schemeClr val="accent3">
                  <a:lumMod val="75000"/>
                </a:schemeClr>
              </a:solidFill>
            </a:endParaRPr>
          </a:p>
        </p:txBody>
      </p:sp>
      <p:sp>
        <p:nvSpPr>
          <p:cNvPr id="3" name="Content Placeholder 2">
            <a:extLst>
              <a:ext uri="{FF2B5EF4-FFF2-40B4-BE49-F238E27FC236}">
                <a16:creationId xmlns:a16="http://schemas.microsoft.com/office/drawing/2014/main" id="{8C610C90-F8A9-464C-8CA6-5A926C7C5B80}"/>
              </a:ext>
            </a:extLst>
          </p:cNvPr>
          <p:cNvSpPr>
            <a:spLocks noGrp="1"/>
          </p:cNvSpPr>
          <p:nvPr>
            <p:ph idx="1"/>
          </p:nvPr>
        </p:nvSpPr>
        <p:spPr>
          <a:xfrm>
            <a:off x="510886" y="1360715"/>
            <a:ext cx="10997045" cy="4078937"/>
          </a:xfrm>
        </p:spPr>
        <p:txBody>
          <a:bodyPr>
            <a:noAutofit/>
          </a:bodyPr>
          <a:lstStyle/>
          <a:p>
            <a:endPar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endParaRPr>
          </a:p>
          <a:p>
            <a:pPr algn="just" rtl="0"/>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Vaccinations given to children, adolescents, or adults are generally safe</a:t>
            </a:r>
            <a:r>
              <a:rPr lang="ar-SA"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a:t>
            </a:r>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 Adverse effects, if any, are generally mild.</a:t>
            </a:r>
            <a:endParaRPr lang="ar-SA" sz="2400" b="1" baseline="30000" dirty="0">
              <a:solidFill>
                <a:srgbClr val="202122"/>
              </a:solidFill>
              <a:effectLst/>
              <a:latin typeface="Calibri" panose="020F0502020204030204" pitchFamily="34" charset="0"/>
              <a:ea typeface="Calibri" panose="020F0502020204030204" pitchFamily="34" charset="0"/>
              <a:cs typeface="Calibri" panose="020F0502020204030204" pitchFamily="34" charset="0"/>
            </a:endParaRPr>
          </a:p>
          <a:p>
            <a:pPr algn="just" rtl="0"/>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Some common side effects include fever, pain around the injection site, and muscle aches</a:t>
            </a:r>
            <a:r>
              <a:rPr lang="ar-SA"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a:t>
            </a:r>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 Additionally, some individuals may be allergic to ingredients in the vaccine</a:t>
            </a:r>
            <a:r>
              <a:rPr lang="ar-SA"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a:t>
            </a:r>
            <a:r>
              <a:rPr lang="en-AU" sz="2400" b="1" strike="noStrike" dirty="0">
                <a:solidFill>
                  <a:srgbClr val="00B0F0"/>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lang="en-AU"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MMR vaccine</a:t>
            </a:r>
            <a:r>
              <a:rPr lang="en-AU"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is rarely associated with </a:t>
            </a:r>
            <a:r>
              <a:rPr lang="en-AU"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febrile seizures</a:t>
            </a:r>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a:t>
            </a:r>
          </a:p>
          <a:p>
            <a:pPr algn="just" rtl="0"/>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Severe side effects are extremely rare</a:t>
            </a:r>
            <a:r>
              <a:rPr lang="ar-SA"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a:t>
            </a:r>
            <a:r>
              <a:rPr lang="en-AU" sz="2400" b="1" baseline="30000"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 </a:t>
            </a:r>
            <a:r>
              <a:rPr lang="en-AU"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Varicella vaccine</a:t>
            </a:r>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 is rarely associated with complications in </a:t>
            </a:r>
            <a:r>
              <a:rPr lang="en-AU" sz="2400" b="1" dirty="0" err="1">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immunodeficient</a:t>
            </a:r>
            <a:r>
              <a:rPr lang="en-AU" sz="2400" b="1" dirty="0">
                <a:solidFill>
                  <a:srgbClr val="00B0F0"/>
                </a:solidFill>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 </a:t>
            </a:r>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individuals, and </a:t>
            </a:r>
            <a:r>
              <a:rPr lang="en-AU"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rotavirus vaccines</a:t>
            </a:r>
            <a:r>
              <a:rPr lang="en-AU"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are</a:t>
            </a:r>
            <a:r>
              <a:rPr lang="ar-SA"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 </a:t>
            </a:r>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moderately associated with </a:t>
            </a:r>
            <a:r>
              <a:rPr lang="en-AU"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intussusception</a:t>
            </a:r>
            <a:r>
              <a:rPr lang="en-AU" sz="2400" b="1"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814805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8F9CF-4889-A048-8FB4-44CADD0F60C8}"/>
              </a:ext>
            </a:extLst>
          </p:cNvPr>
          <p:cNvSpPr>
            <a:spLocks noGrp="1"/>
          </p:cNvSpPr>
          <p:nvPr>
            <p:ph type="title"/>
          </p:nvPr>
        </p:nvSpPr>
        <p:spPr>
          <a:xfrm>
            <a:off x="2107435" y="475012"/>
            <a:ext cx="7729728" cy="811481"/>
          </a:xfrm>
        </p:spPr>
        <p:txBody>
          <a:bodyPr>
            <a:normAutofit fontScale="90000"/>
          </a:bodyPr>
          <a:lstStyle/>
          <a:p>
            <a:r>
              <a:rPr lang="en-US" b="1">
                <a:solidFill>
                  <a:schemeClr val="accent3">
                    <a:lumMod val="75000"/>
                  </a:schemeClr>
                </a:solidFill>
              </a:rPr>
              <a:t>Role of communty health nurses</a:t>
            </a:r>
          </a:p>
        </p:txBody>
      </p:sp>
      <p:sp>
        <p:nvSpPr>
          <p:cNvPr id="3" name="Content Placeholder 2">
            <a:extLst>
              <a:ext uri="{FF2B5EF4-FFF2-40B4-BE49-F238E27FC236}">
                <a16:creationId xmlns:a16="http://schemas.microsoft.com/office/drawing/2014/main" id="{77EA04F1-E365-D246-B545-2AA96E551B52}"/>
              </a:ext>
            </a:extLst>
          </p:cNvPr>
          <p:cNvSpPr>
            <a:spLocks noGrp="1"/>
          </p:cNvSpPr>
          <p:nvPr>
            <p:ph idx="1"/>
          </p:nvPr>
        </p:nvSpPr>
        <p:spPr>
          <a:xfrm>
            <a:off x="197922" y="1701877"/>
            <a:ext cx="11850583" cy="4161565"/>
          </a:xfrm>
        </p:spPr>
        <p:txBody>
          <a:bodyPr>
            <a:noAutofit/>
          </a:bodyPr>
          <a:lstStyle/>
          <a:p>
            <a:pPr algn="just" rtl="0"/>
            <a:r>
              <a:rPr lang="en-US" sz="2000" b="1" dirty="0"/>
              <a:t>1. Clinician Role or Direct care </a:t>
            </a:r>
            <a:r>
              <a:rPr lang="en-US" sz="2000" b="1" dirty="0" err="1"/>
              <a:t>provider:The</a:t>
            </a:r>
            <a:r>
              <a:rPr lang="en-US" sz="2000" b="1" dirty="0"/>
              <a:t> clinician role in the community health nurse means the nurse ensures health care services, not just to individuals and families but also to groups and populations of the community. For community health nurses the clinician role involves certain emphasis different from basic nursing, i.e. – Holism, health promotion, and skill expansion</a:t>
            </a:r>
          </a:p>
          <a:p>
            <a:pPr algn="just" rtl="0"/>
            <a:r>
              <a:rPr lang="en-US" sz="2000" b="1" dirty="0"/>
              <a:t>2. Educator </a:t>
            </a:r>
            <a:r>
              <a:rPr lang="en-US" sz="2000" b="1" dirty="0" err="1"/>
              <a:t>Role:It</a:t>
            </a:r>
            <a:r>
              <a:rPr lang="en-US" sz="2000" b="1" dirty="0"/>
              <a:t> is widely recognized that health teaching is a part of good nursing practice and one of the major functions of a community health nurse . Assesses the knowledge, attitudes, values, beliefs, behaviors, practices, stage of change, and skills of the community people and provides health education according to knowledge </a:t>
            </a:r>
            <a:r>
              <a:rPr lang="en-US" sz="2000" b="1" dirty="0" err="1"/>
              <a:t>level.and</a:t>
            </a:r>
            <a:r>
              <a:rPr lang="en-US" sz="2000" b="1" dirty="0"/>
              <a:t> provide patients with evidence-based information about vaccine safety, potential side effects, and the importance of immunization</a:t>
            </a:r>
          </a:p>
          <a:p>
            <a:pPr algn="just" rtl="0"/>
            <a:r>
              <a:rPr lang="en-US" sz="2000" b="1" dirty="0"/>
              <a:t>3. Managerial </a:t>
            </a:r>
            <a:r>
              <a:rPr lang="en-US" sz="2000" b="1" dirty="0" err="1"/>
              <a:t>Role:As</a:t>
            </a:r>
            <a:r>
              <a:rPr lang="en-US" sz="2000" b="1" dirty="0"/>
              <a:t> a manager the nurse exercises administrative direction towards the accomplishment of specified goals by assessing clients’ needs, planning and organizing to meet those needs, directing and controlling and evaluating the progress to assure that goal are met. </a:t>
            </a:r>
          </a:p>
        </p:txBody>
      </p:sp>
    </p:spTree>
    <p:extLst>
      <p:ext uri="{BB962C8B-B14F-4D97-AF65-F5344CB8AC3E}">
        <p14:creationId xmlns:p14="http://schemas.microsoft.com/office/powerpoint/2010/main" val="2619073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EC8FC-8CEF-AB4D-A454-C933B5CF4DA9}"/>
              </a:ext>
            </a:extLst>
          </p:cNvPr>
          <p:cNvSpPr>
            <a:spLocks noGrp="1"/>
          </p:cNvSpPr>
          <p:nvPr>
            <p:ph type="title"/>
          </p:nvPr>
        </p:nvSpPr>
        <p:spPr>
          <a:xfrm>
            <a:off x="2119805" y="296705"/>
            <a:ext cx="7729728" cy="915568"/>
          </a:xfrm>
        </p:spPr>
        <p:txBody>
          <a:bodyPr>
            <a:normAutofit fontScale="90000"/>
          </a:bodyPr>
          <a:lstStyle/>
          <a:p>
            <a:r>
              <a:rPr lang="en-US" b="1">
                <a:solidFill>
                  <a:schemeClr val="accent3">
                    <a:lumMod val="75000"/>
                  </a:schemeClr>
                </a:solidFill>
              </a:rPr>
              <a:t>Role of communty health nurses</a:t>
            </a:r>
          </a:p>
        </p:txBody>
      </p:sp>
      <p:sp>
        <p:nvSpPr>
          <p:cNvPr id="3" name="Content Placeholder 2">
            <a:extLst>
              <a:ext uri="{FF2B5EF4-FFF2-40B4-BE49-F238E27FC236}">
                <a16:creationId xmlns:a16="http://schemas.microsoft.com/office/drawing/2014/main" id="{71052DDF-25B2-A04E-8AF6-69F179E792FE}"/>
              </a:ext>
            </a:extLst>
          </p:cNvPr>
          <p:cNvSpPr>
            <a:spLocks noGrp="1"/>
          </p:cNvSpPr>
          <p:nvPr>
            <p:ph idx="1"/>
          </p:nvPr>
        </p:nvSpPr>
        <p:spPr>
          <a:xfrm>
            <a:off x="0" y="1707078"/>
            <a:ext cx="11845636" cy="4277868"/>
          </a:xfrm>
        </p:spPr>
        <p:txBody>
          <a:bodyPr>
            <a:noAutofit/>
          </a:bodyPr>
          <a:lstStyle/>
          <a:p>
            <a:pPr algn="just" rtl="0"/>
            <a:r>
              <a:rPr lang="en-US" sz="2000" b="1" dirty="0"/>
              <a:t>4. Collaborator </a:t>
            </a:r>
            <a:r>
              <a:rPr lang="en-US" sz="2000" b="1" dirty="0" err="1"/>
              <a:t>Role:Community</a:t>
            </a:r>
            <a:r>
              <a:rPr lang="en-US" sz="2000" b="1" dirty="0"/>
              <a:t> health nurses seldom practice in isolation. They must work with many people including clients, other nurses, physicians, social workers, and community leaders, therapists, nutritionists, occupational therapists, psychologists, epidemiologists, biostatisticians, legislators, etc. as a member of the health team.</a:t>
            </a:r>
          </a:p>
          <a:p>
            <a:pPr algn="just" rtl="0"/>
            <a:r>
              <a:rPr lang="en-US" sz="2000" b="1" dirty="0"/>
              <a:t>5. Leader </a:t>
            </a:r>
            <a:r>
              <a:rPr lang="en-US" sz="2000" b="1" dirty="0" err="1"/>
              <a:t>Role:Community</a:t>
            </a:r>
            <a:r>
              <a:rPr lang="en-US" sz="2000" b="1" dirty="0"/>
              <a:t> health nurses are becoming increasingly active in the leader role. As a leader, the nurse instructs influences or persuades others to effect change that will positively affect people’s health. The leadership role’s primary function is to use a change of health policy based on community people’s health; thus, the community health nurse becomes an agent of change.</a:t>
            </a:r>
          </a:p>
          <a:p>
            <a:pPr algn="just" rtl="0"/>
            <a:r>
              <a:rPr lang="en-US" sz="2000" b="1" dirty="0"/>
              <a:t>6. Research </a:t>
            </a:r>
            <a:r>
              <a:rPr lang="en-US" sz="2000" b="1" dirty="0" err="1"/>
              <a:t>Role:In</a:t>
            </a:r>
            <a:r>
              <a:rPr lang="en-US" sz="2000" b="1" dirty="0"/>
              <a:t> the researcher role community health nurses engage in systematic investigation, collection, and analysis of data to solve problems and enhance community health nursing practice. Based on the research result community nurse improve their service quality and improve</a:t>
            </a:r>
          </a:p>
        </p:txBody>
      </p:sp>
    </p:spTree>
    <p:extLst>
      <p:ext uri="{BB962C8B-B14F-4D97-AF65-F5344CB8AC3E}">
        <p14:creationId xmlns:p14="http://schemas.microsoft.com/office/powerpoint/2010/main" val="3615047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40192-090A-5E49-9282-A53D80EA91E0}"/>
              </a:ext>
            </a:extLst>
          </p:cNvPr>
          <p:cNvSpPr>
            <a:spLocks noGrp="1"/>
          </p:cNvSpPr>
          <p:nvPr>
            <p:ph type="title"/>
          </p:nvPr>
        </p:nvSpPr>
        <p:spPr>
          <a:xfrm>
            <a:off x="1063832" y="499753"/>
            <a:ext cx="10378538" cy="1133103"/>
          </a:xfrm>
        </p:spPr>
        <p:txBody>
          <a:bodyPr>
            <a:normAutofit/>
          </a:bodyPr>
          <a:lstStyle/>
          <a:p>
            <a:r>
              <a:rPr lang="ar-SA" b="1" dirty="0">
                <a:solidFill>
                  <a:srgbClr val="7030A0"/>
                </a:solidFill>
              </a:rPr>
              <a:t>Thank you for</a:t>
            </a:r>
            <a:r>
              <a:rPr lang="en-US" b="1" dirty="0">
                <a:solidFill>
                  <a:srgbClr val="7030A0"/>
                </a:solidFill>
              </a:rPr>
              <a:t> Listening</a:t>
            </a:r>
            <a:r>
              <a:rPr lang="ar-SA" b="1" dirty="0">
                <a:solidFill>
                  <a:srgbClr val="7030A0"/>
                </a:solidFill>
              </a:rPr>
              <a:t>  ❤  </a:t>
            </a:r>
            <a:endParaRPr lang="en-US" b="1" dirty="0">
              <a:solidFill>
                <a:srgbClr val="7030A0"/>
              </a:solidFill>
            </a:endParaRPr>
          </a:p>
        </p:txBody>
      </p:sp>
      <p:pic>
        <p:nvPicPr>
          <p:cNvPr id="4" name="Picture 4">
            <a:extLst>
              <a:ext uri="{FF2B5EF4-FFF2-40B4-BE49-F238E27FC236}">
                <a16:creationId xmlns:a16="http://schemas.microsoft.com/office/drawing/2014/main" id="{519D0BCD-2DC3-734C-8F36-4292A42DAFF6}"/>
              </a:ext>
            </a:extLst>
          </p:cNvPr>
          <p:cNvPicPr>
            <a:picLocks noGrp="1" noChangeAspect="1"/>
          </p:cNvPicPr>
          <p:nvPr>
            <p:ph idx="1"/>
          </p:nvPr>
        </p:nvPicPr>
        <p:blipFill>
          <a:blip r:embed="rId2"/>
          <a:stretch>
            <a:fillRect/>
          </a:stretch>
        </p:blipFill>
        <p:spPr>
          <a:xfrm>
            <a:off x="1162790" y="1880260"/>
            <a:ext cx="10279579" cy="4477987"/>
          </a:xfrm>
        </p:spPr>
      </p:pic>
    </p:spTree>
    <p:extLst>
      <p:ext uri="{BB962C8B-B14F-4D97-AF65-F5344CB8AC3E}">
        <p14:creationId xmlns:p14="http://schemas.microsoft.com/office/powerpoint/2010/main" val="1566156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a:extLst>
              <a:ext uri="{FF2B5EF4-FFF2-40B4-BE49-F238E27FC236}">
                <a16:creationId xmlns:a16="http://schemas.microsoft.com/office/drawing/2014/main" id="{B5EB5B50-8569-A149-46A9-D3E6BB36B4FD}"/>
              </a:ext>
            </a:extLst>
          </p:cNvPr>
          <p:cNvSpPr txBox="1"/>
          <p:nvPr/>
        </p:nvSpPr>
        <p:spPr>
          <a:xfrm>
            <a:off x="3657600" y="645526"/>
            <a:ext cx="6501907" cy="1107996"/>
          </a:xfrm>
          <a:prstGeom prst="rect">
            <a:avLst/>
          </a:prstGeom>
          <a:noFill/>
        </p:spPr>
        <p:txBody>
          <a:bodyPr wrap="square">
            <a:spAutoFit/>
          </a:bodyPr>
          <a:lstStyle/>
          <a:p>
            <a:r>
              <a:rPr lang="af-ZA" sz="6600" b="1" dirty="0">
                <a:solidFill>
                  <a:srgbClr val="7030A0"/>
                </a:solidFill>
              </a:rPr>
              <a:t>VACCINES</a:t>
            </a:r>
            <a:endParaRPr lang="ar-AE" sz="6600" b="1" dirty="0">
              <a:solidFill>
                <a:srgbClr val="7030A0"/>
              </a:solidFill>
            </a:endParaRPr>
          </a:p>
        </p:txBody>
      </p:sp>
      <p:pic>
        <p:nvPicPr>
          <p:cNvPr id="8" name="صورة 8">
            <a:extLst>
              <a:ext uri="{FF2B5EF4-FFF2-40B4-BE49-F238E27FC236}">
                <a16:creationId xmlns:a16="http://schemas.microsoft.com/office/drawing/2014/main" id="{80789327-1393-E10B-5A72-EB51525B153C}"/>
              </a:ext>
            </a:extLst>
          </p:cNvPr>
          <p:cNvPicPr>
            <a:picLocks noChangeAspect="1"/>
          </p:cNvPicPr>
          <p:nvPr/>
        </p:nvPicPr>
        <p:blipFill>
          <a:blip r:embed="rId2"/>
          <a:stretch>
            <a:fillRect/>
          </a:stretch>
        </p:blipFill>
        <p:spPr>
          <a:xfrm>
            <a:off x="2092036" y="2170594"/>
            <a:ext cx="8174181" cy="4091661"/>
          </a:xfrm>
          <a:prstGeom prst="rect">
            <a:avLst/>
          </a:prstGeom>
          <a:ln w="88900" cap="sq" cmpd="thickThin">
            <a:solidFill>
              <a:srgbClr val="000000"/>
            </a:solidFill>
            <a:prstDash val="solid"/>
            <a:miter lim="800000"/>
          </a:ln>
          <a:effectLst>
            <a:innerShdw blurRad="76200">
              <a:srgbClr val="000000"/>
            </a:innerShdw>
          </a:effectLst>
        </p:spPr>
      </p:pic>
      <p:sp>
        <p:nvSpPr>
          <p:cNvPr id="10" name="مربع نص 9">
            <a:extLst>
              <a:ext uri="{FF2B5EF4-FFF2-40B4-BE49-F238E27FC236}">
                <a16:creationId xmlns:a16="http://schemas.microsoft.com/office/drawing/2014/main" id="{D2578E84-86DA-4592-F3C9-3C39593FCECC}"/>
              </a:ext>
            </a:extLst>
          </p:cNvPr>
          <p:cNvSpPr txBox="1"/>
          <p:nvPr/>
        </p:nvSpPr>
        <p:spPr>
          <a:xfrm>
            <a:off x="278328" y="5567091"/>
            <a:ext cx="9604088" cy="461665"/>
          </a:xfrm>
          <a:prstGeom prst="rect">
            <a:avLst/>
          </a:prstGeom>
          <a:noFill/>
        </p:spPr>
        <p:txBody>
          <a:bodyPr wrap="square">
            <a:spAutoFit/>
          </a:bodyPr>
          <a:lstStyle/>
          <a:p>
            <a:endParaRPr lang="ar-AE" sz="2400" b="1" dirty="0">
              <a:solidFill>
                <a:schemeClr val="bg1"/>
              </a:solidFill>
            </a:endParaRPr>
          </a:p>
        </p:txBody>
      </p:sp>
    </p:spTree>
    <p:extLst>
      <p:ext uri="{BB962C8B-B14F-4D97-AF65-F5344CB8AC3E}">
        <p14:creationId xmlns:p14="http://schemas.microsoft.com/office/powerpoint/2010/main" val="4277912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7559B-088E-9246-8307-B7DB1C6610F5}"/>
              </a:ext>
            </a:extLst>
          </p:cNvPr>
          <p:cNvSpPr>
            <a:spLocks noGrp="1"/>
          </p:cNvSpPr>
          <p:nvPr>
            <p:ph type="title"/>
          </p:nvPr>
        </p:nvSpPr>
        <p:spPr>
          <a:xfrm>
            <a:off x="1996103" y="445147"/>
            <a:ext cx="7729728" cy="878457"/>
          </a:xfrm>
        </p:spPr>
        <p:txBody>
          <a:bodyPr/>
          <a:lstStyle/>
          <a:p>
            <a:r>
              <a:rPr lang="en-US">
                <a:solidFill>
                  <a:schemeClr val="accent3">
                    <a:lumMod val="75000"/>
                  </a:schemeClr>
                </a:solidFill>
              </a:rPr>
              <a:t>introduction and significance</a:t>
            </a:r>
          </a:p>
        </p:txBody>
      </p:sp>
      <p:sp>
        <p:nvSpPr>
          <p:cNvPr id="3" name="Content Placeholder 2">
            <a:extLst>
              <a:ext uri="{FF2B5EF4-FFF2-40B4-BE49-F238E27FC236}">
                <a16:creationId xmlns:a16="http://schemas.microsoft.com/office/drawing/2014/main" id="{67F31AF4-0350-754B-A5DC-E1389CCD0BC7}"/>
              </a:ext>
            </a:extLst>
          </p:cNvPr>
          <p:cNvSpPr>
            <a:spLocks noGrp="1"/>
          </p:cNvSpPr>
          <p:nvPr>
            <p:ph idx="1"/>
          </p:nvPr>
        </p:nvSpPr>
        <p:spPr>
          <a:xfrm>
            <a:off x="361208" y="1686556"/>
            <a:ext cx="11568546" cy="4342824"/>
          </a:xfrm>
        </p:spPr>
        <p:txBody>
          <a:bodyPr>
            <a:noAutofit/>
          </a:bodyPr>
          <a:lstStyle/>
          <a:p>
            <a:pPr algn="just" rtl="0"/>
            <a:r>
              <a:rPr lang="en-AU" sz="2400" b="1" dirty="0">
                <a:solidFill>
                  <a:srgbClr val="000000"/>
                </a:solidFill>
                <a:effectLst/>
                <a:latin typeface="+mj-lt"/>
                <a:ea typeface="Franklin Gothic Book" panose="020B0503020102020204"/>
                <a:cs typeface="Franklin Gothic Book" panose="020B0503020102020204"/>
              </a:rPr>
              <a:t>A vaccine is a substance that is introduced into the body to prevent infection or to control disease due to a certain pathogen, which is a disease-causing organism, such as a virus, bacteria or parasite. </a:t>
            </a:r>
            <a:endParaRPr lang="ar-SA" sz="2400" b="1" dirty="0">
              <a:solidFill>
                <a:srgbClr val="000000"/>
              </a:solidFill>
              <a:effectLst/>
              <a:latin typeface="+mj-lt"/>
              <a:ea typeface="Franklin Gothic Book" panose="020B0503020102020204"/>
              <a:cs typeface="Franklin Gothic Book" panose="020B0503020102020204"/>
            </a:endParaRPr>
          </a:p>
          <a:p>
            <a:pPr algn="just" rtl="0"/>
            <a:r>
              <a:rPr lang="en-AU" sz="2400" b="1" dirty="0">
                <a:solidFill>
                  <a:srgbClr val="000000"/>
                </a:solidFill>
                <a:effectLst/>
                <a:latin typeface="+mj-lt"/>
                <a:ea typeface="Franklin Gothic Book" panose="020B0503020102020204"/>
                <a:cs typeface="Franklin Gothic Book" panose="020B0503020102020204"/>
              </a:rPr>
              <a:t>The vaccine “teaches” the body how to defend itself against the pathogen by creating an immune response. </a:t>
            </a:r>
            <a:endParaRPr lang="ar-SA" sz="2400" b="1" dirty="0">
              <a:solidFill>
                <a:srgbClr val="000000"/>
              </a:solidFill>
              <a:effectLst/>
              <a:latin typeface="+mj-lt"/>
              <a:ea typeface="Franklin Gothic Book" panose="020B0503020102020204"/>
              <a:cs typeface="Franklin Gothic Book" panose="020B0503020102020204"/>
            </a:endParaRPr>
          </a:p>
          <a:p>
            <a:pPr algn="just" rtl="0"/>
            <a:r>
              <a:rPr lang="en-AU" sz="2400" b="1" dirty="0">
                <a:solidFill>
                  <a:srgbClr val="202122"/>
                </a:solidFill>
                <a:effectLst/>
                <a:latin typeface="+mj-lt"/>
                <a:ea typeface="Calibri" panose="020F0502020204030204" pitchFamily="34" charset="0"/>
                <a:cs typeface="Calibri" panose="020F0502020204030204" pitchFamily="34" charset="0"/>
              </a:rPr>
              <a:t>vaccine is a biological preparation that provides active </a:t>
            </a:r>
            <a:r>
              <a:rPr lang="ar-SA" sz="2400" b="1" dirty="0">
                <a:solidFill>
                  <a:srgbClr val="202122"/>
                </a:solidFill>
                <a:effectLst/>
                <a:latin typeface="+mj-lt"/>
                <a:ea typeface="Calibri" panose="020F0502020204030204" pitchFamily="34" charset="0"/>
                <a:cs typeface="Calibri" panose="020F0502020204030204" pitchFamily="34" charset="0"/>
              </a:rPr>
              <a:t>acquured immunity </a:t>
            </a:r>
            <a:r>
              <a:rPr lang="en-AU" sz="2400" b="1" dirty="0">
                <a:solidFill>
                  <a:srgbClr val="202122"/>
                </a:solidFill>
                <a:effectLst/>
                <a:latin typeface="+mj-lt"/>
                <a:ea typeface="Calibri" panose="020F0502020204030204" pitchFamily="34" charset="0"/>
                <a:cs typeface="Calibri" panose="020F0502020204030204" pitchFamily="34" charset="0"/>
              </a:rPr>
              <a:t>to a particular </a:t>
            </a:r>
            <a:r>
              <a:rPr lang="ar-SA" sz="2400" b="1" dirty="0">
                <a:solidFill>
                  <a:srgbClr val="202122"/>
                </a:solidFill>
                <a:effectLst/>
                <a:latin typeface="+mj-lt"/>
                <a:ea typeface="Calibri" panose="020F0502020204030204" pitchFamily="34" charset="0"/>
                <a:cs typeface="Calibri" panose="020F0502020204030204" pitchFamily="34" charset="0"/>
              </a:rPr>
              <a:t>infectious disease </a:t>
            </a:r>
            <a:r>
              <a:rPr lang="en-AU" sz="2400" b="1" dirty="0">
                <a:solidFill>
                  <a:srgbClr val="000000"/>
                </a:solidFill>
                <a:effectLst/>
                <a:latin typeface="+mj-lt"/>
                <a:ea typeface="Franklin Gothic Book" panose="020B0503020102020204"/>
                <a:cs typeface="Franklin Gothic Book" panose="020B0503020102020204"/>
              </a:rPr>
              <a:t>by introducing a small component or a </a:t>
            </a:r>
            <a:r>
              <a:rPr lang="en-AU" sz="2400" b="1" dirty="0" err="1">
                <a:solidFill>
                  <a:srgbClr val="000000"/>
                </a:solidFill>
                <a:effectLst/>
                <a:latin typeface="+mj-lt"/>
                <a:ea typeface="Franklin Gothic Book" panose="020B0503020102020204"/>
                <a:cs typeface="Franklin Gothic Book" panose="020B0503020102020204"/>
              </a:rPr>
              <a:t>nonharmful</a:t>
            </a:r>
            <a:r>
              <a:rPr lang="en-AU" sz="2400" b="1" dirty="0">
                <a:solidFill>
                  <a:srgbClr val="000000"/>
                </a:solidFill>
                <a:effectLst/>
                <a:latin typeface="+mj-lt"/>
                <a:ea typeface="Franklin Gothic Book" panose="020B0503020102020204"/>
                <a:cs typeface="Franklin Gothic Book" panose="020B0503020102020204"/>
              </a:rPr>
              <a:t> form of the pathogen (called the foreign antigen) into the body. </a:t>
            </a:r>
          </a:p>
        </p:txBody>
      </p:sp>
    </p:spTree>
    <p:extLst>
      <p:ext uri="{BB962C8B-B14F-4D97-AF65-F5344CB8AC3E}">
        <p14:creationId xmlns:p14="http://schemas.microsoft.com/office/powerpoint/2010/main" val="1523613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D35DD-470D-2B4F-AF9A-ADB084A41519}"/>
              </a:ext>
            </a:extLst>
          </p:cNvPr>
          <p:cNvSpPr>
            <a:spLocks noGrp="1"/>
          </p:cNvSpPr>
          <p:nvPr>
            <p:ph type="title"/>
          </p:nvPr>
        </p:nvSpPr>
        <p:spPr>
          <a:xfrm>
            <a:off x="2231136" y="573510"/>
            <a:ext cx="7729728" cy="866087"/>
          </a:xfrm>
        </p:spPr>
        <p:txBody>
          <a:bodyPr/>
          <a:lstStyle/>
          <a:p>
            <a:r>
              <a:rPr lang="en-US">
                <a:solidFill>
                  <a:schemeClr val="accent3">
                    <a:lumMod val="75000"/>
                  </a:schemeClr>
                </a:solidFill>
              </a:rPr>
              <a:t>introduction and significance</a:t>
            </a:r>
          </a:p>
        </p:txBody>
      </p:sp>
      <p:sp>
        <p:nvSpPr>
          <p:cNvPr id="3" name="Content Placeholder 2">
            <a:extLst>
              <a:ext uri="{FF2B5EF4-FFF2-40B4-BE49-F238E27FC236}">
                <a16:creationId xmlns:a16="http://schemas.microsoft.com/office/drawing/2014/main" id="{6AA16770-B1BC-054B-9432-70AD9812C424}"/>
              </a:ext>
            </a:extLst>
          </p:cNvPr>
          <p:cNvSpPr>
            <a:spLocks noGrp="1"/>
          </p:cNvSpPr>
          <p:nvPr>
            <p:ph idx="1"/>
          </p:nvPr>
        </p:nvSpPr>
        <p:spPr>
          <a:xfrm>
            <a:off x="510886" y="2051190"/>
            <a:ext cx="10848603" cy="3812252"/>
          </a:xfrm>
        </p:spPr>
        <p:txBody>
          <a:bodyPr>
            <a:noAutofit/>
          </a:bodyPr>
          <a:lstStyle/>
          <a:p>
            <a:pPr algn="just" rtl="0"/>
            <a:r>
              <a:rPr lang="en-AU" sz="2800" dirty="0">
                <a:solidFill>
                  <a:schemeClr val="accent3">
                    <a:lumMod val="75000"/>
                  </a:schemeClr>
                </a:solidFill>
              </a:rPr>
              <a:t>V</a:t>
            </a:r>
            <a:r>
              <a:rPr lang="ar-SA" sz="2800" dirty="0">
                <a:solidFill>
                  <a:schemeClr val="accent3">
                    <a:lumMod val="75000"/>
                  </a:schemeClr>
                </a:solidFill>
              </a:rPr>
              <a:t>accine </a:t>
            </a:r>
            <a:r>
              <a:rPr lang="en-AU" sz="2800" b="0" i="0" dirty="0">
                <a:solidFill>
                  <a:schemeClr val="accent3">
                    <a:lumMod val="75000"/>
                  </a:schemeClr>
                </a:solidFill>
                <a:effectLst/>
                <a:latin typeface="Google-Sans"/>
              </a:rPr>
              <a:t>Mechanism of action</a:t>
            </a:r>
            <a:r>
              <a:rPr lang="ar-SA" sz="2800" b="0" i="0" dirty="0">
                <a:solidFill>
                  <a:schemeClr val="accent3">
                    <a:lumMod val="75000"/>
                  </a:schemeClr>
                </a:solidFill>
                <a:effectLst/>
                <a:latin typeface="Google-Sans"/>
              </a:rPr>
              <a:t>:</a:t>
            </a:r>
            <a:endParaRPr lang="ar-SA" sz="2800" b="1" dirty="0">
              <a:solidFill>
                <a:srgbClr val="000000"/>
              </a:solidFill>
              <a:effectLst/>
              <a:latin typeface="+mj-lt"/>
              <a:ea typeface="Franklin Gothic Book" panose="020B0503020102020204"/>
              <a:cs typeface="Franklin Gothic Book" panose="020B0503020102020204"/>
            </a:endParaRPr>
          </a:p>
          <a:p>
            <a:pPr algn="just" rtl="0"/>
            <a:r>
              <a:rPr lang="en-AU" sz="2400" b="1" dirty="0">
                <a:solidFill>
                  <a:srgbClr val="000000"/>
                </a:solidFill>
                <a:effectLst/>
                <a:latin typeface="+mj-lt"/>
                <a:ea typeface="Franklin Gothic Book" panose="020B0503020102020204"/>
                <a:cs typeface="Franklin Gothic Book" panose="020B0503020102020204"/>
              </a:rPr>
              <a:t>The body produces an immune response to the pathogen by generating antibodies (via the humoral response), killer cells (via the </a:t>
            </a:r>
            <a:r>
              <a:rPr lang="en-AU" sz="2400" b="1" dirty="0" err="1">
                <a:solidFill>
                  <a:srgbClr val="000000"/>
                </a:solidFill>
                <a:effectLst/>
                <a:latin typeface="+mj-lt"/>
                <a:ea typeface="Franklin Gothic Book" panose="020B0503020102020204"/>
                <a:cs typeface="Franklin Gothic Book" panose="020B0503020102020204"/>
              </a:rPr>
              <a:t>cellmediated</a:t>
            </a:r>
            <a:r>
              <a:rPr lang="en-AU" sz="2400" b="1" dirty="0">
                <a:solidFill>
                  <a:srgbClr val="000000"/>
                </a:solidFill>
                <a:effectLst/>
                <a:latin typeface="+mj-lt"/>
                <a:ea typeface="Franklin Gothic Book" panose="020B0503020102020204"/>
                <a:cs typeface="Franklin Gothic Book" panose="020B0503020102020204"/>
              </a:rPr>
              <a:t> response), or both. </a:t>
            </a:r>
            <a:endParaRPr lang="ar-SA" sz="2400" b="1" dirty="0">
              <a:solidFill>
                <a:srgbClr val="000000"/>
              </a:solidFill>
              <a:effectLst/>
              <a:latin typeface="+mj-lt"/>
              <a:ea typeface="Franklin Gothic Book" panose="020B0503020102020204"/>
              <a:cs typeface="Franklin Gothic Book" panose="020B0503020102020204"/>
            </a:endParaRPr>
          </a:p>
          <a:p>
            <a:pPr algn="just" rtl="0"/>
            <a:r>
              <a:rPr lang="ar-SA" sz="2400" b="1" dirty="0">
                <a:solidFill>
                  <a:srgbClr val="000000"/>
                </a:solidFill>
                <a:effectLst/>
                <a:latin typeface="+mj-lt"/>
                <a:ea typeface="Franklin Gothic Book" panose="020B0503020102020204"/>
                <a:cs typeface="Franklin Gothic Book" panose="020B0503020102020204"/>
              </a:rPr>
              <a:t>A</a:t>
            </a:r>
            <a:r>
              <a:rPr lang="en-AU" sz="2400" b="1" dirty="0">
                <a:solidFill>
                  <a:srgbClr val="000000"/>
                </a:solidFill>
                <a:effectLst/>
                <a:latin typeface="+mj-lt"/>
                <a:ea typeface="Franklin Gothic Book" panose="020B0503020102020204"/>
                <a:cs typeface="Franklin Gothic Book" panose="020B0503020102020204"/>
              </a:rPr>
              <a:t> small group of memory B-cells and T-cells remain in the body and can quickly initiate a strong immune response, i.e. by producing antibodies, and helping the production of killer T-cells or antibodies, respectively. </a:t>
            </a:r>
            <a:endParaRPr lang="ar-SA" sz="2400" b="1" dirty="0">
              <a:solidFill>
                <a:srgbClr val="000000"/>
              </a:solidFill>
              <a:effectLst/>
              <a:latin typeface="+mj-lt"/>
              <a:ea typeface="Franklin Gothic Book" panose="020B0503020102020204"/>
              <a:cs typeface="Franklin Gothic Book" panose="020B0503020102020204"/>
            </a:endParaRPr>
          </a:p>
          <a:p>
            <a:pPr algn="just" rtl="0"/>
            <a:r>
              <a:rPr lang="en-AU" sz="2400" b="1" dirty="0">
                <a:solidFill>
                  <a:srgbClr val="000000"/>
                </a:solidFill>
                <a:effectLst/>
                <a:latin typeface="+mj-lt"/>
                <a:ea typeface="Franklin Gothic Book" panose="020B0503020102020204"/>
                <a:cs typeface="Franklin Gothic Book" panose="020B0503020102020204"/>
              </a:rPr>
              <a:t>The next time the real pathogen is encountered, the immune system remembers it and mounts a much larger, quicker response than it would have if the individual had never received the vaccine. This is known as “immune memory”. </a:t>
            </a:r>
            <a:endParaRPr lang="en-US" sz="2400" dirty="0">
              <a:latin typeface="+mj-lt"/>
            </a:endParaRPr>
          </a:p>
        </p:txBody>
      </p:sp>
    </p:spTree>
    <p:extLst>
      <p:ext uri="{BB962C8B-B14F-4D97-AF65-F5344CB8AC3E}">
        <p14:creationId xmlns:p14="http://schemas.microsoft.com/office/powerpoint/2010/main" val="179347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A8DF9-428F-BD47-A2C5-F1485CB5FE76}"/>
              </a:ext>
            </a:extLst>
          </p:cNvPr>
          <p:cNvSpPr>
            <a:spLocks noGrp="1"/>
          </p:cNvSpPr>
          <p:nvPr>
            <p:ph type="title"/>
          </p:nvPr>
        </p:nvSpPr>
        <p:spPr>
          <a:xfrm>
            <a:off x="2231135" y="267907"/>
            <a:ext cx="7729728" cy="894885"/>
          </a:xfrm>
        </p:spPr>
        <p:txBody>
          <a:bodyPr>
            <a:normAutofit/>
          </a:bodyPr>
          <a:lstStyle/>
          <a:p>
            <a:r>
              <a:rPr lang="en-US">
                <a:solidFill>
                  <a:schemeClr val="accent3">
                    <a:lumMod val="75000"/>
                  </a:schemeClr>
                </a:solidFill>
              </a:rPr>
              <a:t>introduction and significance</a:t>
            </a:r>
          </a:p>
        </p:txBody>
      </p:sp>
      <p:sp>
        <p:nvSpPr>
          <p:cNvPr id="3" name="Content Placeholder 2">
            <a:extLst>
              <a:ext uri="{FF2B5EF4-FFF2-40B4-BE49-F238E27FC236}">
                <a16:creationId xmlns:a16="http://schemas.microsoft.com/office/drawing/2014/main" id="{BE21BE04-C06A-E047-87C9-B6F7EC0115CD}"/>
              </a:ext>
            </a:extLst>
          </p:cNvPr>
          <p:cNvSpPr>
            <a:spLocks noGrp="1"/>
          </p:cNvSpPr>
          <p:nvPr>
            <p:ph idx="1"/>
          </p:nvPr>
        </p:nvSpPr>
        <p:spPr>
          <a:xfrm>
            <a:off x="-7424" y="1113311"/>
            <a:ext cx="12083145" cy="5019066"/>
          </a:xfrm>
        </p:spPr>
        <p:txBody>
          <a:bodyPr>
            <a:noAutofit/>
          </a:bodyPr>
          <a:lstStyle/>
          <a:p>
            <a:pPr algn="just" rtl="0"/>
            <a:r>
              <a:rPr lang="ar-SA" sz="3200" dirty="0">
                <a:solidFill>
                  <a:schemeClr val="accent3">
                    <a:lumMod val="75000"/>
                  </a:schemeClr>
                </a:solidFill>
              </a:rPr>
              <a:t>Types of vaccines:</a:t>
            </a:r>
            <a:endParaRPr lang="ar-SA" sz="3200" b="1" u="sng" dirty="0">
              <a:solidFill>
                <a:schemeClr val="accent3">
                  <a:lumMod val="75000"/>
                </a:schemeClr>
              </a:solidFill>
            </a:endParaRPr>
          </a:p>
          <a:p>
            <a:pPr algn="just" rtl="0"/>
            <a:r>
              <a:rPr lang="en-US" sz="2800" b="1" u="sng" dirty="0">
                <a:solidFill>
                  <a:schemeClr val="accent3">
                    <a:lumMod val="75000"/>
                  </a:schemeClr>
                </a:solidFill>
              </a:rPr>
              <a:t>Killed, inactivated</a:t>
            </a:r>
            <a:r>
              <a:rPr lang="en-US" sz="2400" b="1" dirty="0">
                <a:solidFill>
                  <a:schemeClr val="accent3">
                    <a:lumMod val="75000"/>
                  </a:schemeClr>
                </a:solidFill>
              </a:rPr>
              <a:t> </a:t>
            </a:r>
            <a:r>
              <a:rPr lang="en-US" sz="2400" b="1" dirty="0"/>
              <a:t>:Pathogen is killed, usually through a chemical process such as formalin</a:t>
            </a:r>
            <a:endParaRPr lang="ar-SA" sz="2400" b="1" dirty="0"/>
          </a:p>
          <a:p>
            <a:pPr marL="0" indent="0" algn="just" rtl="0">
              <a:buNone/>
            </a:pPr>
            <a:r>
              <a:rPr lang="ar-SA" sz="2400" b="1" dirty="0"/>
              <a:t>   </a:t>
            </a:r>
            <a:r>
              <a:rPr lang="en-US" sz="2400" b="1" dirty="0" err="1"/>
              <a:t>Eg,Typhoid</a:t>
            </a:r>
            <a:r>
              <a:rPr lang="en-US" sz="2400" b="1" dirty="0"/>
              <a:t> vaccine </a:t>
            </a:r>
            <a:r>
              <a:rPr lang="ar-SA" sz="2400" b="1" dirty="0"/>
              <a:t>,</a:t>
            </a:r>
            <a:r>
              <a:rPr lang="en-US" sz="2400" b="1" dirty="0"/>
              <a:t>Salk polio vaccine </a:t>
            </a:r>
            <a:r>
              <a:rPr lang="ar-SA" sz="2400" b="1" dirty="0"/>
              <a:t>,</a:t>
            </a:r>
            <a:r>
              <a:rPr lang="en-US" sz="2400" b="1" dirty="0"/>
              <a:t>Hepatitis A vaccine</a:t>
            </a:r>
            <a:endParaRPr lang="ar-SA" sz="2400" b="1" dirty="0"/>
          </a:p>
          <a:p>
            <a:pPr algn="just" rtl="0"/>
            <a:r>
              <a:rPr lang="en-US" sz="2800" b="1" u="sng" dirty="0">
                <a:solidFill>
                  <a:schemeClr val="accent3">
                    <a:lumMod val="75000"/>
                  </a:schemeClr>
                </a:solidFill>
              </a:rPr>
              <a:t>Live, attenuated </a:t>
            </a:r>
            <a:r>
              <a:rPr lang="en-US" sz="2400" b="1" dirty="0"/>
              <a:t>:Pathogen is weakened by genetic manipulations such that growth in the host is limited and does not cause disease; other version of live vaccine is using an organism that is related to the pathogen, but grows poorly, naturally, in humans</a:t>
            </a:r>
            <a:endParaRPr lang="ar-SA" sz="2400" b="1" dirty="0"/>
          </a:p>
          <a:p>
            <a:pPr marL="0" indent="0" algn="just" rtl="0">
              <a:buNone/>
            </a:pPr>
            <a:r>
              <a:rPr lang="ar-SA" sz="2400" b="1" dirty="0"/>
              <a:t>    Eg:</a:t>
            </a:r>
            <a:r>
              <a:rPr lang="en-US" sz="2400" b="1" dirty="0" err="1"/>
              <a:t>Bacille</a:t>
            </a:r>
            <a:r>
              <a:rPr lang="en-US" sz="2400" b="1" dirty="0"/>
              <a:t> </a:t>
            </a:r>
            <a:r>
              <a:rPr lang="en-US" sz="2400" b="1" dirty="0" err="1"/>
              <a:t>Calmette</a:t>
            </a:r>
            <a:r>
              <a:rPr lang="en-US" sz="2400" b="1" dirty="0"/>
              <a:t>-Guerin (BCG)</a:t>
            </a:r>
            <a:r>
              <a:rPr lang="ar-SA" sz="2400" b="1" dirty="0"/>
              <a:t>,</a:t>
            </a:r>
            <a:r>
              <a:rPr lang="en-US" sz="2400" b="1" dirty="0"/>
              <a:t> vaccine </a:t>
            </a:r>
            <a:r>
              <a:rPr lang="ar-SA" sz="2400" b="1" dirty="0"/>
              <a:t>,</a:t>
            </a:r>
            <a:r>
              <a:rPr lang="en-US" sz="2400" b="1" dirty="0"/>
              <a:t>Varicella vaccine Rotavirus vaccine</a:t>
            </a:r>
            <a:endParaRPr lang="ar-SA" sz="2400" b="1" dirty="0"/>
          </a:p>
          <a:p>
            <a:pPr algn="just" rtl="0"/>
            <a:r>
              <a:rPr lang="en-US" sz="2400" b="1" dirty="0"/>
              <a:t> </a:t>
            </a:r>
            <a:r>
              <a:rPr lang="en-US" sz="2800" b="1" u="sng" dirty="0">
                <a:solidFill>
                  <a:schemeClr val="accent3">
                    <a:lumMod val="75000"/>
                  </a:schemeClr>
                </a:solidFill>
              </a:rPr>
              <a:t>Subunit, acellular </a:t>
            </a:r>
            <a:r>
              <a:rPr lang="ar-SA" sz="2800" b="1" u="sng" dirty="0">
                <a:solidFill>
                  <a:schemeClr val="accent3">
                    <a:lumMod val="75000"/>
                  </a:schemeClr>
                </a:solidFill>
              </a:rPr>
              <a:t>:</a:t>
            </a:r>
            <a:r>
              <a:rPr lang="en-US" sz="2400" b="1" dirty="0"/>
              <a:t>Well-defined part(s) of the organism is purified and used as an antigen (e.g. proteins, peptides, polysaccharides, inactivated toxins) </a:t>
            </a:r>
            <a:r>
              <a:rPr lang="en-US" sz="2400" b="1" dirty="0" err="1"/>
              <a:t>Eg,Acellular</a:t>
            </a:r>
            <a:r>
              <a:rPr lang="en-US" sz="2400" b="1" dirty="0"/>
              <a:t> pertussis vaccine</a:t>
            </a:r>
          </a:p>
        </p:txBody>
      </p:sp>
    </p:spTree>
    <p:extLst>
      <p:ext uri="{BB962C8B-B14F-4D97-AF65-F5344CB8AC3E}">
        <p14:creationId xmlns:p14="http://schemas.microsoft.com/office/powerpoint/2010/main" val="260237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9B7B-FC67-7E41-9D4D-DC075B8283EB}"/>
              </a:ext>
            </a:extLst>
          </p:cNvPr>
          <p:cNvSpPr>
            <a:spLocks noGrp="1"/>
          </p:cNvSpPr>
          <p:nvPr>
            <p:ph type="title"/>
          </p:nvPr>
        </p:nvSpPr>
        <p:spPr>
          <a:xfrm>
            <a:off x="2184129" y="512125"/>
            <a:ext cx="7729728" cy="750638"/>
          </a:xfrm>
        </p:spPr>
        <p:txBody>
          <a:bodyPr/>
          <a:lstStyle/>
          <a:p>
            <a:r>
              <a:rPr lang="en-US">
                <a:solidFill>
                  <a:schemeClr val="accent3">
                    <a:lumMod val="75000"/>
                  </a:schemeClr>
                </a:solidFill>
              </a:rPr>
              <a:t>introduction and significance</a:t>
            </a:r>
          </a:p>
        </p:txBody>
      </p:sp>
      <p:sp>
        <p:nvSpPr>
          <p:cNvPr id="3" name="Content Placeholder 2">
            <a:extLst>
              <a:ext uri="{FF2B5EF4-FFF2-40B4-BE49-F238E27FC236}">
                <a16:creationId xmlns:a16="http://schemas.microsoft.com/office/drawing/2014/main" id="{6EA02009-F85E-8F49-B31E-CBA140C0373E}"/>
              </a:ext>
            </a:extLst>
          </p:cNvPr>
          <p:cNvSpPr>
            <a:spLocks noGrp="1"/>
          </p:cNvSpPr>
          <p:nvPr>
            <p:ph idx="1"/>
          </p:nvPr>
        </p:nvSpPr>
        <p:spPr>
          <a:xfrm>
            <a:off x="457693" y="1731818"/>
            <a:ext cx="11652663" cy="4725389"/>
          </a:xfrm>
        </p:spPr>
        <p:txBody>
          <a:bodyPr>
            <a:noAutofit/>
          </a:bodyPr>
          <a:lstStyle/>
          <a:p>
            <a:pPr algn="just" rtl="0"/>
            <a:r>
              <a:rPr lang="en-US" sz="2800" b="1" u="sng" dirty="0">
                <a:solidFill>
                  <a:schemeClr val="accent3">
                    <a:lumMod val="75000"/>
                  </a:schemeClr>
                </a:solidFill>
              </a:rPr>
              <a:t>Conjugate</a:t>
            </a:r>
            <a:r>
              <a:rPr lang="ar-SA" sz="2400" b="1" dirty="0"/>
              <a:t>: </a:t>
            </a:r>
            <a:r>
              <a:rPr lang="en-US" sz="2400" b="1" dirty="0"/>
              <a:t>Poorer antigens (such as bacterial polysaccharides) are chemically linked to a carrier protein </a:t>
            </a:r>
            <a:endParaRPr lang="ar-SA" sz="2400" b="1" dirty="0"/>
          </a:p>
          <a:p>
            <a:pPr marL="0" indent="0" algn="just" rtl="0">
              <a:buNone/>
            </a:pPr>
            <a:r>
              <a:rPr lang="ar-SA" sz="2400" b="1" dirty="0"/>
              <a:t>  Eg:</a:t>
            </a:r>
            <a:r>
              <a:rPr lang="en-US" sz="2400" b="1" dirty="0" err="1"/>
              <a:t>Haemophilus</a:t>
            </a:r>
            <a:r>
              <a:rPr lang="en-US" sz="2400" b="1" dirty="0"/>
              <a:t> influenza type b (Hib) conjugate vaccine</a:t>
            </a:r>
            <a:r>
              <a:rPr lang="ar-SA" sz="2400" b="1" dirty="0"/>
              <a:t>,</a:t>
            </a:r>
            <a:r>
              <a:rPr lang="en-US" sz="2400" b="1" dirty="0"/>
              <a:t> Pneumococcal conjugate </a:t>
            </a:r>
            <a:r>
              <a:rPr lang="ar-SA" sz="2400" b="1" dirty="0"/>
              <a:t>   </a:t>
            </a:r>
            <a:r>
              <a:rPr lang="en-US" sz="2400" b="1" dirty="0"/>
              <a:t>vaccine </a:t>
            </a:r>
            <a:r>
              <a:rPr lang="ar-SA" sz="2400" b="1" dirty="0"/>
              <a:t> </a:t>
            </a:r>
          </a:p>
          <a:p>
            <a:pPr algn="just" rtl="0"/>
            <a:r>
              <a:rPr lang="en-US" sz="2400" b="1" dirty="0"/>
              <a:t> </a:t>
            </a:r>
            <a:r>
              <a:rPr lang="en-US" sz="2800" b="1" u="sng" dirty="0">
                <a:solidFill>
                  <a:schemeClr val="accent3">
                    <a:lumMod val="75000"/>
                  </a:schemeClr>
                </a:solidFill>
              </a:rPr>
              <a:t>DNA/RNA</a:t>
            </a:r>
            <a:r>
              <a:rPr lang="ar-SA" sz="2400" b="1" dirty="0"/>
              <a:t>:</a:t>
            </a:r>
            <a:r>
              <a:rPr lang="en-US" sz="2400" b="1" dirty="0"/>
              <a:t> Genetic material from the pathogen enter into human cells and use the cell’s “equipment” to produce some protein(s) of the pathogen encoded by the gene(s) </a:t>
            </a:r>
            <a:r>
              <a:rPr lang="ar-SA" sz="2400" b="1" dirty="0"/>
              <a:t>  Eg: </a:t>
            </a:r>
            <a:r>
              <a:rPr lang="en-US" sz="2400" b="1" dirty="0"/>
              <a:t>AIDS vaccine (in development)</a:t>
            </a:r>
            <a:endParaRPr lang="ar-SA" sz="2400" b="1" dirty="0"/>
          </a:p>
          <a:p>
            <a:pPr algn="just" rtl="0"/>
            <a:r>
              <a:rPr lang="en-US" sz="2800" b="1" u="sng" dirty="0">
                <a:solidFill>
                  <a:schemeClr val="accent3">
                    <a:lumMod val="75000"/>
                  </a:schemeClr>
                </a:solidFill>
              </a:rPr>
              <a:t>Toxoid vaccines:</a:t>
            </a:r>
            <a:r>
              <a:rPr lang="en-US" sz="2400" b="1" dirty="0"/>
              <a:t> use a toxin (harmful product) made by the germ that causes a disease. They create immunity to the parts of the germ that cause a disease instead of the germ itself. </a:t>
            </a:r>
            <a:r>
              <a:rPr lang="ar-SA" sz="2400" b="1" dirty="0"/>
              <a:t>Eg</a:t>
            </a:r>
            <a:r>
              <a:rPr lang="en-US" sz="2400" b="1" dirty="0"/>
              <a:t>:Diphtheria</a:t>
            </a:r>
            <a:r>
              <a:rPr lang="ar-SA" sz="2400" b="1" dirty="0"/>
              <a:t>,</a:t>
            </a:r>
            <a:r>
              <a:rPr lang="en-US" sz="2400" b="1" dirty="0"/>
              <a:t>Tetanus</a:t>
            </a:r>
          </a:p>
          <a:p>
            <a:endParaRPr lang="en-US" sz="2400" b="1" dirty="0"/>
          </a:p>
        </p:txBody>
      </p:sp>
    </p:spTree>
    <p:extLst>
      <p:ext uri="{BB962C8B-B14F-4D97-AF65-F5344CB8AC3E}">
        <p14:creationId xmlns:p14="http://schemas.microsoft.com/office/powerpoint/2010/main" val="257820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90645C-5626-FA45-942E-035F53D38F37}"/>
              </a:ext>
            </a:extLst>
          </p:cNvPr>
          <p:cNvSpPr>
            <a:spLocks noGrp="1"/>
          </p:cNvSpPr>
          <p:nvPr>
            <p:ph idx="1"/>
          </p:nvPr>
        </p:nvSpPr>
        <p:spPr>
          <a:xfrm>
            <a:off x="84117" y="498012"/>
            <a:ext cx="12048506" cy="6095268"/>
          </a:xfrm>
        </p:spPr>
        <p:txBody>
          <a:bodyPr>
            <a:noAutofit/>
          </a:bodyPr>
          <a:lstStyle/>
          <a:p>
            <a:pPr algn="just" rtl="0"/>
            <a:r>
              <a:rPr lang="en-US" sz="2800" b="1" dirty="0">
                <a:solidFill>
                  <a:schemeClr val="accent3">
                    <a:lumMod val="75000"/>
                  </a:schemeClr>
                </a:solidFill>
              </a:rPr>
              <a:t>Measles, Mumps, Rubella (MMR) </a:t>
            </a:r>
            <a:endParaRPr lang="ar-SA" sz="2800" b="1" dirty="0">
              <a:solidFill>
                <a:schemeClr val="accent3">
                  <a:lumMod val="75000"/>
                </a:schemeClr>
              </a:solidFill>
            </a:endParaRPr>
          </a:p>
          <a:p>
            <a:pPr algn="just" rtl="0"/>
            <a:r>
              <a:rPr lang="en-US" sz="2400" b="1" dirty="0"/>
              <a:t>What it protects from: Measles, mumps, and rubella are three contagious viruses with rubella being the mildest of the three, yielding fever, tender lymph nodes, and a rash. The mumps causes the glands between the ear and jaw to enlarge and become very painful. The measles can spread quickly through a community and creates a full-body rash, respiratory infection, fever, and sometimes severe consequences that may lead to death</a:t>
            </a:r>
            <a:endParaRPr lang="ar-SA" sz="2400" b="1" dirty="0"/>
          </a:p>
          <a:p>
            <a:pPr algn="just" rtl="0"/>
            <a:r>
              <a:rPr lang="en-US" sz="2400" b="1" dirty="0"/>
              <a:t>When it's given: At 12-15 months and 4-6 years</a:t>
            </a:r>
          </a:p>
          <a:p>
            <a:pPr algn="just" rtl="0"/>
            <a:r>
              <a:rPr lang="en-US" sz="2800" b="1" dirty="0">
                <a:solidFill>
                  <a:schemeClr val="accent3">
                    <a:lumMod val="75000"/>
                  </a:schemeClr>
                </a:solidFill>
              </a:rPr>
              <a:t>Polio (IPV)</a:t>
            </a:r>
            <a:r>
              <a:rPr lang="en-US" sz="2400" b="1" dirty="0">
                <a:solidFill>
                  <a:schemeClr val="accent3">
                    <a:lumMod val="75000"/>
                  </a:schemeClr>
                </a:solidFill>
              </a:rPr>
              <a:t> </a:t>
            </a:r>
            <a:endParaRPr lang="ar-SA" sz="2400" b="1" dirty="0">
              <a:solidFill>
                <a:schemeClr val="accent3">
                  <a:lumMod val="75000"/>
                </a:schemeClr>
              </a:solidFill>
            </a:endParaRPr>
          </a:p>
          <a:p>
            <a:pPr algn="just" rtl="0"/>
            <a:r>
              <a:rPr lang="en-US" sz="2400" b="1" dirty="0"/>
              <a:t>What it protects from: Polio is a contagious respiratory virus that invades the spinal cord and brain, causing anywhere from flu-like symptoms to neurological disease, severe debilitating paralysis, and death. Babies with polio may never recover from nerve damage that can leave limbs paralyzed.</a:t>
            </a:r>
            <a:endParaRPr lang="ar-SA" sz="2400" b="1" dirty="0"/>
          </a:p>
          <a:p>
            <a:pPr algn="just" rtl="0"/>
            <a:r>
              <a:rPr lang="en-US" sz="2400" b="1" dirty="0"/>
              <a:t>When it's given: At 2 months, 4 months, 6-18 months,12-18 months, and 4-6 years</a:t>
            </a:r>
          </a:p>
        </p:txBody>
      </p:sp>
    </p:spTree>
    <p:extLst>
      <p:ext uri="{BB962C8B-B14F-4D97-AF65-F5344CB8AC3E}">
        <p14:creationId xmlns:p14="http://schemas.microsoft.com/office/powerpoint/2010/main" val="4169205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B653A8-8CD7-D944-87FE-DA09B7D9E250}"/>
              </a:ext>
            </a:extLst>
          </p:cNvPr>
          <p:cNvSpPr>
            <a:spLocks noGrp="1"/>
          </p:cNvSpPr>
          <p:nvPr>
            <p:ph idx="1"/>
          </p:nvPr>
        </p:nvSpPr>
        <p:spPr>
          <a:xfrm>
            <a:off x="467591" y="992818"/>
            <a:ext cx="11256818" cy="3101983"/>
          </a:xfrm>
        </p:spPr>
        <p:txBody>
          <a:bodyPr>
            <a:noAutofit/>
          </a:bodyPr>
          <a:lstStyle/>
          <a:p>
            <a:pPr algn="just" rtl="0"/>
            <a:r>
              <a:rPr lang="en-US" sz="2800" b="1" dirty="0">
                <a:solidFill>
                  <a:schemeClr val="accent3">
                    <a:lumMod val="75000"/>
                  </a:schemeClr>
                </a:solidFill>
              </a:rPr>
              <a:t>Diphtheria, Tetanus, Pertussis (</a:t>
            </a:r>
            <a:r>
              <a:rPr lang="en-US" sz="2800" b="1" dirty="0" err="1">
                <a:solidFill>
                  <a:schemeClr val="accent3">
                    <a:lumMod val="75000"/>
                  </a:schemeClr>
                </a:solidFill>
              </a:rPr>
              <a:t>DTaP</a:t>
            </a:r>
            <a:r>
              <a:rPr lang="en-US" sz="2800" b="1" dirty="0">
                <a:solidFill>
                  <a:schemeClr val="accent3">
                    <a:lumMod val="75000"/>
                  </a:schemeClr>
                </a:solidFill>
              </a:rPr>
              <a:t>)</a:t>
            </a:r>
            <a:endParaRPr lang="ar-SA" sz="2800" b="1" dirty="0">
              <a:solidFill>
                <a:schemeClr val="accent3">
                  <a:lumMod val="75000"/>
                </a:schemeClr>
              </a:solidFill>
            </a:endParaRPr>
          </a:p>
          <a:p>
            <a:pPr algn="just" rtl="0"/>
            <a:r>
              <a:rPr lang="en-US" sz="2400" b="1" dirty="0"/>
              <a:t>Pertussis is a highly contagious disease that primarily affects babies under six months, causing coughing and choking spells that can become severe and potentially deadly. Pertussis was a significant cause of childhood death before the vaccine became routine.</a:t>
            </a:r>
            <a:endParaRPr lang="ar-SA" sz="2400" b="1" dirty="0"/>
          </a:p>
          <a:p>
            <a:pPr algn="just" rtl="0"/>
            <a:r>
              <a:rPr lang="en-AU" sz="2400" b="1" i="0" dirty="0">
                <a:effectLst/>
                <a:latin typeface="Acronym"/>
              </a:rPr>
              <a:t>Diphtheria affects the nose and throat and may cause nerve, heart, and kidney damage in small children. This bacteria is passed through sneezes, coughs, and can live on objects that babies may touch. Tetanus bacteria, most often found in soil, gets into the body through a deep cut and causes the jaw to lock up, making it impossible to open the mouth or swallow</a:t>
            </a:r>
            <a:endParaRPr lang="ar-SA" sz="2400" b="1" dirty="0"/>
          </a:p>
          <a:p>
            <a:pPr algn="just" rtl="0"/>
            <a:r>
              <a:rPr lang="en-US" sz="2400" b="1" dirty="0"/>
              <a:t>When it's given: At 2 months, 4 months, 6 months, 15-18 months, and 4-6 years</a:t>
            </a:r>
          </a:p>
        </p:txBody>
      </p:sp>
    </p:spTree>
    <p:extLst>
      <p:ext uri="{BB962C8B-B14F-4D97-AF65-F5344CB8AC3E}">
        <p14:creationId xmlns:p14="http://schemas.microsoft.com/office/powerpoint/2010/main" val="973339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71676F-E2E0-5344-A417-343728CA1FDB}"/>
              </a:ext>
            </a:extLst>
          </p:cNvPr>
          <p:cNvSpPr>
            <a:spLocks noGrp="1"/>
          </p:cNvSpPr>
          <p:nvPr>
            <p:ph idx="1"/>
          </p:nvPr>
        </p:nvSpPr>
        <p:spPr>
          <a:xfrm>
            <a:off x="185552" y="542034"/>
            <a:ext cx="11721934" cy="5395627"/>
          </a:xfrm>
        </p:spPr>
        <p:txBody>
          <a:bodyPr>
            <a:noAutofit/>
          </a:bodyPr>
          <a:lstStyle/>
          <a:p>
            <a:pPr marL="0" indent="0" algn="just" rtl="0">
              <a:buNone/>
            </a:pPr>
            <a:r>
              <a:rPr lang="ar-SA" sz="2400" b="1" dirty="0"/>
              <a:t>.</a:t>
            </a:r>
            <a:r>
              <a:rPr lang="en-US" sz="2800" b="1" dirty="0">
                <a:solidFill>
                  <a:schemeClr val="accent3">
                    <a:lumMod val="75000"/>
                  </a:schemeClr>
                </a:solidFill>
              </a:rPr>
              <a:t>The </a:t>
            </a:r>
            <a:r>
              <a:rPr lang="en-US" sz="2800" b="1" dirty="0" err="1">
                <a:solidFill>
                  <a:schemeClr val="accent3">
                    <a:lumMod val="75000"/>
                  </a:schemeClr>
                </a:solidFill>
              </a:rPr>
              <a:t>bacille</a:t>
            </a:r>
            <a:r>
              <a:rPr lang="en-US" sz="2800" b="1" dirty="0">
                <a:solidFill>
                  <a:schemeClr val="accent3">
                    <a:lumMod val="75000"/>
                  </a:schemeClr>
                </a:solidFill>
              </a:rPr>
              <a:t> </a:t>
            </a:r>
            <a:r>
              <a:rPr lang="en-US" sz="2800" b="1" dirty="0" err="1">
                <a:solidFill>
                  <a:schemeClr val="accent3">
                    <a:lumMod val="75000"/>
                  </a:schemeClr>
                </a:solidFill>
              </a:rPr>
              <a:t>Calmette-Guérin</a:t>
            </a:r>
            <a:r>
              <a:rPr lang="en-US" sz="2800" b="1" dirty="0">
                <a:solidFill>
                  <a:schemeClr val="accent3">
                    <a:lumMod val="75000"/>
                  </a:schemeClr>
                </a:solidFill>
              </a:rPr>
              <a:t> (BCG) vaccine</a:t>
            </a:r>
            <a:endParaRPr lang="ar-SA" sz="2800" b="1" dirty="0">
              <a:solidFill>
                <a:schemeClr val="accent3">
                  <a:lumMod val="75000"/>
                </a:schemeClr>
              </a:solidFill>
            </a:endParaRPr>
          </a:p>
          <a:p>
            <a:pPr marL="0" indent="0" algn="just" rtl="0">
              <a:buNone/>
            </a:pPr>
            <a:r>
              <a:rPr lang="ar-SA" sz="2400" b="1" dirty="0"/>
              <a:t>The vaccine</a:t>
            </a:r>
            <a:r>
              <a:rPr lang="en-US" sz="2400" b="1" dirty="0"/>
              <a:t> has existed for 80 years and is one of the most widely used of all current vaccines, reading &gt;80%of neonates and infants in countries where it is part of the national childhood immunization </a:t>
            </a:r>
            <a:r>
              <a:rPr lang="en-US" sz="2400" b="1" dirty="0" err="1"/>
              <a:t>programme</a:t>
            </a:r>
            <a:r>
              <a:rPr lang="en-US" sz="2400" b="1" dirty="0"/>
              <a:t>. BCG vaccine has a documented protective effect against meningitis and disseminated TB in children</a:t>
            </a:r>
            <a:endParaRPr lang="ar-SA" sz="2400" b="1" dirty="0"/>
          </a:p>
          <a:p>
            <a:pPr marL="0" indent="0" algn="just" rtl="0">
              <a:buNone/>
            </a:pPr>
            <a:r>
              <a:rPr lang="ar-SA" sz="2400" b="1" dirty="0"/>
              <a:t>.</a:t>
            </a:r>
            <a:r>
              <a:rPr lang="en-US" sz="2400" b="1" dirty="0"/>
              <a:t>Vaccine</a:t>
            </a:r>
            <a:r>
              <a:rPr lang="ar-SA" sz="2400" b="1" dirty="0"/>
              <a:t> givine</a:t>
            </a:r>
            <a:r>
              <a:rPr lang="en-US" sz="2400" b="1" dirty="0"/>
              <a:t> within a few days of being born and up to six months old</a:t>
            </a:r>
            <a:r>
              <a:rPr lang="ar-SA" sz="2400" b="1" dirty="0"/>
              <a:t>.</a:t>
            </a:r>
            <a:endParaRPr lang="en-US" sz="2400" b="1" dirty="0"/>
          </a:p>
          <a:p>
            <a:pPr algn="just" rtl="0"/>
            <a:r>
              <a:rPr lang="en-US" sz="2800" b="1" dirty="0">
                <a:solidFill>
                  <a:schemeClr val="accent3">
                    <a:lumMod val="75000"/>
                  </a:schemeClr>
                </a:solidFill>
              </a:rPr>
              <a:t>Varicella (Chickenpox)</a:t>
            </a:r>
            <a:endParaRPr lang="ar-SA" sz="2800" b="1" dirty="0">
              <a:solidFill>
                <a:schemeClr val="accent3">
                  <a:lumMod val="75000"/>
                </a:schemeClr>
              </a:solidFill>
            </a:endParaRPr>
          </a:p>
          <a:p>
            <a:pPr algn="just" rtl="0"/>
            <a:r>
              <a:rPr lang="en-US" sz="2400" b="1" dirty="0"/>
              <a:t>What it protects from: The varicella vaccine protects children from the chickenpox, a virus that causes itchy, red bumps, and may be severe enough to send a child to the hospital. This very contagious viral illness can cause debilitating and painful reoccurrence of chickenpox, called shingles, later in life. </a:t>
            </a:r>
            <a:endParaRPr lang="ar-SA" sz="2400" b="1" dirty="0"/>
          </a:p>
          <a:p>
            <a:pPr algn="just" rtl="0"/>
            <a:r>
              <a:rPr lang="en-US" sz="2400" b="1" dirty="0"/>
              <a:t>When it's given: At 12-15 months and 4-6 year</a:t>
            </a:r>
            <a:r>
              <a:rPr lang="ar-SA" sz="2400" b="1" dirty="0"/>
              <a:t>s</a:t>
            </a:r>
            <a:endParaRPr lang="en-US" sz="2400" b="1" dirty="0"/>
          </a:p>
        </p:txBody>
      </p:sp>
    </p:spTree>
    <p:extLst>
      <p:ext uri="{BB962C8B-B14F-4D97-AF65-F5344CB8AC3E}">
        <p14:creationId xmlns:p14="http://schemas.microsoft.com/office/powerpoint/2010/main" val="2182416242"/>
      </p:ext>
    </p:extLst>
  </p:cSld>
  <p:clrMapOvr>
    <a:masterClrMapping/>
  </p:clrMapOvr>
</p:sld>
</file>

<file path=ppt/theme/theme1.xml><?xml version="1.0" encoding="utf-8"?>
<a:theme xmlns:a="http://schemas.openxmlformats.org/drawingml/2006/main" name="رزمة">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1508</Words>
  <Application>Microsoft Office PowerPoint</Application>
  <PresentationFormat>شاشة عريضة</PresentationFormat>
  <Paragraphs>99</Paragraphs>
  <Slides>17</Slides>
  <Notes>1</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17</vt:i4>
      </vt:variant>
    </vt:vector>
  </HeadingPairs>
  <TitlesOfParts>
    <vt:vector size="24" baseType="lpstr">
      <vt:lpstr>Acronym</vt:lpstr>
      <vt:lpstr>Arial</vt:lpstr>
      <vt:lpstr>Calibri</vt:lpstr>
      <vt:lpstr>Gill Sans MT</vt:lpstr>
      <vt:lpstr>Google-Sans</vt:lpstr>
      <vt:lpstr>Times New Roman</vt:lpstr>
      <vt:lpstr>رزمة</vt:lpstr>
      <vt:lpstr>Health Promotion  Dr. Maher Soud                  Lec: 5</vt:lpstr>
      <vt:lpstr>عرض تقديمي في PowerPoint</vt:lpstr>
      <vt:lpstr>introduction and significance</vt:lpstr>
      <vt:lpstr>introduction and significance</vt:lpstr>
      <vt:lpstr>introduction and significance</vt:lpstr>
      <vt:lpstr>introduction and significance</vt:lpstr>
      <vt:lpstr>عرض تقديمي في PowerPoint</vt:lpstr>
      <vt:lpstr>عرض تقديمي في PowerPoint</vt:lpstr>
      <vt:lpstr>عرض تقديمي في PowerPoint</vt:lpstr>
      <vt:lpstr>عرض تقديمي في PowerPoint</vt:lpstr>
      <vt:lpstr>Covid(19) vaccine</vt:lpstr>
      <vt:lpstr>Iraq’s National Immunization Schedule</vt:lpstr>
      <vt:lpstr>عرض تقديمي في PowerPoint</vt:lpstr>
      <vt:lpstr>Vaccination Adverse effects</vt:lpstr>
      <vt:lpstr>Role of communty health nurses</vt:lpstr>
      <vt:lpstr>Role of communty health nurses</vt:lpstr>
      <vt:lpstr>Thank you for Listening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lenovo</cp:lastModifiedBy>
  <cp:revision>44</cp:revision>
  <dcterms:created xsi:type="dcterms:W3CDTF">2020-12-18T18:31:08Z</dcterms:created>
  <dcterms:modified xsi:type="dcterms:W3CDTF">2025-02-02T17:32:04Z</dcterms:modified>
</cp:coreProperties>
</file>