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9" r:id="rId3"/>
    <p:sldId id="295" r:id="rId4"/>
    <p:sldId id="297" r:id="rId5"/>
    <p:sldId id="299" r:id="rId6"/>
    <p:sldId id="300" r:id="rId7"/>
    <p:sldId id="301" r:id="rId8"/>
    <p:sldId id="302" r:id="rId9"/>
    <p:sldId id="303" r:id="rId10"/>
    <p:sldId id="29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41" d="100"/>
          <a:sy n="41" d="100"/>
        </p:scale>
        <p:origin x="13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43CE9-136A-4345-A404-B535339B1FB5}" type="datetimeFigureOut">
              <a:rPr lang="en-US" smtClean="0"/>
              <a:t>1/15/2025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188CAE-ED5E-4593-8148-93AA51B4C662}" type="slidenum">
              <a:rPr lang="en-US" smtClean="0"/>
              <a:t>‹#›</a:t>
            </a:fld>
            <a:endParaRPr lang="en-US"/>
          </a:p>
        </p:txBody>
      </p:sp>
    </p:spTree>
    <p:extLst>
      <p:ext uri="{BB962C8B-B14F-4D97-AF65-F5344CB8AC3E}">
        <p14:creationId xmlns:p14="http://schemas.microsoft.com/office/powerpoint/2010/main" val="2652339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A8188CAE-ED5E-4593-8148-93AA51B4C662}" type="slidenum">
              <a:rPr lang="en-US" smtClean="0"/>
              <a:t>1</a:t>
            </a:fld>
            <a:endParaRPr lang="en-US"/>
          </a:p>
        </p:txBody>
      </p:sp>
    </p:spTree>
    <p:extLst>
      <p:ext uri="{BB962C8B-B14F-4D97-AF65-F5344CB8AC3E}">
        <p14:creationId xmlns:p14="http://schemas.microsoft.com/office/powerpoint/2010/main" val="1964272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029043AA-5972-6749-A8AB-06C94E791A3E}" type="datetimeFigureOut">
              <a:rPr lang="en-US" smtClean="0"/>
              <a:t>1/15/2025</a:t>
            </a:fld>
            <a:endParaRPr lang="en-US"/>
          </a:p>
        </p:txBody>
      </p:sp>
      <p:sp>
        <p:nvSpPr>
          <p:cNvPr id="20" name="عنصر نائب للتذييل 19"/>
          <p:cNvSpPr>
            <a:spLocks noGrp="1"/>
          </p:cNvSpPr>
          <p:nvPr>
            <p:ph type="ftr" sz="quarter" idx="11"/>
          </p:nvPr>
        </p:nvSpPr>
        <p:spPr/>
        <p:txBody>
          <a:bodyPr/>
          <a:lstStyle/>
          <a:p>
            <a:endParaRPr lang="en-US"/>
          </a:p>
        </p:txBody>
      </p:sp>
      <p:sp>
        <p:nvSpPr>
          <p:cNvPr id="10" name="عنصر نائب لرقم الشريحة 9"/>
          <p:cNvSpPr>
            <a:spLocks noGrp="1"/>
          </p:cNvSpPr>
          <p:nvPr>
            <p:ph type="sldNum" sz="quarter" idx="12"/>
          </p:nvPr>
        </p:nvSpPr>
        <p:spPr/>
        <p:txBody>
          <a:bodyPr/>
          <a:lstStyle/>
          <a:p>
            <a:fld id="{918A5C87-376F-0E43-A8E5-F5E2F0F32D94}" type="slidenum">
              <a:rPr lang="en-US" smtClean="0"/>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029043AA-5972-6749-A8AB-06C94E791A3E}" type="datetimeFigureOut">
              <a:rPr lang="en-US" smtClean="0"/>
              <a:t>1/15/2025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8A5C87-376F-0E43-A8E5-F5E2F0F32D94}" type="slidenum">
              <a:rPr lang="en-US" smtClean="0"/>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029043AA-5972-6749-A8AB-06C94E791A3E}" type="datetimeFigureOut">
              <a:rPr lang="en-US" smtClean="0"/>
              <a:t>1/15/2025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029043AA-5972-6749-A8AB-06C94E791A3E}" type="datetimeFigureOut">
              <a:rPr lang="en-US" smtClean="0"/>
              <a:t>1/15/2025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029043AA-5972-6749-A8AB-06C94E791A3E}" type="datetimeFigureOut">
              <a:rPr lang="en-US" smtClean="0"/>
              <a:t>1/15/2025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18A5C87-376F-0E43-A8E5-F5E2F0F32D94}" type="slidenum">
              <a:rPr lang="en-US" smtClean="0"/>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029043AA-5972-6749-A8AB-06C94E791A3E}" type="datetimeFigureOut">
              <a:rPr lang="en-US" smtClean="0"/>
              <a:t>1/15/2025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8A5C87-376F-0E43-A8E5-F5E2F0F32D94}" type="slidenum">
              <a:rPr lang="en-US" smtClean="0"/>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9043AA-5972-6749-A8AB-06C94E791A3E}" type="datetimeFigureOut">
              <a:rPr lang="en-US" smtClean="0"/>
              <a:t>1/15/2025</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18A5C87-376F-0E43-A8E5-F5E2F0F32D94}" type="slidenum">
              <a:rPr lang="en-US" smtClean="0"/>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51145"/>
            <a:ext cx="7772400" cy="4769000"/>
          </a:xfrm>
        </p:spPr>
        <p:txBody>
          <a:bodyPr>
            <a:normAutofit/>
          </a:bodyPr>
          <a:lstStyle/>
          <a:p>
            <a:pPr algn="ctr">
              <a:lnSpc>
                <a:spcPct val="150000"/>
              </a:lnSpc>
            </a:pPr>
            <a:r>
              <a:rPr lang="en-US" sz="6000" b="1" dirty="0">
                <a:latin typeface="Times New Roman"/>
                <a:cs typeface="Times New Roman"/>
              </a:rPr>
              <a:t>Health Promotion </a:t>
            </a:r>
            <a:br>
              <a:rPr lang="ar-IQ" sz="2800" b="1" dirty="0">
                <a:latin typeface="Times New Roman"/>
                <a:cs typeface="Times New Roman"/>
              </a:rPr>
            </a:br>
            <a:r>
              <a:rPr lang="en-US" sz="2800" b="1" dirty="0">
                <a:latin typeface="Times New Roman"/>
                <a:cs typeface="Times New Roman"/>
              </a:rPr>
              <a:t>Maher </a:t>
            </a:r>
            <a:r>
              <a:rPr lang="en-US" sz="2800" b="1" dirty="0" err="1">
                <a:latin typeface="Times New Roman"/>
                <a:cs typeface="Times New Roman"/>
              </a:rPr>
              <a:t>Soud</a:t>
            </a:r>
            <a:r>
              <a:rPr lang="en-US" sz="2800" b="1" dirty="0">
                <a:latin typeface="Times New Roman"/>
                <a:cs typeface="Times New Roman"/>
              </a:rPr>
              <a:t> </a:t>
            </a:r>
            <a:r>
              <a:rPr lang="en-US" sz="2800" b="1" dirty="0" err="1">
                <a:latin typeface="Times New Roman"/>
                <a:cs typeface="Times New Roman"/>
              </a:rPr>
              <a:t>Khalel</a:t>
            </a:r>
            <a:br>
              <a:rPr lang="en-US" sz="2400" b="1" dirty="0">
                <a:latin typeface="Times New Roman"/>
                <a:cs typeface="Times New Roman"/>
              </a:rPr>
            </a:br>
            <a:r>
              <a:rPr lang="en-US" sz="2400" b="1" dirty="0">
                <a:latin typeface="Times New Roman"/>
                <a:cs typeface="Times New Roman"/>
              </a:rPr>
              <a:t>        </a:t>
            </a:r>
            <a:br>
              <a:rPr lang="en-US" sz="2400" b="1" dirty="0">
                <a:latin typeface="Times New Roman"/>
                <a:cs typeface="Times New Roman"/>
              </a:rPr>
            </a:br>
            <a:r>
              <a:rPr lang="en-US" sz="2400" b="1" dirty="0">
                <a:latin typeface="Times New Roman"/>
                <a:cs typeface="Times New Roman"/>
              </a:rPr>
              <a:t>     </a:t>
            </a:r>
            <a:br>
              <a:rPr lang="en-US" sz="2400" b="1" dirty="0">
                <a:latin typeface="Times New Roman"/>
                <a:cs typeface="Times New Roman"/>
              </a:rPr>
            </a:br>
            <a:r>
              <a:rPr lang="en-US" sz="2400" b="1" dirty="0" err="1">
                <a:latin typeface="Times New Roman"/>
                <a:cs typeface="Times New Roman"/>
              </a:rPr>
              <a:t>Lec</a:t>
            </a:r>
            <a:r>
              <a:rPr lang="en-US" sz="2400" b="1" dirty="0">
                <a:latin typeface="Times New Roman"/>
                <a:cs typeface="Times New Roman"/>
              </a:rPr>
              <a:t>: 3</a:t>
            </a:r>
          </a:p>
        </p:txBody>
      </p:sp>
      <p:pic>
        <p:nvPicPr>
          <p:cNvPr id="1026" name="Picture 2" descr="C:\Users\al-shrOOq\Desktop\شعار.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9721" y="300821"/>
            <a:ext cx="1533525" cy="1571625"/>
          </a:xfrm>
          <a:prstGeom prst="rect">
            <a:avLst/>
          </a:prstGeom>
          <a:noFill/>
          <a:extLst>
            <a:ext uri="{909E8E84-426E-40DD-AFC4-6F175D3DCCD1}">
              <a14:hiddenFill xmlns:a14="http://schemas.microsoft.com/office/drawing/2010/main">
                <a:solidFill>
                  <a:srgbClr val="FFFFFF"/>
                </a:solidFill>
              </a14:hiddenFill>
            </a:ext>
          </a:extLst>
        </p:spPr>
      </p:pic>
      <p:pic>
        <p:nvPicPr>
          <p:cNvPr id="5" name="صورة 13"/>
          <p:cNvPicPr/>
          <p:nvPr/>
        </p:nvPicPr>
        <p:blipFill rotWithShape="1">
          <a:blip r:embed="rId4" cstate="print">
            <a:extLst>
              <a:ext uri="{28A0092B-C50C-407E-A947-70E740481C1C}">
                <a14:useLocalDpi xmlns:a14="http://schemas.microsoft.com/office/drawing/2010/main" val="0"/>
              </a:ext>
            </a:extLst>
          </a:blip>
          <a:srcRect t="4930" b="4225"/>
          <a:stretch/>
        </p:blipFill>
        <p:spPr bwMode="auto">
          <a:xfrm>
            <a:off x="7107382" y="401782"/>
            <a:ext cx="1676400" cy="135774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104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052944"/>
            <a:ext cx="7498080" cy="2396838"/>
          </a:xfrm>
        </p:spPr>
        <p:txBody>
          <a:bodyPr>
            <a:normAutofit/>
          </a:bodyPr>
          <a:lstStyle/>
          <a:p>
            <a:pPr algn="ctr"/>
            <a:r>
              <a:rPr lang="en-US" b="1" dirty="0">
                <a:latin typeface="Times New Roman" panose="02020603050405020304" pitchFamily="18" charset="0"/>
                <a:cs typeface="Times New Roman" panose="02020603050405020304" pitchFamily="18" charset="0"/>
              </a:rPr>
              <a:t>Thank You</a:t>
            </a:r>
            <a:endParaRPr lang="ar-IQ"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82296" indent="0" algn="ctr">
              <a:buNone/>
            </a:pPr>
            <a:endParaRPr lang="en-US" dirty="0"/>
          </a:p>
          <a:p>
            <a:pPr marL="82296" indent="0" algn="ctr">
              <a:buNone/>
            </a:pPr>
            <a:endParaRPr lang="en-US" dirty="0"/>
          </a:p>
          <a:p>
            <a:pPr marL="82296" indent="0" algn="ctr">
              <a:buNone/>
            </a:pPr>
            <a:endParaRPr lang="en-US" dirty="0"/>
          </a:p>
          <a:p>
            <a:pPr marL="82296" indent="0" algn="ctr">
              <a:buNone/>
            </a:pPr>
            <a:r>
              <a:rPr lang="en-US" sz="6000" b="1" dirty="0">
                <a:ln w="22225">
                  <a:solidFill>
                    <a:schemeClr val="accent2"/>
                  </a:solidFill>
                  <a:prstDash val="solid"/>
                </a:ln>
                <a:solidFill>
                  <a:schemeClr val="accent2">
                    <a:lumMod val="40000"/>
                    <a:lumOff val="60000"/>
                  </a:schemeClr>
                </a:solidFill>
              </a:rPr>
              <a:t>For Listening</a:t>
            </a:r>
            <a:endParaRPr lang="ar-IQ" sz="6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0128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2946" y="221673"/>
            <a:ext cx="7966364" cy="6636327"/>
          </a:xfrm>
        </p:spPr>
        <p:txBody>
          <a:bodyPr>
            <a:normAutofit fontScale="70000" lnSpcReduction="20000"/>
          </a:bodyPr>
          <a:lstStyle/>
          <a:p>
            <a:pPr marL="82296" indent="0">
              <a:buNone/>
            </a:pPr>
            <a:endParaRPr lang="en-US" b="1" dirty="0"/>
          </a:p>
          <a:p>
            <a:pPr marL="82296" indent="0">
              <a:buNone/>
            </a:pPr>
            <a:r>
              <a:rPr lang="en-US" b="1" dirty="0">
                <a:solidFill>
                  <a:srgbClr val="FF0000"/>
                </a:solidFill>
              </a:rPr>
              <a:t>Assessment of Community Health </a:t>
            </a:r>
          </a:p>
          <a:p>
            <a:r>
              <a:rPr lang="en-US" dirty="0"/>
              <a:t>Assessing community health requires gathering relevant existing data, generating missing data, and interpreting the data base. </a:t>
            </a:r>
          </a:p>
          <a:p>
            <a:pPr marL="82296" indent="0">
              <a:buNone/>
            </a:pPr>
            <a:endParaRPr lang="en-US" dirty="0"/>
          </a:p>
          <a:p>
            <a:pPr marL="82296" indent="0">
              <a:buNone/>
            </a:pPr>
            <a:r>
              <a:rPr lang="en-US" b="1" dirty="0">
                <a:solidFill>
                  <a:srgbClr val="FF0000"/>
                </a:solidFill>
              </a:rPr>
              <a:t>The systematic collection of data includes: </a:t>
            </a:r>
            <a:endParaRPr lang="en-US" dirty="0">
              <a:solidFill>
                <a:srgbClr val="FF0000"/>
              </a:solidFill>
            </a:endParaRPr>
          </a:p>
          <a:p>
            <a:pPr lvl="0" fontAlgn="base"/>
            <a:r>
              <a:rPr lang="en-US" dirty="0"/>
              <a:t>Gathering or compiling existing data  </a:t>
            </a:r>
          </a:p>
          <a:p>
            <a:pPr lvl="0" fontAlgn="base"/>
            <a:r>
              <a:rPr lang="en-US" dirty="0"/>
              <a:t>Generating missing data  </a:t>
            </a:r>
          </a:p>
          <a:p>
            <a:pPr lvl="0" fontAlgn="base"/>
            <a:r>
              <a:rPr lang="en-US" dirty="0"/>
              <a:t>Analysis and interpretation of data  </a:t>
            </a:r>
          </a:p>
          <a:p>
            <a:pPr lvl="0" fontAlgn="base"/>
            <a:r>
              <a:rPr lang="en-US" dirty="0"/>
              <a:t>Identification of health needs/problems and capabilities.  </a:t>
            </a:r>
          </a:p>
          <a:p>
            <a:pPr marL="82296" indent="0">
              <a:buNone/>
            </a:pPr>
            <a:endParaRPr lang="en-US" dirty="0"/>
          </a:p>
          <a:p>
            <a:pPr marL="82296" indent="0">
              <a:buNone/>
            </a:pPr>
            <a:r>
              <a:rPr lang="en-US" b="1" dirty="0">
                <a:solidFill>
                  <a:srgbClr val="FF0000"/>
                </a:solidFill>
              </a:rPr>
              <a:t>Data gathering</a:t>
            </a:r>
            <a:r>
              <a:rPr lang="en-US" b="1" dirty="0"/>
              <a:t> </a:t>
            </a:r>
          </a:p>
          <a:p>
            <a:r>
              <a:rPr lang="en-US" dirty="0"/>
              <a:t>It is a process of obtaining readily available data, which describe the demography of the community </a:t>
            </a:r>
          </a:p>
          <a:p>
            <a:pPr lvl="0" fontAlgn="base"/>
            <a:r>
              <a:rPr lang="en-US" dirty="0"/>
              <a:t>Age, sex, socioeconomic and racial distribution.  </a:t>
            </a:r>
          </a:p>
          <a:p>
            <a:pPr lvl="0" fontAlgn="base"/>
            <a:r>
              <a:rPr lang="en-US" dirty="0"/>
              <a:t>Vital statistics, including morbidity and mortality data.  </a:t>
            </a:r>
          </a:p>
          <a:p>
            <a:pPr lvl="0" fontAlgn="base"/>
            <a:r>
              <a:rPr lang="en-US" dirty="0"/>
              <a:t>Community institution  </a:t>
            </a:r>
          </a:p>
          <a:p>
            <a:r>
              <a:rPr lang="en-US" dirty="0"/>
              <a:t>Health manpower characteristics. </a:t>
            </a:r>
          </a:p>
        </p:txBody>
      </p:sp>
    </p:spTree>
    <p:extLst>
      <p:ext uri="{BB962C8B-B14F-4D97-AF65-F5344CB8AC3E}">
        <p14:creationId xmlns:p14="http://schemas.microsoft.com/office/powerpoint/2010/main" val="92094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2421" y="471055"/>
            <a:ext cx="7991579" cy="6386945"/>
          </a:xfrm>
        </p:spPr>
        <p:txBody>
          <a:bodyPr>
            <a:normAutofit fontScale="62500" lnSpcReduction="20000"/>
          </a:bodyPr>
          <a:lstStyle/>
          <a:p>
            <a:pPr marL="82296" indent="0">
              <a:buNone/>
            </a:pPr>
            <a:r>
              <a:rPr lang="en-US" b="1" dirty="0">
                <a:solidFill>
                  <a:srgbClr val="FF0000"/>
                </a:solidFill>
              </a:rPr>
              <a:t>Data gathering </a:t>
            </a:r>
          </a:p>
          <a:p>
            <a:r>
              <a:rPr lang="en-US" dirty="0"/>
              <a:t>Is the process of developing data, that don't already exist, through interaction with the community members or groups, these data include: </a:t>
            </a:r>
          </a:p>
          <a:p>
            <a:pPr lvl="0" fontAlgn="base"/>
            <a:r>
              <a:rPr lang="en-US" dirty="0"/>
              <a:t>Knowledge and beliefs.  </a:t>
            </a:r>
          </a:p>
          <a:p>
            <a:pPr lvl="0" fontAlgn="base"/>
            <a:r>
              <a:rPr lang="en-US" dirty="0"/>
              <a:t>Values and sentiments.  </a:t>
            </a:r>
          </a:p>
          <a:p>
            <a:pPr lvl="0" fontAlgn="base"/>
            <a:r>
              <a:rPr lang="en-US" dirty="0"/>
              <a:t>Goals, perceived needs, norms, problem solving process.  </a:t>
            </a:r>
          </a:p>
          <a:p>
            <a:pPr lvl="0" fontAlgn="base"/>
            <a:r>
              <a:rPr lang="en-US" dirty="0"/>
              <a:t>Power and leadership and influence structure.  </a:t>
            </a:r>
          </a:p>
          <a:p>
            <a:pPr marL="82296" indent="0">
              <a:buNone/>
            </a:pPr>
            <a:endParaRPr lang="en-US" dirty="0"/>
          </a:p>
          <a:p>
            <a:pPr marL="82296" indent="0">
              <a:buNone/>
            </a:pPr>
            <a:r>
              <a:rPr lang="en-US" b="1" dirty="0">
                <a:solidFill>
                  <a:srgbClr val="FF0000"/>
                </a:solidFill>
              </a:rPr>
              <a:t>Composite data base </a:t>
            </a:r>
            <a:endParaRPr lang="en-US" dirty="0">
              <a:solidFill>
                <a:srgbClr val="FF0000"/>
              </a:solidFill>
            </a:endParaRPr>
          </a:p>
          <a:p>
            <a:r>
              <a:rPr lang="en-US" dirty="0"/>
              <a:t>A composite data base is created by combining the gathered and generated data. </a:t>
            </a:r>
          </a:p>
          <a:p>
            <a:pPr marL="82296" indent="0">
              <a:buNone/>
            </a:pPr>
            <a:endParaRPr lang="en-US" dirty="0"/>
          </a:p>
          <a:p>
            <a:pPr marL="82296" indent="0">
              <a:buNone/>
            </a:pPr>
            <a:r>
              <a:rPr lang="en-US" b="1" dirty="0">
                <a:solidFill>
                  <a:srgbClr val="FF0000"/>
                </a:solidFill>
              </a:rPr>
              <a:t>Data Interpretation </a:t>
            </a:r>
          </a:p>
          <a:p>
            <a:r>
              <a:rPr lang="en-US" dirty="0"/>
              <a:t>Data interpretation seeks to attribute meaning to the data. Data are analyzed and synthesized and the following themes are identified: </a:t>
            </a:r>
          </a:p>
          <a:p>
            <a:pPr lvl="0" fontAlgn="base"/>
            <a:r>
              <a:rPr lang="en-US" dirty="0"/>
              <a:t>Community health needs.  </a:t>
            </a:r>
          </a:p>
          <a:p>
            <a:pPr lvl="0" fontAlgn="base"/>
            <a:r>
              <a:rPr lang="en-US" dirty="0"/>
              <a:t>Community health capabilities.  </a:t>
            </a:r>
          </a:p>
          <a:p>
            <a:pPr lvl="0" fontAlgn="base"/>
            <a:r>
              <a:rPr lang="en-US" dirty="0"/>
              <a:t>Resources available to meet the needs.  </a:t>
            </a:r>
          </a:p>
          <a:p>
            <a:pPr marL="82296" indent="0">
              <a:buNone/>
            </a:pPr>
            <a:endParaRPr lang="en-US" dirty="0"/>
          </a:p>
          <a:p>
            <a:pPr marL="82296" indent="0">
              <a:lnSpc>
                <a:spcPct val="150000"/>
              </a:lnSpc>
              <a:buNone/>
            </a:pPr>
            <a:endParaRPr lang="en-US" sz="2800" dirty="0">
              <a:latin typeface="Times New Roman"/>
              <a:cs typeface="Times New Roman"/>
            </a:endParaRPr>
          </a:p>
          <a:p>
            <a:pPr marL="82296" indent="0">
              <a:lnSpc>
                <a:spcPct val="150000"/>
              </a:lnSpc>
              <a:buNone/>
            </a:pPr>
            <a:endParaRPr lang="en-US" sz="2800" dirty="0">
              <a:latin typeface="Times New Roman"/>
              <a:cs typeface="Times New Roman"/>
            </a:endParaRPr>
          </a:p>
        </p:txBody>
      </p:sp>
      <p:sp>
        <p:nvSpPr>
          <p:cNvPr id="2" name="Rectangle 1"/>
          <p:cNvSpPr/>
          <p:nvPr/>
        </p:nvSpPr>
        <p:spPr>
          <a:xfrm>
            <a:off x="1260764" y="230625"/>
            <a:ext cx="7273636" cy="458715"/>
          </a:xfrm>
          <a:prstGeom prst="rect">
            <a:avLst/>
          </a:prstGeom>
        </p:spPr>
        <p:txBody>
          <a:bodyPr wrap="square">
            <a:spAutoFit/>
          </a:bodyPr>
          <a:lstStyle/>
          <a:p>
            <a:pPr marL="5715" indent="-6350">
              <a:lnSpc>
                <a:spcPct val="107000"/>
              </a:lnSpc>
              <a:spcAft>
                <a:spcPts val="1235"/>
              </a:spcAft>
            </a:pPr>
            <a:r>
              <a:rPr lang="en-US" b="1" dirty="0">
                <a:solidFill>
                  <a:srgbClr val="C00000"/>
                </a:solidFill>
                <a:latin typeface="Cambria" panose="02040503050406030204" pitchFamily="18" charset="0"/>
                <a:ea typeface="Cambria" panose="02040503050406030204" pitchFamily="18" charset="0"/>
                <a:cs typeface="Cambria" panose="02040503050406030204" pitchFamily="18" charset="0"/>
              </a:rPr>
              <a:t> </a:t>
            </a:r>
            <a:r>
              <a:rPr lang="en-US" sz="2400" b="1" dirty="0">
                <a:solidFill>
                  <a:srgbClr val="C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rPr>
              <a:t> </a:t>
            </a:r>
            <a:r>
              <a:rPr lang="en-US" sz="2400" b="1" i="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rPr>
              <a:t> </a:t>
            </a:r>
            <a:endParaRPr lang="en-US" sz="2400" b="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p:txBody>
      </p:sp>
    </p:spTree>
    <p:extLst>
      <p:ext uri="{BB962C8B-B14F-4D97-AF65-F5344CB8AC3E}">
        <p14:creationId xmlns:p14="http://schemas.microsoft.com/office/powerpoint/2010/main" val="20952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8201891" cy="6456218"/>
          </a:xfrm>
        </p:spPr>
        <p:txBody>
          <a:bodyPr>
            <a:normAutofit fontScale="77500" lnSpcReduction="20000"/>
          </a:bodyPr>
          <a:lstStyle/>
          <a:p>
            <a:pPr marL="82296" indent="0">
              <a:buNone/>
            </a:pPr>
            <a:r>
              <a:rPr lang="en-US" b="1" dirty="0">
                <a:solidFill>
                  <a:srgbClr val="FF0000"/>
                </a:solidFill>
              </a:rPr>
              <a:t>Data collection methods </a:t>
            </a:r>
          </a:p>
          <a:p>
            <a:r>
              <a:rPr lang="en-US" dirty="0"/>
              <a:t>Methods of data collection could be classified as collection of direct data and reported data. </a:t>
            </a:r>
          </a:p>
          <a:p>
            <a:pPr marL="82296" indent="0">
              <a:buNone/>
            </a:pPr>
            <a:r>
              <a:rPr lang="en-US" dirty="0"/>
              <a:t> </a:t>
            </a:r>
          </a:p>
          <a:p>
            <a:pPr marL="82296" indent="0">
              <a:buNone/>
            </a:pPr>
            <a:r>
              <a:rPr lang="en-US" b="1" dirty="0">
                <a:solidFill>
                  <a:srgbClr val="FF0000"/>
                </a:solidFill>
              </a:rPr>
              <a:t>Following are methods of data collection: </a:t>
            </a:r>
            <a:endParaRPr lang="en-US" dirty="0">
              <a:solidFill>
                <a:srgbClr val="FF0000"/>
              </a:solidFill>
            </a:endParaRPr>
          </a:p>
          <a:p>
            <a:pPr lvl="0" fontAlgn="base"/>
            <a:r>
              <a:rPr lang="en-US" dirty="0"/>
              <a:t>Informant Interviews  </a:t>
            </a:r>
          </a:p>
          <a:p>
            <a:pPr lvl="0" fontAlgn="base"/>
            <a:r>
              <a:rPr lang="en-US" dirty="0"/>
              <a:t>Participant observation  </a:t>
            </a:r>
          </a:p>
          <a:p>
            <a:pPr lvl="0" fontAlgn="base"/>
            <a:r>
              <a:rPr lang="en-US" dirty="0"/>
              <a:t>Wind shield Surveys  </a:t>
            </a:r>
          </a:p>
          <a:p>
            <a:pPr lvl="0" fontAlgn="base"/>
            <a:r>
              <a:rPr lang="en-US" dirty="0"/>
              <a:t>Secondary analysis of existing data  </a:t>
            </a:r>
          </a:p>
          <a:p>
            <a:pPr lvl="0" fontAlgn="base"/>
            <a:r>
              <a:rPr lang="en-US" dirty="0"/>
              <a:t>Surveys  </a:t>
            </a:r>
          </a:p>
          <a:p>
            <a:pPr marL="82296" indent="0">
              <a:buNone/>
            </a:pPr>
            <a:r>
              <a:rPr lang="en-US" dirty="0"/>
              <a:t> </a:t>
            </a:r>
          </a:p>
          <a:p>
            <a:pPr marL="82296" indent="0">
              <a:buNone/>
            </a:pPr>
            <a:r>
              <a:rPr lang="en-US" b="1" dirty="0">
                <a:solidFill>
                  <a:srgbClr val="FF0000"/>
                </a:solidFill>
              </a:rPr>
              <a:t>Collection of direct collection </a:t>
            </a:r>
          </a:p>
          <a:p>
            <a:r>
              <a:rPr lang="en-US" dirty="0"/>
              <a:t>Informant interviews, participant observation, and windshield surveys are the three methods of directly collecting data. These methods require sensitivity, openness, curiosity, and ability in the nurse to listen, taste, touch, smell, and see life as it is lived in a community. </a:t>
            </a:r>
          </a:p>
        </p:txBody>
      </p:sp>
    </p:spTree>
    <p:extLst>
      <p:ext uri="{BB962C8B-B14F-4D97-AF65-F5344CB8AC3E}">
        <p14:creationId xmlns:p14="http://schemas.microsoft.com/office/powerpoint/2010/main" val="112534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8201891" cy="6317673"/>
          </a:xfrm>
        </p:spPr>
        <p:txBody>
          <a:bodyPr>
            <a:normAutofit fontScale="77500" lnSpcReduction="20000"/>
          </a:bodyPr>
          <a:lstStyle/>
          <a:p>
            <a:pPr marL="82296" indent="0">
              <a:buNone/>
            </a:pPr>
            <a:r>
              <a:rPr lang="en-US" b="1" dirty="0">
                <a:solidFill>
                  <a:srgbClr val="FF0000"/>
                </a:solidFill>
              </a:rPr>
              <a:t>Informant interviews </a:t>
            </a:r>
          </a:p>
          <a:p>
            <a:r>
              <a:rPr lang="en-US" dirty="0"/>
              <a:t>It consists of directed conversation with selected members of a community about members or groups and events. </a:t>
            </a:r>
          </a:p>
          <a:p>
            <a:pPr marL="82296" indent="0">
              <a:buNone/>
            </a:pPr>
            <a:r>
              <a:rPr lang="en-US" dirty="0"/>
              <a:t> </a:t>
            </a:r>
          </a:p>
          <a:p>
            <a:pPr marL="82296" indent="0">
              <a:buNone/>
            </a:pPr>
            <a:r>
              <a:rPr lang="en-US" b="1" dirty="0">
                <a:solidFill>
                  <a:srgbClr val="FF0000"/>
                </a:solidFill>
              </a:rPr>
              <a:t>Participant observation </a:t>
            </a:r>
          </a:p>
          <a:p>
            <a:r>
              <a:rPr lang="en-US" dirty="0"/>
              <a:t>The deliberate sharing in the life of a community. The above two methods are suitable techniques for generating information about community norms, beliefs, values, power and influence structures and problem solving process. </a:t>
            </a:r>
          </a:p>
          <a:p>
            <a:pPr marL="82296" indent="0">
              <a:buNone/>
            </a:pPr>
            <a:endParaRPr lang="en-US" dirty="0"/>
          </a:p>
          <a:p>
            <a:pPr marL="82296" indent="0">
              <a:buNone/>
            </a:pPr>
            <a:r>
              <a:rPr lang="en-US" b="1" dirty="0">
                <a:solidFill>
                  <a:srgbClr val="FF0000"/>
                </a:solidFill>
              </a:rPr>
              <a:t>Wind shield surveys </a:t>
            </a:r>
          </a:p>
          <a:p>
            <a:r>
              <a:rPr lang="en-US" dirty="0"/>
              <a:t>Are the motorized equivalent of simple observation . The nurse driving a car or riding public transportation can observe many dimensions of community's life and environment.( e.g. common characteristic of people on the street, neighborhood, gathering places, housing quality, geographic boundaries, etc..) </a:t>
            </a: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1487441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7730" y="180108"/>
            <a:ext cx="7991579" cy="6317673"/>
          </a:xfrm>
        </p:spPr>
        <p:txBody>
          <a:bodyPr>
            <a:noAutofit/>
          </a:bodyPr>
          <a:lstStyle/>
          <a:p>
            <a:pPr marL="82296" indent="0">
              <a:buNone/>
            </a:pPr>
            <a:r>
              <a:rPr lang="en-US" sz="2400" b="1" dirty="0">
                <a:solidFill>
                  <a:srgbClr val="FF0000"/>
                </a:solidFill>
              </a:rPr>
              <a:t>Collection of reported data </a:t>
            </a:r>
          </a:p>
          <a:p>
            <a:r>
              <a:rPr lang="en-US" sz="2400" dirty="0"/>
              <a:t>Secondary analysis and surveys are two methods of collecting reported data. </a:t>
            </a:r>
          </a:p>
          <a:p>
            <a:r>
              <a:rPr lang="en-US" sz="2400" dirty="0"/>
              <a:t>Secondary analysis means use the previously collecting data. e.g. minutes of health meeting. Public documents </a:t>
            </a:r>
          </a:p>
          <a:p>
            <a:r>
              <a:rPr lang="en-US" sz="2400" dirty="0"/>
              <a:t>Statistical data </a:t>
            </a:r>
          </a:p>
          <a:p>
            <a:r>
              <a:rPr lang="en-US" sz="2400" dirty="0"/>
              <a:t>Health records </a:t>
            </a:r>
          </a:p>
          <a:p>
            <a:pPr marL="82296" indent="0">
              <a:buNone/>
            </a:pPr>
            <a:r>
              <a:rPr lang="en-US" sz="2400" b="1" dirty="0">
                <a:solidFill>
                  <a:srgbClr val="FF0000"/>
                </a:solidFill>
              </a:rPr>
              <a:t>Surveys </a:t>
            </a:r>
          </a:p>
          <a:p>
            <a:r>
              <a:rPr lang="en-US" sz="2400" dirty="0"/>
              <a:t>Report data from a sample population/group. They are useful but time consuming and costly. Surveys are for identifying certain community characteristics and problems. </a:t>
            </a:r>
          </a:p>
          <a:p>
            <a:pPr marL="82296" indent="0">
              <a:buNone/>
            </a:pPr>
            <a:endParaRPr lang="en-US" sz="2400" dirty="0"/>
          </a:p>
          <a:p>
            <a:r>
              <a:rPr lang="en-US" sz="2400" dirty="0"/>
              <a:t>In public health nursing practice, nurses use several methods to collect data to reduce bias in data collection. Using such multiple complementary methods for collecting data is called </a:t>
            </a:r>
            <a:r>
              <a:rPr lang="en-US" sz="2400" b="1" i="1" dirty="0"/>
              <a:t>triangulation</a:t>
            </a:r>
            <a:r>
              <a:rPr lang="en-US" sz="2400" dirty="0"/>
              <a:t>. </a:t>
            </a:r>
          </a:p>
          <a:p>
            <a:pPr marL="0" indent="0">
              <a:lnSpc>
                <a:spcPct val="107000"/>
              </a:lnSpc>
              <a:spcAft>
                <a:spcPts val="1095"/>
              </a:spcAft>
              <a:buNone/>
            </a:pPr>
            <a:endParaRPr lang="en-US" sz="2400" b="1" dirty="0">
              <a:latin typeface="Times New Roman"/>
              <a:cs typeface="Times New Roman"/>
            </a:endParaRPr>
          </a:p>
        </p:txBody>
      </p:sp>
    </p:spTree>
    <p:extLst>
      <p:ext uri="{BB962C8B-B14F-4D97-AF65-F5344CB8AC3E}">
        <p14:creationId xmlns:p14="http://schemas.microsoft.com/office/powerpoint/2010/main" val="4084441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836" y="277091"/>
            <a:ext cx="8409711" cy="6899563"/>
          </a:xfrm>
        </p:spPr>
        <p:txBody>
          <a:bodyPr>
            <a:normAutofit fontScale="70000" lnSpcReduction="20000"/>
          </a:bodyPr>
          <a:lstStyle/>
          <a:p>
            <a:pPr marL="82296" indent="0">
              <a:buNone/>
            </a:pPr>
            <a:r>
              <a:rPr lang="en-US" b="1" dirty="0">
                <a:solidFill>
                  <a:srgbClr val="FF0000"/>
                </a:solidFill>
              </a:rPr>
              <a:t>Community Diagnosis </a:t>
            </a:r>
          </a:p>
          <a:p>
            <a:r>
              <a:rPr lang="en-US" dirty="0"/>
              <a:t>Community Diagnosis refers to the identification and quantification of health problems in a community. </a:t>
            </a:r>
          </a:p>
          <a:p>
            <a:pPr marL="82296" indent="0">
              <a:buNone/>
            </a:pPr>
            <a:r>
              <a:rPr lang="en-US" dirty="0"/>
              <a:t> </a:t>
            </a:r>
          </a:p>
          <a:p>
            <a:pPr marL="82296" indent="0">
              <a:buNone/>
            </a:pPr>
            <a:r>
              <a:rPr lang="en-US" dirty="0"/>
              <a:t>The statement of a community diagnosis must consists of the following three components: </a:t>
            </a:r>
          </a:p>
          <a:p>
            <a:pPr lvl="0" fontAlgn="base"/>
            <a:r>
              <a:rPr lang="en-US" dirty="0"/>
              <a:t>The problem faced by the recipient.  </a:t>
            </a:r>
          </a:p>
          <a:p>
            <a:pPr lvl="0" fontAlgn="base"/>
            <a:r>
              <a:rPr lang="en-US" dirty="0"/>
              <a:t>The recipient of the care.  </a:t>
            </a:r>
          </a:p>
          <a:p>
            <a:pPr lvl="0" fontAlgn="base"/>
            <a:r>
              <a:rPr lang="en-US" dirty="0"/>
              <a:t>The factors contributing to the problem.  </a:t>
            </a:r>
          </a:p>
          <a:p>
            <a:r>
              <a:rPr lang="en-US" dirty="0"/>
              <a:t>While stating a diagnosis, the three components must be stated as follows: </a:t>
            </a:r>
          </a:p>
          <a:p>
            <a:pPr lvl="0" fontAlgn="base"/>
            <a:r>
              <a:rPr lang="en-US" dirty="0"/>
              <a:t>The risk of ................................ </a:t>
            </a:r>
          </a:p>
          <a:p>
            <a:pPr lvl="0" fontAlgn="base"/>
            <a:r>
              <a:rPr lang="en-US" dirty="0"/>
              <a:t>Among ...................................... • Related to .................................. </a:t>
            </a:r>
          </a:p>
          <a:p>
            <a:pPr marL="82296" indent="0">
              <a:buNone/>
            </a:pPr>
            <a:r>
              <a:rPr lang="en-US" dirty="0"/>
              <a:t> </a:t>
            </a:r>
          </a:p>
          <a:p>
            <a:pPr marL="82296" indent="0">
              <a:buNone/>
            </a:pPr>
            <a:r>
              <a:rPr lang="en-US" b="1" dirty="0">
                <a:solidFill>
                  <a:srgbClr val="FF0000"/>
                </a:solidFill>
              </a:rPr>
              <a:t>Examples</a:t>
            </a:r>
            <a:r>
              <a:rPr lang="en-US" b="1" dirty="0"/>
              <a:t> </a:t>
            </a:r>
          </a:p>
          <a:p>
            <a:pPr lvl="0" fontAlgn="base"/>
            <a:r>
              <a:rPr lang="en-US" dirty="0"/>
              <a:t>Risk of infant malnutrition, among families in X community related to lack of breast feeding and weaning. </a:t>
            </a:r>
          </a:p>
          <a:p>
            <a:pPr lvl="0" fontAlgn="base"/>
            <a:r>
              <a:rPr lang="en-US" dirty="0"/>
              <a:t>Risk of diarrhea in children under five, among families in town dwellings, related to unhygienic environmental condition/unsafe water supply. </a:t>
            </a: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2424224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2218" y="290947"/>
            <a:ext cx="7811470" cy="6317673"/>
          </a:xfrm>
        </p:spPr>
        <p:txBody>
          <a:bodyPr>
            <a:normAutofit/>
          </a:bodyPr>
          <a:lstStyle/>
          <a:p>
            <a:pPr marL="82296" indent="0">
              <a:buNone/>
            </a:pPr>
            <a:r>
              <a:rPr lang="en-US" b="1" dirty="0">
                <a:solidFill>
                  <a:srgbClr val="FF0000"/>
                </a:solidFill>
              </a:rPr>
              <a:t>Planning phase</a:t>
            </a:r>
            <a:r>
              <a:rPr lang="en-US" b="1" dirty="0"/>
              <a:t> </a:t>
            </a:r>
          </a:p>
          <a:p>
            <a:r>
              <a:rPr lang="en-US" dirty="0"/>
              <a:t>Steps of planning phase are: </a:t>
            </a:r>
          </a:p>
          <a:p>
            <a:pPr lvl="0" fontAlgn="base"/>
            <a:r>
              <a:rPr lang="en-US" dirty="0"/>
              <a:t>Analyze the community diagnosis in terms of the importance, magnitude and intensity of risk involved. </a:t>
            </a:r>
          </a:p>
          <a:p>
            <a:pPr lvl="0" fontAlgn="base"/>
            <a:r>
              <a:rPr lang="en-US" dirty="0"/>
              <a:t>Establish priorities among them. </a:t>
            </a:r>
          </a:p>
          <a:p>
            <a:pPr lvl="0" fontAlgn="base"/>
            <a:r>
              <a:rPr lang="en-US" dirty="0"/>
              <a:t>Establish goals and objectives </a:t>
            </a:r>
          </a:p>
          <a:p>
            <a:pPr lvl="0" fontAlgn="base"/>
            <a:r>
              <a:rPr lang="en-US" dirty="0"/>
              <a:t>Identify intervention activities that will accomplished the objective. </a:t>
            </a:r>
          </a:p>
          <a:p>
            <a:pPr lvl="0" fontAlgn="base"/>
            <a:r>
              <a:rPr lang="en-US" dirty="0"/>
              <a:t>Rational allocation of limited resources. </a:t>
            </a:r>
          </a:p>
          <a:p>
            <a:pPr marL="115570" indent="0">
              <a:lnSpc>
                <a:spcPct val="107000"/>
              </a:lnSpc>
              <a:spcAft>
                <a:spcPts val="835"/>
              </a:spcAft>
              <a:buNone/>
            </a:pPr>
            <a:endParaRPr lang="en-US" sz="2000" b="1" dirty="0">
              <a:solidFill>
                <a:srgbClr val="000000"/>
              </a:solidFill>
              <a:uFill>
                <a:solidFill>
                  <a:srgbClr val="000000"/>
                </a:solidFill>
              </a:uFill>
              <a:latin typeface="Cambria" panose="02040503050406030204" pitchFamily="18" charset="0"/>
              <a:ea typeface="Cambria" panose="02040503050406030204" pitchFamily="18" charset="0"/>
              <a:cs typeface="Cambria" panose="02040503050406030204" pitchFamily="18" charset="0"/>
            </a:endParaRPr>
          </a:p>
          <a:p>
            <a:pPr marL="82296" indent="0">
              <a:lnSpc>
                <a:spcPct val="150000"/>
              </a:lnSpc>
              <a:buNone/>
            </a:pPr>
            <a:endParaRPr lang="en-US" sz="1800" b="1" dirty="0">
              <a:latin typeface="Times New Roman"/>
              <a:cs typeface="Times New Roman"/>
            </a:endParaRPr>
          </a:p>
          <a:p>
            <a:pPr marL="82296" indent="0">
              <a:lnSpc>
                <a:spcPct val="150000"/>
              </a:lnSpc>
              <a:buNone/>
            </a:pPr>
            <a:endParaRPr lang="en-US" sz="2800" b="1" dirty="0">
              <a:latin typeface="Times New Roman"/>
              <a:cs typeface="Times New Roman"/>
            </a:endParaRP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4135290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2109" y="249382"/>
            <a:ext cx="7991579" cy="6608618"/>
          </a:xfrm>
        </p:spPr>
        <p:txBody>
          <a:bodyPr>
            <a:normAutofit fontScale="85000" lnSpcReduction="10000"/>
          </a:bodyPr>
          <a:lstStyle/>
          <a:p>
            <a:pPr marL="82296" indent="0">
              <a:buNone/>
            </a:pPr>
            <a:r>
              <a:rPr lang="en-US" b="1" dirty="0">
                <a:solidFill>
                  <a:srgbClr val="FF0000"/>
                </a:solidFill>
              </a:rPr>
              <a:t>Implementation phase Factors influencing implementation </a:t>
            </a:r>
          </a:p>
          <a:p>
            <a:pPr lvl="0" fontAlgn="base"/>
            <a:r>
              <a:rPr lang="en-US" dirty="0"/>
              <a:t>People readiness to participate in the problem resolution. </a:t>
            </a:r>
          </a:p>
          <a:p>
            <a:pPr lvl="0" fontAlgn="base"/>
            <a:r>
              <a:rPr lang="en-US" dirty="0"/>
              <a:t>Characteristics of social change process. </a:t>
            </a:r>
          </a:p>
          <a:p>
            <a:pPr lvl="0" fontAlgn="base"/>
            <a:r>
              <a:rPr lang="en-US" dirty="0"/>
              <a:t>Nurse's choosing role: a facilitator/ expert role in helping community to select and perform appropriate tasks to achieve objectives. </a:t>
            </a:r>
          </a:p>
          <a:p>
            <a:pPr marL="82296" indent="0">
              <a:buNone/>
            </a:pPr>
            <a:endParaRPr lang="en-US" dirty="0"/>
          </a:p>
          <a:p>
            <a:pPr marL="82296" indent="0">
              <a:buNone/>
            </a:pPr>
            <a:r>
              <a:rPr lang="en-US" b="1" dirty="0">
                <a:solidFill>
                  <a:srgbClr val="FF0000"/>
                </a:solidFill>
              </a:rPr>
              <a:t>Evaluation</a:t>
            </a:r>
            <a:r>
              <a:rPr lang="en-US" b="1" dirty="0"/>
              <a:t> </a:t>
            </a:r>
          </a:p>
          <a:p>
            <a:r>
              <a:rPr lang="en-US" dirty="0"/>
              <a:t>Appraisal of the effects of the organized program: </a:t>
            </a:r>
          </a:p>
          <a:p>
            <a:pPr lvl="0" fontAlgn="base"/>
            <a:r>
              <a:rPr lang="en-US" dirty="0"/>
              <a:t>Documenting the progress.  </a:t>
            </a:r>
          </a:p>
          <a:p>
            <a:pPr lvl="0" fontAlgn="base"/>
            <a:r>
              <a:rPr lang="en-US" dirty="0"/>
              <a:t>Comparing achievements against a performance standard.  </a:t>
            </a:r>
          </a:p>
          <a:p>
            <a:pPr lvl="0" fontAlgn="base"/>
            <a:r>
              <a:rPr lang="en-US" dirty="0"/>
              <a:t>Preparing for needed modifications.   </a:t>
            </a:r>
          </a:p>
          <a:p>
            <a:pPr marL="82296" indent="0">
              <a:lnSpc>
                <a:spcPct val="150000"/>
              </a:lnSpc>
              <a:buNone/>
            </a:pPr>
            <a:endParaRPr lang="en-US" sz="2800" b="1" dirty="0">
              <a:latin typeface="Times New Roman"/>
              <a:cs typeface="Times New Roman"/>
            </a:endParaRPr>
          </a:p>
        </p:txBody>
      </p:sp>
    </p:spTree>
    <p:extLst>
      <p:ext uri="{BB962C8B-B14F-4D97-AF65-F5344CB8AC3E}">
        <p14:creationId xmlns:p14="http://schemas.microsoft.com/office/powerpoint/2010/main" val="14936466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644</TotalTime>
  <Words>763</Words>
  <Application>Microsoft Office PowerPoint</Application>
  <PresentationFormat>عرض على الشاشة (4:3)</PresentationFormat>
  <Paragraphs>102</Paragraphs>
  <Slides>10</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10</vt:i4>
      </vt:variant>
    </vt:vector>
  </HeadingPairs>
  <TitlesOfParts>
    <vt:vector size="17" baseType="lpstr">
      <vt:lpstr>Calibri</vt:lpstr>
      <vt:lpstr>Cambria</vt:lpstr>
      <vt:lpstr>Gill Sans MT</vt:lpstr>
      <vt:lpstr>Times New Roman</vt:lpstr>
      <vt:lpstr>Verdana</vt:lpstr>
      <vt:lpstr>Wingdings 2</vt:lpstr>
      <vt:lpstr>انقلاب</vt:lpstr>
      <vt:lpstr>Health Promotion  Maher Soud Khalel                Lec: 3</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Historical and Contemporary Nursing Practice</dc:title>
  <dc:creator>M-Store</dc:creator>
  <cp:lastModifiedBy>lenovo</cp:lastModifiedBy>
  <cp:revision>75</cp:revision>
  <dcterms:created xsi:type="dcterms:W3CDTF">2019-11-06T15:57:13Z</dcterms:created>
  <dcterms:modified xsi:type="dcterms:W3CDTF">2025-01-15T13:51:02Z</dcterms:modified>
</cp:coreProperties>
</file>