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6" r:id="rId2"/>
    <p:sldId id="259" r:id="rId3"/>
    <p:sldId id="295" r:id="rId4"/>
    <p:sldId id="297" r:id="rId5"/>
    <p:sldId id="299" r:id="rId6"/>
    <p:sldId id="300" r:id="rId7"/>
    <p:sldId id="301" r:id="rId8"/>
    <p:sldId id="302" r:id="rId9"/>
    <p:sldId id="303" r:id="rId10"/>
    <p:sldId id="304" r:id="rId11"/>
    <p:sldId id="306" r:id="rId12"/>
    <p:sldId id="307" r:id="rId13"/>
    <p:sldId id="308" r:id="rId14"/>
    <p:sldId id="309" r:id="rId15"/>
    <p:sldId id="29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1" d="100"/>
          <a:sy n="41" d="100"/>
        </p:scale>
        <p:origin x="13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43CE9-136A-4345-A404-B535339B1FB5}" type="datetimeFigureOut">
              <a:rPr lang="en-US" smtClean="0"/>
              <a:t>1/15/2025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188CAE-ED5E-4593-8148-93AA51B4C662}" type="slidenum">
              <a:rPr lang="en-US" smtClean="0"/>
              <a:t>‹#›</a:t>
            </a:fld>
            <a:endParaRPr lang="en-US"/>
          </a:p>
        </p:txBody>
      </p:sp>
    </p:spTree>
    <p:extLst>
      <p:ext uri="{BB962C8B-B14F-4D97-AF65-F5344CB8AC3E}">
        <p14:creationId xmlns:p14="http://schemas.microsoft.com/office/powerpoint/2010/main" val="2652339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A8188CAE-ED5E-4593-8148-93AA51B4C662}" type="slidenum">
              <a:rPr lang="en-US" smtClean="0"/>
              <a:t>1</a:t>
            </a:fld>
            <a:endParaRPr lang="en-US"/>
          </a:p>
        </p:txBody>
      </p:sp>
    </p:spTree>
    <p:extLst>
      <p:ext uri="{BB962C8B-B14F-4D97-AF65-F5344CB8AC3E}">
        <p14:creationId xmlns:p14="http://schemas.microsoft.com/office/powerpoint/2010/main" val="1964272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A8188CAE-ED5E-4593-8148-93AA51B4C662}" type="slidenum">
              <a:rPr lang="en-US" smtClean="0"/>
              <a:t>12</a:t>
            </a:fld>
            <a:endParaRPr lang="en-US"/>
          </a:p>
        </p:txBody>
      </p:sp>
    </p:spTree>
    <p:extLst>
      <p:ext uri="{BB962C8B-B14F-4D97-AF65-F5344CB8AC3E}">
        <p14:creationId xmlns:p14="http://schemas.microsoft.com/office/powerpoint/2010/main" val="311920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A8188CAE-ED5E-4593-8148-93AA51B4C662}" type="slidenum">
              <a:rPr lang="en-US" smtClean="0"/>
              <a:t>13</a:t>
            </a:fld>
            <a:endParaRPr lang="en-US"/>
          </a:p>
        </p:txBody>
      </p:sp>
    </p:spTree>
    <p:extLst>
      <p:ext uri="{BB962C8B-B14F-4D97-AF65-F5344CB8AC3E}">
        <p14:creationId xmlns:p14="http://schemas.microsoft.com/office/powerpoint/2010/main" val="3733258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A8188CAE-ED5E-4593-8148-93AA51B4C662}" type="slidenum">
              <a:rPr lang="en-US" smtClean="0"/>
              <a:t>14</a:t>
            </a:fld>
            <a:endParaRPr lang="en-US"/>
          </a:p>
        </p:txBody>
      </p:sp>
    </p:spTree>
    <p:extLst>
      <p:ext uri="{BB962C8B-B14F-4D97-AF65-F5344CB8AC3E}">
        <p14:creationId xmlns:p14="http://schemas.microsoft.com/office/powerpoint/2010/main" val="2280362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029043AA-5972-6749-A8AB-06C94E791A3E}" type="datetimeFigureOut">
              <a:rPr lang="en-US" smtClean="0"/>
              <a:t>1/15/2025</a:t>
            </a:fld>
            <a:endParaRPr lang="en-US"/>
          </a:p>
        </p:txBody>
      </p:sp>
      <p:sp>
        <p:nvSpPr>
          <p:cNvPr id="20" name="عنصر نائب للتذييل 19"/>
          <p:cNvSpPr>
            <a:spLocks noGrp="1"/>
          </p:cNvSpPr>
          <p:nvPr>
            <p:ph type="ftr" sz="quarter" idx="11"/>
          </p:nvPr>
        </p:nvSpPr>
        <p:spPr/>
        <p:txBody>
          <a:bodyPr/>
          <a:lstStyle/>
          <a:p>
            <a:endParaRPr lang="en-US"/>
          </a:p>
        </p:txBody>
      </p:sp>
      <p:sp>
        <p:nvSpPr>
          <p:cNvPr id="10" name="عنصر نائب لرقم الشريحة 9"/>
          <p:cNvSpPr>
            <a:spLocks noGrp="1"/>
          </p:cNvSpPr>
          <p:nvPr>
            <p:ph type="sldNum" sz="quarter" idx="12"/>
          </p:nvPr>
        </p:nvSpPr>
        <p:spPr/>
        <p:txBody>
          <a:bodyPr/>
          <a:lstStyle/>
          <a:p>
            <a:fld id="{918A5C87-376F-0E43-A8E5-F5E2F0F32D94}" type="slidenum">
              <a:rPr lang="en-US" smtClean="0"/>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029043AA-5972-6749-A8AB-06C94E791A3E}" type="datetimeFigureOut">
              <a:rPr lang="en-US" smtClean="0"/>
              <a:t>1/15/2025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029043AA-5972-6749-A8AB-06C94E791A3E}" type="datetimeFigureOut">
              <a:rPr lang="en-US" smtClean="0"/>
              <a:t>1/15/2025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29043AA-5972-6749-A8AB-06C94E791A3E}" type="datetimeFigureOut">
              <a:rPr lang="en-US" smtClean="0"/>
              <a:t>1/15/2025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029043AA-5972-6749-A8AB-06C94E791A3E}" type="datetimeFigureOut">
              <a:rPr lang="en-US" smtClean="0"/>
              <a:t>1/15/2025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18A5C87-376F-0E43-A8E5-F5E2F0F32D94}" type="slidenum">
              <a:rPr lang="en-US" smtClean="0"/>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029043AA-5972-6749-A8AB-06C94E791A3E}" type="datetimeFigureOut">
              <a:rPr lang="en-US" smtClean="0"/>
              <a:t>1/15/2025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29043AA-5972-6749-A8AB-06C94E791A3E}" type="datetimeFigureOut">
              <a:rPr lang="en-US" smtClean="0"/>
              <a:t>1/15/2025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8A5C87-376F-0E43-A8E5-F5E2F0F32D94}" type="slidenum">
              <a:rPr lang="en-US" smtClean="0"/>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9043AA-5972-6749-A8AB-06C94E791A3E}" type="datetimeFigureOut">
              <a:rPr lang="en-US" smtClean="0"/>
              <a:t>1/15/2025</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18A5C87-376F-0E43-A8E5-F5E2F0F32D94}" type="slidenum">
              <a:rPr lang="en-US" smtClean="0"/>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51145"/>
            <a:ext cx="7772400" cy="4769000"/>
          </a:xfrm>
        </p:spPr>
        <p:txBody>
          <a:bodyPr>
            <a:normAutofit/>
          </a:bodyPr>
          <a:lstStyle/>
          <a:p>
            <a:pPr algn="ctr">
              <a:lnSpc>
                <a:spcPct val="150000"/>
              </a:lnSpc>
            </a:pPr>
            <a:r>
              <a:rPr lang="en-US" sz="6000" b="1" dirty="0">
                <a:latin typeface="Times New Roman"/>
                <a:cs typeface="Times New Roman"/>
              </a:rPr>
              <a:t>Health Promotion </a:t>
            </a:r>
            <a:br>
              <a:rPr lang="en-US" sz="2800" b="1" dirty="0">
                <a:latin typeface="Times New Roman"/>
                <a:cs typeface="Times New Roman"/>
              </a:rPr>
            </a:br>
            <a:r>
              <a:rPr lang="en-US" sz="2400" b="1" dirty="0">
                <a:latin typeface="Times New Roman"/>
                <a:cs typeface="Times New Roman"/>
              </a:rPr>
              <a:t>Maher </a:t>
            </a:r>
            <a:r>
              <a:rPr lang="en-US" sz="2400" b="1" dirty="0" err="1">
                <a:latin typeface="Times New Roman"/>
                <a:cs typeface="Times New Roman"/>
              </a:rPr>
              <a:t>Soud</a:t>
            </a:r>
            <a:r>
              <a:rPr lang="en-US" sz="2400" b="1" dirty="0">
                <a:latin typeface="Times New Roman"/>
                <a:cs typeface="Times New Roman"/>
              </a:rPr>
              <a:t> </a:t>
            </a:r>
            <a:r>
              <a:rPr lang="en-US" sz="2400" b="1" dirty="0" err="1">
                <a:latin typeface="Times New Roman"/>
                <a:cs typeface="Times New Roman"/>
              </a:rPr>
              <a:t>Khalel</a:t>
            </a:r>
            <a:br>
              <a:rPr lang="en-US" sz="2400" b="1" dirty="0">
                <a:latin typeface="Times New Roman"/>
                <a:cs typeface="Times New Roman"/>
              </a:rPr>
            </a:br>
            <a:r>
              <a:rPr lang="en-US" sz="2400" b="1">
                <a:latin typeface="Times New Roman"/>
                <a:cs typeface="Times New Roman"/>
              </a:rPr>
              <a:t>    </a:t>
            </a:r>
            <a:br>
              <a:rPr lang="en-US" sz="2400" b="1" dirty="0">
                <a:latin typeface="Times New Roman"/>
                <a:cs typeface="Times New Roman"/>
              </a:rPr>
            </a:br>
            <a:r>
              <a:rPr lang="en-US" sz="2400" b="1" dirty="0">
                <a:latin typeface="Times New Roman"/>
                <a:cs typeface="Times New Roman"/>
              </a:rPr>
              <a:t>     </a:t>
            </a:r>
            <a:br>
              <a:rPr lang="en-US" sz="2400" b="1" dirty="0">
                <a:latin typeface="Times New Roman"/>
                <a:cs typeface="Times New Roman"/>
              </a:rPr>
            </a:br>
            <a:r>
              <a:rPr lang="en-US" sz="2400" b="1" dirty="0" err="1">
                <a:latin typeface="Times New Roman"/>
                <a:cs typeface="Times New Roman"/>
              </a:rPr>
              <a:t>Lec</a:t>
            </a:r>
            <a:r>
              <a:rPr lang="en-US" sz="2400" b="1" dirty="0">
                <a:latin typeface="Times New Roman"/>
                <a:cs typeface="Times New Roman"/>
              </a:rPr>
              <a:t>: 2</a:t>
            </a:r>
          </a:p>
        </p:txBody>
      </p:sp>
      <p:pic>
        <p:nvPicPr>
          <p:cNvPr id="1026" name="Picture 2" descr="C:\Users\al-shrOOq\Desktop\شعار.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9721" y="300821"/>
            <a:ext cx="1533525" cy="1571625"/>
          </a:xfrm>
          <a:prstGeom prst="rect">
            <a:avLst/>
          </a:prstGeom>
          <a:noFill/>
          <a:extLst>
            <a:ext uri="{909E8E84-426E-40DD-AFC4-6F175D3DCCD1}">
              <a14:hiddenFill xmlns:a14="http://schemas.microsoft.com/office/drawing/2010/main">
                <a:solidFill>
                  <a:srgbClr val="FFFFFF"/>
                </a:solidFill>
              </a14:hiddenFill>
            </a:ext>
          </a:extLst>
        </p:spPr>
      </p:pic>
      <p:pic>
        <p:nvPicPr>
          <p:cNvPr id="5" name="صورة 13"/>
          <p:cNvPicPr/>
          <p:nvPr/>
        </p:nvPicPr>
        <p:blipFill rotWithShape="1">
          <a:blip r:embed="rId4" cstate="print">
            <a:extLst>
              <a:ext uri="{28A0092B-C50C-407E-A947-70E740481C1C}">
                <a14:useLocalDpi xmlns:a14="http://schemas.microsoft.com/office/drawing/2010/main" val="0"/>
              </a:ext>
            </a:extLst>
          </a:blip>
          <a:srcRect t="4930" b="4225"/>
          <a:stretch/>
        </p:blipFill>
        <p:spPr bwMode="auto">
          <a:xfrm>
            <a:off x="7107382" y="401782"/>
            <a:ext cx="1676400" cy="135774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104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7991579" cy="6608618"/>
          </a:xfrm>
        </p:spPr>
        <p:txBody>
          <a:bodyPr>
            <a:normAutofit fontScale="85000" lnSpcReduction="20000"/>
          </a:bodyPr>
          <a:lstStyle/>
          <a:p>
            <a:pPr marL="82296" indent="0" algn="ctr">
              <a:buNone/>
            </a:pPr>
            <a:r>
              <a:rPr lang="en-US" b="1" dirty="0">
                <a:solidFill>
                  <a:srgbClr val="FF0000"/>
                </a:solidFill>
              </a:rPr>
              <a:t> Domains of learning </a:t>
            </a:r>
            <a:endParaRPr lang="en-US" dirty="0">
              <a:solidFill>
                <a:srgbClr val="FF0000"/>
              </a:solidFill>
            </a:endParaRPr>
          </a:p>
          <a:p>
            <a:pPr marL="82296" indent="0">
              <a:buNone/>
            </a:pPr>
            <a:r>
              <a:rPr lang="en-US" b="1" dirty="0"/>
              <a:t>1. Cognitive Domain </a:t>
            </a:r>
          </a:p>
          <a:p>
            <a:r>
              <a:rPr lang="en-US" dirty="0"/>
              <a:t>The cognitive domain deals with the" recall" or recognition of knowledge and the development of intellectual abilities and skills. </a:t>
            </a:r>
          </a:p>
          <a:p>
            <a:pPr marL="82296" indent="0">
              <a:buNone/>
            </a:pPr>
            <a:r>
              <a:rPr lang="en-US" b="1" dirty="0"/>
              <a:t>2. Affective Domain </a:t>
            </a:r>
          </a:p>
          <a:p>
            <a:r>
              <a:rPr lang="en-US" dirty="0"/>
              <a:t>This domain describes changes in attitudes, values, and appreciation. In  affective domain nurses influence what clients, families and student think, value, and feel. It is difficult to change deep seated values, attitude, beliefs, and interests. To make such changes, people need support and encouragement from those around them. Praise is helpful. Group support also reinforce learning new behavior. </a:t>
            </a:r>
          </a:p>
          <a:p>
            <a:pPr marL="82296" indent="0">
              <a:buNone/>
            </a:pPr>
            <a:r>
              <a:rPr lang="en-US" dirty="0"/>
              <a:t> </a:t>
            </a:r>
          </a:p>
          <a:p>
            <a:pPr marL="82296" indent="0">
              <a:buNone/>
            </a:pPr>
            <a:r>
              <a:rPr lang="en-US" b="1" dirty="0"/>
              <a:t>3. Psychomotor Domain </a:t>
            </a:r>
          </a:p>
          <a:p>
            <a:r>
              <a:rPr lang="en-US" dirty="0"/>
              <a:t>This domain includes the performance of skills that require integration of mental and muscular ability. </a:t>
            </a:r>
          </a:p>
          <a:p>
            <a:pPr marL="82296" indent="0">
              <a:lnSpc>
                <a:spcPct val="150000"/>
              </a:lnSpc>
              <a:buNone/>
            </a:pPr>
            <a:endParaRPr lang="en-US" sz="2800" b="1" dirty="0">
              <a:latin typeface="Times New Roman"/>
              <a:cs typeface="Times New Roman"/>
            </a:endParaRP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272116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14745"/>
            <a:ext cx="8229600" cy="4800600"/>
          </a:xfrm>
        </p:spPr>
        <p:txBody>
          <a:bodyPr>
            <a:normAutofit lnSpcReduction="10000"/>
          </a:bodyPr>
          <a:lstStyle/>
          <a:p>
            <a:pPr marL="82296" indent="0">
              <a:buNone/>
            </a:pPr>
            <a:r>
              <a:rPr lang="en-US" sz="2600" b="1" dirty="0">
                <a:solidFill>
                  <a:srgbClr val="FF0000"/>
                </a:solidFill>
              </a:rPr>
              <a:t>Three conditions must be met before psychomotor learning occurs: </a:t>
            </a:r>
          </a:p>
          <a:p>
            <a:pPr marL="82296" indent="0">
              <a:buNone/>
            </a:pPr>
            <a:endParaRPr lang="en-US" sz="2600" b="1" dirty="0">
              <a:solidFill>
                <a:srgbClr val="FF0000"/>
              </a:solidFill>
            </a:endParaRPr>
          </a:p>
          <a:p>
            <a:pPr lvl="0" fontAlgn="base"/>
            <a:r>
              <a:rPr lang="en-US" dirty="0"/>
              <a:t>The learner must have necessary ability. </a:t>
            </a:r>
          </a:p>
          <a:p>
            <a:pPr lvl="0" fontAlgn="base"/>
            <a:r>
              <a:rPr lang="en-US" dirty="0"/>
              <a:t>The learner must have sensory image of how-to carryout the skill. </a:t>
            </a:r>
          </a:p>
          <a:p>
            <a:pPr lvl="0" fontAlgn="base"/>
            <a:r>
              <a:rPr lang="en-US" dirty="0"/>
              <a:t>The learner must have the opportunities to practice the learning Health education ultimately aims at adoption of new ideas and practice. </a:t>
            </a:r>
          </a:p>
        </p:txBody>
      </p:sp>
    </p:spTree>
    <p:extLst>
      <p:ext uri="{BB962C8B-B14F-4D97-AF65-F5344CB8AC3E}">
        <p14:creationId xmlns:p14="http://schemas.microsoft.com/office/powerpoint/2010/main" val="823094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7991579" cy="6608618"/>
          </a:xfrm>
        </p:spPr>
        <p:txBody>
          <a:bodyPr>
            <a:normAutofit fontScale="70000" lnSpcReduction="20000"/>
          </a:bodyPr>
          <a:lstStyle/>
          <a:p>
            <a:pPr marL="82296" indent="0" algn="ctr">
              <a:buNone/>
            </a:pPr>
            <a:r>
              <a:rPr lang="en-US" sz="3400" b="1" dirty="0">
                <a:solidFill>
                  <a:srgbClr val="FF0000"/>
                </a:solidFill>
              </a:rPr>
              <a:t>Stage of Awareness</a:t>
            </a:r>
            <a:r>
              <a:rPr lang="en-US" sz="3400" dirty="0">
                <a:solidFill>
                  <a:srgbClr val="FF0000"/>
                </a:solidFill>
              </a:rPr>
              <a:t> </a:t>
            </a:r>
            <a:endParaRPr lang="en-US" sz="3400" b="1" dirty="0">
              <a:solidFill>
                <a:srgbClr val="FF0000"/>
              </a:solidFill>
            </a:endParaRPr>
          </a:p>
          <a:p>
            <a:r>
              <a:rPr lang="en-US" dirty="0"/>
              <a:t>At this stage the person come to know about new idea or practice. He has only a general information about it and knows little about its usefulness and applicability to him. </a:t>
            </a:r>
          </a:p>
          <a:p>
            <a:pPr marL="82296" indent="0">
              <a:buNone/>
            </a:pPr>
            <a:r>
              <a:rPr lang="en-US" b="1" dirty="0"/>
              <a:t>1. Stage of Interest </a:t>
            </a:r>
          </a:p>
          <a:p>
            <a:r>
              <a:rPr lang="en-US" dirty="0"/>
              <a:t>In this stage the person seeks more information, he is willing to listen or read or learn more about it. </a:t>
            </a:r>
          </a:p>
          <a:p>
            <a:pPr marL="82296" indent="0">
              <a:buNone/>
            </a:pPr>
            <a:r>
              <a:rPr lang="en-US" b="1" dirty="0"/>
              <a:t>2. Stage of Evaluation </a:t>
            </a:r>
          </a:p>
          <a:p>
            <a:r>
              <a:rPr lang="en-US" dirty="0"/>
              <a:t>During this stage the person weights the pros and cones of the practice and evaluates its usefulness to him and his family. It is a mental exercise results in decision to try or reject the practice. </a:t>
            </a:r>
          </a:p>
          <a:p>
            <a:pPr marL="82296" indent="0">
              <a:buNone/>
            </a:pPr>
            <a:r>
              <a:rPr lang="en-US" b="1" dirty="0"/>
              <a:t>3. Trial Stage </a:t>
            </a:r>
          </a:p>
          <a:p>
            <a:r>
              <a:rPr lang="en-US" dirty="0"/>
              <a:t>In this stage education is put in to practice, he may experience the need for more information to solve the problems. </a:t>
            </a:r>
          </a:p>
          <a:p>
            <a:pPr marL="82296" indent="0">
              <a:buNone/>
            </a:pPr>
            <a:r>
              <a:rPr lang="en-US" dirty="0"/>
              <a:t>4. Adoption Stage </a:t>
            </a:r>
          </a:p>
          <a:p>
            <a:r>
              <a:rPr lang="en-US" dirty="0"/>
              <a:t>At this stage, person decides that new practice is good and adopts it. In a community, people may be in different stages of the adoption process.  </a:t>
            </a:r>
          </a:p>
          <a:p>
            <a:pPr marL="109220" indent="0">
              <a:lnSpc>
                <a:spcPct val="107000"/>
              </a:lnSpc>
              <a:spcAft>
                <a:spcPts val="0"/>
              </a:spcAft>
              <a:buNone/>
            </a:pPr>
            <a:endParaRPr lang="en-US" sz="6600" b="1" dirty="0">
              <a:solidFill>
                <a:srgbClr val="000000"/>
              </a:solidFill>
              <a:latin typeface="Cambria" panose="02040503050406030204" pitchFamily="18" charset="0"/>
              <a:ea typeface="Cambria" panose="02040503050406030204" pitchFamily="18" charset="0"/>
              <a:cs typeface="Cambria" panose="02040503050406030204" pitchFamily="18" charset="0"/>
            </a:endParaRPr>
          </a:p>
          <a:p>
            <a:pPr marL="82296" indent="0">
              <a:lnSpc>
                <a:spcPct val="150000"/>
              </a:lnSpc>
              <a:buNone/>
            </a:pPr>
            <a:endParaRPr lang="en-US" sz="6400" b="1" dirty="0">
              <a:latin typeface="Times New Roman"/>
              <a:cs typeface="Times New Roman"/>
            </a:endParaRPr>
          </a:p>
        </p:txBody>
      </p:sp>
    </p:spTree>
    <p:extLst>
      <p:ext uri="{BB962C8B-B14F-4D97-AF65-F5344CB8AC3E}">
        <p14:creationId xmlns:p14="http://schemas.microsoft.com/office/powerpoint/2010/main" val="263151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7991579" cy="6608618"/>
          </a:xfrm>
        </p:spPr>
        <p:txBody>
          <a:bodyPr>
            <a:normAutofit fontScale="85000" lnSpcReduction="20000"/>
          </a:bodyPr>
          <a:lstStyle/>
          <a:p>
            <a:pPr marL="82296" indent="0">
              <a:buNone/>
            </a:pPr>
            <a:r>
              <a:rPr lang="en-US" b="1" dirty="0"/>
              <a:t>Health Promotion </a:t>
            </a:r>
          </a:p>
          <a:p>
            <a:r>
              <a:rPr lang="en-US" dirty="0"/>
              <a:t>Health promotion is the process of enabling people to exert control over the determinants of health and thereby improve their health. </a:t>
            </a:r>
          </a:p>
          <a:p>
            <a:endParaRPr lang="en-US" dirty="0"/>
          </a:p>
          <a:p>
            <a:r>
              <a:rPr lang="en-US" b="1" dirty="0"/>
              <a:t>Strategies of Health Promotion: </a:t>
            </a:r>
            <a:endParaRPr lang="en-US" dirty="0"/>
          </a:p>
          <a:p>
            <a:pPr marL="82296" lvl="0" indent="0" fontAlgn="base">
              <a:buNone/>
            </a:pPr>
            <a:r>
              <a:rPr lang="en-US" dirty="0"/>
              <a:t>1. Educational: To change values, beliefs, attitudes, opinions and behaviors </a:t>
            </a:r>
          </a:p>
          <a:p>
            <a:pPr marL="82296" lvl="0" indent="0" fontAlgn="base">
              <a:buNone/>
            </a:pPr>
            <a:r>
              <a:rPr lang="en-US" dirty="0"/>
              <a:t>2. Policy: To encourage adherence to healthy behavior and discourage unhealthy behavior </a:t>
            </a:r>
          </a:p>
          <a:p>
            <a:pPr marL="82296" lvl="0" indent="0" fontAlgn="base">
              <a:buNone/>
            </a:pPr>
            <a:r>
              <a:rPr lang="en-US" dirty="0"/>
              <a:t>3. Environmental: To make the environment safe to encourage healthy behaviors </a:t>
            </a:r>
          </a:p>
          <a:p>
            <a:pPr marL="82296" indent="0">
              <a:buNone/>
            </a:pPr>
            <a:endParaRPr lang="en-US" dirty="0"/>
          </a:p>
          <a:p>
            <a:r>
              <a:rPr lang="en-US" b="1" dirty="0"/>
              <a:t>Components of Health education: </a:t>
            </a:r>
            <a:endParaRPr lang="en-US" dirty="0"/>
          </a:p>
          <a:p>
            <a:pPr marL="82296" lvl="0" indent="0" fontAlgn="base">
              <a:buNone/>
            </a:pPr>
            <a:r>
              <a:rPr lang="en-US" dirty="0"/>
              <a:t>1. Increasing knowledge. </a:t>
            </a:r>
          </a:p>
          <a:p>
            <a:pPr marL="82296" lvl="0" indent="0" fontAlgn="base">
              <a:buNone/>
            </a:pPr>
            <a:r>
              <a:rPr lang="en-US" dirty="0"/>
              <a:t>2. Developing skills. </a:t>
            </a:r>
          </a:p>
          <a:p>
            <a:pPr marL="82296" lvl="0" indent="0" fontAlgn="base">
              <a:buNone/>
            </a:pPr>
            <a:r>
              <a:rPr lang="en-US" dirty="0"/>
              <a:t>3. Changing behavior. </a:t>
            </a:r>
          </a:p>
          <a:p>
            <a:pPr marL="82296" indent="0">
              <a:lnSpc>
                <a:spcPct val="150000"/>
              </a:lnSpc>
              <a:buNone/>
            </a:pPr>
            <a:endParaRPr lang="en-US" sz="6400" b="1" dirty="0">
              <a:latin typeface="Times New Roman"/>
              <a:cs typeface="Times New Roman"/>
            </a:endParaRPr>
          </a:p>
        </p:txBody>
      </p:sp>
    </p:spTree>
    <p:extLst>
      <p:ext uri="{BB962C8B-B14F-4D97-AF65-F5344CB8AC3E}">
        <p14:creationId xmlns:p14="http://schemas.microsoft.com/office/powerpoint/2010/main" val="3550654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3782" y="249382"/>
            <a:ext cx="7980218" cy="6608618"/>
          </a:xfrm>
        </p:spPr>
        <p:txBody>
          <a:bodyPr>
            <a:normAutofit fontScale="92500" lnSpcReduction="20000"/>
          </a:bodyPr>
          <a:lstStyle/>
          <a:p>
            <a:r>
              <a:rPr lang="en-US" sz="3000" b="1" dirty="0">
                <a:solidFill>
                  <a:srgbClr val="FF0000"/>
                </a:solidFill>
              </a:rPr>
              <a:t>What Are the 7 Areas of Responsibility for Health Educators? </a:t>
            </a:r>
            <a:endParaRPr lang="en-US" sz="3000" dirty="0">
              <a:solidFill>
                <a:srgbClr val="FF0000"/>
              </a:solidFill>
            </a:endParaRPr>
          </a:p>
          <a:p>
            <a:endParaRPr lang="en-US" dirty="0"/>
          </a:p>
          <a:p>
            <a:pPr marL="82296" lvl="0" indent="0" fontAlgn="base">
              <a:buNone/>
            </a:pPr>
            <a:r>
              <a:rPr lang="en-US" dirty="0"/>
              <a:t>1. Assess Needs, Resources, and Capacity for Health Education/Promotion </a:t>
            </a:r>
          </a:p>
          <a:p>
            <a:pPr marL="82296" lvl="0" indent="0" fontAlgn="base">
              <a:buNone/>
            </a:pPr>
            <a:r>
              <a:rPr lang="en-US" dirty="0"/>
              <a:t>2. Plan Health Education/Promotion </a:t>
            </a:r>
          </a:p>
          <a:p>
            <a:pPr marL="82296" lvl="0" indent="0" fontAlgn="base">
              <a:buNone/>
            </a:pPr>
            <a:r>
              <a:rPr lang="en-US" dirty="0"/>
              <a:t>3. Implement Health Education/Promotion </a:t>
            </a:r>
          </a:p>
          <a:p>
            <a:pPr marL="82296" lvl="0" indent="0" fontAlgn="base">
              <a:buNone/>
            </a:pPr>
            <a:r>
              <a:rPr lang="en-US" dirty="0"/>
              <a:t>4. Conduct Evaluation and Research Related to Health Education/Promotion </a:t>
            </a:r>
          </a:p>
          <a:p>
            <a:pPr marL="82296" lvl="0" indent="0" fontAlgn="base">
              <a:buNone/>
            </a:pPr>
            <a:r>
              <a:rPr lang="en-US" dirty="0"/>
              <a:t>5. Administer and Manage Health Education/Promotion </a:t>
            </a:r>
          </a:p>
          <a:p>
            <a:pPr marL="82296" lvl="0" indent="0" fontAlgn="base">
              <a:buNone/>
            </a:pPr>
            <a:r>
              <a:rPr lang="en-US" dirty="0"/>
              <a:t>6. Serve as a Health Education/Promotion Resource Person </a:t>
            </a:r>
          </a:p>
          <a:p>
            <a:pPr marL="82296" lvl="0" indent="0" fontAlgn="base">
              <a:buNone/>
            </a:pPr>
            <a:r>
              <a:rPr lang="en-US" dirty="0"/>
              <a:t>7. Communicate, Promote, and Advocate for Health, Health Education/Promotion, and the Profession </a:t>
            </a:r>
          </a:p>
          <a:p>
            <a:pPr marL="82296" indent="0">
              <a:lnSpc>
                <a:spcPct val="150000"/>
              </a:lnSpc>
              <a:buNone/>
            </a:pPr>
            <a:endParaRPr lang="en-US" sz="6400" b="1" dirty="0">
              <a:latin typeface="Times New Roman"/>
              <a:cs typeface="Times New Roman"/>
            </a:endParaRPr>
          </a:p>
        </p:txBody>
      </p:sp>
    </p:spTree>
    <p:extLst>
      <p:ext uri="{BB962C8B-B14F-4D97-AF65-F5344CB8AC3E}">
        <p14:creationId xmlns:p14="http://schemas.microsoft.com/office/powerpoint/2010/main" val="1763683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052944"/>
            <a:ext cx="7498080" cy="2396838"/>
          </a:xfrm>
        </p:spPr>
        <p:txBody>
          <a:bodyPr>
            <a:normAutofit/>
          </a:bodyPr>
          <a:lstStyle/>
          <a:p>
            <a:pPr algn="ctr"/>
            <a:r>
              <a:rPr lang="en-US" b="1" dirty="0">
                <a:latin typeface="Times New Roman" panose="02020603050405020304" pitchFamily="18" charset="0"/>
                <a:cs typeface="Times New Roman" panose="02020603050405020304" pitchFamily="18" charset="0"/>
              </a:rPr>
              <a:t>Thank You</a:t>
            </a:r>
            <a:endParaRPr lang="ar-IQ"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82296" indent="0" algn="ctr">
              <a:buNone/>
            </a:pPr>
            <a:endParaRPr lang="en-US" dirty="0"/>
          </a:p>
          <a:p>
            <a:pPr marL="82296" indent="0" algn="ctr">
              <a:buNone/>
            </a:pPr>
            <a:endParaRPr lang="en-US" dirty="0"/>
          </a:p>
          <a:p>
            <a:pPr marL="82296" indent="0" algn="ctr">
              <a:buNone/>
            </a:pPr>
            <a:endParaRPr lang="en-US" dirty="0"/>
          </a:p>
          <a:p>
            <a:pPr marL="82296" indent="0" algn="ctr">
              <a:buNone/>
            </a:pPr>
            <a:r>
              <a:rPr lang="en-US" sz="6000" b="1" dirty="0">
                <a:ln w="22225">
                  <a:solidFill>
                    <a:schemeClr val="accent2"/>
                  </a:solidFill>
                  <a:prstDash val="solid"/>
                </a:ln>
                <a:solidFill>
                  <a:schemeClr val="accent2">
                    <a:lumMod val="40000"/>
                    <a:lumOff val="60000"/>
                  </a:schemeClr>
                </a:solidFill>
              </a:rPr>
              <a:t>For Listening</a:t>
            </a:r>
            <a:endParaRPr lang="ar-IQ" sz="6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50128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2946" y="471055"/>
            <a:ext cx="7966364" cy="5777345"/>
          </a:xfrm>
        </p:spPr>
        <p:txBody>
          <a:bodyPr>
            <a:normAutofit fontScale="85000" lnSpcReduction="20000"/>
          </a:bodyPr>
          <a:lstStyle/>
          <a:p>
            <a:pPr marL="82296" indent="0" algn="ctr">
              <a:buNone/>
            </a:pPr>
            <a:r>
              <a:rPr lang="en-US" sz="3600" b="1" dirty="0">
                <a:solidFill>
                  <a:srgbClr val="FF0000"/>
                </a:solidFill>
              </a:rPr>
              <a:t>Health and Illness</a:t>
            </a:r>
            <a:r>
              <a:rPr lang="en-US" b="1" dirty="0"/>
              <a:t> </a:t>
            </a:r>
            <a:endParaRPr lang="en-US" dirty="0"/>
          </a:p>
          <a:p>
            <a:r>
              <a:rPr lang="en-US" b="1" dirty="0"/>
              <a:t>Health </a:t>
            </a:r>
          </a:p>
          <a:p>
            <a:pPr marL="82296" indent="0">
              <a:buNone/>
            </a:pPr>
            <a:r>
              <a:rPr lang="en-US" dirty="0"/>
              <a:t>As defined by the World Health Organization (WHO): state of complete physical, mental and social well-being, not merely the absence of disease or infirmity. </a:t>
            </a:r>
          </a:p>
          <a:p>
            <a:r>
              <a:rPr lang="en-US" b="1" dirty="0">
                <a:solidFill>
                  <a:srgbClr val="FF0000"/>
                </a:solidFill>
              </a:rPr>
              <a:t>Characteristics </a:t>
            </a:r>
          </a:p>
          <a:p>
            <a:pPr marL="82296" lvl="0" indent="0" fontAlgn="base">
              <a:buNone/>
            </a:pPr>
            <a:r>
              <a:rPr lang="en-US" dirty="0"/>
              <a:t>1.  A concern for the individual as a total system </a:t>
            </a:r>
          </a:p>
          <a:p>
            <a:pPr marL="82296" lvl="0" indent="0" fontAlgn="base">
              <a:buNone/>
            </a:pPr>
            <a:r>
              <a:rPr lang="en-US" dirty="0"/>
              <a:t>2.  A view of health that identifies internal and external environment </a:t>
            </a:r>
          </a:p>
          <a:p>
            <a:pPr marL="82296" lvl="0" indent="0" fontAlgn="base">
              <a:buNone/>
            </a:pPr>
            <a:r>
              <a:rPr lang="en-US" dirty="0"/>
              <a:t>3.  An acknowledgment of the importance of an individual’s role in life. </a:t>
            </a:r>
          </a:p>
          <a:p>
            <a:endParaRPr lang="en-US" dirty="0"/>
          </a:p>
          <a:p>
            <a:r>
              <a:rPr lang="en-US" dirty="0"/>
              <a:t>(A dynamic state in which the individual adapts to changes in internal and external environment to maintain a state of well-being). </a:t>
            </a:r>
            <a:endParaRPr lang="ar-IQ" dirty="0"/>
          </a:p>
        </p:txBody>
      </p:sp>
    </p:spTree>
    <p:extLst>
      <p:ext uri="{BB962C8B-B14F-4D97-AF65-F5344CB8AC3E}">
        <p14:creationId xmlns:p14="http://schemas.microsoft.com/office/powerpoint/2010/main" val="92094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138546"/>
            <a:ext cx="7991579" cy="6386945"/>
          </a:xfrm>
        </p:spPr>
        <p:txBody>
          <a:bodyPr>
            <a:normAutofit fontScale="70000" lnSpcReduction="20000"/>
          </a:bodyPr>
          <a:lstStyle/>
          <a:p>
            <a:r>
              <a:rPr lang="en-US" b="1" dirty="0"/>
              <a:t>Illness </a:t>
            </a:r>
          </a:p>
          <a:p>
            <a:pPr marL="82296" indent="0">
              <a:buNone/>
            </a:pPr>
            <a:r>
              <a:rPr lang="en-US" dirty="0"/>
              <a:t>State in which a person’s physical, emotional, intellectual, social developmental or spiritual functioning is diminished or impaired. It is a condition characterized by a deviation from a normal, healthy state. </a:t>
            </a:r>
          </a:p>
          <a:p>
            <a:pPr marL="82296" indent="0">
              <a:buNone/>
            </a:pPr>
            <a:endParaRPr lang="en-US" dirty="0"/>
          </a:p>
          <a:p>
            <a:pPr marL="82296" indent="0">
              <a:buNone/>
            </a:pPr>
            <a:r>
              <a:rPr lang="en-US" b="1" dirty="0">
                <a:solidFill>
                  <a:srgbClr val="FF0000"/>
                </a:solidFill>
              </a:rPr>
              <a:t>    Stages of Illness </a:t>
            </a:r>
          </a:p>
          <a:p>
            <a:pPr marL="82296" lvl="0" indent="0" fontAlgn="base">
              <a:buNone/>
            </a:pPr>
            <a:r>
              <a:rPr lang="en-US" dirty="0"/>
              <a:t>1. Stage of Denial: Refusal to acknowledge illness; anxiety, fear, irritability and aggressiveness. </a:t>
            </a:r>
          </a:p>
          <a:p>
            <a:pPr marL="82296" lvl="0" indent="0" fontAlgn="base">
              <a:buNone/>
            </a:pPr>
            <a:r>
              <a:rPr lang="en-US" dirty="0"/>
              <a:t>2. Stage of Acceptance: Turns to professional help for assistance </a:t>
            </a:r>
          </a:p>
          <a:p>
            <a:pPr marL="82296" lvl="0" indent="0" fontAlgn="base">
              <a:buNone/>
            </a:pPr>
            <a:r>
              <a:rPr lang="en-US" dirty="0"/>
              <a:t>3. Stage of Recovery (Rehabilitation or Convalescence) : The patient goes through of resolving loss or impairment of function. </a:t>
            </a:r>
          </a:p>
          <a:p>
            <a:endParaRPr lang="en-US" dirty="0"/>
          </a:p>
          <a:p>
            <a:pPr marL="82296" indent="0">
              <a:buNone/>
            </a:pPr>
            <a:endParaRPr lang="en-US" dirty="0"/>
          </a:p>
          <a:p>
            <a:pPr marL="82296" indent="0">
              <a:buNone/>
            </a:pPr>
            <a:r>
              <a:rPr lang="en-US" b="1" dirty="0">
                <a:solidFill>
                  <a:srgbClr val="FF0000"/>
                </a:solidFill>
              </a:rPr>
              <a:t>    Degrees of illness </a:t>
            </a:r>
          </a:p>
          <a:p>
            <a:pPr lvl="0" fontAlgn="base"/>
            <a:r>
              <a:rPr lang="en-US" dirty="0"/>
              <a:t>A person with terminal cancer or end stage of renal failure is classified as "very ill" </a:t>
            </a:r>
          </a:p>
          <a:p>
            <a:pPr lvl="0" fontAlgn="base"/>
            <a:r>
              <a:rPr lang="en-US" dirty="0"/>
              <a:t>Person recovering from a surgery" thyroidectomy" is classified as "less ill" </a:t>
            </a:r>
          </a:p>
          <a:p>
            <a:pPr lvl="0" fontAlgn="base"/>
            <a:r>
              <a:rPr lang="en-US" dirty="0"/>
              <a:t>Person with infections like bronchitis is classified as " mildly ill" </a:t>
            </a:r>
          </a:p>
          <a:p>
            <a:pPr marL="82296" indent="0">
              <a:lnSpc>
                <a:spcPct val="150000"/>
              </a:lnSpc>
              <a:buNone/>
            </a:pPr>
            <a:endParaRPr lang="en-US" sz="2800" dirty="0">
              <a:latin typeface="Times New Roman"/>
              <a:cs typeface="Times New Roman"/>
            </a:endParaRPr>
          </a:p>
          <a:p>
            <a:pPr marL="82296" indent="0">
              <a:lnSpc>
                <a:spcPct val="150000"/>
              </a:lnSpc>
              <a:buNone/>
            </a:pPr>
            <a:endParaRPr lang="en-US" sz="2800" dirty="0">
              <a:latin typeface="Times New Roman"/>
              <a:cs typeface="Times New Roman"/>
            </a:endParaRPr>
          </a:p>
        </p:txBody>
      </p:sp>
      <p:sp>
        <p:nvSpPr>
          <p:cNvPr id="2" name="Rectangle 1"/>
          <p:cNvSpPr/>
          <p:nvPr/>
        </p:nvSpPr>
        <p:spPr>
          <a:xfrm>
            <a:off x="1260764" y="230625"/>
            <a:ext cx="7273636" cy="458715"/>
          </a:xfrm>
          <a:prstGeom prst="rect">
            <a:avLst/>
          </a:prstGeom>
        </p:spPr>
        <p:txBody>
          <a:bodyPr wrap="square">
            <a:spAutoFit/>
          </a:bodyPr>
          <a:lstStyle/>
          <a:p>
            <a:pPr marL="5715" indent="-6350">
              <a:lnSpc>
                <a:spcPct val="107000"/>
              </a:lnSpc>
              <a:spcAft>
                <a:spcPts val="1235"/>
              </a:spcAft>
            </a:pPr>
            <a:r>
              <a:rPr lang="en-US" b="1" dirty="0">
                <a:solidFill>
                  <a:srgbClr val="C00000"/>
                </a:solidFill>
                <a:latin typeface="Cambria" panose="02040503050406030204" pitchFamily="18" charset="0"/>
                <a:ea typeface="Cambria" panose="02040503050406030204" pitchFamily="18" charset="0"/>
                <a:cs typeface="Cambria" panose="02040503050406030204" pitchFamily="18" charset="0"/>
              </a:rPr>
              <a:t> </a:t>
            </a:r>
            <a:r>
              <a:rPr lang="en-US" sz="2400" b="1" dirty="0">
                <a:solidFill>
                  <a:srgbClr val="C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rPr>
              <a:t> </a:t>
            </a:r>
            <a:r>
              <a:rPr lang="en-US" sz="2400" b="1" i="1" dirty="0">
                <a:solidFill>
                  <a:srgbClr val="0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rPr>
              <a:t> </a:t>
            </a:r>
            <a:endParaRPr lang="en-US" sz="2400" b="1" dirty="0">
              <a:solidFill>
                <a:srgbClr val="0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209525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7991579" cy="6456218"/>
          </a:xfrm>
        </p:spPr>
        <p:txBody>
          <a:bodyPr>
            <a:normAutofit fontScale="62500" lnSpcReduction="20000"/>
          </a:bodyPr>
          <a:lstStyle/>
          <a:p>
            <a:r>
              <a:rPr lang="en-US" b="1" dirty="0"/>
              <a:t>Wellness</a:t>
            </a:r>
            <a:r>
              <a:rPr lang="en-US" dirty="0"/>
              <a:t> </a:t>
            </a:r>
            <a:endParaRPr lang="en-US" b="1" dirty="0"/>
          </a:p>
          <a:p>
            <a:pPr marL="82296" indent="0">
              <a:buNone/>
            </a:pPr>
            <a:r>
              <a:rPr lang="en-US" dirty="0"/>
              <a:t>is generally used to mean a healthy balance of the mind, body and spirit that results in an overall feeling of well-being. </a:t>
            </a:r>
          </a:p>
          <a:p>
            <a:pPr lvl="0" fontAlgn="base"/>
            <a:r>
              <a:rPr lang="en-US" dirty="0"/>
              <a:t>Wellness is an active process of becoming aware of and making choices toward a more successful existence. This is consistent with a shift in focus away from illness in viewing human health, typical of contexts where the term wellness is used. </a:t>
            </a:r>
          </a:p>
          <a:p>
            <a:pPr lvl="0" fontAlgn="base"/>
            <a:r>
              <a:rPr lang="en-US" dirty="0"/>
              <a:t>In other words, wellness is a view of health that emphasizes the state of the entire being and its ongoing development. </a:t>
            </a:r>
          </a:p>
          <a:p>
            <a:pPr marL="82296" indent="0">
              <a:buNone/>
            </a:pPr>
            <a:r>
              <a:rPr lang="en-US" dirty="0"/>
              <a:t> </a:t>
            </a:r>
          </a:p>
          <a:p>
            <a:r>
              <a:rPr lang="en-US" b="1" dirty="0">
                <a:solidFill>
                  <a:srgbClr val="FF0000"/>
                </a:solidFill>
              </a:rPr>
              <a:t>Dimensions of wellness </a:t>
            </a:r>
          </a:p>
          <a:p>
            <a:pPr marL="82296" indent="0">
              <a:buNone/>
            </a:pPr>
            <a:r>
              <a:rPr lang="en-US" b="1" dirty="0"/>
              <a:t>1. Physical dimension </a:t>
            </a:r>
          </a:p>
          <a:p>
            <a:pPr marL="82296" indent="0">
              <a:buNone/>
            </a:pPr>
            <a:r>
              <a:rPr lang="en-US" dirty="0"/>
              <a:t> The ability to carry out daily tasks achieve fitness by maintaining adequate nutrition, avoid using drugs and alcohol or using tobacco. </a:t>
            </a:r>
          </a:p>
          <a:p>
            <a:pPr marL="82296" lvl="0" indent="0" fontAlgn="base">
              <a:buNone/>
            </a:pPr>
            <a:r>
              <a:rPr lang="en-US" b="1" dirty="0"/>
              <a:t>2. Emotional dimension: </a:t>
            </a:r>
            <a:r>
              <a:rPr lang="en-US" dirty="0"/>
              <a:t>The ability to manage stress and express emotions appropriately. The ability to recognize, accept, and express feelings and to accept one's limitation.</a:t>
            </a:r>
            <a:r>
              <a:rPr lang="en-US" b="1" dirty="0"/>
              <a:t> </a:t>
            </a:r>
            <a:endParaRPr lang="en-US" dirty="0"/>
          </a:p>
          <a:p>
            <a:pPr marL="82296" lvl="0" indent="0" fontAlgn="base">
              <a:buNone/>
            </a:pPr>
            <a:r>
              <a:rPr lang="en-US" b="1" dirty="0"/>
              <a:t>3. Social dimension</a:t>
            </a:r>
            <a:r>
              <a:rPr lang="en-US" dirty="0"/>
              <a:t>: The ability to interact successfully with people as a whole and within the environment of each person as part. </a:t>
            </a:r>
          </a:p>
          <a:p>
            <a:pPr marL="82296" lvl="0" indent="0" fontAlgn="base">
              <a:buNone/>
            </a:pPr>
            <a:r>
              <a:rPr lang="en-US" b="1" dirty="0"/>
              <a:t>4. Intellectual dimension:</a:t>
            </a:r>
            <a:r>
              <a:rPr lang="en-US" dirty="0"/>
              <a:t> The ability to learn and use information effectively for personal, family, and career development. </a:t>
            </a:r>
          </a:p>
          <a:p>
            <a:pPr marL="82296" lvl="0" indent="0" fontAlgn="base">
              <a:buNone/>
            </a:pPr>
            <a:r>
              <a:rPr lang="en-US" b="1" dirty="0"/>
              <a:t>5. Spiritual dimension:</a:t>
            </a:r>
            <a:r>
              <a:rPr lang="en-US" dirty="0"/>
              <a:t> Person's own morals, values and ethics. </a:t>
            </a:r>
          </a:p>
          <a:p>
            <a:pPr marL="82296" indent="0">
              <a:lnSpc>
                <a:spcPct val="150000"/>
              </a:lnSpc>
              <a:buNone/>
            </a:pPr>
            <a:endParaRPr lang="en-US" sz="2800" dirty="0">
              <a:latin typeface="Times New Roman"/>
              <a:cs typeface="Times New Roman"/>
            </a:endParaRPr>
          </a:p>
        </p:txBody>
      </p:sp>
    </p:spTree>
    <p:extLst>
      <p:ext uri="{BB962C8B-B14F-4D97-AF65-F5344CB8AC3E}">
        <p14:creationId xmlns:p14="http://schemas.microsoft.com/office/powerpoint/2010/main" val="1125340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8201891" cy="6317673"/>
          </a:xfrm>
        </p:spPr>
        <p:txBody>
          <a:bodyPr>
            <a:normAutofit fontScale="62500" lnSpcReduction="20000"/>
          </a:bodyPr>
          <a:lstStyle/>
          <a:p>
            <a:pPr marL="82296" indent="0">
              <a:buNone/>
            </a:pPr>
            <a:r>
              <a:rPr lang="en-US" b="1" dirty="0">
                <a:solidFill>
                  <a:srgbClr val="FF0000"/>
                </a:solidFill>
              </a:rPr>
              <a:t>   Measurement of Health </a:t>
            </a:r>
          </a:p>
          <a:p>
            <a:r>
              <a:rPr lang="en-US" dirty="0"/>
              <a:t>Leading Health Indicators include: </a:t>
            </a:r>
          </a:p>
          <a:p>
            <a:pPr lvl="0" fontAlgn="base"/>
            <a:r>
              <a:rPr lang="en-US" dirty="0"/>
              <a:t>Physical Activity. </a:t>
            </a:r>
          </a:p>
          <a:p>
            <a:pPr lvl="0" fontAlgn="base"/>
            <a:r>
              <a:rPr lang="en-US" dirty="0"/>
              <a:t>Overweight and Obesity. </a:t>
            </a:r>
          </a:p>
          <a:p>
            <a:pPr lvl="0" fontAlgn="base"/>
            <a:r>
              <a:rPr lang="en-US" dirty="0"/>
              <a:t>Tobacco Use. </a:t>
            </a:r>
          </a:p>
          <a:p>
            <a:pPr lvl="0" fontAlgn="base"/>
            <a:r>
              <a:rPr lang="en-US" dirty="0"/>
              <a:t>Substance Abuse. </a:t>
            </a:r>
          </a:p>
          <a:p>
            <a:pPr lvl="0" fontAlgn="base"/>
            <a:r>
              <a:rPr lang="en-US" dirty="0"/>
              <a:t>Responsible Sexual Behavior. </a:t>
            </a:r>
          </a:p>
          <a:p>
            <a:pPr lvl="0" fontAlgn="base"/>
            <a:r>
              <a:rPr lang="en-US" dirty="0"/>
              <a:t>Injury, Violence and Safety. </a:t>
            </a:r>
          </a:p>
          <a:p>
            <a:pPr lvl="0" fontAlgn="base"/>
            <a:r>
              <a:rPr lang="en-US" dirty="0"/>
              <a:t>Immunization. </a:t>
            </a:r>
          </a:p>
          <a:p>
            <a:pPr lvl="0" fontAlgn="base"/>
            <a:r>
              <a:rPr lang="en-US" dirty="0"/>
              <a:t>Access to Health Care. </a:t>
            </a:r>
          </a:p>
          <a:p>
            <a:pPr marL="82296" indent="0">
              <a:buNone/>
            </a:pPr>
            <a:r>
              <a:rPr lang="en-US" b="1" dirty="0">
                <a:solidFill>
                  <a:srgbClr val="FF0000"/>
                </a:solidFill>
              </a:rPr>
              <a:t>     Disease prevention </a:t>
            </a:r>
            <a:endParaRPr lang="en-US" dirty="0">
              <a:solidFill>
                <a:srgbClr val="FF0000"/>
              </a:solidFill>
            </a:endParaRPr>
          </a:p>
          <a:p>
            <a:r>
              <a:rPr lang="en-US" dirty="0"/>
              <a:t>Disease Prevention is to maximize public health and safety through the elimination, prevention, and control of disease, disability, and death. The Three Levels of Prevention </a:t>
            </a:r>
          </a:p>
          <a:p>
            <a:pPr marL="82296" indent="0">
              <a:buNone/>
            </a:pPr>
            <a:r>
              <a:rPr lang="en-US" dirty="0">
                <a:solidFill>
                  <a:srgbClr val="FF0000"/>
                </a:solidFill>
              </a:rPr>
              <a:t>✓ </a:t>
            </a:r>
            <a:r>
              <a:rPr lang="en-US" b="1" dirty="0">
                <a:solidFill>
                  <a:srgbClr val="FF0000"/>
                </a:solidFill>
              </a:rPr>
              <a:t>Primary Prevention </a:t>
            </a:r>
          </a:p>
          <a:p>
            <a:pPr marL="82296" indent="0">
              <a:buNone/>
            </a:pPr>
            <a:r>
              <a:rPr lang="en-US" dirty="0"/>
              <a:t>primary prevention methods before the person gets the disease. Primary prevention aims to prevent the disease from occurring. So primary prevention reduces both the incidence and prevalence of a disease. Encouraging people to protect themselves from the sun's ultraviolet rays is an example of primary prevention of skin cancer. </a:t>
            </a: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148744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7730" y="0"/>
            <a:ext cx="7991579" cy="6317673"/>
          </a:xfrm>
        </p:spPr>
        <p:txBody>
          <a:bodyPr>
            <a:noAutofit/>
          </a:bodyPr>
          <a:lstStyle/>
          <a:p>
            <a:pPr marL="0" indent="0">
              <a:lnSpc>
                <a:spcPct val="107000"/>
              </a:lnSpc>
              <a:spcAft>
                <a:spcPts val="1095"/>
              </a:spcAft>
              <a:buNone/>
            </a:pPr>
            <a:r>
              <a:rPr lang="en-US" sz="1600" b="1" dirty="0">
                <a:solidFill>
                  <a:srgbClr val="FF0000"/>
                </a:solidFill>
                <a:latin typeface="Times New Roman"/>
                <a:cs typeface="Times New Roman"/>
              </a:rPr>
              <a:t>✓ Secondary Prevention </a:t>
            </a:r>
          </a:p>
          <a:p>
            <a:pPr marL="0" indent="0">
              <a:lnSpc>
                <a:spcPct val="107000"/>
              </a:lnSpc>
              <a:spcAft>
                <a:spcPts val="1095"/>
              </a:spcAft>
              <a:buNone/>
            </a:pPr>
            <a:r>
              <a:rPr lang="en-US" sz="1600" b="1" dirty="0">
                <a:latin typeface="Times New Roman"/>
                <a:cs typeface="Times New Roman"/>
              </a:rPr>
              <a:t>Secondary prevention is used  after the disease has occurred, but  before the person notices that anything is wrong. </a:t>
            </a:r>
          </a:p>
          <a:p>
            <a:pPr marL="0" indent="0">
              <a:lnSpc>
                <a:spcPct val="107000"/>
              </a:lnSpc>
              <a:spcAft>
                <a:spcPts val="1095"/>
              </a:spcAft>
              <a:buNone/>
            </a:pPr>
            <a:r>
              <a:rPr lang="en-US" sz="1600" b="1" dirty="0">
                <a:latin typeface="Times New Roman"/>
                <a:cs typeface="Times New Roman"/>
              </a:rPr>
              <a:t>A doctor checking for suspicious skin growths is an example of secondary prevention of skin cancer. The goal of secondary prevention is to find and treat disease early. In many cases, the disease can be cured. </a:t>
            </a:r>
          </a:p>
          <a:p>
            <a:pPr marL="0" indent="0">
              <a:lnSpc>
                <a:spcPct val="107000"/>
              </a:lnSpc>
              <a:spcAft>
                <a:spcPts val="1095"/>
              </a:spcAft>
              <a:buNone/>
            </a:pPr>
            <a:r>
              <a:rPr lang="en-US" sz="1600" b="1" dirty="0">
                <a:solidFill>
                  <a:srgbClr val="FF0000"/>
                </a:solidFill>
                <a:latin typeface="Times New Roman"/>
                <a:cs typeface="Times New Roman"/>
              </a:rPr>
              <a:t>✓ Tertiary Prevention </a:t>
            </a:r>
          </a:p>
          <a:p>
            <a:pPr marL="0" indent="0">
              <a:lnSpc>
                <a:spcPct val="107000"/>
              </a:lnSpc>
              <a:spcAft>
                <a:spcPts val="1095"/>
              </a:spcAft>
              <a:buNone/>
            </a:pPr>
            <a:r>
              <a:rPr lang="en-US" sz="1600" b="1" dirty="0">
                <a:latin typeface="Times New Roman"/>
                <a:cs typeface="Times New Roman"/>
              </a:rPr>
              <a:t>Tertiary prevention targets the person who already has symptoms of the disease </a:t>
            </a:r>
          </a:p>
          <a:p>
            <a:pPr marL="0" indent="0">
              <a:lnSpc>
                <a:spcPct val="107000"/>
              </a:lnSpc>
              <a:spcAft>
                <a:spcPts val="1095"/>
              </a:spcAft>
              <a:buNone/>
            </a:pPr>
            <a:r>
              <a:rPr lang="en-US" sz="1600" b="1" dirty="0">
                <a:solidFill>
                  <a:srgbClr val="FF0000"/>
                </a:solidFill>
                <a:latin typeface="Times New Roman"/>
                <a:cs typeface="Times New Roman"/>
              </a:rPr>
              <a:t>The goals of tertiary prevention are: </a:t>
            </a:r>
          </a:p>
          <a:p>
            <a:pPr marL="0" indent="0">
              <a:lnSpc>
                <a:spcPct val="107000"/>
              </a:lnSpc>
              <a:spcAft>
                <a:spcPts val="1095"/>
              </a:spcAft>
              <a:buNone/>
            </a:pPr>
            <a:r>
              <a:rPr lang="en-US" sz="1600" b="1" dirty="0">
                <a:latin typeface="Times New Roman"/>
                <a:cs typeface="Times New Roman"/>
              </a:rPr>
              <a:t>▪ prevent damage and pain from the disease </a:t>
            </a:r>
          </a:p>
          <a:p>
            <a:pPr marL="0" indent="0">
              <a:lnSpc>
                <a:spcPct val="107000"/>
              </a:lnSpc>
              <a:spcAft>
                <a:spcPts val="1095"/>
              </a:spcAft>
              <a:buNone/>
            </a:pPr>
            <a:r>
              <a:rPr lang="en-US" sz="1600" b="1" dirty="0">
                <a:latin typeface="Times New Roman"/>
                <a:cs typeface="Times New Roman"/>
              </a:rPr>
              <a:t>▪ slow down the disease </a:t>
            </a:r>
          </a:p>
          <a:p>
            <a:pPr marL="0" indent="0">
              <a:lnSpc>
                <a:spcPct val="107000"/>
              </a:lnSpc>
              <a:spcAft>
                <a:spcPts val="1095"/>
              </a:spcAft>
              <a:buNone/>
            </a:pPr>
            <a:r>
              <a:rPr lang="en-US" sz="1600" b="1" dirty="0">
                <a:latin typeface="Times New Roman"/>
                <a:cs typeface="Times New Roman"/>
              </a:rPr>
              <a:t>▪ prevent the disease from causing other problems (These are called "complications.") </a:t>
            </a:r>
          </a:p>
          <a:p>
            <a:pPr marL="0" indent="0">
              <a:lnSpc>
                <a:spcPct val="107000"/>
              </a:lnSpc>
              <a:spcAft>
                <a:spcPts val="1095"/>
              </a:spcAft>
              <a:buNone/>
            </a:pPr>
            <a:r>
              <a:rPr lang="en-US" sz="1600" b="1" dirty="0">
                <a:latin typeface="Times New Roman"/>
                <a:cs typeface="Times New Roman"/>
              </a:rPr>
              <a:t>▪ give better care to people with the disease </a:t>
            </a:r>
          </a:p>
          <a:p>
            <a:pPr marL="0" indent="0">
              <a:lnSpc>
                <a:spcPct val="107000"/>
              </a:lnSpc>
              <a:spcAft>
                <a:spcPts val="1095"/>
              </a:spcAft>
              <a:buNone/>
            </a:pPr>
            <a:r>
              <a:rPr lang="en-US" sz="1600" b="1" dirty="0">
                <a:latin typeface="Times New Roman"/>
                <a:cs typeface="Times New Roman"/>
              </a:rPr>
              <a:t>▪ make people with the disease healthy again and able to do what they used to do. </a:t>
            </a:r>
          </a:p>
          <a:p>
            <a:pPr marL="0" indent="0">
              <a:lnSpc>
                <a:spcPct val="107000"/>
              </a:lnSpc>
              <a:spcAft>
                <a:spcPts val="1095"/>
              </a:spcAft>
              <a:buNone/>
            </a:pPr>
            <a:r>
              <a:rPr lang="en-US" sz="1600" b="1" dirty="0">
                <a:latin typeface="Times New Roman"/>
                <a:cs typeface="Times New Roman"/>
              </a:rPr>
              <a:t>Developing better treatments for melanoma is an example of tertiary prevention. </a:t>
            </a:r>
          </a:p>
          <a:p>
            <a:pPr marL="0" indent="0">
              <a:lnSpc>
                <a:spcPct val="107000"/>
              </a:lnSpc>
              <a:spcAft>
                <a:spcPts val="1095"/>
              </a:spcAft>
              <a:buNone/>
            </a:pPr>
            <a:r>
              <a:rPr lang="en-US" sz="1600" b="1" dirty="0">
                <a:latin typeface="Times New Roman"/>
                <a:cs typeface="Times New Roman"/>
              </a:rPr>
              <a:t>Examples include better surgeries, new medicines, etc. </a:t>
            </a:r>
          </a:p>
          <a:p>
            <a:pPr marL="0" indent="0">
              <a:lnSpc>
                <a:spcPct val="107000"/>
              </a:lnSpc>
              <a:spcAft>
                <a:spcPts val="1095"/>
              </a:spcAft>
              <a:buNone/>
            </a:pPr>
            <a:endParaRPr lang="en-US" sz="1600" b="1" dirty="0">
              <a:latin typeface="Times New Roman"/>
              <a:cs typeface="Times New Roman"/>
            </a:endParaRPr>
          </a:p>
        </p:txBody>
      </p:sp>
    </p:spTree>
    <p:extLst>
      <p:ext uri="{BB962C8B-B14F-4D97-AF65-F5344CB8AC3E}">
        <p14:creationId xmlns:p14="http://schemas.microsoft.com/office/powerpoint/2010/main" val="408444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0"/>
            <a:ext cx="8201891" cy="6899563"/>
          </a:xfrm>
        </p:spPr>
        <p:txBody>
          <a:bodyPr>
            <a:normAutofit fontScale="77500" lnSpcReduction="20000"/>
          </a:bodyPr>
          <a:lstStyle/>
          <a:p>
            <a:r>
              <a:rPr lang="en-US" b="1" dirty="0"/>
              <a:t>Application of preventive measures </a:t>
            </a:r>
          </a:p>
          <a:p>
            <a:pPr marL="82296" indent="0">
              <a:buNone/>
            </a:pPr>
            <a:r>
              <a:rPr lang="en-US" dirty="0">
                <a:solidFill>
                  <a:srgbClr val="FF0000"/>
                </a:solidFill>
              </a:rPr>
              <a:t>1. Primary prevention include</a:t>
            </a:r>
            <a:r>
              <a:rPr lang="en-US" dirty="0"/>
              <a:t>: </a:t>
            </a:r>
          </a:p>
          <a:p>
            <a:pPr marL="82296" indent="0">
              <a:buNone/>
            </a:pPr>
            <a:r>
              <a:rPr lang="en-US" dirty="0"/>
              <a:t>a. Health Promotion </a:t>
            </a:r>
          </a:p>
          <a:p>
            <a:pPr lvl="0" fontAlgn="base"/>
            <a:r>
              <a:rPr lang="en-US" dirty="0"/>
              <a:t>Health education </a:t>
            </a:r>
          </a:p>
          <a:p>
            <a:pPr lvl="0" fontAlgn="base"/>
            <a:r>
              <a:rPr lang="en-US" dirty="0"/>
              <a:t>Environmental modifications </a:t>
            </a:r>
          </a:p>
          <a:p>
            <a:pPr lvl="0" fontAlgn="base"/>
            <a:r>
              <a:rPr lang="en-US" dirty="0"/>
              <a:t>Nutritional interventions </a:t>
            </a:r>
          </a:p>
          <a:p>
            <a:pPr lvl="0" fontAlgn="base"/>
            <a:r>
              <a:rPr lang="en-US" dirty="0"/>
              <a:t>Lifestyle and Behavioral Changes. </a:t>
            </a:r>
          </a:p>
          <a:p>
            <a:pPr marL="82296" indent="0">
              <a:buNone/>
            </a:pPr>
            <a:r>
              <a:rPr lang="en-US" dirty="0"/>
              <a:t>b. Specific Protection. </a:t>
            </a:r>
          </a:p>
          <a:p>
            <a:pPr lvl="0" fontAlgn="base"/>
            <a:r>
              <a:rPr lang="en-US" dirty="0"/>
              <a:t>Immunization </a:t>
            </a:r>
          </a:p>
          <a:p>
            <a:pPr lvl="0" fontAlgn="base"/>
            <a:r>
              <a:rPr lang="en-US" dirty="0"/>
              <a:t>Use of specific Nutrients </a:t>
            </a:r>
          </a:p>
          <a:p>
            <a:pPr lvl="0" fontAlgn="base"/>
            <a:r>
              <a:rPr lang="en-US" dirty="0"/>
              <a:t>Chemoprophylaxis </a:t>
            </a:r>
          </a:p>
          <a:p>
            <a:pPr lvl="0" fontAlgn="base"/>
            <a:r>
              <a:rPr lang="en-US" dirty="0"/>
              <a:t>Protection against hazards and accidents </a:t>
            </a:r>
          </a:p>
          <a:p>
            <a:pPr marL="82296" indent="0">
              <a:buNone/>
            </a:pPr>
            <a:endParaRPr lang="en-US" dirty="0"/>
          </a:p>
          <a:p>
            <a:pPr marL="82296" indent="0">
              <a:buNone/>
            </a:pPr>
            <a:r>
              <a:rPr lang="en-US" dirty="0">
                <a:solidFill>
                  <a:srgbClr val="FF0000"/>
                </a:solidFill>
              </a:rPr>
              <a:t>2. Secondary Prevention Include: </a:t>
            </a:r>
          </a:p>
          <a:p>
            <a:pPr lvl="0" fontAlgn="base"/>
            <a:r>
              <a:rPr lang="en-US" dirty="0"/>
              <a:t>Early diagnosis </a:t>
            </a:r>
          </a:p>
          <a:p>
            <a:pPr lvl="0" fontAlgn="base"/>
            <a:r>
              <a:rPr lang="en-US" dirty="0"/>
              <a:t>Prompt treatment </a:t>
            </a:r>
          </a:p>
          <a:p>
            <a:r>
              <a:rPr lang="en-US" dirty="0"/>
              <a:t>e.g. early detection of alteration of health/ Homeostasis and Treatment to reverse the condition. </a:t>
            </a: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2424224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90947"/>
            <a:ext cx="7991579" cy="6317673"/>
          </a:xfrm>
        </p:spPr>
        <p:txBody>
          <a:bodyPr>
            <a:normAutofit fontScale="92500" lnSpcReduction="20000"/>
          </a:bodyPr>
          <a:lstStyle/>
          <a:p>
            <a:pPr marL="115570" indent="0">
              <a:lnSpc>
                <a:spcPct val="107000"/>
              </a:lnSpc>
              <a:spcAft>
                <a:spcPts val="835"/>
              </a:spcAft>
              <a:buNone/>
            </a:pPr>
            <a:r>
              <a:rPr lang="en-US" sz="2000" b="1" dirty="0">
                <a:solidFill>
                  <a:srgbClr val="FF0000"/>
                </a:solidFill>
                <a:uFill>
                  <a:solidFill>
                    <a:srgbClr val="000000"/>
                  </a:solidFill>
                </a:uFill>
                <a:latin typeface="Times New Roman" panose="02020603050405020304" pitchFamily="18" charset="0"/>
                <a:ea typeface="Times New Roman" panose="02020603050405020304" pitchFamily="18" charset="0"/>
                <a:cs typeface="Cambria" panose="02040503050406030204" pitchFamily="18" charset="0"/>
              </a:rPr>
              <a:t> </a:t>
            </a:r>
            <a:r>
              <a:rPr lang="en-US" sz="2000" b="1" dirty="0">
                <a:solidFill>
                  <a:srgbClr val="0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rPr>
              <a:t> </a:t>
            </a:r>
          </a:p>
          <a:p>
            <a:pPr marL="82296" indent="0">
              <a:buNone/>
            </a:pPr>
            <a:r>
              <a:rPr lang="en-US" dirty="0">
                <a:solidFill>
                  <a:srgbClr val="FF0000"/>
                </a:solidFill>
              </a:rPr>
              <a:t>3. Tertiary Prevention Include: </a:t>
            </a:r>
          </a:p>
          <a:p>
            <a:pPr marL="82296" indent="0">
              <a:buNone/>
            </a:pPr>
            <a:r>
              <a:rPr lang="en-US" b="1" dirty="0"/>
              <a:t>a. Disability Limitation </a:t>
            </a:r>
          </a:p>
          <a:p>
            <a:r>
              <a:rPr lang="en-US" dirty="0"/>
              <a:t>To prevent or halt the transition of the disease process from impairment to handicap. </a:t>
            </a:r>
          </a:p>
          <a:p>
            <a:pPr marL="82296" indent="0">
              <a:buNone/>
            </a:pPr>
            <a:r>
              <a:rPr lang="en-US" b="1" dirty="0"/>
              <a:t>b. Rehabilitation </a:t>
            </a:r>
            <a:endParaRPr lang="en-US" dirty="0"/>
          </a:p>
          <a:p>
            <a:pPr lvl="0" fontAlgn="base"/>
            <a:r>
              <a:rPr lang="en-US" dirty="0"/>
              <a:t>Medical Rehabilitation: restoration of function. </a:t>
            </a:r>
          </a:p>
          <a:p>
            <a:pPr lvl="0" fontAlgn="base"/>
            <a:r>
              <a:rPr lang="en-US" dirty="0"/>
              <a:t>Vocational Rehabilitation: restoration of the capacity to earn a livelihood. </a:t>
            </a:r>
          </a:p>
          <a:p>
            <a:pPr lvl="0" fontAlgn="base"/>
            <a:r>
              <a:rPr lang="en-US" dirty="0"/>
              <a:t>Social Rehabilitation: restoration of family and social relationship. </a:t>
            </a:r>
          </a:p>
          <a:p>
            <a:pPr lvl="0" fontAlgn="base"/>
            <a:r>
              <a:rPr lang="en-US" dirty="0"/>
              <a:t>Psychological Rehabilitation: restoration of personal dignity and confidence. </a:t>
            </a:r>
          </a:p>
          <a:p>
            <a:pPr lvl="0" fontAlgn="base"/>
            <a:r>
              <a:rPr lang="en-US" dirty="0"/>
              <a:t>Provision of community facilities for retraining and education. </a:t>
            </a:r>
          </a:p>
          <a:p>
            <a:pPr marL="82296" indent="0">
              <a:lnSpc>
                <a:spcPct val="150000"/>
              </a:lnSpc>
              <a:buNone/>
            </a:pPr>
            <a:endParaRPr lang="en-US" sz="1800" b="1" dirty="0">
              <a:latin typeface="Times New Roman"/>
              <a:cs typeface="Times New Roman"/>
            </a:endParaRPr>
          </a:p>
          <a:p>
            <a:pPr marL="82296" indent="0">
              <a:lnSpc>
                <a:spcPct val="150000"/>
              </a:lnSpc>
              <a:buNone/>
            </a:pPr>
            <a:endParaRPr lang="en-US" sz="2800" b="1" dirty="0">
              <a:latin typeface="Times New Roman"/>
              <a:cs typeface="Times New Roman"/>
            </a:endParaRP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4135290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7991579" cy="6608618"/>
          </a:xfrm>
        </p:spPr>
        <p:txBody>
          <a:bodyPr>
            <a:normAutofit fontScale="70000" lnSpcReduction="20000"/>
          </a:bodyPr>
          <a:lstStyle/>
          <a:p>
            <a:pPr marL="82296" indent="0" algn="ctr">
              <a:buNone/>
            </a:pPr>
            <a:r>
              <a:rPr lang="en-US" b="1" dirty="0"/>
              <a:t> </a:t>
            </a:r>
            <a:r>
              <a:rPr lang="en-US" sz="3400" b="1" dirty="0">
                <a:solidFill>
                  <a:srgbClr val="FF0000"/>
                </a:solidFill>
              </a:rPr>
              <a:t>Health education </a:t>
            </a:r>
            <a:endParaRPr lang="en-US" sz="3400" dirty="0">
              <a:solidFill>
                <a:srgbClr val="FF0000"/>
              </a:solidFill>
            </a:endParaRPr>
          </a:p>
          <a:p>
            <a:pPr lvl="0" fontAlgn="base"/>
            <a:r>
              <a:rPr lang="en-US" dirty="0"/>
              <a:t>Health education is a process that informs, motivates, and help to adopt and maintain healthy practice and lifestyles, advocates environmental changes as needed to facilitate this goal. </a:t>
            </a:r>
          </a:p>
          <a:p>
            <a:pPr lvl="0" fontAlgn="base"/>
            <a:r>
              <a:rPr lang="en-US" dirty="0"/>
              <a:t>Health education is an approach for teaching patients and families to deal with past, present and future health problems. This knowledge enables them to make informed decisions, to cope more effectively with temporary or long-term alterations in health and lifestyle, and to assume greater responsibility for health. </a:t>
            </a:r>
          </a:p>
          <a:p>
            <a:pPr lvl="0" fontAlgn="base"/>
            <a:r>
              <a:rPr lang="en-US" dirty="0"/>
              <a:t>It can be defined as the principle by which individuals and groups of people learn to behave in a manner conducive to the promotion, maintenance, or restoration of health. </a:t>
            </a:r>
          </a:p>
          <a:p>
            <a:pPr lvl="0" fontAlgn="base"/>
            <a:r>
              <a:rPr lang="en-US" dirty="0"/>
              <a:t>Health education is any combination of learning experiences designed to help individuals and communities improve their health, by increasing their knowledge or influencing their attitudes. </a:t>
            </a:r>
          </a:p>
          <a:p>
            <a:r>
              <a:rPr lang="en-US" dirty="0"/>
              <a:t>The goal of all teaching is learning. Learning is defined as" a process resulting in some modification of relatively permanent of the behavior, i.e. way of thinking, feelings, doing of the learner". One way of understanding the nature of learning is to examine the three domains of learning.</a:t>
            </a:r>
            <a:endParaRPr lang="en-US" sz="1800" b="1" dirty="0">
              <a:latin typeface="Times New Roman"/>
              <a:cs typeface="Times New Roman"/>
            </a:endParaRP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14936466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617</TotalTime>
  <Words>1631</Words>
  <Application>Microsoft Office PowerPoint</Application>
  <PresentationFormat>عرض على الشاشة (4:3)</PresentationFormat>
  <Paragraphs>150</Paragraphs>
  <Slides>15</Slides>
  <Notes>4</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15</vt:i4>
      </vt:variant>
    </vt:vector>
  </HeadingPairs>
  <TitlesOfParts>
    <vt:vector size="22" baseType="lpstr">
      <vt:lpstr>Calibri</vt:lpstr>
      <vt:lpstr>Cambria</vt:lpstr>
      <vt:lpstr>Gill Sans MT</vt:lpstr>
      <vt:lpstr>Times New Roman</vt:lpstr>
      <vt:lpstr>Verdana</vt:lpstr>
      <vt:lpstr>Wingdings 2</vt:lpstr>
      <vt:lpstr>انقلاب</vt:lpstr>
      <vt:lpstr>Health Promotion  Maher Soud Khalel            Lec: 2</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and Contemporary Nursing Practice</dc:title>
  <dc:creator>M-Store</dc:creator>
  <cp:lastModifiedBy>lenovo</cp:lastModifiedBy>
  <cp:revision>72</cp:revision>
  <dcterms:created xsi:type="dcterms:W3CDTF">2019-11-06T15:57:13Z</dcterms:created>
  <dcterms:modified xsi:type="dcterms:W3CDTF">2025-01-15T13:48:37Z</dcterms:modified>
</cp:coreProperties>
</file>