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64" d="100"/>
          <a:sy n="64" d="100"/>
        </p:scale>
        <p:origin x="-156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13A7335-D505-4931-A2C3-494FB7F26892}" type="datetimeFigureOut">
              <a:rPr lang="ar-IQ" smtClean="0"/>
              <a:t>07/09/1446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0670CCB-201A-468E-BC36-F9C8CBA1324B}" type="slidenum">
              <a:rPr lang="ar-IQ" smtClean="0"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560840" cy="1080120"/>
          </a:xfrm>
        </p:spPr>
        <p:txBody>
          <a:bodyPr>
            <a:normAutofit/>
          </a:bodyPr>
          <a:lstStyle/>
          <a:p>
            <a:pPr algn="ctr"/>
            <a:r>
              <a:rPr lang="en-US" sz="5400" i="1" dirty="0" err="1" smtClean="0"/>
              <a:t>Echinococcus</a:t>
            </a:r>
            <a:r>
              <a:rPr lang="en-US" sz="5400" i="1" dirty="0"/>
              <a:t> </a:t>
            </a:r>
            <a:r>
              <a:rPr lang="en-US" sz="5400" i="1" dirty="0" err="1"/>
              <a:t>granulosus</a:t>
            </a:r>
            <a:endParaRPr lang="ar-IQ" sz="5400" i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2060848"/>
            <a:ext cx="8712968" cy="3888432"/>
          </a:xfrm>
        </p:spPr>
        <p:txBody>
          <a:bodyPr>
            <a:noAutofit/>
          </a:bodyPr>
          <a:lstStyle/>
          <a:p>
            <a:r>
              <a:rPr lang="en-US" sz="2800" dirty="0" err="1">
                <a:cs typeface="+mj-cs"/>
              </a:rPr>
              <a:t>Echinococcus</a:t>
            </a:r>
            <a:r>
              <a:rPr lang="en-US" sz="2800" dirty="0">
                <a:cs typeface="+mj-cs"/>
              </a:rPr>
              <a:t> causes </a:t>
            </a:r>
            <a:r>
              <a:rPr lang="en-US" sz="2800" dirty="0" err="1">
                <a:cs typeface="+mj-cs"/>
              </a:rPr>
              <a:t>hydatid</a:t>
            </a:r>
            <a:r>
              <a:rPr lang="en-US" sz="2800" dirty="0">
                <a:cs typeface="+mj-cs"/>
              </a:rPr>
              <a:t> disease in man. </a:t>
            </a:r>
          </a:p>
          <a:p>
            <a:r>
              <a:rPr lang="en-US" sz="2800" dirty="0">
                <a:cs typeface="+mj-cs"/>
              </a:rPr>
              <a:t>There are four species of </a:t>
            </a:r>
            <a:r>
              <a:rPr lang="en-US" sz="2800" dirty="0" err="1">
                <a:cs typeface="+mj-cs"/>
              </a:rPr>
              <a:t>Echinococcus</a:t>
            </a:r>
            <a:r>
              <a:rPr lang="en-US" sz="2800" dirty="0">
                <a:cs typeface="+mj-cs"/>
              </a:rPr>
              <a:t> known to infect humans:</a:t>
            </a:r>
          </a:p>
          <a:p>
            <a:r>
              <a:rPr lang="en-US" sz="2800" dirty="0">
                <a:cs typeface="+mj-cs"/>
              </a:rPr>
              <a:t>E. </a:t>
            </a:r>
            <a:r>
              <a:rPr lang="en-US" sz="2800" dirty="0" err="1">
                <a:cs typeface="+mj-cs"/>
              </a:rPr>
              <a:t>granulosus</a:t>
            </a:r>
            <a:r>
              <a:rPr lang="en-US" sz="2800" dirty="0">
                <a:cs typeface="+mj-cs"/>
              </a:rPr>
              <a:t>: Causes cystic </a:t>
            </a:r>
            <a:r>
              <a:rPr lang="en-US" sz="2800" dirty="0" err="1">
                <a:cs typeface="+mj-cs"/>
              </a:rPr>
              <a:t>hydatid</a:t>
            </a:r>
            <a:r>
              <a:rPr lang="en-US" sz="2800" dirty="0">
                <a:cs typeface="+mj-cs"/>
              </a:rPr>
              <a:t> disease</a:t>
            </a:r>
          </a:p>
          <a:p>
            <a:r>
              <a:rPr lang="en-US" sz="2800" dirty="0">
                <a:cs typeface="+mj-cs"/>
              </a:rPr>
              <a:t> E. </a:t>
            </a:r>
            <a:r>
              <a:rPr lang="en-US" sz="2800" dirty="0" err="1">
                <a:cs typeface="+mj-cs"/>
              </a:rPr>
              <a:t>multilocularis</a:t>
            </a:r>
            <a:r>
              <a:rPr lang="en-US" sz="2800" dirty="0">
                <a:cs typeface="+mj-cs"/>
              </a:rPr>
              <a:t>: Causes alveolar </a:t>
            </a:r>
            <a:r>
              <a:rPr lang="en-US" sz="2800" dirty="0" err="1">
                <a:cs typeface="+mj-cs"/>
              </a:rPr>
              <a:t>hydatid</a:t>
            </a:r>
            <a:r>
              <a:rPr lang="en-US" sz="2800" dirty="0">
                <a:cs typeface="+mj-cs"/>
              </a:rPr>
              <a:t> disease</a:t>
            </a:r>
          </a:p>
          <a:p>
            <a:r>
              <a:rPr lang="en-US" sz="2800" dirty="0">
                <a:cs typeface="+mj-cs"/>
              </a:rPr>
              <a:t> E. </a:t>
            </a:r>
            <a:r>
              <a:rPr lang="en-US" sz="2800" dirty="0" err="1">
                <a:cs typeface="+mj-cs"/>
              </a:rPr>
              <a:t>vogeli</a:t>
            </a:r>
            <a:r>
              <a:rPr lang="en-US" sz="2800" dirty="0">
                <a:cs typeface="+mj-cs"/>
              </a:rPr>
              <a:t> and E. </a:t>
            </a:r>
            <a:r>
              <a:rPr lang="en-US" sz="2800" dirty="0" err="1">
                <a:cs typeface="+mj-cs"/>
              </a:rPr>
              <a:t>oligarthrus</a:t>
            </a:r>
            <a:r>
              <a:rPr lang="en-US" sz="2800" dirty="0">
                <a:cs typeface="+mj-cs"/>
              </a:rPr>
              <a:t>: Cause polycystic </a:t>
            </a:r>
            <a:r>
              <a:rPr lang="en-US" sz="2800" dirty="0" err="1">
                <a:cs typeface="+mj-cs"/>
              </a:rPr>
              <a:t>hydatid</a:t>
            </a:r>
            <a:r>
              <a:rPr lang="en-US" sz="2800" dirty="0">
                <a:cs typeface="+mj-cs"/>
              </a:rPr>
              <a:t> disease.</a:t>
            </a:r>
            <a:endParaRPr lang="ar-IQ" sz="28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71552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12968" cy="6264696"/>
          </a:xfrm>
        </p:spPr>
        <p:txBody>
          <a:bodyPr>
            <a:normAutofit fontScale="85000" lnSpcReduction="20000"/>
          </a:bodyPr>
          <a:lstStyle/>
          <a:p>
            <a:pPr marL="82296" indent="0" algn="l">
              <a:buNone/>
            </a:pPr>
            <a:r>
              <a:rPr lang="en-US" dirty="0" err="1"/>
              <a:t>Hydatid</a:t>
            </a:r>
            <a:r>
              <a:rPr lang="en-US" dirty="0"/>
              <a:t> fluid: </a:t>
            </a:r>
          </a:p>
          <a:p>
            <a:pPr marL="82296" indent="0" algn="l">
              <a:buNone/>
            </a:pPr>
            <a:r>
              <a:rPr lang="en-US" dirty="0"/>
              <a:t>1.It is clear, colorless to pale yellow</a:t>
            </a:r>
          </a:p>
          <a:p>
            <a:pPr marL="82296" indent="0" algn="l">
              <a:buNone/>
            </a:pPr>
            <a:r>
              <a:rPr lang="en-US" dirty="0"/>
              <a:t>2. It has a pH of 6.7 and specific gravity of 1.005 to 1.010</a:t>
            </a:r>
          </a:p>
          <a:p>
            <a:pPr marL="82296" indent="0" algn="l">
              <a:buNone/>
            </a:pPr>
            <a:r>
              <a:rPr lang="en-US" dirty="0"/>
              <a:t>3.Chemical composition: It contains sodium chloride, sodium sulfate, </a:t>
            </a:r>
          </a:p>
          <a:p>
            <a:pPr marL="82296" indent="0" algn="l">
              <a:buNone/>
            </a:pPr>
            <a:r>
              <a:rPr lang="en-US" dirty="0"/>
              <a:t>sodium phosphate and succinates , It is antigenic, toxic and anaphylactic,  Brood capsules arise from the inner side </a:t>
            </a:r>
          </a:p>
          <a:p>
            <a:pPr marL="82296" indent="0" algn="l">
              <a:buNone/>
            </a:pPr>
            <a:r>
              <a:rPr lang="en-US" dirty="0"/>
              <a:t>of the </a:t>
            </a:r>
            <a:r>
              <a:rPr lang="en-US" dirty="0" err="1"/>
              <a:t>endocyst</a:t>
            </a:r>
            <a:r>
              <a:rPr lang="en-US" dirty="0"/>
              <a:t> and contains number of </a:t>
            </a:r>
            <a:r>
              <a:rPr lang="en-US" dirty="0" err="1"/>
              <a:t>protoscolices</a:t>
            </a:r>
            <a:r>
              <a:rPr lang="en-US" dirty="0"/>
              <a:t> (future head)</a:t>
            </a:r>
          </a:p>
          <a:p>
            <a:pPr marL="82296" indent="0" algn="l">
              <a:buNone/>
            </a:pPr>
            <a:r>
              <a:rPr lang="en-US" dirty="0"/>
              <a:t> </a:t>
            </a:r>
          </a:p>
          <a:p>
            <a:pPr marL="82296" indent="0" algn="l">
              <a:buNone/>
            </a:pPr>
            <a:r>
              <a:rPr lang="en-US" dirty="0"/>
              <a:t> </a:t>
            </a:r>
            <a:r>
              <a:rPr lang="en-US" dirty="0" err="1"/>
              <a:t>Hydatid</a:t>
            </a:r>
            <a:r>
              <a:rPr lang="en-US" dirty="0"/>
              <a:t> sand: </a:t>
            </a:r>
          </a:p>
          <a:p>
            <a:pPr marL="82296" indent="0" algn="l">
              <a:buNone/>
            </a:pPr>
            <a:r>
              <a:rPr lang="en-US" dirty="0"/>
              <a:t>Some of the brood capsules and </a:t>
            </a:r>
            <a:r>
              <a:rPr lang="en-US" dirty="0" err="1"/>
              <a:t>protoscolices</a:t>
            </a:r>
            <a:r>
              <a:rPr lang="en-US" dirty="0"/>
              <a:t> break off and gets </a:t>
            </a:r>
          </a:p>
          <a:p>
            <a:pPr marL="82296" indent="0" algn="l">
              <a:buNone/>
            </a:pPr>
            <a:r>
              <a:rPr lang="en-US" dirty="0"/>
              <a:t>deposited at the bottom as granular deposit to form the </a:t>
            </a:r>
            <a:r>
              <a:rPr lang="en-US" dirty="0" err="1"/>
              <a:t>hydatid</a:t>
            </a:r>
            <a:r>
              <a:rPr lang="en-US" dirty="0"/>
              <a:t> sand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61010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3"/>
            <a:ext cx="8424936" cy="3240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611560" y="3861048"/>
            <a:ext cx="7992888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231F20"/>
                </a:solidFill>
                <a:effectLst/>
                <a:latin typeface="MyriadPro-Bold"/>
              </a:rPr>
              <a:t>figs 10.21A and B: </a:t>
            </a:r>
            <a:r>
              <a:rPr lang="en-US" sz="2000" dirty="0" err="1" smtClean="0">
                <a:solidFill>
                  <a:srgbClr val="231F20"/>
                </a:solidFill>
                <a:effectLst/>
                <a:latin typeface="MyriadPro"/>
              </a:rPr>
              <a:t>Hydatid</a:t>
            </a:r>
            <a:r>
              <a:rPr lang="en-US" sz="2000" dirty="0" smtClean="0">
                <a:solidFill>
                  <a:srgbClr val="231F20"/>
                </a:solidFill>
                <a:effectLst/>
                <a:latin typeface="MyriadPro"/>
              </a:rPr>
              <a:t> cyst (A) macroscopic picture; (B) surgically resected from liver</a:t>
            </a:r>
            <a:endParaRPr lang="ar-IQ" sz="2000" dirty="0"/>
          </a:p>
        </p:txBody>
      </p:sp>
    </p:spTree>
    <p:extLst>
      <p:ext uri="{BB962C8B-B14F-4D97-AF65-F5344CB8AC3E}">
        <p14:creationId xmlns:p14="http://schemas.microsoft.com/office/powerpoint/2010/main" val="405576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24600" y="-5319713"/>
            <a:ext cx="4483838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14990" y="188640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Clinical Features:</a:t>
            </a:r>
          </a:p>
          <a:p>
            <a:pPr algn="l"/>
            <a:r>
              <a:rPr lang="en-US" sz="2400" dirty="0" smtClean="0"/>
              <a:t>1.Infection usually occurs in childhood but gets manifested in adult life.</a:t>
            </a:r>
          </a:p>
          <a:p>
            <a:pPr algn="l"/>
            <a:r>
              <a:rPr lang="en-US" sz="2400" dirty="0" smtClean="0"/>
              <a:t> 2.Site: Most common site of location of the cyst is liver (60–70%, right lobe) or lung (20–30%) but may be found in any organs </a:t>
            </a:r>
          </a:p>
          <a:p>
            <a:pPr algn="l"/>
            <a:r>
              <a:rPr lang="en-US" sz="2400" dirty="0" smtClean="0"/>
              <a:t>like spleen and kidney (3–5%), brain and </a:t>
            </a:r>
          </a:p>
          <a:p>
            <a:pPr algn="l"/>
            <a:r>
              <a:rPr lang="en-US" sz="2400" dirty="0" smtClean="0"/>
              <a:t>heart (1–1.5%) and rarely bones.</a:t>
            </a:r>
          </a:p>
          <a:p>
            <a:pPr algn="l"/>
            <a:endParaRPr lang="en-US" sz="2400" dirty="0" smtClean="0"/>
          </a:p>
          <a:p>
            <a:pPr algn="l"/>
            <a:r>
              <a:rPr lang="en-US" sz="2400" dirty="0" smtClean="0"/>
              <a:t>3.Pressure effect of the enlarging cyst: Leads to palpable abdominal mass, hepatomegaly, abdominal tenderness, portal hypertension and ascites</a:t>
            </a:r>
          </a:p>
          <a:p>
            <a:pPr algn="l"/>
            <a:r>
              <a:rPr lang="en-US" sz="2400" dirty="0" smtClean="0"/>
              <a:t>4. Obstruction: Daughter cyst may erode into the biliary tree or a bronchus and enter into the lumen to cause cholestasis and dyspnea</a:t>
            </a:r>
          </a:p>
          <a:p>
            <a:pPr algn="l"/>
            <a:r>
              <a:rPr lang="en-US" sz="2400" dirty="0" smtClean="0"/>
              <a:t>5. Secondary bacterial infection can cause pyogenic abscess formation in the </a:t>
            </a:r>
            <a:r>
              <a:rPr lang="en-US" sz="2400" dirty="0" err="1" smtClean="0"/>
              <a:t>hydatid</a:t>
            </a:r>
            <a:r>
              <a:rPr lang="en-US" sz="2400" dirty="0" smtClean="0"/>
              <a:t> cysts</a:t>
            </a:r>
          </a:p>
          <a:p>
            <a:pPr algn="l"/>
            <a:r>
              <a:rPr lang="en-US" sz="2400" dirty="0" smtClean="0"/>
              <a:t> 6.Anaphylactic reactions: Cyst leakage or rupture may be associated with a severe allergic reaction to </a:t>
            </a:r>
            <a:r>
              <a:rPr lang="en-US" sz="2400" dirty="0" err="1" smtClean="0"/>
              <a:t>hydatid</a:t>
            </a:r>
            <a:r>
              <a:rPr lang="en-US" sz="2400" dirty="0" smtClean="0"/>
              <a:t> </a:t>
            </a:r>
          </a:p>
          <a:p>
            <a:pPr algn="l"/>
            <a:r>
              <a:rPr lang="en-US" sz="2400" dirty="0" smtClean="0"/>
              <a:t>fluid antigens; leading to hypotension, syncope and fever</a:t>
            </a:r>
            <a:endParaRPr lang="ar-IQ" sz="2400" dirty="0"/>
          </a:p>
        </p:txBody>
      </p:sp>
    </p:spTree>
    <p:extLst>
      <p:ext uri="{BB962C8B-B14F-4D97-AF65-F5344CB8AC3E}">
        <p14:creationId xmlns:p14="http://schemas.microsoft.com/office/powerpoint/2010/main" val="198947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332656"/>
            <a:ext cx="8640960" cy="6192688"/>
          </a:xfrm>
        </p:spPr>
        <p:txBody>
          <a:bodyPr>
            <a:normAutofit fontScale="92500" lnSpcReduction="20000"/>
          </a:bodyPr>
          <a:lstStyle/>
          <a:p>
            <a:pPr marL="82296" indent="0" algn="l">
              <a:buNone/>
            </a:pPr>
            <a:r>
              <a:rPr lang="en-US" dirty="0"/>
              <a:t>Laboratory Diagnosis: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1.Hydatid fluid microscopy: Aspirated </a:t>
            </a:r>
            <a:r>
              <a:rPr lang="en-US" dirty="0" err="1"/>
              <a:t>hydatid</a:t>
            </a:r>
            <a:r>
              <a:rPr lang="en-US" dirty="0"/>
              <a:t> fluid is examined for brood capsules and </a:t>
            </a:r>
            <a:r>
              <a:rPr lang="en-US" dirty="0" err="1"/>
              <a:t>protoscolices</a:t>
            </a:r>
            <a:r>
              <a:rPr lang="en-US" dirty="0"/>
              <a:t> by direct microscopy or staining with acid fast stain.</a:t>
            </a:r>
          </a:p>
          <a:p>
            <a:pPr marL="82296" indent="0" algn="l">
              <a:buNone/>
            </a:pPr>
            <a:r>
              <a:rPr lang="en-US" dirty="0"/>
              <a:t>2.Histological examination: Surgically removed cysts can be subjected to </a:t>
            </a:r>
            <a:r>
              <a:rPr lang="en-US" dirty="0" err="1"/>
              <a:t>histopathological</a:t>
            </a:r>
            <a:r>
              <a:rPr lang="en-US" dirty="0"/>
              <a:t> stains like </a:t>
            </a:r>
            <a:r>
              <a:rPr lang="en-US" dirty="0" err="1"/>
              <a:t>Giemsa</a:t>
            </a:r>
            <a:r>
              <a:rPr lang="en-US" dirty="0"/>
              <a:t>, </a:t>
            </a:r>
          </a:p>
          <a:p>
            <a:pPr marL="82296" indent="0" algn="l">
              <a:buNone/>
            </a:pPr>
            <a:r>
              <a:rPr lang="en-US" dirty="0" err="1"/>
              <a:t>hematoxylin</a:t>
            </a:r>
            <a:r>
              <a:rPr lang="en-US" dirty="0"/>
              <a:t> and eosin (H &amp; E) and Periodic acid Schiff (PAS) stain to demonstrate the three layers of the cyst wall and attached </a:t>
            </a:r>
          </a:p>
          <a:p>
            <a:pPr marL="82296" indent="0" algn="l">
              <a:buNone/>
            </a:pPr>
            <a:r>
              <a:rPr lang="en-US" dirty="0"/>
              <a:t>brood capsules</a:t>
            </a:r>
          </a:p>
          <a:p>
            <a:pPr marL="82296" indent="0" algn="l">
              <a:buNone/>
            </a:pPr>
            <a:r>
              <a:rPr lang="en-US" dirty="0"/>
              <a:t>3.Immunodiffusion and electro </a:t>
            </a:r>
            <a:r>
              <a:rPr lang="en-US" dirty="0" err="1"/>
              <a:t>immunodiffusion</a:t>
            </a:r>
            <a:r>
              <a:rPr lang="en-US" dirty="0"/>
              <a:t>: Detecting antibody against antigen­5 (arc­5)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563624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6192688"/>
          </a:xfrm>
        </p:spPr>
        <p:txBody>
          <a:bodyPr>
            <a:normAutofit fontScale="92500" lnSpcReduction="10000"/>
          </a:bodyPr>
          <a:lstStyle/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4. Western blot: Detecting antibody against antigen B fragment (produces 8–12kDa band). This test is 92% sensitive and 100% </a:t>
            </a:r>
          </a:p>
          <a:p>
            <a:pPr marL="82296" indent="0" algn="l">
              <a:buNone/>
            </a:pPr>
            <a:r>
              <a:rPr lang="en-US" dirty="0"/>
              <a:t>specific. Antigen B fragment binds specifically to IgG4 antibodies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5.X­rays: It is simple, inexpensive, yet useful technique to detect hepatomegaly and calcified cysts and cysts in lungs.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6.Computed tomography (CT scan): It can detect 90–100% of cases.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7514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23528" y="476672"/>
            <a:ext cx="8712968" cy="5976664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 smtClean="0"/>
              <a:t>Treatment:</a:t>
            </a:r>
          </a:p>
          <a:p>
            <a:pPr marL="82296" indent="0" algn="l">
              <a:buNone/>
            </a:pPr>
            <a:r>
              <a:rPr lang="ar-IQ" dirty="0" smtClean="0"/>
              <a:t>:</a:t>
            </a:r>
            <a:r>
              <a:rPr lang="en-US" dirty="0" err="1" smtClean="0"/>
              <a:t>Antiparasitic</a:t>
            </a:r>
            <a:r>
              <a:rPr lang="en-US" dirty="0" smtClean="0"/>
              <a:t> </a:t>
            </a:r>
            <a:r>
              <a:rPr lang="en-US" dirty="0"/>
              <a:t>agents</a:t>
            </a:r>
          </a:p>
          <a:p>
            <a:pPr marL="82296" indent="0" algn="l">
              <a:buNone/>
            </a:pPr>
            <a:r>
              <a:rPr lang="en-US" dirty="0"/>
              <a:t>1.Albendazole is the drug of choice, given to </a:t>
            </a:r>
          </a:p>
          <a:p>
            <a:pPr marL="82296" indent="0" algn="l">
              <a:buNone/>
            </a:pPr>
            <a:r>
              <a:rPr lang="en-US" dirty="0"/>
              <a:t>prevent recurrence and to reduce the size of </a:t>
            </a:r>
          </a:p>
          <a:p>
            <a:pPr marL="82296" indent="0" algn="l">
              <a:buNone/>
            </a:pPr>
            <a:r>
              <a:rPr lang="en-US" dirty="0"/>
              <a:t>the cyst before surgery at 15 mg/kg daily in two divided doses 4 </a:t>
            </a:r>
          </a:p>
          <a:p>
            <a:pPr marL="82296" indent="0" algn="l">
              <a:buNone/>
            </a:pPr>
            <a:r>
              <a:rPr lang="en-US" dirty="0"/>
              <a:t>days before to 4 weeks after the procedure.</a:t>
            </a:r>
          </a:p>
          <a:p>
            <a:pPr marL="82296" indent="0" algn="l">
              <a:buNone/>
            </a:pPr>
            <a:r>
              <a:rPr lang="en-US" dirty="0"/>
              <a:t> </a:t>
            </a:r>
          </a:p>
          <a:p>
            <a:pPr marL="82296" indent="0" algn="l">
              <a:buNone/>
            </a:pPr>
            <a:r>
              <a:rPr lang="en-US" dirty="0"/>
              <a:t>2.Praziquantel is given alternatively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31813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6669360"/>
          </a:xfrm>
        </p:spPr>
        <p:txBody>
          <a:bodyPr>
            <a:noAutofit/>
          </a:bodyPr>
          <a:lstStyle/>
          <a:p>
            <a:pPr marL="82296" indent="0" algn="l">
              <a:buNone/>
            </a:pPr>
            <a:r>
              <a:rPr lang="en-US" dirty="0" err="1"/>
              <a:t>Echinococcus</a:t>
            </a:r>
            <a:r>
              <a:rPr lang="en-US" dirty="0"/>
              <a:t> </a:t>
            </a:r>
            <a:r>
              <a:rPr lang="en-US" dirty="0" err="1"/>
              <a:t>granulosus</a:t>
            </a:r>
            <a:endParaRPr lang="en-US" dirty="0"/>
          </a:p>
          <a:p>
            <a:pPr marL="82296" indent="0" algn="l">
              <a:buNone/>
            </a:pPr>
            <a:r>
              <a:rPr lang="en-US" dirty="0"/>
              <a:t>History</a:t>
            </a:r>
            <a:r>
              <a:rPr lang="en-US" dirty="0" smtClean="0"/>
              <a:t>:   It </a:t>
            </a:r>
            <a:r>
              <a:rPr lang="en-US" dirty="0"/>
              <a:t>is also called as dog tapeworm.</a:t>
            </a:r>
          </a:p>
          <a:p>
            <a:pPr marL="82296" indent="0" algn="l">
              <a:buNone/>
            </a:pPr>
            <a:r>
              <a:rPr lang="en-US" dirty="0"/>
              <a:t> </a:t>
            </a:r>
            <a:r>
              <a:rPr lang="en-US" dirty="0" err="1"/>
              <a:t>Hydatid</a:t>
            </a:r>
            <a:r>
              <a:rPr lang="en-US" dirty="0"/>
              <a:t> cysts were recognized from the time of Hippocrates and Galen</a:t>
            </a:r>
          </a:p>
          <a:p>
            <a:pPr marL="82296" indent="0" algn="l">
              <a:buNone/>
            </a:pPr>
            <a:r>
              <a:rPr lang="en-US" dirty="0"/>
              <a:t> Hartmann (1695) had demonstrated the adult form in dogs while </a:t>
            </a:r>
            <a:r>
              <a:rPr lang="en-US" dirty="0" err="1"/>
              <a:t>Goeze</a:t>
            </a:r>
            <a:r>
              <a:rPr lang="en-US" dirty="0"/>
              <a:t> (1782) had described the larval form (</a:t>
            </a:r>
            <a:r>
              <a:rPr lang="en-US" dirty="0" err="1"/>
              <a:t>hydatid</a:t>
            </a:r>
            <a:r>
              <a:rPr lang="en-US" dirty="0"/>
              <a:t> cyst).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Habitat:</a:t>
            </a:r>
          </a:p>
          <a:p>
            <a:pPr marL="82296" indent="0" algn="l">
              <a:buNone/>
            </a:pPr>
            <a:r>
              <a:rPr lang="en-US" dirty="0"/>
              <a:t>The larval form (</a:t>
            </a:r>
            <a:r>
              <a:rPr lang="en-US" dirty="0" err="1"/>
              <a:t>hydatid</a:t>
            </a:r>
            <a:r>
              <a:rPr lang="en-US" dirty="0"/>
              <a:t> cyst) is found in liver and other viscera of man and other herbivores. </a:t>
            </a:r>
          </a:p>
          <a:p>
            <a:pPr marL="82296" indent="0" algn="l">
              <a:buNone/>
            </a:pPr>
            <a:r>
              <a:rPr lang="en-US" dirty="0"/>
              <a:t>The adult worms reside in dog’s intestine.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4248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332656"/>
            <a:ext cx="8784976" cy="640871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82296" indent="0" algn="l">
              <a:buNone/>
            </a:pPr>
            <a:r>
              <a:rPr lang="ar-IQ" sz="2000" dirty="0" smtClean="0">
                <a:cs typeface="+mj-cs"/>
              </a:rPr>
              <a:t>:</a:t>
            </a:r>
            <a:r>
              <a:rPr lang="en-US" sz="2000" dirty="0" smtClean="0">
                <a:cs typeface="+mj-cs"/>
              </a:rPr>
              <a:t>Morphology</a:t>
            </a:r>
            <a:endParaRPr lang="en-US" sz="2000" dirty="0">
              <a:cs typeface="+mj-cs"/>
            </a:endParaRPr>
          </a:p>
          <a:p>
            <a:pPr marL="82296" indent="0" algn="l">
              <a:buNone/>
            </a:pPr>
            <a:r>
              <a:rPr lang="ar-IQ" sz="2000" dirty="0" smtClean="0">
                <a:cs typeface="+mj-cs"/>
              </a:rPr>
              <a:t>:</a:t>
            </a:r>
            <a:r>
              <a:rPr lang="en-US" sz="2000" dirty="0" smtClean="0">
                <a:cs typeface="+mj-cs"/>
              </a:rPr>
              <a:t>Adult </a:t>
            </a:r>
            <a:r>
              <a:rPr lang="en-US" sz="2000" dirty="0">
                <a:cs typeface="+mj-cs"/>
              </a:rPr>
              <a:t>Worm</a:t>
            </a: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It is much smaller than other </a:t>
            </a:r>
            <a:r>
              <a:rPr lang="en-US" sz="2000" dirty="0" err="1">
                <a:cs typeface="+mj-cs"/>
              </a:rPr>
              <a:t>cestodes</a:t>
            </a:r>
            <a:r>
              <a:rPr lang="en-US" sz="2000" dirty="0">
                <a:cs typeface="+mj-cs"/>
              </a:rPr>
              <a:t>.</a:t>
            </a: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 It measures 3–6 mm long, consists of head, neck and </a:t>
            </a:r>
            <a:r>
              <a:rPr lang="en-US" sz="2000" dirty="0" err="1">
                <a:cs typeface="+mj-cs"/>
              </a:rPr>
              <a:t>strobila</a:t>
            </a:r>
            <a:r>
              <a:rPr lang="en-US" sz="2000" dirty="0">
                <a:cs typeface="+mj-cs"/>
              </a:rPr>
              <a:t> </a:t>
            </a:r>
          </a:p>
          <a:p>
            <a:pPr marL="82296" indent="0" algn="l">
              <a:buNone/>
            </a:pPr>
            <a:endParaRPr lang="en-US" sz="2000" dirty="0">
              <a:cs typeface="+mj-cs"/>
            </a:endParaRP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 Head/</a:t>
            </a:r>
            <a:r>
              <a:rPr lang="en-US" sz="2000" dirty="0" err="1">
                <a:cs typeface="+mj-cs"/>
              </a:rPr>
              <a:t>scolex</a:t>
            </a:r>
            <a:r>
              <a:rPr lang="en-US" sz="2000" dirty="0">
                <a:cs typeface="+mj-cs"/>
              </a:rPr>
              <a:t>: It is </a:t>
            </a:r>
            <a:r>
              <a:rPr lang="en-US" sz="2000" dirty="0" err="1">
                <a:cs typeface="+mj-cs"/>
              </a:rPr>
              <a:t>pyriform</a:t>
            </a:r>
            <a:r>
              <a:rPr lang="en-US" sz="2000" dirty="0">
                <a:cs typeface="+mj-cs"/>
              </a:rPr>
              <a:t> shaped (300 µm diameter), bears four suckers and a </a:t>
            </a:r>
            <a:r>
              <a:rPr lang="en-US" sz="2000" dirty="0" err="1">
                <a:cs typeface="+mj-cs"/>
              </a:rPr>
              <a:t>rostellum</a:t>
            </a:r>
            <a:r>
              <a:rPr lang="en-US" sz="2000" dirty="0">
                <a:cs typeface="+mj-cs"/>
              </a:rPr>
              <a:t> armed with two rows of </a:t>
            </a:r>
            <a:r>
              <a:rPr lang="en-US" sz="2000" dirty="0" err="1">
                <a:cs typeface="+mj-cs"/>
              </a:rPr>
              <a:t>hooklets</a:t>
            </a:r>
            <a:endParaRPr lang="en-US" sz="2000" dirty="0">
              <a:cs typeface="+mj-cs"/>
            </a:endParaRPr>
          </a:p>
          <a:p>
            <a:pPr marL="82296" indent="0" algn="l">
              <a:buNone/>
            </a:pPr>
            <a:endParaRPr lang="en-US" sz="2000" dirty="0">
              <a:cs typeface="+mj-cs"/>
            </a:endParaRP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 Neck: Short and thick</a:t>
            </a:r>
          </a:p>
          <a:p>
            <a:pPr marL="82296" indent="0" algn="l">
              <a:buNone/>
            </a:pPr>
            <a:endParaRPr lang="en-US" sz="2000" dirty="0">
              <a:cs typeface="+mj-cs"/>
            </a:endParaRP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 </a:t>
            </a:r>
            <a:r>
              <a:rPr lang="en-US" sz="2000" dirty="0" err="1">
                <a:cs typeface="+mj-cs"/>
              </a:rPr>
              <a:t>Strobila</a:t>
            </a:r>
            <a:r>
              <a:rPr lang="en-US" sz="2000" dirty="0">
                <a:cs typeface="+mj-cs"/>
              </a:rPr>
              <a:t>: Made up of only three </a:t>
            </a:r>
            <a:r>
              <a:rPr lang="en-US" sz="2000" dirty="0" err="1">
                <a:cs typeface="+mj-cs"/>
              </a:rPr>
              <a:t>proglottids</a:t>
            </a:r>
            <a:r>
              <a:rPr lang="en-US" sz="2000" dirty="0">
                <a:cs typeface="+mj-cs"/>
              </a:rPr>
              <a:t>/segments: one immature, one mature and one gravid segment. </a:t>
            </a: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The gravid segment is broader than others and is filled with 100­</a:t>
            </a: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1,500 eggs. </a:t>
            </a:r>
          </a:p>
          <a:p>
            <a:pPr marL="82296" indent="0" algn="l">
              <a:buNone/>
            </a:pPr>
            <a:r>
              <a:rPr lang="en-US" sz="2000" dirty="0">
                <a:cs typeface="+mj-cs"/>
              </a:rPr>
              <a:t>The structure of the </a:t>
            </a:r>
            <a:r>
              <a:rPr lang="en-US" sz="2000" dirty="0" err="1">
                <a:cs typeface="+mj-cs"/>
              </a:rPr>
              <a:t>proglottids</a:t>
            </a:r>
            <a:r>
              <a:rPr lang="en-US" sz="2000" dirty="0">
                <a:cs typeface="+mj-cs"/>
              </a:rPr>
              <a:t> is similar to other </a:t>
            </a:r>
            <a:r>
              <a:rPr lang="en-US" sz="2000" dirty="0" err="1">
                <a:cs typeface="+mj-cs"/>
              </a:rPr>
              <a:t>cyclophyllidean</a:t>
            </a:r>
            <a:r>
              <a:rPr lang="en-US" sz="2000" dirty="0">
                <a:cs typeface="+mj-cs"/>
              </a:rPr>
              <a:t> </a:t>
            </a:r>
            <a:r>
              <a:rPr lang="en-US" sz="2000" dirty="0" err="1">
                <a:cs typeface="+mj-cs"/>
              </a:rPr>
              <a:t>cestodes</a:t>
            </a:r>
            <a:r>
              <a:rPr lang="en-US" sz="2000" dirty="0">
                <a:cs typeface="+mj-cs"/>
              </a:rPr>
              <a:t> as described earlier.</a:t>
            </a:r>
          </a:p>
          <a:p>
            <a:pPr marL="82296" indent="0" algn="l">
              <a:buNone/>
            </a:pPr>
            <a:endParaRPr lang="en-US" sz="2000" dirty="0">
              <a:cs typeface="+mj-cs"/>
            </a:endParaRPr>
          </a:p>
          <a:p>
            <a:pPr marL="82296" indent="0" algn="l">
              <a:buNone/>
            </a:pPr>
            <a:endParaRPr lang="ar-IQ" sz="20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0094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7504" y="188640"/>
            <a:ext cx="8856984" cy="6408712"/>
          </a:xfrm>
        </p:spPr>
        <p:txBody>
          <a:bodyPr/>
          <a:lstStyle/>
          <a:p>
            <a:pPr marL="82296" indent="0" algn="l">
              <a:buNone/>
            </a:pPr>
            <a:r>
              <a:rPr lang="en-US" dirty="0"/>
              <a:t>Eggs:</a:t>
            </a:r>
          </a:p>
          <a:p>
            <a:pPr marL="82296" indent="0" algn="l">
              <a:buNone/>
            </a:pPr>
            <a:r>
              <a:rPr lang="en-US" dirty="0"/>
              <a:t>E. </a:t>
            </a:r>
            <a:r>
              <a:rPr lang="en-US" dirty="0" err="1"/>
              <a:t>granulosus</a:t>
            </a:r>
            <a:r>
              <a:rPr lang="en-US" dirty="0"/>
              <a:t> eggs are morphologically similar to </a:t>
            </a:r>
            <a:r>
              <a:rPr lang="en-US" dirty="0" err="1"/>
              <a:t>Taenia</a:t>
            </a:r>
            <a:r>
              <a:rPr lang="en-US" dirty="0"/>
              <a:t> eggs, consists of an </a:t>
            </a:r>
            <a:r>
              <a:rPr lang="en-US" dirty="0" err="1"/>
              <a:t>oncosphere</a:t>
            </a:r>
            <a:r>
              <a:rPr lang="en-US" dirty="0"/>
              <a:t> with six </a:t>
            </a:r>
            <a:r>
              <a:rPr lang="en-US" dirty="0" err="1"/>
              <a:t>hooklets</a:t>
            </a:r>
            <a:r>
              <a:rPr lang="en-US" dirty="0"/>
              <a:t> surrounded by an </a:t>
            </a:r>
            <a:r>
              <a:rPr lang="en-US" dirty="0" err="1"/>
              <a:t>embryophore</a:t>
            </a:r>
            <a:r>
              <a:rPr lang="en-US" dirty="0"/>
              <a:t> 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Larva:</a:t>
            </a:r>
          </a:p>
          <a:p>
            <a:pPr marL="82296" indent="0" algn="l">
              <a:buNone/>
            </a:pPr>
            <a:r>
              <a:rPr lang="en-US" dirty="0"/>
              <a:t>The larval form of E. </a:t>
            </a:r>
            <a:r>
              <a:rPr lang="en-US" dirty="0" err="1"/>
              <a:t>granulosus</a:t>
            </a:r>
            <a:r>
              <a:rPr lang="en-US" dirty="0"/>
              <a:t> is called as </a:t>
            </a:r>
            <a:r>
              <a:rPr lang="en-US" dirty="0" err="1"/>
              <a:t>hydatid</a:t>
            </a:r>
            <a:r>
              <a:rPr lang="en-US" dirty="0"/>
              <a:t> cyst. </a:t>
            </a:r>
            <a:endParaRPr lang="ar-IQ" dirty="0"/>
          </a:p>
        </p:txBody>
      </p:sp>
      <p:pic>
        <p:nvPicPr>
          <p:cNvPr id="2050" name="Picture 2" descr="C:\Users\الشـــــروق للحاسبات\Desktop\بحوث\بحث تخرج\491026_1_En_33_Fig1_HTM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687" y="4136464"/>
            <a:ext cx="6070625" cy="249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10269" y="25566"/>
            <a:ext cx="8856984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3200" dirty="0" smtClean="0"/>
              <a:t>Life Cycle:</a:t>
            </a:r>
          </a:p>
          <a:p>
            <a:pPr algn="l"/>
            <a:r>
              <a:rPr lang="en-US" sz="3200" dirty="0" smtClean="0"/>
              <a:t>Host: E. </a:t>
            </a:r>
            <a:r>
              <a:rPr lang="en-US" sz="3200" dirty="0" err="1" smtClean="0"/>
              <a:t>granulosus</a:t>
            </a:r>
            <a:r>
              <a:rPr lang="en-US" sz="3200" dirty="0" smtClean="0"/>
              <a:t> life cycle passes through two hosts:</a:t>
            </a:r>
          </a:p>
          <a:p>
            <a:pPr algn="l"/>
            <a:r>
              <a:rPr lang="en-US" sz="3200" dirty="0" smtClean="0"/>
              <a:t>1. Definitive host: Dogs and other canine animals</a:t>
            </a:r>
          </a:p>
          <a:p>
            <a:pPr algn="l"/>
            <a:r>
              <a:rPr lang="en-US" sz="3200" dirty="0" smtClean="0"/>
              <a:t>2. Intermediate host: Sheep and other herbivores</a:t>
            </a:r>
          </a:p>
          <a:p>
            <a:pPr algn="l"/>
            <a:r>
              <a:rPr lang="en-US" sz="3200" dirty="0" smtClean="0"/>
              <a:t>Man acts as an accidental intermediate host (dead end).</a:t>
            </a:r>
          </a:p>
          <a:p>
            <a:pPr algn="l"/>
            <a:r>
              <a:rPr lang="en-US" sz="3200" dirty="0" smtClean="0"/>
              <a:t>Mode of transmission: Men (and other intermediate hosts) acquire the infection by ingestion of food contaminated with dog’s feces containing E. </a:t>
            </a:r>
            <a:r>
              <a:rPr lang="en-US" sz="3200" dirty="0" err="1" smtClean="0"/>
              <a:t>granulosus</a:t>
            </a:r>
            <a:r>
              <a:rPr lang="en-US" sz="3200" dirty="0" smtClean="0"/>
              <a:t> eggs. </a:t>
            </a:r>
          </a:p>
          <a:p>
            <a:pPr algn="l"/>
            <a:r>
              <a:rPr lang="en-US" sz="3200" dirty="0" smtClean="0"/>
              <a:t>3.Rarely flies serve as a mechanical vector of </a:t>
            </a:r>
          </a:p>
          <a:p>
            <a:pPr algn="l"/>
            <a:r>
              <a:rPr lang="en-US" sz="3200" dirty="0" smtClean="0"/>
              <a:t>the eggs.</a:t>
            </a:r>
            <a:endParaRPr lang="ar-IQ" sz="3200" dirty="0"/>
          </a:p>
        </p:txBody>
      </p:sp>
    </p:spTree>
    <p:extLst>
      <p:ext uri="{BB962C8B-B14F-4D97-AF65-F5344CB8AC3E}">
        <p14:creationId xmlns:p14="http://schemas.microsoft.com/office/powerpoint/2010/main" val="147299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0" y="188640"/>
            <a:ext cx="9144000" cy="6669360"/>
          </a:xfrm>
        </p:spPr>
        <p:txBody>
          <a:bodyPr>
            <a:noAutofit/>
          </a:bodyPr>
          <a:lstStyle/>
          <a:p>
            <a:pPr marL="82296" indent="0" algn="l">
              <a:buNone/>
            </a:pPr>
            <a:r>
              <a:rPr lang="en-US" sz="1600" dirty="0"/>
              <a:t>Development in man:</a:t>
            </a:r>
          </a:p>
          <a:p>
            <a:pPr marL="82296" indent="0" algn="l">
              <a:buNone/>
            </a:pPr>
            <a:endParaRPr lang="en-US" sz="1600" dirty="0"/>
          </a:p>
          <a:p>
            <a:pPr marL="82296" indent="0" algn="l">
              <a:buNone/>
            </a:pPr>
            <a:r>
              <a:rPr lang="en-US" sz="1600" dirty="0"/>
              <a:t>1.Eggs transform to larva (</a:t>
            </a:r>
            <a:r>
              <a:rPr lang="en-US" sz="1600" dirty="0" err="1"/>
              <a:t>hydatid</a:t>
            </a:r>
            <a:r>
              <a:rPr lang="en-US" sz="1600" dirty="0"/>
              <a:t> cyst): In duodenum, the </a:t>
            </a:r>
            <a:r>
              <a:rPr lang="en-US" sz="1600" dirty="0" err="1"/>
              <a:t>oncosphere</a:t>
            </a:r>
            <a:r>
              <a:rPr lang="en-US" sz="1600" dirty="0"/>
              <a:t> is released by the rupture of </a:t>
            </a:r>
            <a:r>
              <a:rPr lang="en-US" sz="1600" dirty="0" err="1"/>
              <a:t>embryophore</a:t>
            </a:r>
            <a:r>
              <a:rPr lang="en-US" sz="1600" dirty="0"/>
              <a:t>. It penetrates into the intestinal wall, enters the portal circulation and carries to the liver (60–70% of cases) or lungs or rarely to other organs.</a:t>
            </a:r>
          </a:p>
          <a:p>
            <a:pPr marL="82296" indent="0" algn="l">
              <a:buNone/>
            </a:pPr>
            <a:endParaRPr lang="en-US" sz="1600" dirty="0"/>
          </a:p>
          <a:p>
            <a:pPr marL="82296" indent="0" algn="l">
              <a:buNone/>
            </a:pPr>
            <a:r>
              <a:rPr lang="en-US" sz="1600" dirty="0"/>
              <a:t> 2.Host­immune response tries to remove the parasite. Hence an inflammatory response takes place surrounding the sites where the </a:t>
            </a:r>
          </a:p>
          <a:p>
            <a:pPr marL="82296" indent="0" algn="l">
              <a:buNone/>
            </a:pPr>
            <a:r>
              <a:rPr lang="en-US" sz="1600" dirty="0" err="1"/>
              <a:t>oncospheres</a:t>
            </a:r>
            <a:r>
              <a:rPr lang="en-US" sz="1600" dirty="0"/>
              <a:t> are settled </a:t>
            </a:r>
          </a:p>
          <a:p>
            <a:pPr marL="82296" indent="0" algn="l">
              <a:buNone/>
            </a:pPr>
            <a:endParaRPr lang="en-US" sz="1600" dirty="0"/>
          </a:p>
          <a:p>
            <a:pPr marL="82296" indent="0" algn="l">
              <a:buNone/>
            </a:pPr>
            <a:r>
              <a:rPr lang="en-US" sz="1600" dirty="0"/>
              <a:t> 3.Host­immune response may destroy many </a:t>
            </a:r>
            <a:r>
              <a:rPr lang="en-US" sz="1600" dirty="0" err="1"/>
              <a:t>oncospheres</a:t>
            </a:r>
            <a:r>
              <a:rPr lang="en-US" sz="1600" dirty="0"/>
              <a:t>, but few may escape destruction and develop into </a:t>
            </a:r>
            <a:r>
              <a:rPr lang="en-US" sz="1600" dirty="0" err="1"/>
              <a:t>hydatid</a:t>
            </a:r>
            <a:r>
              <a:rPr lang="en-US" sz="1600" dirty="0"/>
              <a:t> cyst</a:t>
            </a:r>
          </a:p>
          <a:p>
            <a:pPr marL="82296" indent="0" algn="l">
              <a:buNone/>
            </a:pPr>
            <a:endParaRPr lang="en-US" sz="1600" dirty="0"/>
          </a:p>
          <a:p>
            <a:pPr marL="82296" indent="0" algn="l">
              <a:buNone/>
            </a:pPr>
            <a:r>
              <a:rPr lang="en-US" sz="1600" dirty="0"/>
              <a:t>4. The </a:t>
            </a:r>
            <a:r>
              <a:rPr lang="en-US" sz="1600" dirty="0" err="1"/>
              <a:t>oncospheres</a:t>
            </a:r>
            <a:r>
              <a:rPr lang="en-US" sz="1600" dirty="0"/>
              <a:t> are encysted by the fibrous tissue (produced by fibroblasts) and transform into fluid filled bladder like cyst called </a:t>
            </a:r>
          </a:p>
          <a:p>
            <a:pPr marL="82296" indent="0" algn="l">
              <a:buNone/>
            </a:pPr>
            <a:r>
              <a:rPr lang="en-US" sz="1600" dirty="0"/>
              <a:t>as </a:t>
            </a:r>
            <a:r>
              <a:rPr lang="en-US" sz="1600" dirty="0" err="1"/>
              <a:t>hydatid</a:t>
            </a:r>
            <a:r>
              <a:rPr lang="en-US" sz="1600" dirty="0"/>
              <a:t> cysts</a:t>
            </a:r>
          </a:p>
          <a:p>
            <a:pPr marL="82296" indent="0" algn="l">
              <a:buNone/>
            </a:pPr>
            <a:endParaRPr lang="en-US" sz="1600" dirty="0"/>
          </a:p>
          <a:p>
            <a:pPr marL="82296" indent="0" algn="l">
              <a:buNone/>
            </a:pPr>
            <a:r>
              <a:rPr lang="en-US" sz="1600" dirty="0"/>
              <a:t>5 The </a:t>
            </a:r>
            <a:r>
              <a:rPr lang="en-US" sz="1600" dirty="0" err="1"/>
              <a:t>hydatid</a:t>
            </a:r>
            <a:r>
              <a:rPr lang="en-US" sz="1600" dirty="0"/>
              <a:t> cyst undergoes maturation increases in size at a rate of 1 cm/month. Full development takes 10–18 months in sheep </a:t>
            </a:r>
          </a:p>
          <a:p>
            <a:pPr marL="82296" indent="0" algn="l">
              <a:buNone/>
            </a:pPr>
            <a:endParaRPr lang="en-US" sz="1600" dirty="0"/>
          </a:p>
          <a:p>
            <a:pPr marL="82296" indent="0" algn="l">
              <a:buNone/>
            </a:pPr>
            <a:r>
              <a:rPr lang="en-US" sz="1600" dirty="0"/>
              <a:t>6. This stage is infective to dog and other definitive hosts</a:t>
            </a:r>
          </a:p>
          <a:p>
            <a:pPr marL="82296" indent="0" algn="l">
              <a:buNone/>
            </a:pPr>
            <a:r>
              <a:rPr lang="en-US" sz="1600" dirty="0"/>
              <a:t> Man is a dead end (as dogs don’t feed on human viscera).</a:t>
            </a:r>
            <a:endParaRPr lang="ar-IQ" sz="1600" dirty="0"/>
          </a:p>
        </p:txBody>
      </p:sp>
    </p:spTree>
    <p:extLst>
      <p:ext uri="{BB962C8B-B14F-4D97-AF65-F5344CB8AC3E}">
        <p14:creationId xmlns:p14="http://schemas.microsoft.com/office/powerpoint/2010/main" val="144799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48464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24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08712"/>
          </a:xfrm>
        </p:spPr>
        <p:txBody>
          <a:bodyPr>
            <a:normAutofit lnSpcReduction="10000"/>
          </a:bodyPr>
          <a:lstStyle/>
          <a:p>
            <a:pPr marL="82296" indent="0" algn="l">
              <a:buNone/>
            </a:pPr>
            <a:r>
              <a:rPr lang="en-US" b="1" dirty="0" smtClean="0"/>
              <a:t>Pathogenicity:</a:t>
            </a:r>
          </a:p>
          <a:p>
            <a:pPr marL="82296" indent="0" algn="l">
              <a:buNone/>
            </a:pPr>
            <a:r>
              <a:rPr lang="en-US" dirty="0" err="1"/>
              <a:t>Hydatid</a:t>
            </a:r>
            <a:r>
              <a:rPr lang="en-US" dirty="0"/>
              <a:t> cyst</a:t>
            </a:r>
          </a:p>
          <a:p>
            <a:pPr marL="82296" indent="0" algn="l">
              <a:buNone/>
            </a:pPr>
            <a:r>
              <a:rPr lang="en-US" dirty="0"/>
              <a:t>1. Fully developed </a:t>
            </a:r>
            <a:r>
              <a:rPr lang="en-US" dirty="0" err="1"/>
              <a:t>hydatid</a:t>
            </a:r>
            <a:r>
              <a:rPr lang="en-US" dirty="0"/>
              <a:t> cyst of E. </a:t>
            </a:r>
            <a:r>
              <a:rPr lang="en-US" dirty="0" err="1"/>
              <a:t>granulosus</a:t>
            </a:r>
            <a:endParaRPr lang="en-US" dirty="0"/>
          </a:p>
          <a:p>
            <a:pPr marL="82296" indent="0" algn="l">
              <a:buNone/>
            </a:pPr>
            <a:r>
              <a:rPr lang="en-US" dirty="0"/>
              <a:t>is </a:t>
            </a:r>
            <a:r>
              <a:rPr lang="en-US" dirty="0" err="1"/>
              <a:t>unilocular</a:t>
            </a:r>
            <a:r>
              <a:rPr lang="en-US" dirty="0"/>
              <a:t>, </a:t>
            </a:r>
            <a:r>
              <a:rPr lang="en-US" dirty="0" err="1"/>
              <a:t>subspherical</a:t>
            </a:r>
            <a:r>
              <a:rPr lang="en-US" dirty="0"/>
              <a:t>, shape and size varies from few </a:t>
            </a:r>
            <a:r>
              <a:rPr lang="en-US" dirty="0" err="1"/>
              <a:t>milimeters</a:t>
            </a:r>
            <a:r>
              <a:rPr lang="en-US" dirty="0"/>
              <a:t> to more than 30 cm .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2. It appears as fluid filled bladder like cyst </a:t>
            </a:r>
            <a:endParaRPr lang="en-US" dirty="0" smtClean="0"/>
          </a:p>
          <a:p>
            <a:pPr marL="82296" indent="0" algn="l">
              <a:buNone/>
            </a:pPr>
            <a:r>
              <a:rPr lang="en-US" dirty="0" smtClean="0"/>
              <a:t>Cyst </a:t>
            </a:r>
            <a:r>
              <a:rPr lang="en-US" dirty="0"/>
              <a:t>wall consists of three layers: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 A) </a:t>
            </a:r>
            <a:r>
              <a:rPr lang="en-US" dirty="0" err="1"/>
              <a:t>Pericyst</a:t>
            </a:r>
            <a:r>
              <a:rPr lang="en-US" dirty="0"/>
              <a:t> (outer layer, host derived): Consists of fibrous tissue and blood vessels produced by the host cellular reaction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299641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336704"/>
          </a:xfrm>
        </p:spPr>
        <p:txBody>
          <a:bodyPr>
            <a:normAutofit/>
          </a:bodyPr>
          <a:lstStyle/>
          <a:p>
            <a:pPr marL="82296" indent="0" algn="l">
              <a:buNone/>
            </a:pPr>
            <a:r>
              <a:rPr lang="en-US" dirty="0"/>
              <a:t>B) </a:t>
            </a:r>
            <a:r>
              <a:rPr lang="en-US" dirty="0" err="1"/>
              <a:t>Ectocyst</a:t>
            </a:r>
            <a:r>
              <a:rPr lang="en-US" dirty="0"/>
              <a:t> (middle layer, parasite derived): It is a tough elastic, glycan rich </a:t>
            </a:r>
            <a:r>
              <a:rPr lang="en-US" dirty="0" err="1"/>
              <a:t>acellular</a:t>
            </a:r>
            <a:r>
              <a:rPr lang="en-US" dirty="0"/>
              <a:t> hyaline layer of variable thickness (1 mm). </a:t>
            </a:r>
          </a:p>
          <a:p>
            <a:pPr marL="82296" indent="0" algn="l">
              <a:buNone/>
            </a:pPr>
            <a:endParaRPr lang="en-US" dirty="0"/>
          </a:p>
          <a:p>
            <a:pPr marL="82296" indent="0" algn="l">
              <a:buNone/>
            </a:pPr>
            <a:r>
              <a:rPr lang="en-US" dirty="0"/>
              <a:t>c) </a:t>
            </a:r>
            <a:r>
              <a:rPr lang="en-US" dirty="0" err="1"/>
              <a:t>Endocyst</a:t>
            </a:r>
            <a:r>
              <a:rPr lang="en-US" dirty="0"/>
              <a:t> (inner layer, parasite derived): Germinal layer, 22–25 µm </a:t>
            </a:r>
          </a:p>
          <a:p>
            <a:pPr marL="82296" indent="0" algn="l">
              <a:buNone/>
            </a:pPr>
            <a:r>
              <a:rPr lang="en-US" dirty="0"/>
              <a:t>thickness. It consists of number of nuclei embedded in protoplasmic </a:t>
            </a:r>
          </a:p>
          <a:p>
            <a:pPr marL="82296" indent="0" algn="l">
              <a:buNone/>
            </a:pPr>
            <a:r>
              <a:rPr lang="en-US" dirty="0"/>
              <a:t>mass. Its function is to form the </a:t>
            </a:r>
            <a:r>
              <a:rPr lang="en-US" dirty="0" err="1"/>
              <a:t>ectocyst</a:t>
            </a:r>
            <a:r>
              <a:rPr lang="en-US" dirty="0"/>
              <a:t> outside and on the inner side it forms brood capsule and secretes the </a:t>
            </a:r>
            <a:r>
              <a:rPr lang="en-US" dirty="0" err="1"/>
              <a:t>hydatid</a:t>
            </a:r>
            <a:r>
              <a:rPr lang="en-US" dirty="0"/>
              <a:t> fluid </a:t>
            </a:r>
            <a:endParaRPr lang="ar-IQ" dirty="0"/>
          </a:p>
        </p:txBody>
      </p:sp>
    </p:spTree>
    <p:extLst>
      <p:ext uri="{BB962C8B-B14F-4D97-AF65-F5344CB8AC3E}">
        <p14:creationId xmlns:p14="http://schemas.microsoft.com/office/powerpoint/2010/main" val="176160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95</TotalTime>
  <Words>1158</Words>
  <Application>Microsoft Office PowerPoint</Application>
  <PresentationFormat>عرض على الشاشة (3:4)‏</PresentationFormat>
  <Paragraphs>114</Paragraphs>
  <Slides>15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6" baseType="lpstr">
      <vt:lpstr>انقلاب</vt:lpstr>
      <vt:lpstr>Echinococcus granulosus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SACC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Echinococcus granulosus</dc:title>
  <dc:creator>Maher</dc:creator>
  <cp:lastModifiedBy>Maher</cp:lastModifiedBy>
  <cp:revision>10</cp:revision>
  <dcterms:created xsi:type="dcterms:W3CDTF">2025-03-06T07:00:24Z</dcterms:created>
  <dcterms:modified xsi:type="dcterms:W3CDTF">2025-03-06T08:36:06Z</dcterms:modified>
</cp:coreProperties>
</file>