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62" d="100"/>
          <a:sy n="62" d="100"/>
        </p:scale>
        <p:origin x="-1596" y="-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58BF2-FEF7-43BD-846D-5F1F1FEDA3C6}" type="datetimeFigureOut">
              <a:rPr lang="ar-IQ" smtClean="0"/>
              <a:t>29/08/1446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59A28-29FB-417F-86DC-0F736844BDE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78091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58BF2-FEF7-43BD-846D-5F1F1FEDA3C6}" type="datetimeFigureOut">
              <a:rPr lang="ar-IQ" smtClean="0"/>
              <a:t>29/08/1446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59A28-29FB-417F-86DC-0F736844BDE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27707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58BF2-FEF7-43BD-846D-5F1F1FEDA3C6}" type="datetimeFigureOut">
              <a:rPr lang="ar-IQ" smtClean="0"/>
              <a:t>29/08/1446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59A28-29FB-417F-86DC-0F736844BDE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65328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58BF2-FEF7-43BD-846D-5F1F1FEDA3C6}" type="datetimeFigureOut">
              <a:rPr lang="ar-IQ" smtClean="0"/>
              <a:t>29/08/1446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59A28-29FB-417F-86DC-0F736844BDE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69323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58BF2-FEF7-43BD-846D-5F1F1FEDA3C6}" type="datetimeFigureOut">
              <a:rPr lang="ar-IQ" smtClean="0"/>
              <a:t>29/08/1446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59A28-29FB-417F-86DC-0F736844BDE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2505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58BF2-FEF7-43BD-846D-5F1F1FEDA3C6}" type="datetimeFigureOut">
              <a:rPr lang="ar-IQ" smtClean="0"/>
              <a:t>29/08/1446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59A28-29FB-417F-86DC-0F736844BDE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67866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58BF2-FEF7-43BD-846D-5F1F1FEDA3C6}" type="datetimeFigureOut">
              <a:rPr lang="ar-IQ" smtClean="0"/>
              <a:t>29/08/1446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59A28-29FB-417F-86DC-0F736844BDE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16972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58BF2-FEF7-43BD-846D-5F1F1FEDA3C6}" type="datetimeFigureOut">
              <a:rPr lang="ar-IQ" smtClean="0"/>
              <a:t>29/08/1446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59A28-29FB-417F-86DC-0F736844BDE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1546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58BF2-FEF7-43BD-846D-5F1F1FEDA3C6}" type="datetimeFigureOut">
              <a:rPr lang="ar-IQ" smtClean="0"/>
              <a:t>29/08/1446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59A28-29FB-417F-86DC-0F736844BDE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59377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58BF2-FEF7-43BD-846D-5F1F1FEDA3C6}" type="datetimeFigureOut">
              <a:rPr lang="ar-IQ" smtClean="0"/>
              <a:t>29/08/1446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59A28-29FB-417F-86DC-0F736844BDE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39292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58BF2-FEF7-43BD-846D-5F1F1FEDA3C6}" type="datetimeFigureOut">
              <a:rPr lang="ar-IQ" smtClean="0"/>
              <a:t>29/08/1446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59A28-29FB-417F-86DC-0F736844BDE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07884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458BF2-FEF7-43BD-846D-5F1F1FEDA3C6}" type="datetimeFigureOut">
              <a:rPr lang="ar-IQ" smtClean="0"/>
              <a:t>29/08/1446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159A28-29FB-417F-86DC-0F736844BDE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31765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712968" cy="6408712"/>
          </a:xfrm>
        </p:spPr>
        <p:txBody>
          <a:bodyPr>
            <a:normAutofit/>
          </a:bodyPr>
          <a:lstStyle/>
          <a:p>
            <a:pPr algn="l"/>
            <a:r>
              <a:rPr lang="en-US" i="1" dirty="0" err="1" smtClean="0">
                <a:solidFill>
                  <a:srgbClr val="231F20"/>
                </a:solidFill>
                <a:effectLst/>
                <a:latin typeface="UtopiaStd-Italic"/>
              </a:rPr>
              <a:t>Taenia</a:t>
            </a:r>
            <a:r>
              <a:rPr lang="en-US" dirty="0" smtClean="0">
                <a:solidFill>
                  <a:srgbClr val="231F20"/>
                </a:solidFill>
                <a:effectLst/>
                <a:latin typeface="UtopiaStd"/>
              </a:rPr>
              <a:t> species cause two types of manifestations in humans—</a:t>
            </a:r>
            <a:r>
              <a:rPr lang="en-US" b="1" dirty="0" smtClean="0">
                <a:solidFill>
                  <a:srgbClr val="231F20"/>
                </a:solidFill>
                <a:effectLst/>
                <a:latin typeface="UtopiaStd-Bold"/>
              </a:rPr>
              <a:t>intestinal </a:t>
            </a:r>
            <a:r>
              <a:rPr lang="en-US" b="1" dirty="0" err="1" smtClean="0">
                <a:solidFill>
                  <a:srgbClr val="231F20"/>
                </a:solidFill>
                <a:effectLst/>
                <a:latin typeface="UtopiaStd-Bold"/>
              </a:rPr>
              <a:t>taeniasis</a:t>
            </a:r>
            <a:r>
              <a:rPr lang="en-US" dirty="0" smtClean="0">
                <a:solidFill>
                  <a:srgbClr val="231F20"/>
                </a:solidFill>
                <a:effectLst/>
                <a:latin typeface="UtopiaStd"/>
              </a:rPr>
              <a:t> and</a:t>
            </a:r>
            <a:r>
              <a:rPr lang="en-US" dirty="0"/>
              <a:t> </a:t>
            </a:r>
            <a:r>
              <a:rPr lang="en-US" b="1" dirty="0" err="1" smtClean="0">
                <a:solidFill>
                  <a:srgbClr val="231F20"/>
                </a:solidFill>
                <a:effectLst/>
                <a:latin typeface="UtopiaStd-Bold"/>
              </a:rPr>
              <a:t>cysticercosis</a:t>
            </a:r>
            <a:endParaRPr lang="en-US" b="1" dirty="0" smtClean="0">
              <a:solidFill>
                <a:srgbClr val="231F20"/>
              </a:solidFill>
              <a:effectLst/>
              <a:latin typeface="UtopiaStd-Bold"/>
            </a:endParaRPr>
          </a:p>
          <a:p>
            <a:r>
              <a:rPr lang="en-US" sz="800" dirty="0" smtClean="0">
                <a:solidFill>
                  <a:srgbClr val="231F20"/>
                </a:solidFill>
                <a:effectLst/>
                <a:latin typeface="Wingdings"/>
              </a:rPr>
              <a:t>z</a:t>
            </a:r>
            <a:endParaRPr lang="en-US" dirty="0" smtClean="0"/>
          </a:p>
          <a:p>
            <a:pPr algn="l"/>
            <a:r>
              <a:rPr lang="en-US" dirty="0" smtClean="0">
                <a:solidFill>
                  <a:srgbClr val="231F20"/>
                </a:solidFill>
                <a:effectLst/>
                <a:latin typeface="UtopiaStd"/>
                <a:cs typeface="+mj-cs"/>
              </a:rPr>
              <a:t>Two important members are: </a:t>
            </a:r>
            <a:endParaRPr lang="en-US" dirty="0" smtClean="0">
              <a:cs typeface="+mj-cs"/>
            </a:endParaRPr>
          </a:p>
          <a:p>
            <a:pPr algn="l"/>
            <a:r>
              <a:rPr lang="en-US" sz="800" dirty="0" smtClean="0">
                <a:solidFill>
                  <a:srgbClr val="231F20"/>
                </a:solidFill>
                <a:effectLst/>
                <a:latin typeface="Wingdings 3"/>
                <a:cs typeface="+mj-cs"/>
              </a:rPr>
              <a:t>h </a:t>
            </a:r>
            <a:endParaRPr lang="en-US" dirty="0" smtClean="0">
              <a:cs typeface="+mj-cs"/>
            </a:endParaRPr>
          </a:p>
          <a:p>
            <a:pPr algn="l"/>
            <a:r>
              <a:rPr lang="en-US" i="1" dirty="0" smtClean="0">
                <a:solidFill>
                  <a:srgbClr val="231F20"/>
                </a:solidFill>
                <a:effectLst/>
                <a:latin typeface="UtopiaStd-Italic"/>
                <a:cs typeface="+mj-cs"/>
              </a:rPr>
              <a:t>T. </a:t>
            </a:r>
            <a:r>
              <a:rPr lang="en-US" i="1" dirty="0" err="1" smtClean="0">
                <a:solidFill>
                  <a:srgbClr val="231F20"/>
                </a:solidFill>
                <a:effectLst/>
                <a:latin typeface="UtopiaStd-Italic"/>
                <a:cs typeface="+mj-cs"/>
              </a:rPr>
              <a:t>saginata</a:t>
            </a:r>
            <a:r>
              <a:rPr lang="en-US" dirty="0" smtClean="0">
                <a:solidFill>
                  <a:srgbClr val="231F20"/>
                </a:solidFill>
                <a:effectLst/>
                <a:latin typeface="UtopiaStd"/>
                <a:cs typeface="+mj-cs"/>
              </a:rPr>
              <a:t> (also called as </a:t>
            </a:r>
            <a:r>
              <a:rPr lang="en-US" b="1" dirty="0" smtClean="0">
                <a:solidFill>
                  <a:srgbClr val="231F20"/>
                </a:solidFill>
                <a:effectLst/>
                <a:latin typeface="UtopiaStd-Bold"/>
                <a:cs typeface="+mj-cs"/>
              </a:rPr>
              <a:t>beef tapeworm</a:t>
            </a:r>
            <a:r>
              <a:rPr lang="en-US" dirty="0" smtClean="0">
                <a:solidFill>
                  <a:srgbClr val="231F20"/>
                </a:solidFill>
                <a:effectLst/>
                <a:latin typeface="UtopiaStd"/>
                <a:cs typeface="+mj-cs"/>
              </a:rPr>
              <a:t>) </a:t>
            </a:r>
            <a:endParaRPr lang="en-US" dirty="0" smtClean="0">
              <a:cs typeface="+mj-cs"/>
            </a:endParaRPr>
          </a:p>
          <a:p>
            <a:pPr algn="l"/>
            <a:r>
              <a:rPr lang="en-US" dirty="0" smtClean="0">
                <a:solidFill>
                  <a:srgbClr val="231F20"/>
                </a:solidFill>
                <a:effectLst/>
                <a:latin typeface="UtopiaStd"/>
                <a:cs typeface="+mj-cs"/>
              </a:rPr>
              <a:t>causes </a:t>
            </a:r>
            <a:r>
              <a:rPr lang="en-US" b="1" dirty="0" smtClean="0">
                <a:solidFill>
                  <a:srgbClr val="231F20"/>
                </a:solidFill>
                <a:effectLst/>
                <a:latin typeface="UtopiaStd-Bold"/>
                <a:cs typeface="+mj-cs"/>
              </a:rPr>
              <a:t>intestinal </a:t>
            </a:r>
            <a:r>
              <a:rPr lang="en-US" b="1" dirty="0" err="1" smtClean="0">
                <a:solidFill>
                  <a:srgbClr val="231F20"/>
                </a:solidFill>
                <a:effectLst/>
                <a:latin typeface="UtopiaStd-Bold"/>
                <a:cs typeface="+mj-cs"/>
              </a:rPr>
              <a:t>taeniasis</a:t>
            </a:r>
            <a:r>
              <a:rPr lang="en-US" b="1" dirty="0" smtClean="0">
                <a:solidFill>
                  <a:srgbClr val="231F20"/>
                </a:solidFill>
                <a:effectLst/>
                <a:latin typeface="UtopiaStd-Bold"/>
                <a:cs typeface="+mj-cs"/>
              </a:rPr>
              <a:t> </a:t>
            </a:r>
            <a:r>
              <a:rPr lang="en-US" dirty="0" smtClean="0">
                <a:solidFill>
                  <a:srgbClr val="231F20"/>
                </a:solidFill>
                <a:effectLst/>
                <a:latin typeface="UtopiaStd"/>
                <a:cs typeface="+mj-cs"/>
              </a:rPr>
              <a:t>in man </a:t>
            </a:r>
            <a:endParaRPr lang="en-US" dirty="0" smtClean="0">
              <a:cs typeface="+mj-cs"/>
            </a:endParaRPr>
          </a:p>
          <a:p>
            <a:pPr algn="l"/>
            <a:r>
              <a:rPr lang="en-US" sz="800" dirty="0" smtClean="0">
                <a:solidFill>
                  <a:srgbClr val="231F20"/>
                </a:solidFill>
                <a:effectLst/>
                <a:latin typeface="Wingdings 3"/>
                <a:cs typeface="+mj-cs"/>
              </a:rPr>
              <a:t>h </a:t>
            </a:r>
            <a:endParaRPr lang="en-US" dirty="0" smtClean="0">
              <a:cs typeface="+mj-cs"/>
            </a:endParaRPr>
          </a:p>
          <a:p>
            <a:pPr algn="l"/>
            <a:r>
              <a:rPr lang="en-US" i="1" dirty="0" smtClean="0">
                <a:solidFill>
                  <a:srgbClr val="231F20"/>
                </a:solidFill>
                <a:effectLst/>
                <a:latin typeface="UtopiaStd-Italic"/>
                <a:cs typeface="+mj-cs"/>
              </a:rPr>
              <a:t>T. </a:t>
            </a:r>
            <a:r>
              <a:rPr lang="en-US" i="1" dirty="0" err="1" smtClean="0">
                <a:solidFill>
                  <a:srgbClr val="231F20"/>
                </a:solidFill>
                <a:effectLst/>
                <a:latin typeface="UtopiaStd-Italic"/>
                <a:cs typeface="+mj-cs"/>
              </a:rPr>
              <a:t>solium</a:t>
            </a:r>
            <a:r>
              <a:rPr lang="en-US" dirty="0" smtClean="0">
                <a:solidFill>
                  <a:srgbClr val="231F20"/>
                </a:solidFill>
                <a:effectLst/>
                <a:latin typeface="UtopiaStd"/>
                <a:cs typeface="+mj-cs"/>
              </a:rPr>
              <a:t> (also called as </a:t>
            </a:r>
            <a:r>
              <a:rPr lang="en-US" b="1" dirty="0" smtClean="0">
                <a:solidFill>
                  <a:srgbClr val="231F20"/>
                </a:solidFill>
                <a:effectLst/>
                <a:latin typeface="UtopiaStd-Bold"/>
                <a:cs typeface="+mj-cs"/>
              </a:rPr>
              <a:t>pork tape</a:t>
            </a:r>
            <a:endParaRPr lang="en-US" dirty="0" smtClean="0">
              <a:cs typeface="+mj-cs"/>
            </a:endParaRPr>
          </a:p>
          <a:p>
            <a:pPr algn="l"/>
            <a:r>
              <a:rPr lang="en-US" b="1" dirty="0" smtClean="0">
                <a:solidFill>
                  <a:srgbClr val="231F20"/>
                </a:solidFill>
                <a:effectLst/>
                <a:latin typeface="UtopiaStd-Bold"/>
                <a:cs typeface="+mj-cs"/>
              </a:rPr>
              <a:t>worm</a:t>
            </a:r>
            <a:r>
              <a:rPr lang="en-US" dirty="0" smtClean="0">
                <a:solidFill>
                  <a:srgbClr val="231F20"/>
                </a:solidFill>
                <a:effectLst/>
                <a:latin typeface="UtopiaStd"/>
                <a:cs typeface="+mj-cs"/>
              </a:rPr>
              <a:t>) causes both </a:t>
            </a:r>
            <a:r>
              <a:rPr lang="en-US" b="1" dirty="0" smtClean="0">
                <a:solidFill>
                  <a:srgbClr val="231F20"/>
                </a:solidFill>
                <a:effectLst/>
                <a:latin typeface="UtopiaStd-Bold"/>
                <a:cs typeface="+mj-cs"/>
              </a:rPr>
              <a:t>intestinal </a:t>
            </a:r>
            <a:r>
              <a:rPr lang="en-US" b="1" dirty="0" err="1" smtClean="0">
                <a:solidFill>
                  <a:srgbClr val="231F20"/>
                </a:solidFill>
                <a:effectLst/>
                <a:latin typeface="UtopiaStd-Bold"/>
                <a:cs typeface="+mj-cs"/>
              </a:rPr>
              <a:t>taeniasis</a:t>
            </a:r>
            <a:r>
              <a:rPr lang="en-US" b="1" dirty="0" smtClean="0">
                <a:solidFill>
                  <a:srgbClr val="231F20"/>
                </a:solidFill>
                <a:effectLst/>
                <a:latin typeface="UtopiaStd-Bold"/>
                <a:cs typeface="+mj-cs"/>
              </a:rPr>
              <a:t> </a:t>
            </a:r>
            <a:endParaRPr lang="en-US" dirty="0" smtClean="0">
              <a:cs typeface="+mj-cs"/>
            </a:endParaRPr>
          </a:p>
          <a:p>
            <a:pPr algn="l"/>
            <a:r>
              <a:rPr lang="en-US" dirty="0" smtClean="0">
                <a:solidFill>
                  <a:srgbClr val="231F20"/>
                </a:solidFill>
                <a:effectLst/>
                <a:latin typeface="UtopiaStd"/>
                <a:cs typeface="+mj-cs"/>
              </a:rPr>
              <a:t>and </a:t>
            </a:r>
            <a:r>
              <a:rPr lang="en-US" b="1" dirty="0" err="1" smtClean="0">
                <a:solidFill>
                  <a:srgbClr val="231F20"/>
                </a:solidFill>
                <a:effectLst/>
                <a:latin typeface="UtopiaStd-Bold"/>
                <a:cs typeface="+mj-cs"/>
              </a:rPr>
              <a:t>cysticercosis</a:t>
            </a:r>
            <a:r>
              <a:rPr lang="en-US" dirty="0" smtClean="0">
                <a:solidFill>
                  <a:srgbClr val="231F20"/>
                </a:solidFill>
                <a:effectLst/>
                <a:latin typeface="UtopiaStd"/>
                <a:cs typeface="+mj-cs"/>
              </a:rPr>
              <a:t> in man</a:t>
            </a:r>
            <a:r>
              <a:rPr lang="en-US" dirty="0" smtClean="0">
                <a:solidFill>
                  <a:srgbClr val="231F20"/>
                </a:solidFill>
                <a:effectLst/>
                <a:latin typeface="UtopiaStd"/>
              </a:rPr>
              <a:t>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538883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36496" cy="6669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09240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192688"/>
          </a:xfrm>
        </p:spPr>
        <p:txBody>
          <a:bodyPr/>
          <a:lstStyle/>
          <a:p>
            <a:pPr marL="0" indent="0" algn="l">
              <a:buNone/>
            </a:pPr>
            <a:r>
              <a:rPr lang="en-US" dirty="0"/>
              <a:t>Autoinfection: Eggs excreted from men </a:t>
            </a:r>
            <a:r>
              <a:rPr lang="en-US" dirty="0" err="1"/>
              <a:t>reinfect</a:t>
            </a:r>
            <a:r>
              <a:rPr lang="en-US" dirty="0"/>
              <a:t> </a:t>
            </a:r>
          </a:p>
          <a:p>
            <a:pPr marL="0" indent="0" algn="l">
              <a:buNone/>
            </a:pPr>
            <a:r>
              <a:rPr lang="en-US" dirty="0"/>
              <a:t>the same individual</a:t>
            </a:r>
            <a:r>
              <a:rPr lang="en-US" dirty="0" smtClean="0"/>
              <a:t>.</a:t>
            </a:r>
          </a:p>
          <a:p>
            <a:pPr marL="0" indent="0" algn="l">
              <a:buNone/>
            </a:pPr>
            <a:r>
              <a:rPr lang="en-US" dirty="0" smtClean="0"/>
              <a:t> </a:t>
            </a:r>
            <a:r>
              <a:rPr lang="en-US" dirty="0"/>
              <a:t>Autoinfection can be of two types:</a:t>
            </a:r>
          </a:p>
          <a:p>
            <a:pPr marL="0" indent="0" algn="l">
              <a:buNone/>
            </a:pPr>
            <a:r>
              <a:rPr lang="en-US" dirty="0"/>
              <a:t>1. external autoinfection: Due to unhygienic </a:t>
            </a:r>
          </a:p>
          <a:p>
            <a:pPr marL="0" indent="0" algn="l">
              <a:buNone/>
            </a:pPr>
            <a:r>
              <a:rPr lang="en-US" dirty="0"/>
              <a:t>personal habit, e.g., contaminated finger</a:t>
            </a:r>
          </a:p>
          <a:p>
            <a:pPr marL="0" indent="0" algn="l">
              <a:buNone/>
            </a:pPr>
            <a:r>
              <a:rPr lang="en-US" dirty="0"/>
              <a:t> 2.Internal autoinfection: Due to reverse peristaltic movements by which the gravid segments throw the eggs back into the stomach </a:t>
            </a:r>
          </a:p>
          <a:p>
            <a:pPr marL="0" indent="0" algn="l">
              <a:buNone/>
            </a:pPr>
            <a:r>
              <a:rPr lang="en-US" dirty="0"/>
              <a:t>(equivalent to swallowing of the eggs)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966859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51520" y="188640"/>
            <a:ext cx="8784976" cy="6480720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en-US" sz="2400" b="1" dirty="0" err="1" smtClean="0"/>
              <a:t>Pathogenecity</a:t>
            </a:r>
            <a:r>
              <a:rPr lang="en-US" sz="2400" dirty="0" smtClean="0"/>
              <a:t> </a:t>
            </a:r>
            <a:endParaRPr lang="en-US" sz="2400" dirty="0"/>
          </a:p>
          <a:p>
            <a:pPr marL="0" indent="0" algn="l">
              <a:buNone/>
            </a:pPr>
            <a:r>
              <a:rPr lang="en-US" sz="2400" dirty="0"/>
              <a:t> </a:t>
            </a:r>
            <a:r>
              <a:rPr lang="en-US" sz="2400" dirty="0" err="1"/>
              <a:t>Taeniasis</a:t>
            </a:r>
            <a:r>
              <a:rPr lang="en-US" sz="2400" dirty="0"/>
              <a:t> (by adult </a:t>
            </a:r>
            <a:r>
              <a:rPr lang="en-US" sz="2400" dirty="0" err="1"/>
              <a:t>Taenia</a:t>
            </a:r>
            <a:r>
              <a:rPr lang="en-US" sz="2400" dirty="0"/>
              <a:t>) : </a:t>
            </a:r>
          </a:p>
          <a:p>
            <a:pPr marL="0" indent="0" algn="l">
              <a:buNone/>
            </a:pPr>
            <a:r>
              <a:rPr lang="en-US" sz="2400" dirty="0"/>
              <a:t>When the infection is symptomatic, vague abdominal discomfort, indigestion, nausea, diarrhea, and weight loss may be present.  acute intestinal obstruction, acute appendicitis, and pancreatitis have also been reported. </a:t>
            </a:r>
          </a:p>
          <a:p>
            <a:pPr marL="0" indent="0" algn="l">
              <a:buNone/>
            </a:pPr>
            <a:endParaRPr lang="en-US" sz="2400" dirty="0"/>
          </a:p>
          <a:p>
            <a:pPr marL="0" indent="0" algn="l">
              <a:buNone/>
            </a:pPr>
            <a:r>
              <a:rPr lang="en-US" sz="2400" dirty="0"/>
              <a:t> </a:t>
            </a:r>
            <a:r>
              <a:rPr lang="en-US" sz="2400" dirty="0" err="1"/>
              <a:t>Cysticercosis</a:t>
            </a:r>
            <a:r>
              <a:rPr lang="en-US" sz="2400" dirty="0"/>
              <a:t> (by larval stage) : </a:t>
            </a:r>
          </a:p>
          <a:p>
            <a:pPr marL="0" indent="0" algn="l">
              <a:buNone/>
            </a:pPr>
            <a:r>
              <a:rPr lang="en-US" sz="2400" dirty="0"/>
              <a:t>1. The </a:t>
            </a:r>
            <a:r>
              <a:rPr lang="en-US" sz="2400" dirty="0" err="1"/>
              <a:t>cysticercus</a:t>
            </a:r>
            <a:r>
              <a:rPr lang="en-US" sz="2400" dirty="0"/>
              <a:t> is surrounded by a fibrous capsule except in the eye and ventricles of the brain. </a:t>
            </a:r>
          </a:p>
          <a:p>
            <a:pPr marL="0" indent="0" algn="l">
              <a:buNone/>
            </a:pPr>
            <a:r>
              <a:rPr lang="en-US" sz="2400" dirty="0"/>
              <a:t>2. The larvae evoke a cellular reaction starting with infiltration of neutrophils, </a:t>
            </a:r>
            <a:r>
              <a:rPr lang="en-US" sz="2400" dirty="0" err="1"/>
              <a:t>eosinophils</a:t>
            </a:r>
            <a:r>
              <a:rPr lang="en-US" sz="2400" dirty="0"/>
              <a:t>, lymphocytes, </a:t>
            </a:r>
          </a:p>
          <a:p>
            <a:pPr marL="0" indent="0" algn="l">
              <a:buNone/>
            </a:pPr>
            <a:r>
              <a:rPr lang="en-US" sz="2400" dirty="0"/>
              <a:t>3. plasma cells, and at times, giant cells. This is followed by fibrosis and death of the larva with eventual calcification. </a:t>
            </a:r>
          </a:p>
          <a:p>
            <a:pPr marL="0" indent="0" algn="l">
              <a:buNone/>
            </a:pPr>
            <a:r>
              <a:rPr lang="en-US" sz="2400" dirty="0"/>
              <a:t>4. It may also affect the eyes, brain, and less often the heart, liver, lungs, abdominal cavity, and spinal cord.</a:t>
            </a:r>
          </a:p>
          <a:p>
            <a:pPr marL="0" indent="0" algn="l">
              <a:buNone/>
            </a:pPr>
            <a:endParaRPr lang="en-US" sz="2400" dirty="0"/>
          </a:p>
          <a:p>
            <a:pPr marL="0" indent="0" algn="l">
              <a:buNone/>
            </a:pPr>
            <a:r>
              <a:rPr lang="en-US" sz="2400" dirty="0" smtClean="0"/>
              <a:t> </a:t>
            </a:r>
            <a:endParaRPr lang="ar-IQ" sz="2400" dirty="0"/>
          </a:p>
        </p:txBody>
      </p:sp>
    </p:spTree>
    <p:extLst>
      <p:ext uri="{BB962C8B-B14F-4D97-AF65-F5344CB8AC3E}">
        <p14:creationId xmlns:p14="http://schemas.microsoft.com/office/powerpoint/2010/main" val="2846965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23528" y="260648"/>
            <a:ext cx="8229600" cy="6264696"/>
          </a:xfrm>
        </p:spPr>
        <p:txBody>
          <a:bodyPr/>
          <a:lstStyle/>
          <a:p>
            <a:pPr marL="0" indent="0" algn="l">
              <a:buNone/>
            </a:pPr>
            <a:r>
              <a:rPr lang="en-US" dirty="0"/>
              <a:t> </a:t>
            </a:r>
            <a:r>
              <a:rPr lang="en-US" dirty="0" err="1"/>
              <a:t>Pathogenecity</a:t>
            </a:r>
            <a:r>
              <a:rPr lang="en-US" dirty="0"/>
              <a:t> </a:t>
            </a:r>
          </a:p>
          <a:p>
            <a:pPr marL="0" indent="0" algn="l">
              <a:buNone/>
            </a:pPr>
            <a:r>
              <a:rPr lang="en-US" dirty="0"/>
              <a:t>  </a:t>
            </a:r>
            <a:r>
              <a:rPr lang="en-US" dirty="0" err="1"/>
              <a:t>Neurocysticercosis</a:t>
            </a:r>
            <a:r>
              <a:rPr lang="en-US" dirty="0"/>
              <a:t> : </a:t>
            </a:r>
          </a:p>
          <a:p>
            <a:pPr marL="0" indent="0" algn="l">
              <a:buNone/>
            </a:pPr>
            <a:r>
              <a:rPr lang="en-US" dirty="0"/>
              <a:t>1. It is the most common and most serious form of </a:t>
            </a:r>
            <a:r>
              <a:rPr lang="en-US" dirty="0" err="1"/>
              <a:t>cysticercosis</a:t>
            </a:r>
            <a:r>
              <a:rPr lang="en-US" dirty="0"/>
              <a:t>. About 70% of adult-onset </a:t>
            </a:r>
            <a:r>
              <a:rPr lang="en-US" b="1" dirty="0"/>
              <a:t>epilepsy</a:t>
            </a:r>
            <a:r>
              <a:rPr lang="en-US" dirty="0"/>
              <a:t> is due to </a:t>
            </a:r>
            <a:r>
              <a:rPr lang="en-US" dirty="0" err="1"/>
              <a:t>neurocysticercosis</a:t>
            </a:r>
            <a:r>
              <a:rPr lang="en-US" dirty="0"/>
              <a:t>. </a:t>
            </a:r>
          </a:p>
          <a:p>
            <a:pPr marL="0" indent="0" algn="l">
              <a:buNone/>
            </a:pPr>
            <a:r>
              <a:rPr lang="en-US" dirty="0"/>
              <a:t>2. The destruction of parasites induces an inflammatory response, granulomas and fibrous which may result in a sub acute encephalitis. 3. Other commonly associated clinical manifestations include headache, dizziness, involuntary muscle movement, </a:t>
            </a:r>
            <a:r>
              <a:rPr lang="en-US" b="1" dirty="0"/>
              <a:t>intracranial hypertension and dementia. </a:t>
            </a:r>
            <a:endParaRPr lang="ar-IQ" b="1" dirty="0"/>
          </a:p>
        </p:txBody>
      </p:sp>
    </p:spTree>
    <p:extLst>
      <p:ext uri="{BB962C8B-B14F-4D97-AF65-F5344CB8AC3E}">
        <p14:creationId xmlns:p14="http://schemas.microsoft.com/office/powerpoint/2010/main" val="14524476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79512" y="116632"/>
            <a:ext cx="8712968" cy="6552728"/>
          </a:xfrm>
        </p:spPr>
        <p:txBody>
          <a:bodyPr>
            <a:normAutofit fontScale="85000" lnSpcReduction="20000"/>
          </a:bodyPr>
          <a:lstStyle/>
          <a:p>
            <a:pPr marL="0" indent="0" algn="l">
              <a:buNone/>
            </a:pPr>
            <a:r>
              <a:rPr lang="en-US" dirty="0"/>
              <a:t> Diagnosis :</a:t>
            </a:r>
          </a:p>
          <a:p>
            <a:pPr marL="0" indent="0" algn="l">
              <a:buNone/>
            </a:pPr>
            <a:r>
              <a:rPr lang="en-US" dirty="0"/>
              <a:t>1. MRI and CAT scans are considered to be the most sensitive methods of detection of </a:t>
            </a:r>
            <a:r>
              <a:rPr lang="en-US" dirty="0" err="1"/>
              <a:t>neurocysticercosis</a:t>
            </a:r>
            <a:r>
              <a:rPr lang="en-US" dirty="0"/>
              <a:t> and are useful in establishing diagnosis. </a:t>
            </a:r>
          </a:p>
          <a:p>
            <a:pPr marL="0" indent="0" algn="l">
              <a:buNone/>
            </a:pPr>
            <a:r>
              <a:rPr lang="en-US" dirty="0"/>
              <a:t>2. Serological methods of detection most often include the ELISA  and involve the detection of antibodies against </a:t>
            </a:r>
            <a:r>
              <a:rPr lang="en-US" dirty="0" err="1"/>
              <a:t>cysticerci</a:t>
            </a:r>
            <a:r>
              <a:rPr lang="en-US" dirty="0"/>
              <a:t>. </a:t>
            </a:r>
          </a:p>
          <a:p>
            <a:pPr marL="0" indent="0" algn="l">
              <a:buNone/>
            </a:pPr>
            <a:r>
              <a:rPr lang="en-US" dirty="0"/>
              <a:t>3. Other methods of detection include complement fixation and indirect </a:t>
            </a:r>
            <a:r>
              <a:rPr lang="en-US" dirty="0" err="1"/>
              <a:t>haemagglutination</a:t>
            </a:r>
            <a:r>
              <a:rPr lang="en-US" dirty="0"/>
              <a:t> assay. </a:t>
            </a:r>
          </a:p>
          <a:p>
            <a:pPr marL="0" indent="0" algn="l">
              <a:buNone/>
            </a:pPr>
            <a:endParaRPr lang="en-US" dirty="0"/>
          </a:p>
          <a:p>
            <a:pPr marL="0" indent="0" algn="l">
              <a:buNone/>
            </a:pPr>
            <a:r>
              <a:rPr lang="ar-IQ" b="1" dirty="0" smtClean="0"/>
              <a:t>:</a:t>
            </a:r>
            <a:r>
              <a:rPr lang="en-US" b="1" dirty="0" smtClean="0"/>
              <a:t>Treatment</a:t>
            </a:r>
            <a:r>
              <a:rPr lang="en-US" dirty="0" smtClean="0"/>
              <a:t> </a:t>
            </a:r>
            <a:endParaRPr lang="en-US" dirty="0"/>
          </a:p>
          <a:p>
            <a:pPr marL="0" indent="0" algn="l">
              <a:buNone/>
            </a:pPr>
            <a:r>
              <a:rPr lang="en-US" dirty="0"/>
              <a:t>1. </a:t>
            </a:r>
            <a:r>
              <a:rPr lang="en-US" dirty="0" err="1"/>
              <a:t>Praziquantel</a:t>
            </a:r>
            <a:r>
              <a:rPr lang="en-US" dirty="0"/>
              <a:t> and </a:t>
            </a:r>
            <a:r>
              <a:rPr lang="en-US" dirty="0" err="1"/>
              <a:t>Albendazole</a:t>
            </a:r>
            <a:r>
              <a:rPr lang="en-US" dirty="0"/>
              <a:t> are the two </a:t>
            </a:r>
            <a:r>
              <a:rPr lang="en-US" dirty="0" err="1"/>
              <a:t>anticysticercal</a:t>
            </a:r>
            <a:r>
              <a:rPr lang="en-US" dirty="0"/>
              <a:t> drugs used to treat patients diagnosed with </a:t>
            </a:r>
            <a:r>
              <a:rPr lang="en-US" dirty="0" err="1"/>
              <a:t>cysticercosis</a:t>
            </a:r>
            <a:r>
              <a:rPr lang="en-US" dirty="0"/>
              <a:t> in the brain and skeletal muscles.</a:t>
            </a:r>
          </a:p>
          <a:p>
            <a:pPr marL="0" indent="0" algn="l">
              <a:buNone/>
            </a:pPr>
            <a:r>
              <a:rPr lang="en-US" dirty="0"/>
              <a:t> 2. </a:t>
            </a:r>
            <a:r>
              <a:rPr lang="en-US" dirty="0" err="1"/>
              <a:t>Niclosamide</a:t>
            </a:r>
            <a:r>
              <a:rPr lang="en-US" dirty="0"/>
              <a:t> (2 g), single dose, is another effective drug. </a:t>
            </a:r>
          </a:p>
          <a:p>
            <a:pPr marL="0" indent="0" algn="l">
              <a:buNone/>
            </a:pPr>
            <a:r>
              <a:rPr lang="en-US" dirty="0"/>
              <a:t>3. For </a:t>
            </a:r>
            <a:r>
              <a:rPr lang="en-US" dirty="0" err="1"/>
              <a:t>cysticercosis</a:t>
            </a:r>
            <a:r>
              <a:rPr lang="en-US" dirty="0"/>
              <a:t>, excision is the best method, wherever possible.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280973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51520" y="116632"/>
            <a:ext cx="8712968" cy="6624736"/>
          </a:xfrm>
        </p:spPr>
        <p:txBody>
          <a:bodyPr/>
          <a:lstStyle/>
          <a:p>
            <a:pPr marL="0" indent="0" algn="ctr">
              <a:buNone/>
            </a:pPr>
            <a:r>
              <a:rPr lang="ar-IQ" sz="4800" b="1" dirty="0" smtClean="0"/>
              <a:t>:</a:t>
            </a:r>
            <a:r>
              <a:rPr lang="en-US" sz="4800" b="1" dirty="0" smtClean="0"/>
              <a:t>habitat</a:t>
            </a:r>
          </a:p>
          <a:p>
            <a:pPr marL="0" indent="0" algn="l">
              <a:buNone/>
            </a:pPr>
            <a:r>
              <a:rPr lang="en-US" sz="3600" dirty="0" smtClean="0"/>
              <a:t>The adult worms of T. </a:t>
            </a:r>
            <a:r>
              <a:rPr lang="en-US" sz="3600" dirty="0" err="1" smtClean="0"/>
              <a:t>saginata</a:t>
            </a:r>
            <a:r>
              <a:rPr lang="en-US" sz="3600" dirty="0" smtClean="0"/>
              <a:t> and T. </a:t>
            </a:r>
            <a:r>
              <a:rPr lang="en-US" sz="3600" dirty="0" err="1" smtClean="0"/>
              <a:t>solium</a:t>
            </a:r>
            <a:r>
              <a:rPr lang="en-US" sz="3600" dirty="0" smtClean="0"/>
              <a:t> </a:t>
            </a:r>
          </a:p>
          <a:p>
            <a:pPr marL="0" indent="0" algn="l">
              <a:buNone/>
            </a:pPr>
            <a:r>
              <a:rPr lang="en-US" sz="3600" dirty="0" smtClean="0"/>
              <a:t>reside in the small intestine (jejunum and </a:t>
            </a:r>
          </a:p>
          <a:p>
            <a:pPr marL="0" indent="0" algn="l">
              <a:buNone/>
            </a:pPr>
            <a:r>
              <a:rPr lang="en-US" sz="3600" dirty="0" smtClean="0"/>
              <a:t>ileum) of humans,</a:t>
            </a:r>
          </a:p>
          <a:p>
            <a:pPr marL="0" indent="0" algn="l">
              <a:buNone/>
            </a:pPr>
            <a:r>
              <a:rPr lang="en-US" sz="3600" dirty="0" smtClean="0"/>
              <a:t> where as the larva of</a:t>
            </a:r>
          </a:p>
          <a:p>
            <a:pPr marL="0" indent="0" algn="l">
              <a:buNone/>
            </a:pPr>
            <a:r>
              <a:rPr lang="en-US" sz="3600" dirty="0" smtClean="0"/>
              <a:t>T. </a:t>
            </a:r>
            <a:r>
              <a:rPr lang="en-US" sz="3600" dirty="0" err="1" smtClean="0"/>
              <a:t>solium</a:t>
            </a:r>
            <a:r>
              <a:rPr lang="en-US" sz="3600" dirty="0" smtClean="0"/>
              <a:t> (</a:t>
            </a:r>
            <a:r>
              <a:rPr lang="en-US" sz="3600" dirty="0" err="1" smtClean="0"/>
              <a:t>cysticercus</a:t>
            </a:r>
            <a:r>
              <a:rPr lang="en-US" sz="3600" dirty="0" smtClean="0"/>
              <a:t> </a:t>
            </a:r>
            <a:r>
              <a:rPr lang="en-US" sz="3600" dirty="0" err="1" smtClean="0"/>
              <a:t>cellulosae</a:t>
            </a:r>
            <a:r>
              <a:rPr lang="en-US" sz="3600" dirty="0" smtClean="0"/>
              <a:t>) reside and </a:t>
            </a:r>
          </a:p>
          <a:p>
            <a:pPr marL="0" indent="0" algn="l">
              <a:buNone/>
            </a:pPr>
            <a:r>
              <a:rPr lang="en-US" sz="3600" dirty="0" smtClean="0"/>
              <a:t>form cystic lesions in the muscle, brain and </a:t>
            </a:r>
          </a:p>
          <a:p>
            <a:pPr marL="0" indent="0" algn="l">
              <a:buNone/>
            </a:pPr>
            <a:r>
              <a:rPr lang="en-US" sz="3600" dirty="0" smtClean="0"/>
              <a:t>eyes.</a:t>
            </a:r>
            <a:endParaRPr lang="ar-IQ" sz="3600" dirty="0"/>
          </a:p>
        </p:txBody>
      </p:sp>
    </p:spTree>
    <p:extLst>
      <p:ext uri="{BB962C8B-B14F-4D97-AF65-F5344CB8AC3E}">
        <p14:creationId xmlns:p14="http://schemas.microsoft.com/office/powerpoint/2010/main" val="971934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7504" y="332656"/>
            <a:ext cx="8856984" cy="2088232"/>
          </a:xfrm>
        </p:spPr>
        <p:txBody>
          <a:bodyPr/>
          <a:lstStyle/>
          <a:p>
            <a:pPr marL="0" indent="0" algn="l">
              <a:buNone/>
            </a:pPr>
            <a:r>
              <a:rPr lang="en-US" b="1" dirty="0" smtClean="0"/>
              <a:t>Morphology</a:t>
            </a:r>
          </a:p>
          <a:p>
            <a:pPr marL="0" indent="0" algn="l">
              <a:buNone/>
            </a:pPr>
            <a:r>
              <a:rPr lang="en-US" dirty="0" smtClean="0"/>
              <a:t>It exists in three forms—(1) adult worm, </a:t>
            </a:r>
          </a:p>
          <a:p>
            <a:pPr marL="0" indent="0" algn="l">
              <a:buNone/>
            </a:pPr>
            <a:r>
              <a:rPr lang="ar-IQ" dirty="0" smtClean="0"/>
              <a:t>      </a:t>
            </a:r>
            <a:r>
              <a:rPr lang="en-US" dirty="0" smtClean="0"/>
              <a:t>(2) egg and (3) larva</a:t>
            </a:r>
            <a:endParaRPr lang="ar-IQ" dirty="0"/>
          </a:p>
        </p:txBody>
      </p:sp>
      <p:sp>
        <p:nvSpPr>
          <p:cNvPr id="4" name="مستطيل 3"/>
          <p:cNvSpPr/>
          <p:nvPr/>
        </p:nvSpPr>
        <p:spPr>
          <a:xfrm>
            <a:off x="323528" y="2690336"/>
            <a:ext cx="856895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ar-IQ" sz="3600" b="1" dirty="0" smtClean="0"/>
              <a:t>:</a:t>
            </a:r>
            <a:r>
              <a:rPr lang="en-US" sz="3600" b="1" dirty="0" smtClean="0"/>
              <a:t>Eggs</a:t>
            </a:r>
          </a:p>
          <a:p>
            <a:pPr algn="l"/>
            <a:r>
              <a:rPr lang="en-US" sz="3600" b="1" dirty="0" smtClean="0"/>
              <a:t>Following fertilization eggs are released into </a:t>
            </a:r>
          </a:p>
          <a:p>
            <a:pPr algn="l"/>
            <a:r>
              <a:rPr lang="en-US" sz="3600" b="1" dirty="0" smtClean="0"/>
              <a:t>the uterus and fill the gravid </a:t>
            </a:r>
            <a:r>
              <a:rPr lang="en-US" sz="3600" b="1" dirty="0" err="1" smtClean="0"/>
              <a:t>proglottids</a:t>
            </a:r>
            <a:r>
              <a:rPr lang="en-US" sz="3600" b="1" dirty="0" smtClean="0"/>
              <a:t>.</a:t>
            </a:r>
          </a:p>
          <a:p>
            <a:pPr algn="l"/>
            <a:r>
              <a:rPr lang="en-US" sz="3600" b="1" dirty="0" smtClean="0"/>
              <a:t> </a:t>
            </a:r>
            <a:r>
              <a:rPr lang="en-US" sz="3600" b="1" dirty="0" err="1" smtClean="0"/>
              <a:t>Taenia</a:t>
            </a:r>
            <a:r>
              <a:rPr lang="en-US" sz="3600" b="1" dirty="0" smtClean="0"/>
              <a:t> eggs are round, 30–40 µm size, covered by two layers</a:t>
            </a:r>
          </a:p>
          <a:p>
            <a:pPr algn="l"/>
            <a:r>
              <a:rPr lang="en-US" sz="3600" b="1" dirty="0" smtClean="0"/>
              <a:t>Some </a:t>
            </a:r>
            <a:r>
              <a:rPr lang="en-US" sz="3600" b="1" dirty="0"/>
              <a:t>time, eggs of </a:t>
            </a:r>
            <a:r>
              <a:rPr lang="en-US" sz="3600" b="1" i="1" dirty="0"/>
              <a:t>T. </a:t>
            </a:r>
            <a:r>
              <a:rPr lang="en-US" sz="3600" b="1" i="1" dirty="0" err="1"/>
              <a:t>solium</a:t>
            </a:r>
            <a:r>
              <a:rPr lang="en-US" sz="3600" b="1" dirty="0"/>
              <a:t> are infective to </a:t>
            </a:r>
            <a:endParaRPr lang="en-US" sz="3600" b="1" dirty="0" smtClean="0"/>
          </a:p>
          <a:p>
            <a:pPr algn="l"/>
            <a:r>
              <a:rPr lang="en-US" sz="3600" b="1" dirty="0"/>
              <a:t>man (to cause </a:t>
            </a:r>
            <a:r>
              <a:rPr lang="en-US" sz="3600" b="1" dirty="0" err="1"/>
              <a:t>cysticercosis</a:t>
            </a:r>
            <a:r>
              <a:rPr lang="en-US" sz="3600" b="1" dirty="0"/>
              <a:t>)</a:t>
            </a:r>
            <a:r>
              <a:rPr lang="en-US" sz="3600" dirty="0"/>
              <a:t>.</a:t>
            </a:r>
            <a:endParaRPr lang="ar-IQ" sz="3600" dirty="0"/>
          </a:p>
        </p:txBody>
      </p:sp>
    </p:spTree>
    <p:extLst>
      <p:ext uri="{BB962C8B-B14F-4D97-AF65-F5344CB8AC3E}">
        <p14:creationId xmlns:p14="http://schemas.microsoft.com/office/powerpoint/2010/main" val="38123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محتوى 3"/>
          <p:cNvSpPr>
            <a:spLocks noGrp="1"/>
          </p:cNvSpPr>
          <p:nvPr>
            <p:ph idx="1"/>
          </p:nvPr>
        </p:nvSpPr>
        <p:spPr>
          <a:xfrm>
            <a:off x="468313" y="115888"/>
            <a:ext cx="8229600" cy="6407908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indent="0" algn="l">
              <a:buNone/>
            </a:pPr>
            <a:r>
              <a:rPr lang="en-US" sz="3600" b="1" dirty="0" smtClean="0"/>
              <a:t>Larva:</a:t>
            </a:r>
            <a:r>
              <a:rPr lang="en-US" sz="3600" dirty="0" smtClean="0"/>
              <a:t> </a:t>
            </a:r>
          </a:p>
          <a:p>
            <a:pPr marL="0" indent="0" algn="l">
              <a:buNone/>
            </a:pPr>
            <a:r>
              <a:rPr lang="en-US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Cysticercus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is the larval stage of </a:t>
            </a:r>
            <a:r>
              <a:rPr lang="en-US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Taenia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</a:p>
          <a:p>
            <a:pPr marL="0" indent="0" algn="l">
              <a:buNone/>
            </a:pP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It contains a muscular organ with bladder like sac.</a:t>
            </a:r>
          </a:p>
          <a:p>
            <a:pPr marL="0" indent="0" algn="l">
              <a:buNone/>
            </a:pP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It is called as:</a:t>
            </a:r>
          </a:p>
          <a:p>
            <a:pPr marL="0" indent="0" algn="l">
              <a:buNone/>
            </a:pP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Cysticercus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cellulosae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in T. </a:t>
            </a:r>
            <a:r>
              <a:rPr lang="en-US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solium</a:t>
            </a:r>
            <a:endParaRPr lang="en-US" sz="36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l">
              <a:buNone/>
            </a:pP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Cysticercus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bovis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in T. </a:t>
            </a:r>
            <a:r>
              <a:rPr lang="en-US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saginata</a:t>
            </a:r>
            <a:endParaRPr lang="en-US" sz="36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l">
              <a:buNone/>
            </a:pP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Larval stage of T. </a:t>
            </a:r>
            <a:r>
              <a:rPr lang="en-US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saginata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and T. </a:t>
            </a:r>
            <a:r>
              <a:rPr lang="en-US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solium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is </a:t>
            </a:r>
          </a:p>
          <a:p>
            <a:pPr marL="0" indent="0" algn="l">
              <a:buNone/>
            </a:pP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infective to man (to cause intestinal </a:t>
            </a:r>
            <a:r>
              <a:rPr lang="en-US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taeniasis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  <a:r>
              <a:rPr lang="en-US" sz="3600" dirty="0" smtClean="0"/>
              <a:t>.</a:t>
            </a:r>
            <a:endParaRPr lang="ar-IQ" sz="3600" dirty="0"/>
          </a:p>
        </p:txBody>
      </p:sp>
    </p:spTree>
    <p:extLst>
      <p:ext uri="{BB962C8B-B14F-4D97-AF65-F5344CB8AC3E}">
        <p14:creationId xmlns:p14="http://schemas.microsoft.com/office/powerpoint/2010/main" val="972084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51520" y="260648"/>
            <a:ext cx="8229600" cy="6336704"/>
          </a:xfrm>
        </p:spPr>
        <p:txBody>
          <a:bodyPr/>
          <a:lstStyle/>
          <a:p>
            <a:pPr marL="0" indent="0" algn="l">
              <a:buNone/>
            </a:pPr>
            <a:r>
              <a:rPr lang="ar-IQ" b="1" dirty="0" smtClean="0"/>
              <a:t>:</a:t>
            </a:r>
            <a:r>
              <a:rPr lang="en-US" b="1" dirty="0" smtClean="0"/>
              <a:t>Adult Worm </a:t>
            </a:r>
          </a:p>
          <a:p>
            <a:pPr marL="0" indent="0" algn="l">
              <a:buNone/>
            </a:pPr>
            <a:r>
              <a:rPr lang="en-US" dirty="0" smtClean="0"/>
              <a:t>Th</a:t>
            </a:r>
            <a:r>
              <a:rPr lang="en-US" dirty="0"/>
              <a:t>e</a:t>
            </a:r>
            <a:r>
              <a:rPr lang="en-US" dirty="0" smtClean="0"/>
              <a:t> adult worm consists of head (</a:t>
            </a:r>
            <a:r>
              <a:rPr lang="en-US" dirty="0" err="1" smtClean="0"/>
              <a:t>scolex</a:t>
            </a:r>
            <a:r>
              <a:rPr lang="en-US" dirty="0" smtClean="0"/>
              <a:t>), </a:t>
            </a:r>
          </a:p>
          <a:p>
            <a:pPr marL="0" indent="0" algn="l">
              <a:buNone/>
            </a:pPr>
            <a:r>
              <a:rPr lang="en-US" dirty="0" smtClean="0"/>
              <a:t>neck and </a:t>
            </a:r>
            <a:r>
              <a:rPr lang="en-US" dirty="0" err="1" smtClean="0"/>
              <a:t>strobila</a:t>
            </a:r>
            <a:r>
              <a:rPr lang="en-US" dirty="0" smtClean="0"/>
              <a:t> (body)</a:t>
            </a:r>
            <a:endParaRPr lang="ar-IQ" dirty="0"/>
          </a:p>
        </p:txBody>
      </p:sp>
      <p:sp>
        <p:nvSpPr>
          <p:cNvPr id="4" name="مستطيل 3"/>
          <p:cNvSpPr/>
          <p:nvPr/>
        </p:nvSpPr>
        <p:spPr>
          <a:xfrm>
            <a:off x="164387" y="2204864"/>
            <a:ext cx="878497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ar-IQ" sz="3600" b="1" dirty="0" smtClean="0"/>
              <a:t>:</a:t>
            </a:r>
            <a:r>
              <a:rPr lang="en-US" sz="3600" b="1" dirty="0" smtClean="0"/>
              <a:t>Head/</a:t>
            </a:r>
            <a:r>
              <a:rPr lang="en-US" sz="3600" b="1" dirty="0" err="1" smtClean="0"/>
              <a:t>scolex</a:t>
            </a:r>
            <a:endParaRPr lang="en-US" sz="3600" b="1" dirty="0" smtClean="0"/>
          </a:p>
          <a:p>
            <a:pPr algn="l"/>
            <a:r>
              <a:rPr lang="en-US" sz="3600" dirty="0" smtClean="0"/>
              <a:t>The </a:t>
            </a:r>
            <a:r>
              <a:rPr lang="en-US" sz="3600" dirty="0" err="1" smtClean="0"/>
              <a:t>scolex</a:t>
            </a:r>
            <a:r>
              <a:rPr lang="en-US" sz="3600" dirty="0" smtClean="0"/>
              <a:t> bears four cup like muscular suckers (or acetabula) which helps in attachment .</a:t>
            </a:r>
          </a:p>
          <a:p>
            <a:pPr algn="l"/>
            <a:r>
              <a:rPr lang="en-US" sz="3600" dirty="0" smtClean="0"/>
              <a:t> In T. </a:t>
            </a:r>
            <a:r>
              <a:rPr lang="en-US" sz="3600" dirty="0" err="1" smtClean="0"/>
              <a:t>solium</a:t>
            </a:r>
            <a:r>
              <a:rPr lang="en-US" sz="3600" dirty="0" smtClean="0"/>
              <a:t>, the </a:t>
            </a:r>
            <a:r>
              <a:rPr lang="en-US" sz="3600" dirty="0" err="1" smtClean="0"/>
              <a:t>scolex</a:t>
            </a:r>
            <a:r>
              <a:rPr lang="en-US" sz="3600" dirty="0" smtClean="0"/>
              <a:t> has a beak like apical </a:t>
            </a:r>
          </a:p>
          <a:p>
            <a:pPr algn="l"/>
            <a:r>
              <a:rPr lang="en-US" sz="3600" dirty="0" smtClean="0"/>
              <a:t>protrusion called as </a:t>
            </a:r>
            <a:r>
              <a:rPr lang="en-US" sz="3600" dirty="0" err="1" smtClean="0"/>
              <a:t>rostellum</a:t>
            </a:r>
            <a:r>
              <a:rPr lang="en-US" sz="3600" dirty="0" smtClean="0"/>
              <a:t>. </a:t>
            </a:r>
          </a:p>
          <a:p>
            <a:pPr algn="l"/>
            <a:r>
              <a:rPr lang="en-US" sz="3600" dirty="0" smtClean="0"/>
              <a:t>The </a:t>
            </a:r>
            <a:r>
              <a:rPr lang="en-US" sz="3600" dirty="0" err="1" smtClean="0"/>
              <a:t>rostellum</a:t>
            </a:r>
            <a:r>
              <a:rPr lang="en-US" sz="3600" dirty="0" smtClean="0"/>
              <a:t> is armed with two rows of </a:t>
            </a:r>
            <a:r>
              <a:rPr lang="en-US" sz="3600" dirty="0" err="1" smtClean="0"/>
              <a:t>hooklets</a:t>
            </a:r>
            <a:r>
              <a:rPr lang="en-US" sz="3600" dirty="0" smtClean="0"/>
              <a:t> (hence called as armed tapeworm).</a:t>
            </a:r>
            <a:endParaRPr lang="ar-IQ" sz="3600" dirty="0"/>
          </a:p>
        </p:txBody>
      </p:sp>
    </p:spTree>
    <p:extLst>
      <p:ext uri="{BB962C8B-B14F-4D97-AF65-F5344CB8AC3E}">
        <p14:creationId xmlns:p14="http://schemas.microsoft.com/office/powerpoint/2010/main" val="3283425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-14807"/>
            <a:ext cx="8820472" cy="6597352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ar-IQ" sz="2400" b="1" dirty="0" smtClean="0"/>
              <a:t>:</a:t>
            </a:r>
            <a:r>
              <a:rPr lang="en-US" sz="2400" b="1" dirty="0" smtClean="0"/>
              <a:t>Neck</a:t>
            </a:r>
          </a:p>
          <a:p>
            <a:pPr marL="0" indent="0" algn="l">
              <a:buNone/>
            </a:pPr>
            <a:r>
              <a:rPr lang="en-US" sz="2400" dirty="0" smtClean="0"/>
              <a:t>Situated next to the head. It is the narrow </a:t>
            </a:r>
          </a:p>
          <a:p>
            <a:pPr marL="0" indent="0" algn="l">
              <a:buNone/>
            </a:pPr>
            <a:r>
              <a:rPr lang="en-US" sz="2400" dirty="0" smtClean="0"/>
              <a:t>growing region from which the </a:t>
            </a:r>
            <a:r>
              <a:rPr lang="en-US" sz="2400" dirty="0" err="1" smtClean="0"/>
              <a:t>proglottids</a:t>
            </a:r>
            <a:r>
              <a:rPr lang="en-US" sz="2400" dirty="0" smtClean="0"/>
              <a:t> </a:t>
            </a:r>
          </a:p>
          <a:p>
            <a:pPr marL="0" indent="0" algn="l">
              <a:buNone/>
            </a:pPr>
            <a:r>
              <a:rPr lang="en-US" sz="2400" dirty="0" smtClean="0"/>
              <a:t>arise. Neck is longer in T. </a:t>
            </a:r>
            <a:r>
              <a:rPr lang="en-US" sz="2400" dirty="0" err="1" smtClean="0"/>
              <a:t>saginata</a:t>
            </a:r>
            <a:r>
              <a:rPr lang="en-US" sz="2400" dirty="0" smtClean="0"/>
              <a:t>.</a:t>
            </a:r>
          </a:p>
          <a:p>
            <a:pPr marL="0" indent="0" algn="l">
              <a:buNone/>
            </a:pPr>
            <a:endParaRPr lang="en-US" sz="2400" dirty="0" smtClean="0"/>
          </a:p>
          <a:p>
            <a:pPr marL="0" indent="0" algn="l">
              <a:buNone/>
            </a:pPr>
            <a:r>
              <a:rPr lang="ar-IQ" sz="2400" b="1" dirty="0" smtClean="0"/>
              <a:t>:</a:t>
            </a:r>
            <a:r>
              <a:rPr lang="en-US" sz="2400" b="1" dirty="0" err="1" smtClean="0"/>
              <a:t>Strobila</a:t>
            </a:r>
            <a:endParaRPr lang="en-US" sz="2400" b="1" dirty="0" smtClean="0"/>
          </a:p>
          <a:p>
            <a:pPr marL="0" indent="0" algn="l">
              <a:buNone/>
            </a:pPr>
            <a:r>
              <a:rPr lang="en-US" sz="2400" dirty="0" err="1" smtClean="0"/>
              <a:t>Strobila</a:t>
            </a:r>
            <a:r>
              <a:rPr lang="en-US" sz="2400" dirty="0" smtClean="0"/>
              <a:t> is the trunk or body, consists of many </a:t>
            </a:r>
          </a:p>
          <a:p>
            <a:pPr marL="0" indent="0" algn="l">
              <a:buNone/>
            </a:pPr>
            <a:r>
              <a:rPr lang="en-US" sz="2400" dirty="0" smtClean="0"/>
              <a:t>segments (or </a:t>
            </a:r>
            <a:r>
              <a:rPr lang="en-US" sz="2400" dirty="0" err="1" smtClean="0"/>
              <a:t>proglottids</a:t>
            </a:r>
            <a:r>
              <a:rPr lang="en-US" sz="2400" dirty="0" smtClean="0"/>
              <a:t>). Segments are of </a:t>
            </a:r>
          </a:p>
          <a:p>
            <a:pPr marL="0" indent="0" algn="l">
              <a:buNone/>
            </a:pPr>
            <a:r>
              <a:rPr lang="en-US" sz="2400" dirty="0" smtClean="0"/>
              <a:t>three types—(1) immature, (2) mature and (3) gravid.</a:t>
            </a:r>
          </a:p>
          <a:p>
            <a:pPr marL="0" indent="0" algn="l">
              <a:buNone/>
            </a:pPr>
            <a:r>
              <a:rPr lang="en-US" sz="2400" dirty="0" smtClean="0"/>
              <a:t>The mature segment contains the male and </a:t>
            </a:r>
          </a:p>
          <a:p>
            <a:pPr marL="0" indent="0" algn="l">
              <a:buNone/>
            </a:pPr>
            <a:r>
              <a:rPr lang="en-US" sz="2400" dirty="0" smtClean="0"/>
              <a:t>the female reproductive organs .</a:t>
            </a:r>
          </a:p>
          <a:p>
            <a:pPr marL="0" indent="0" algn="l">
              <a:buNone/>
            </a:pPr>
            <a:r>
              <a:rPr lang="en-US" sz="2400" dirty="0" smtClean="0"/>
              <a:t>Female organs consist of ovary, branched and </a:t>
            </a:r>
          </a:p>
          <a:p>
            <a:pPr marL="0" indent="0" algn="l">
              <a:buNone/>
            </a:pPr>
            <a:r>
              <a:rPr lang="en-US" sz="2400" dirty="0" smtClean="0"/>
              <a:t>closed uterus, </a:t>
            </a:r>
            <a:r>
              <a:rPr lang="en-US" sz="2400" dirty="0" err="1" smtClean="0"/>
              <a:t>ootype</a:t>
            </a:r>
            <a:r>
              <a:rPr lang="en-US" sz="2400" dirty="0" smtClean="0"/>
              <a:t>, single mass of </a:t>
            </a:r>
            <a:r>
              <a:rPr lang="en-US" sz="2400" dirty="0" err="1" smtClean="0"/>
              <a:t>vitelline</a:t>
            </a:r>
            <a:r>
              <a:rPr lang="en-US" sz="2400" dirty="0" smtClean="0"/>
              <a:t> </a:t>
            </a:r>
          </a:p>
          <a:p>
            <a:pPr marL="0" indent="0" algn="l">
              <a:buNone/>
            </a:pPr>
            <a:r>
              <a:rPr lang="en-US" sz="2400" dirty="0" smtClean="0"/>
              <a:t>gland and laterally situated genital pore. </a:t>
            </a:r>
          </a:p>
          <a:p>
            <a:pPr marL="0" indent="0" algn="l">
              <a:buNone/>
            </a:pPr>
            <a:r>
              <a:rPr lang="en-US" sz="2400" dirty="0" smtClean="0"/>
              <a:t>Male organs consist of testes (follicles), vas deferens and cirrus</a:t>
            </a:r>
            <a:endParaRPr lang="ar-IQ" sz="2400" dirty="0"/>
          </a:p>
        </p:txBody>
      </p:sp>
    </p:spTree>
    <p:extLst>
      <p:ext uri="{BB962C8B-B14F-4D97-AF65-F5344CB8AC3E}">
        <p14:creationId xmlns:p14="http://schemas.microsoft.com/office/powerpoint/2010/main" val="196075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7504" y="116632"/>
            <a:ext cx="8784976" cy="6408712"/>
          </a:xfrm>
        </p:spPr>
        <p:txBody>
          <a:bodyPr>
            <a:normAutofit fontScale="70000" lnSpcReduction="20000"/>
          </a:bodyPr>
          <a:lstStyle/>
          <a:p>
            <a:pPr marL="0" indent="0" algn="l">
              <a:buNone/>
            </a:pPr>
            <a:r>
              <a:rPr lang="en-US" b="1" dirty="0"/>
              <a:t>life Cycle of </a:t>
            </a:r>
            <a:r>
              <a:rPr lang="en-US" b="1" dirty="0" err="1"/>
              <a:t>taenia</a:t>
            </a:r>
            <a:r>
              <a:rPr lang="en-US" b="1" dirty="0"/>
              <a:t> </a:t>
            </a:r>
            <a:r>
              <a:rPr lang="en-US" b="1" dirty="0" err="1"/>
              <a:t>saginata</a:t>
            </a:r>
            <a:r>
              <a:rPr lang="en-US" b="1" dirty="0"/>
              <a:t> </a:t>
            </a:r>
            <a:r>
              <a:rPr lang="en-US" b="1" dirty="0" smtClean="0"/>
              <a:t>:</a:t>
            </a:r>
            <a:endParaRPr lang="en-US" b="1" dirty="0"/>
          </a:p>
          <a:p>
            <a:pPr marL="0" indent="0" algn="l">
              <a:buNone/>
            </a:pPr>
            <a:r>
              <a:rPr lang="en-US" dirty="0"/>
              <a:t>Host: Men act as the definitive and cattle serve  as the intermediate host.</a:t>
            </a:r>
          </a:p>
          <a:p>
            <a:pPr marL="0" indent="0" algn="l">
              <a:buNone/>
            </a:pPr>
            <a:r>
              <a:rPr lang="en-US" dirty="0"/>
              <a:t>Infective stage: </a:t>
            </a:r>
            <a:r>
              <a:rPr lang="en-US" dirty="0" err="1"/>
              <a:t>Cysticercus</a:t>
            </a:r>
            <a:r>
              <a:rPr lang="en-US" dirty="0"/>
              <a:t> </a:t>
            </a:r>
            <a:r>
              <a:rPr lang="en-US" dirty="0" err="1"/>
              <a:t>bovis</a:t>
            </a:r>
            <a:r>
              <a:rPr lang="en-US" dirty="0"/>
              <a:t> (larval stage) </a:t>
            </a:r>
          </a:p>
          <a:p>
            <a:pPr marL="0" indent="0" algn="l">
              <a:buNone/>
            </a:pPr>
            <a:r>
              <a:rPr lang="en-US" dirty="0"/>
              <a:t>is the infective stage to men while eggs are infective to cattle.</a:t>
            </a:r>
          </a:p>
          <a:p>
            <a:pPr marL="0" indent="0" algn="l">
              <a:buNone/>
            </a:pPr>
            <a:endParaRPr lang="en-US" dirty="0"/>
          </a:p>
          <a:p>
            <a:pPr marL="0" indent="0" algn="l">
              <a:buNone/>
            </a:pPr>
            <a:r>
              <a:rPr lang="ar-IQ" b="1" dirty="0" smtClean="0"/>
              <a:t>:</a:t>
            </a:r>
            <a:r>
              <a:rPr lang="en-US" b="1" dirty="0" smtClean="0"/>
              <a:t>The </a:t>
            </a:r>
            <a:r>
              <a:rPr lang="en-US" b="1" dirty="0"/>
              <a:t>Human Cycle</a:t>
            </a:r>
          </a:p>
          <a:p>
            <a:pPr marL="0" indent="0" algn="l">
              <a:buNone/>
            </a:pPr>
            <a:r>
              <a:rPr lang="en-US" sz="3400" dirty="0"/>
              <a:t>1.Mode of transmission: Man acquires the infection by ingestion of undercooked beef containing encysted larval stage (</a:t>
            </a:r>
            <a:r>
              <a:rPr lang="en-US" sz="3400" dirty="0" err="1"/>
              <a:t>cysticercus</a:t>
            </a:r>
            <a:r>
              <a:rPr lang="en-US" sz="3400" dirty="0"/>
              <a:t> </a:t>
            </a:r>
            <a:r>
              <a:rPr lang="en-US" sz="3400" dirty="0" err="1"/>
              <a:t>bovis</a:t>
            </a:r>
            <a:r>
              <a:rPr lang="en-US" sz="3400" dirty="0"/>
              <a:t>).</a:t>
            </a:r>
          </a:p>
          <a:p>
            <a:pPr marL="0" indent="0" algn="l">
              <a:buNone/>
            </a:pPr>
            <a:endParaRPr lang="en-US" sz="3400" dirty="0"/>
          </a:p>
          <a:p>
            <a:pPr marL="0" indent="0" algn="l">
              <a:buNone/>
            </a:pPr>
            <a:r>
              <a:rPr lang="en-US" sz="3400" dirty="0"/>
              <a:t>2.Larva transforms to adult: The larva hatch out in small intestine, the </a:t>
            </a:r>
            <a:r>
              <a:rPr lang="en-US" sz="3400" dirty="0" err="1"/>
              <a:t>scolices</a:t>
            </a:r>
            <a:r>
              <a:rPr lang="en-US" sz="3400" dirty="0"/>
              <a:t> </a:t>
            </a:r>
            <a:r>
              <a:rPr lang="en-US" sz="3400" dirty="0" err="1"/>
              <a:t>exvaginate</a:t>
            </a:r>
            <a:r>
              <a:rPr lang="en-US" sz="3400" dirty="0"/>
              <a:t> and anchor to the intestinal wall by suckers </a:t>
            </a:r>
          </a:p>
          <a:p>
            <a:pPr marL="0" indent="0" algn="l">
              <a:buNone/>
            </a:pPr>
            <a:r>
              <a:rPr lang="en-US" sz="3400" dirty="0"/>
              <a:t>and gradually develop into the adult worms.</a:t>
            </a:r>
          </a:p>
          <a:p>
            <a:pPr marL="0" indent="0" algn="l">
              <a:buNone/>
            </a:pPr>
            <a:r>
              <a:rPr lang="en-US" sz="3400" dirty="0"/>
              <a:t>3. Adult worms become sexually mature in 10–14 weeks, fertilization occurs (self or cross fertilization within the segments) and </a:t>
            </a:r>
          </a:p>
          <a:p>
            <a:pPr marL="0" indent="0" algn="l">
              <a:buNone/>
            </a:pPr>
            <a:r>
              <a:rPr lang="en-US" sz="3400" dirty="0"/>
              <a:t>eggs are formed &amp; later released to the feces. Eggs are infective to cattle</a:t>
            </a:r>
          </a:p>
          <a:p>
            <a:pPr marL="0" indent="0" algn="l">
              <a:buNone/>
            </a:pPr>
            <a:r>
              <a:rPr lang="en-US" sz="3400" dirty="0"/>
              <a:t> 4.Sometime, the older gravid segments break off and are released in the feces. They are quite mobile and migrate in the feces.</a:t>
            </a:r>
            <a:endParaRPr lang="ar-IQ" sz="3400" dirty="0"/>
          </a:p>
        </p:txBody>
      </p:sp>
    </p:spTree>
    <p:extLst>
      <p:ext uri="{BB962C8B-B14F-4D97-AF65-F5344CB8AC3E}">
        <p14:creationId xmlns:p14="http://schemas.microsoft.com/office/powerpoint/2010/main" val="1475825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8208912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مستطيل 3"/>
          <p:cNvSpPr/>
          <p:nvPr/>
        </p:nvSpPr>
        <p:spPr>
          <a:xfrm>
            <a:off x="2195736" y="6165304"/>
            <a:ext cx="3751732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dirty="0"/>
              <a:t>fig. 10.13: Life cycle of </a:t>
            </a:r>
            <a:r>
              <a:rPr lang="en-US" dirty="0" err="1"/>
              <a:t>Taenia</a:t>
            </a:r>
            <a:r>
              <a:rPr lang="en-US" dirty="0"/>
              <a:t> </a:t>
            </a:r>
            <a:r>
              <a:rPr lang="en-US" dirty="0" err="1"/>
              <a:t>saginata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38216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1832" y="157064"/>
            <a:ext cx="8928992" cy="6624736"/>
          </a:xfrm>
        </p:spPr>
        <p:txBody>
          <a:bodyPr>
            <a:normAutofit fontScale="62500" lnSpcReduction="20000"/>
          </a:bodyPr>
          <a:lstStyle/>
          <a:p>
            <a:pPr marL="0" indent="0" algn="l">
              <a:buNone/>
            </a:pPr>
            <a:r>
              <a:rPr lang="en-US" b="1" dirty="0"/>
              <a:t>life Cycle of </a:t>
            </a:r>
            <a:r>
              <a:rPr lang="en-US" b="1" dirty="0" err="1"/>
              <a:t>taenia</a:t>
            </a:r>
            <a:r>
              <a:rPr lang="en-US" b="1" dirty="0"/>
              <a:t> </a:t>
            </a:r>
            <a:r>
              <a:rPr lang="en-US" b="1" dirty="0" err="1"/>
              <a:t>solium</a:t>
            </a:r>
            <a:r>
              <a:rPr lang="en-US" b="1" dirty="0"/>
              <a:t> </a:t>
            </a:r>
          </a:p>
          <a:p>
            <a:pPr marL="0" indent="0" algn="l">
              <a:buNone/>
            </a:pPr>
            <a:r>
              <a:rPr lang="en-US" dirty="0"/>
              <a:t>Life cycle of T. </a:t>
            </a:r>
            <a:r>
              <a:rPr lang="en-US" dirty="0" err="1"/>
              <a:t>solium</a:t>
            </a:r>
            <a:r>
              <a:rPr lang="en-US" dirty="0"/>
              <a:t> depends on the disease </a:t>
            </a:r>
          </a:p>
          <a:p>
            <a:pPr marL="0" indent="0" algn="l">
              <a:buNone/>
            </a:pPr>
            <a:r>
              <a:rPr lang="en-US" dirty="0"/>
              <a:t>it causes.</a:t>
            </a:r>
          </a:p>
          <a:p>
            <a:pPr marL="0" indent="0" algn="l">
              <a:buNone/>
            </a:pPr>
            <a:endParaRPr lang="en-US" dirty="0"/>
          </a:p>
          <a:p>
            <a:pPr marL="0" indent="0" algn="l">
              <a:buNone/>
            </a:pPr>
            <a:r>
              <a:rPr lang="en-US" sz="3800" dirty="0"/>
              <a:t>When it causes intestinal </a:t>
            </a:r>
            <a:r>
              <a:rPr lang="en-US" sz="3800" dirty="0" err="1"/>
              <a:t>taeniasis</a:t>
            </a:r>
            <a:r>
              <a:rPr lang="en-US" sz="3800" dirty="0"/>
              <a:t>, the life </a:t>
            </a:r>
          </a:p>
          <a:p>
            <a:pPr marL="0" indent="0" algn="l">
              <a:buNone/>
            </a:pPr>
            <a:r>
              <a:rPr lang="en-US" sz="3800" dirty="0"/>
              <a:t>cycle is exactly similar to that of T. </a:t>
            </a:r>
            <a:r>
              <a:rPr lang="en-US" sz="3800" dirty="0" err="1"/>
              <a:t>saginata</a:t>
            </a:r>
            <a:endParaRPr lang="en-US" sz="3800" dirty="0"/>
          </a:p>
          <a:p>
            <a:pPr marL="0" indent="0" algn="l">
              <a:buNone/>
            </a:pPr>
            <a:r>
              <a:rPr lang="en-US" sz="3800" dirty="0"/>
              <a:t>except:</a:t>
            </a:r>
          </a:p>
          <a:p>
            <a:pPr marL="0" indent="0" algn="l">
              <a:buNone/>
            </a:pPr>
            <a:r>
              <a:rPr lang="en-US" sz="3800" dirty="0"/>
              <a:t> 1.The intermediate host is pig (hence called as </a:t>
            </a:r>
            <a:r>
              <a:rPr lang="en-US" sz="3800" b="1" dirty="0"/>
              <a:t>pork tapeworm</a:t>
            </a:r>
            <a:r>
              <a:rPr lang="en-US" sz="3800" dirty="0"/>
              <a:t>)</a:t>
            </a:r>
          </a:p>
          <a:p>
            <a:pPr marL="0" indent="0" algn="l">
              <a:buNone/>
            </a:pPr>
            <a:r>
              <a:rPr lang="en-US" sz="3800" dirty="0"/>
              <a:t>2. Men harboring the adult worm excrete the eggs in feces which can infect the same individual by autoinfection</a:t>
            </a:r>
          </a:p>
          <a:p>
            <a:pPr marL="0" indent="0" algn="l">
              <a:buNone/>
            </a:pPr>
            <a:endParaRPr lang="en-US" sz="3800" dirty="0"/>
          </a:p>
          <a:p>
            <a:pPr marL="0" indent="0" algn="l">
              <a:buNone/>
            </a:pPr>
            <a:r>
              <a:rPr lang="en-US" sz="3800" dirty="0"/>
              <a:t>3. In pigs, the development time is shorter (7–9 weeks).But when it causes </a:t>
            </a:r>
            <a:r>
              <a:rPr lang="en-US" sz="3800" dirty="0" err="1"/>
              <a:t>cysticercosis</a:t>
            </a:r>
            <a:r>
              <a:rPr lang="en-US" sz="3800" dirty="0"/>
              <a:t>, the life cycle is different and given as below:</a:t>
            </a:r>
          </a:p>
          <a:p>
            <a:pPr marL="0" indent="0" algn="l">
              <a:buNone/>
            </a:pPr>
            <a:endParaRPr lang="en-US" sz="3800" dirty="0"/>
          </a:p>
          <a:p>
            <a:pPr marL="0" indent="0" algn="l">
              <a:buNone/>
            </a:pPr>
            <a:r>
              <a:rPr lang="en-US" sz="3800" dirty="0"/>
              <a:t> *Host: Man acts as both </a:t>
            </a:r>
            <a:r>
              <a:rPr lang="en-US" sz="3800" dirty="0" smtClean="0"/>
              <a:t>definitive </a:t>
            </a:r>
            <a:r>
              <a:rPr lang="en-US" sz="3800" dirty="0"/>
              <a:t>and </a:t>
            </a:r>
            <a:r>
              <a:rPr lang="en-US" sz="3800" dirty="0" err="1" smtClean="0"/>
              <a:t>intemediate</a:t>
            </a:r>
            <a:r>
              <a:rPr lang="en-US" sz="3800" dirty="0" smtClean="0"/>
              <a:t> </a:t>
            </a:r>
            <a:r>
              <a:rPr lang="en-US" sz="3800" dirty="0"/>
              <a:t>host.</a:t>
            </a:r>
          </a:p>
          <a:p>
            <a:pPr marL="0" indent="0" algn="l">
              <a:buNone/>
            </a:pPr>
            <a:r>
              <a:rPr lang="en-US" sz="3800" dirty="0"/>
              <a:t>* Infective stage: Eggs of T. </a:t>
            </a:r>
            <a:r>
              <a:rPr lang="en-US" sz="3800" dirty="0" err="1"/>
              <a:t>solium</a:t>
            </a:r>
            <a:r>
              <a:rPr lang="en-US" sz="3800" dirty="0"/>
              <a:t>.</a:t>
            </a:r>
          </a:p>
          <a:p>
            <a:pPr marL="0" indent="0" algn="l">
              <a:buNone/>
            </a:pPr>
            <a:r>
              <a:rPr lang="en-US" sz="3800" dirty="0"/>
              <a:t>* Mode of transmission: Firstly man </a:t>
            </a:r>
            <a:r>
              <a:rPr lang="en-US" sz="3800" dirty="0" err="1"/>
              <a:t>acquirethe</a:t>
            </a:r>
            <a:r>
              <a:rPr lang="en-US" sz="3800" dirty="0"/>
              <a:t> infection by</a:t>
            </a:r>
          </a:p>
          <a:p>
            <a:pPr marL="0" indent="0" algn="l">
              <a:buNone/>
            </a:pPr>
            <a:r>
              <a:rPr lang="en-US" sz="3800" dirty="0"/>
              <a:t>(1) ingestion of contaminated food or water with eggs of T. </a:t>
            </a:r>
            <a:r>
              <a:rPr lang="en-US" sz="3800" dirty="0" err="1"/>
              <a:t>solium</a:t>
            </a:r>
            <a:r>
              <a:rPr lang="en-US" sz="3800" dirty="0"/>
              <a:t> and (2) autoinfection</a:t>
            </a:r>
            <a:r>
              <a:rPr lang="en-US" dirty="0"/>
              <a:t>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84087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1151</Words>
  <Application>Microsoft Office PowerPoint</Application>
  <PresentationFormat>عرض على الشاشة (3:4)‏</PresentationFormat>
  <Paragraphs>119</Paragraphs>
  <Slides>14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5" baseType="lpstr"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Maher</dc:creator>
  <cp:lastModifiedBy>Maher</cp:lastModifiedBy>
  <cp:revision>10</cp:revision>
  <dcterms:created xsi:type="dcterms:W3CDTF">2025-02-26T17:46:01Z</dcterms:created>
  <dcterms:modified xsi:type="dcterms:W3CDTF">2025-02-27T16:28:49Z</dcterms:modified>
</cp:coreProperties>
</file>