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C4118-29D6-42B0-965F-275D73DC639D}" type="datetimeFigureOut">
              <a:rPr lang="ar-IQ" smtClean="0"/>
              <a:t>15/08/1446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2F98-6594-40AA-B072-82138A5C778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83560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C4118-29D6-42B0-965F-275D73DC639D}" type="datetimeFigureOut">
              <a:rPr lang="ar-IQ" smtClean="0"/>
              <a:t>15/08/1446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2F98-6594-40AA-B072-82138A5C778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12336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C4118-29D6-42B0-965F-275D73DC639D}" type="datetimeFigureOut">
              <a:rPr lang="ar-IQ" smtClean="0"/>
              <a:t>15/08/1446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2F98-6594-40AA-B072-82138A5C778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35842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C4118-29D6-42B0-965F-275D73DC639D}" type="datetimeFigureOut">
              <a:rPr lang="ar-IQ" smtClean="0"/>
              <a:t>15/08/1446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2F98-6594-40AA-B072-82138A5C778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3346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C4118-29D6-42B0-965F-275D73DC639D}" type="datetimeFigureOut">
              <a:rPr lang="ar-IQ" smtClean="0"/>
              <a:t>15/08/1446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2F98-6594-40AA-B072-82138A5C778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30907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C4118-29D6-42B0-965F-275D73DC639D}" type="datetimeFigureOut">
              <a:rPr lang="ar-IQ" smtClean="0"/>
              <a:t>15/08/1446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2F98-6594-40AA-B072-82138A5C778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04175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C4118-29D6-42B0-965F-275D73DC639D}" type="datetimeFigureOut">
              <a:rPr lang="ar-IQ" smtClean="0"/>
              <a:t>15/08/1446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2F98-6594-40AA-B072-82138A5C778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18291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C4118-29D6-42B0-965F-275D73DC639D}" type="datetimeFigureOut">
              <a:rPr lang="ar-IQ" smtClean="0"/>
              <a:t>15/08/1446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2F98-6594-40AA-B072-82138A5C778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4682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C4118-29D6-42B0-965F-275D73DC639D}" type="datetimeFigureOut">
              <a:rPr lang="ar-IQ" smtClean="0"/>
              <a:t>15/08/1446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2F98-6594-40AA-B072-82138A5C778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44331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C4118-29D6-42B0-965F-275D73DC639D}" type="datetimeFigureOut">
              <a:rPr lang="ar-IQ" smtClean="0"/>
              <a:t>15/08/1446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2F98-6594-40AA-B072-82138A5C778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24609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C4118-29D6-42B0-965F-275D73DC639D}" type="datetimeFigureOut">
              <a:rPr lang="ar-IQ" smtClean="0"/>
              <a:t>15/08/1446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2F98-6594-40AA-B072-82138A5C778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3259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C4118-29D6-42B0-965F-275D73DC639D}" type="datetimeFigureOut">
              <a:rPr lang="ar-IQ" smtClean="0"/>
              <a:t>15/08/1446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42F98-6594-40AA-B072-82138A5C778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56305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1" descr="01-Liver-fluk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  <p:sp>
        <p:nvSpPr>
          <p:cNvPr id="5" name="نجمة ذات 5 نقاط 4"/>
          <p:cNvSpPr/>
          <p:nvPr/>
        </p:nvSpPr>
        <p:spPr>
          <a:xfrm>
            <a:off x="611560" y="2492896"/>
            <a:ext cx="3168352" cy="2952328"/>
          </a:xfrm>
          <a:prstGeom prst="star5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97828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404664"/>
            <a:ext cx="8496944" cy="6264696"/>
          </a:xfrm>
        </p:spPr>
        <p:txBody>
          <a:bodyPr>
            <a:normAutofit lnSpcReduction="10000"/>
          </a:bodyPr>
          <a:lstStyle/>
          <a:p>
            <a:pPr marL="0" indent="0" algn="just" rtl="0">
              <a:buNone/>
            </a:pPr>
            <a:r>
              <a:rPr lang="en-US" dirty="0" smtClean="0"/>
              <a:t>14. </a:t>
            </a:r>
            <a:r>
              <a:rPr lang="en-US" dirty="0" err="1" smtClean="0"/>
              <a:t>Fasciola</a:t>
            </a:r>
            <a:r>
              <a:rPr lang="en-US" dirty="0" smtClean="0"/>
              <a:t> species Treatment </a:t>
            </a:r>
          </a:p>
          <a:p>
            <a:pPr algn="just" rtl="0"/>
            <a:r>
              <a:rPr lang="en-US" dirty="0" err="1" smtClean="0"/>
              <a:t>Bithionol</a:t>
            </a:r>
            <a:r>
              <a:rPr lang="en-US" dirty="0" smtClean="0"/>
              <a:t> 20-50 mg/kg body weight on alternate days to complete 10 to 5 doses </a:t>
            </a:r>
          </a:p>
          <a:p>
            <a:pPr algn="just" rtl="0"/>
            <a:r>
              <a:rPr lang="en-US" dirty="0" err="1" smtClean="0"/>
              <a:t>Triclabendazole</a:t>
            </a:r>
            <a:r>
              <a:rPr lang="en-US" dirty="0" smtClean="0"/>
              <a:t>  Also a recommended drug of choice due to:  Efficacy  Safety  Ease of use</a:t>
            </a:r>
          </a:p>
          <a:p>
            <a:pPr marL="0" indent="0" algn="just" rtl="0">
              <a:buNone/>
            </a:pPr>
            <a:r>
              <a:rPr lang="en-US" dirty="0" smtClean="0"/>
              <a:t>15. Control : Education  Cheapest and Most Cost Effective Way </a:t>
            </a:r>
          </a:p>
          <a:p>
            <a:pPr algn="just" rtl="0"/>
            <a:r>
              <a:rPr lang="en-US" dirty="0" smtClean="0"/>
              <a:t>Wash Aquatic Vegetables in 6% Vinegar for 5-10 minutes </a:t>
            </a:r>
          </a:p>
          <a:p>
            <a:pPr algn="just" rtl="0"/>
            <a:r>
              <a:rPr lang="en-US" dirty="0" smtClean="0"/>
              <a:t>Better </a:t>
            </a:r>
            <a:r>
              <a:rPr lang="en-US" dirty="0" smtClean="0"/>
              <a:t>herding practices ,</a:t>
            </a:r>
          </a:p>
          <a:p>
            <a:pPr algn="just" rtl="0"/>
            <a:r>
              <a:rPr lang="en-US" dirty="0" err="1" smtClean="0"/>
              <a:t>Moluskicide</a:t>
            </a:r>
            <a:r>
              <a:rPr lang="en-US" dirty="0" smtClean="0"/>
              <a:t> </a:t>
            </a:r>
          </a:p>
          <a:p>
            <a:pPr algn="just" rtl="0"/>
            <a:r>
              <a:rPr lang="en-US" dirty="0" smtClean="0"/>
              <a:t>Controls Intermediate Snail Host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991998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01-F-buski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298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1" descr="02-F-buski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162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03-F-buski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4447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1" descr="04-F-buski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948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1" descr="08-F-buski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9304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1" descr="09-F-buski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8312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1" descr="11-F-buski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611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1" descr="12-F-buski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810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1" descr="13-F-buski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474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1" descr="02-Liver-fluk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28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1" descr="03-Liver-fluk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735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6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332656"/>
            <a:ext cx="8229600" cy="6264696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4. </a:t>
            </a:r>
            <a:r>
              <a:rPr lang="en-US" dirty="0" err="1" smtClean="0"/>
              <a:t>Fasciola</a:t>
            </a:r>
            <a:r>
              <a:rPr lang="en-US" dirty="0" smtClean="0"/>
              <a:t> hepatica : Mode of transmission is by ingestion of </a:t>
            </a:r>
            <a:r>
              <a:rPr lang="en-US" dirty="0" err="1" smtClean="0"/>
              <a:t>metacercariae</a:t>
            </a:r>
            <a:r>
              <a:rPr lang="en-US" dirty="0" smtClean="0"/>
              <a:t> found in edible aquatic plants or by drinking water with floating </a:t>
            </a:r>
            <a:r>
              <a:rPr lang="en-US" dirty="0" err="1" smtClean="0"/>
              <a:t>metacercariae</a:t>
            </a:r>
            <a:r>
              <a:rPr lang="en-US" dirty="0" smtClean="0"/>
              <a:t> </a:t>
            </a:r>
          </a:p>
          <a:p>
            <a:pPr marL="0" indent="0" algn="l">
              <a:buNone/>
            </a:pPr>
            <a:r>
              <a:rPr lang="en-US" dirty="0" smtClean="0"/>
              <a:t> </a:t>
            </a:r>
            <a:r>
              <a:rPr lang="en-US" dirty="0" err="1" smtClean="0"/>
              <a:t>Metacercariae</a:t>
            </a:r>
            <a:r>
              <a:rPr lang="en-US" dirty="0" smtClean="0"/>
              <a:t> </a:t>
            </a:r>
            <a:r>
              <a:rPr lang="en-US" dirty="0" err="1" smtClean="0"/>
              <a:t>excsts</a:t>
            </a:r>
            <a:r>
              <a:rPr lang="en-US" dirty="0" smtClean="0"/>
              <a:t> in the duodenum or jejunum and liberate the juvenile fluke </a:t>
            </a:r>
          </a:p>
          <a:p>
            <a:pPr marL="0" indent="0" algn="l">
              <a:buNone/>
            </a:pPr>
            <a:r>
              <a:rPr lang="en-US" dirty="0" smtClean="0"/>
              <a:t> Juvenile fluke penetrates the intestinal wall and reaches the liver capsule </a:t>
            </a:r>
          </a:p>
          <a:p>
            <a:pPr marL="0" indent="0" algn="l">
              <a:buNone/>
            </a:pPr>
            <a:r>
              <a:rPr lang="en-US" dirty="0" smtClean="0"/>
              <a:t> The parasite burrows into the liver parenchyma where it grows and develops </a:t>
            </a:r>
          </a:p>
          <a:p>
            <a:pPr marL="0" indent="0" algn="l">
              <a:buNone/>
            </a:pPr>
            <a:r>
              <a:rPr lang="en-US" dirty="0" smtClean="0"/>
              <a:t> It becomes sexually mature in the bile ducts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2883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6408712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5. </a:t>
            </a:r>
            <a:r>
              <a:rPr lang="en-US" dirty="0" err="1" smtClean="0"/>
              <a:t>Fasciola</a:t>
            </a:r>
            <a:r>
              <a:rPr lang="en-US" dirty="0" smtClean="0"/>
              <a:t> hepatica Adult Worm </a:t>
            </a:r>
          </a:p>
          <a:p>
            <a:pPr marL="0" indent="0" algn="l">
              <a:buNone/>
            </a:pPr>
            <a:r>
              <a:rPr lang="en-US" dirty="0" smtClean="0"/>
              <a:t>Large, broad, flat body Leaf shaped </a:t>
            </a:r>
          </a:p>
          <a:p>
            <a:pPr marL="0" indent="0" algn="l">
              <a:buNone/>
            </a:pPr>
            <a:r>
              <a:rPr lang="en-US" dirty="0" smtClean="0"/>
              <a:t>Anterior end forms a prominent cephalic cone </a:t>
            </a:r>
          </a:p>
          <a:p>
            <a:pPr marL="0" indent="0" algn="l">
              <a:buNone/>
            </a:pPr>
            <a:r>
              <a:rPr lang="en-US" dirty="0" smtClean="0"/>
              <a:t>Small oral and ventral suckers </a:t>
            </a:r>
          </a:p>
          <a:p>
            <a:pPr marL="0" indent="0" algn="l">
              <a:buNone/>
            </a:pPr>
            <a:r>
              <a:rPr lang="en-US" dirty="0" smtClean="0"/>
              <a:t>Long and highly branched intestinal caeca</a:t>
            </a:r>
          </a:p>
          <a:p>
            <a:pPr marL="0" indent="0" algn="l">
              <a:buNone/>
            </a:pPr>
            <a:endParaRPr lang="ar-IQ" dirty="0"/>
          </a:p>
        </p:txBody>
      </p:sp>
      <p:pic>
        <p:nvPicPr>
          <p:cNvPr id="4" name="Picture 1" descr="06-Liver-fluk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212976"/>
            <a:ext cx="8280920" cy="332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16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12068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7. </a:t>
            </a:r>
            <a:r>
              <a:rPr lang="en-US" dirty="0" err="1" smtClean="0"/>
              <a:t>Fasciola</a:t>
            </a:r>
            <a:r>
              <a:rPr lang="en-US" dirty="0" smtClean="0"/>
              <a:t> hepatica and </a:t>
            </a:r>
            <a:r>
              <a:rPr lang="en-US" dirty="0" err="1" smtClean="0"/>
              <a:t>gigantica</a:t>
            </a:r>
            <a:r>
              <a:rPr lang="en-US" dirty="0" smtClean="0"/>
              <a:t> </a:t>
            </a:r>
          </a:p>
          <a:p>
            <a:pPr marL="0" indent="0" algn="l">
              <a:buNone/>
            </a:pPr>
            <a:r>
              <a:rPr lang="en-US" dirty="0" smtClean="0"/>
              <a:t> Definitive host:  Sheep  Cattle  Humans (Accidental)  Other Mammals </a:t>
            </a:r>
          </a:p>
          <a:p>
            <a:pPr marL="0" indent="0" algn="l">
              <a:buNone/>
            </a:pPr>
            <a:r>
              <a:rPr lang="en-US" dirty="0" smtClean="0"/>
              <a:t> Intermediate host Fresh Water Snail</a:t>
            </a:r>
          </a:p>
          <a:p>
            <a:pPr marL="0" indent="0" algn="l">
              <a:buNone/>
            </a:pPr>
            <a:r>
              <a:rPr lang="en-US" dirty="0" smtClean="0"/>
              <a:t>8. </a:t>
            </a:r>
            <a:r>
              <a:rPr lang="en-US" dirty="0" err="1" smtClean="0"/>
              <a:t>Fasciola</a:t>
            </a:r>
            <a:r>
              <a:rPr lang="en-US" dirty="0" smtClean="0"/>
              <a:t> hepatica Ova </a:t>
            </a:r>
          </a:p>
          <a:p>
            <a:pPr marL="0" indent="0" algn="l">
              <a:buNone/>
            </a:pPr>
            <a:r>
              <a:rPr lang="en-US" dirty="0" smtClean="0"/>
              <a:t>.Large ,Hen’s egg shaped ,Ovoid </a:t>
            </a:r>
          </a:p>
          <a:p>
            <a:pPr marL="0" indent="0" algn="l">
              <a:buNone/>
            </a:pPr>
            <a:r>
              <a:rPr lang="en-US" dirty="0" smtClean="0"/>
              <a:t>,</a:t>
            </a:r>
            <a:r>
              <a:rPr lang="en-US" dirty="0" err="1" smtClean="0"/>
              <a:t>Operculated</a:t>
            </a:r>
            <a:r>
              <a:rPr lang="en-US" dirty="0" smtClean="0"/>
              <a:t> ,Bile stained ,</a:t>
            </a:r>
            <a:r>
              <a:rPr lang="en-US" dirty="0" err="1" smtClean="0"/>
              <a:t>Unsegmented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13944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260648"/>
            <a:ext cx="8229600" cy="6408712"/>
          </a:xfrm>
        </p:spPr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en-US" dirty="0" smtClean="0"/>
              <a:t>9. Life cycle of </a:t>
            </a:r>
            <a:r>
              <a:rPr lang="en-US" i="1" dirty="0" err="1" smtClean="0"/>
              <a:t>F.hepatica</a:t>
            </a:r>
            <a:r>
              <a:rPr lang="en-US" i="1" dirty="0" smtClean="0"/>
              <a:t> </a:t>
            </a:r>
            <a:endParaRPr lang="en-US" i="1" dirty="0" smtClean="0"/>
          </a:p>
          <a:p>
            <a:pPr marL="0" indent="0" algn="l">
              <a:buNone/>
            </a:pPr>
            <a:r>
              <a:rPr lang="en-US" dirty="0" smtClean="0"/>
              <a:t> The life cycle of </a:t>
            </a:r>
            <a:r>
              <a:rPr lang="en-US" dirty="0" err="1" smtClean="0"/>
              <a:t>Fasciola</a:t>
            </a:r>
            <a:r>
              <a:rPr lang="en-US" dirty="0" smtClean="0"/>
              <a:t> hepatica starts when a female lays eggs in the liver of an infected human. </a:t>
            </a:r>
          </a:p>
          <a:p>
            <a:pPr marL="0" indent="0" algn="l">
              <a:buNone/>
            </a:pPr>
            <a:r>
              <a:rPr lang="en-US" dirty="0" smtClean="0"/>
              <a:t>Immature eggs are discharged in the biliary ducts and taken out in the feces. </a:t>
            </a:r>
          </a:p>
          <a:p>
            <a:pPr marL="0" indent="0" algn="l">
              <a:buNone/>
            </a:pPr>
            <a:r>
              <a:rPr lang="en-US" dirty="0" smtClean="0"/>
              <a:t>If landed in water, the eggs become </a:t>
            </a:r>
            <a:r>
              <a:rPr lang="en-US" dirty="0" err="1" smtClean="0"/>
              <a:t>embryonated</a:t>
            </a:r>
            <a:r>
              <a:rPr lang="en-US" dirty="0" smtClean="0"/>
              <a:t> and develop larvae called </a:t>
            </a:r>
            <a:r>
              <a:rPr lang="en-US" dirty="0" err="1" smtClean="0"/>
              <a:t>miracidia</a:t>
            </a:r>
            <a:r>
              <a:rPr lang="en-US" dirty="0" smtClean="0"/>
              <a:t>.</a:t>
            </a:r>
          </a:p>
          <a:p>
            <a:pPr marL="0" indent="0" algn="l">
              <a:buNone/>
            </a:pPr>
            <a:r>
              <a:rPr lang="en-US" dirty="0" smtClean="0"/>
              <a:t> A </a:t>
            </a:r>
            <a:r>
              <a:rPr lang="en-US" dirty="0" err="1" smtClean="0"/>
              <a:t>miracidium</a:t>
            </a:r>
            <a:r>
              <a:rPr lang="en-US" dirty="0" smtClean="0"/>
              <a:t> invades an aquatic snail and develops into </a:t>
            </a:r>
            <a:r>
              <a:rPr lang="en-US" dirty="0" err="1" smtClean="0"/>
              <a:t>cercaria</a:t>
            </a:r>
            <a:r>
              <a:rPr lang="en-US" dirty="0" smtClean="0"/>
              <a:t>, a larva that is capable of swimming with its large tail.</a:t>
            </a:r>
          </a:p>
          <a:p>
            <a:pPr marL="0" indent="0" algn="l">
              <a:buNone/>
            </a:pPr>
            <a:r>
              <a:rPr lang="en-US" dirty="0" smtClean="0"/>
              <a:t>10. Cycle of events in infection The </a:t>
            </a:r>
            <a:r>
              <a:rPr lang="en-US" dirty="0" err="1" smtClean="0"/>
              <a:t>cercaria</a:t>
            </a:r>
            <a:r>
              <a:rPr lang="en-US" dirty="0" smtClean="0"/>
              <a:t> exits and finds aquatic vegetation where it forms a cyst called </a:t>
            </a:r>
            <a:r>
              <a:rPr lang="en-US" dirty="0" err="1" smtClean="0"/>
              <a:t>Metacercariae</a:t>
            </a:r>
            <a:r>
              <a:rPr lang="en-US" dirty="0" smtClean="0"/>
              <a:t>.</a:t>
            </a:r>
          </a:p>
          <a:p>
            <a:pPr marL="0" indent="0" algn="l">
              <a:buNone/>
            </a:pPr>
            <a:r>
              <a:rPr lang="en-US" dirty="0" smtClean="0"/>
              <a:t> A human eats the raw freshwater plant containing the cyst.</a:t>
            </a:r>
          </a:p>
          <a:p>
            <a:pPr marL="0" indent="0" algn="l">
              <a:buNone/>
            </a:pPr>
            <a:r>
              <a:rPr lang="en-US" dirty="0" smtClean="0"/>
              <a:t> The </a:t>
            </a:r>
            <a:r>
              <a:rPr lang="en-US" dirty="0" err="1" smtClean="0"/>
              <a:t>Metacercariae</a:t>
            </a:r>
            <a:r>
              <a:rPr lang="en-US" dirty="0" smtClean="0"/>
              <a:t> </a:t>
            </a:r>
            <a:r>
              <a:rPr lang="en-US" dirty="0" err="1" smtClean="0"/>
              <a:t>excysts</a:t>
            </a:r>
            <a:r>
              <a:rPr lang="en-US" dirty="0" smtClean="0"/>
              <a:t> in the first part of the small intestine, duodenum. It then penetrates the intestinal wall and gets into the peritoneal cavity.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35264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332656"/>
            <a:ext cx="8352928" cy="6408712"/>
          </a:xfrm>
        </p:spPr>
        <p:txBody>
          <a:bodyPr>
            <a:noAutofit/>
          </a:bodyPr>
          <a:lstStyle/>
          <a:p>
            <a:pPr marL="0" indent="0" algn="just" rtl="0">
              <a:buNone/>
            </a:pPr>
            <a:r>
              <a:rPr lang="en-US" sz="2400" dirty="0" smtClean="0"/>
              <a:t>12. </a:t>
            </a:r>
            <a:r>
              <a:rPr lang="en-US" sz="2400" dirty="0" err="1" smtClean="0"/>
              <a:t>Fasciola</a:t>
            </a:r>
            <a:r>
              <a:rPr lang="en-US" sz="2400" dirty="0" smtClean="0"/>
              <a:t> species Pathogenesis and Clinical Manifestations </a:t>
            </a:r>
          </a:p>
          <a:p>
            <a:pPr algn="just" rtl="0">
              <a:buFontTx/>
              <a:buChar char="-"/>
            </a:pPr>
            <a:r>
              <a:rPr lang="en-US" sz="2400" dirty="0" err="1" smtClean="0"/>
              <a:t>Fascioliasis</a:t>
            </a:r>
            <a:r>
              <a:rPr lang="en-US" sz="2400" dirty="0" smtClean="0"/>
              <a:t> -Asymptomatic - Can produce fever </a:t>
            </a:r>
          </a:p>
          <a:p>
            <a:pPr algn="just" rtl="0">
              <a:buFontTx/>
              <a:buChar char="-"/>
            </a:pPr>
            <a:r>
              <a:rPr lang="en-US" sz="2400" dirty="0" smtClean="0"/>
              <a:t>- Right upper quadrant abdominal pain </a:t>
            </a:r>
          </a:p>
          <a:p>
            <a:pPr algn="just" rtl="0">
              <a:buFontTx/>
              <a:buChar char="-"/>
            </a:pPr>
            <a:r>
              <a:rPr lang="en-US" sz="2400" dirty="0" smtClean="0"/>
              <a:t>-</a:t>
            </a:r>
            <a:r>
              <a:rPr lang="en-US" sz="2400" dirty="0" err="1" smtClean="0"/>
              <a:t>Hypereosinophilia</a:t>
            </a:r>
            <a:r>
              <a:rPr lang="en-US" sz="2400" dirty="0" smtClean="0"/>
              <a:t> </a:t>
            </a:r>
          </a:p>
          <a:p>
            <a:pPr algn="just" rtl="0">
              <a:buFontTx/>
              <a:buChar char="-"/>
            </a:pPr>
            <a:r>
              <a:rPr lang="en-US" sz="2400" dirty="0" smtClean="0"/>
              <a:t>- Acute or invasive phase </a:t>
            </a:r>
          </a:p>
          <a:p>
            <a:pPr marL="0" indent="0" algn="just" rtl="0">
              <a:buNone/>
            </a:pPr>
            <a:r>
              <a:rPr lang="en-US" sz="2400" dirty="0" smtClean="0"/>
              <a:t>- Migration from intestine to liver  Traumatic and necrotic lesions in liver parenchyma </a:t>
            </a:r>
          </a:p>
          <a:p>
            <a:pPr marL="0" indent="0" algn="just" rtl="0">
              <a:buNone/>
            </a:pPr>
            <a:r>
              <a:rPr lang="en-US" sz="2400" dirty="0" smtClean="0"/>
              <a:t> Chronic or latent phase  Asymptomatic </a:t>
            </a:r>
          </a:p>
          <a:p>
            <a:pPr algn="just" rtl="0">
              <a:buFontTx/>
              <a:buChar char="-"/>
            </a:pPr>
            <a:r>
              <a:rPr lang="en-US" sz="2400" dirty="0" smtClean="0"/>
              <a:t> Parasite has reached the bile ducts </a:t>
            </a:r>
          </a:p>
          <a:p>
            <a:pPr algn="just" rtl="0">
              <a:buFontTx/>
              <a:buChar char="-"/>
            </a:pPr>
            <a:r>
              <a:rPr lang="en-US" sz="2400" dirty="0" smtClean="0"/>
              <a:t> Obstruction</a:t>
            </a:r>
          </a:p>
          <a:p>
            <a:pPr algn="just" rtl="0">
              <a:buFontTx/>
              <a:buChar char="-"/>
            </a:pPr>
            <a:r>
              <a:rPr lang="en-US" sz="2400" dirty="0" smtClean="0"/>
              <a:t>  Stimulates inflammation in the biliary epithelium leading to fibrosis </a:t>
            </a:r>
          </a:p>
          <a:p>
            <a:pPr algn="just" rtl="0">
              <a:buFontTx/>
              <a:buChar char="-"/>
            </a:pPr>
            <a:r>
              <a:rPr lang="en-US" sz="2400" dirty="0" smtClean="0"/>
              <a:t> Obstruction causes Biliary sepsis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3268608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16632"/>
            <a:ext cx="8640960" cy="6480720"/>
          </a:xfrm>
        </p:spPr>
        <p:txBody>
          <a:bodyPr/>
          <a:lstStyle/>
          <a:p>
            <a:pPr marL="0" indent="0" algn="just" rtl="0">
              <a:buNone/>
            </a:pPr>
            <a:r>
              <a:rPr lang="en-US" dirty="0" smtClean="0"/>
              <a:t>13. </a:t>
            </a:r>
            <a:r>
              <a:rPr lang="en-US" dirty="0" err="1" smtClean="0"/>
              <a:t>Fasciola</a:t>
            </a:r>
            <a:r>
              <a:rPr lang="en-US" dirty="0" smtClean="0"/>
              <a:t> species Diagnosis </a:t>
            </a:r>
          </a:p>
          <a:p>
            <a:pPr algn="just" rtl="0"/>
            <a:r>
              <a:rPr lang="en-US" dirty="0" smtClean="0"/>
              <a:t>Microscopy -demonstration of eggs in the Stool Samples </a:t>
            </a:r>
          </a:p>
          <a:p>
            <a:pPr algn="just" rtl="0"/>
            <a:r>
              <a:rPr lang="en-US" dirty="0" smtClean="0"/>
              <a:t>Yellow-Brown Eggs </a:t>
            </a:r>
          </a:p>
          <a:p>
            <a:pPr algn="just" rtl="0"/>
            <a:r>
              <a:rPr lang="en-US" dirty="0" smtClean="0"/>
              <a:t>Eggs Don’t Show for 4 Months </a:t>
            </a:r>
          </a:p>
          <a:p>
            <a:pPr algn="just" rtl="0"/>
            <a:r>
              <a:rPr lang="en-US" dirty="0" smtClean="0"/>
              <a:t>Duodenal or Biliary Aspirate </a:t>
            </a:r>
          </a:p>
          <a:p>
            <a:pPr algn="just" rtl="0"/>
            <a:r>
              <a:rPr lang="en-US" dirty="0" smtClean="0"/>
              <a:t>Antibody Test </a:t>
            </a:r>
          </a:p>
          <a:p>
            <a:pPr algn="just" rtl="0"/>
            <a:r>
              <a:rPr lang="en-US" dirty="0" smtClean="0"/>
              <a:t>Can detect 2 Weeks After Infection </a:t>
            </a:r>
          </a:p>
          <a:p>
            <a:pPr algn="just" rtl="0"/>
            <a:r>
              <a:rPr lang="en-US" dirty="0" smtClean="0"/>
              <a:t>Ultrasound </a:t>
            </a:r>
          </a:p>
          <a:p>
            <a:pPr algn="just" rtl="0"/>
            <a:r>
              <a:rPr lang="en-US" dirty="0" smtClean="0"/>
              <a:t>Visualize Adults in Bile Duct  CT Scan </a:t>
            </a:r>
          </a:p>
          <a:p>
            <a:pPr algn="just" rtl="0"/>
            <a:r>
              <a:rPr lang="en-US" dirty="0" smtClean="0"/>
              <a:t>Reveals Burrows in Liver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0067963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493</Words>
  <Application>Microsoft Office PowerPoint</Application>
  <PresentationFormat>عرض على الشاشة (3:4)‏</PresentationFormat>
  <Paragraphs>53</Paragraphs>
  <Slides>19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0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Maher</dc:creator>
  <cp:lastModifiedBy>Maher</cp:lastModifiedBy>
  <cp:revision>6</cp:revision>
  <dcterms:created xsi:type="dcterms:W3CDTF">2025-02-08T15:29:35Z</dcterms:created>
  <dcterms:modified xsi:type="dcterms:W3CDTF">2025-02-13T15:22:46Z</dcterms:modified>
</cp:coreProperties>
</file>