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8" d="100"/>
          <a:sy n="98" d="100"/>
        </p:scale>
        <p:origin x="-576" y="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578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026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567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0285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60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1986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467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835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085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534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336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D5072-DD7D-451A-B431-3F8FD0C56F0F}" type="datetimeFigureOut">
              <a:rPr lang="ar-IQ" smtClean="0"/>
              <a:t>04/08/1446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5CE26-A8B9-4133-A63A-03A658F661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845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5"/>
          <p:cNvSpPr txBox="1"/>
          <p:nvPr/>
        </p:nvSpPr>
        <p:spPr>
          <a:xfrm>
            <a:off x="179512" y="620688"/>
            <a:ext cx="3094355" cy="28083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+mj-cs"/>
              </a:rPr>
              <a:t>Department of Medical Laboratory Technology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Times New Roman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+mj-cs"/>
              </a:rPr>
              <a:t>University of Al-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+mj-cs"/>
              </a:rPr>
              <a:t>Maarif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Times New Roman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DokChampa"/>
                <a:ea typeface="Times New Roman"/>
                <a:cs typeface="+mj-cs"/>
              </a:rPr>
              <a:t>Fourth Stage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Times New Roman"/>
              <a:cs typeface="+mj-cs"/>
            </a:endParaRPr>
          </a:p>
        </p:txBody>
      </p:sp>
      <p:pic>
        <p:nvPicPr>
          <p:cNvPr id="5" name="صورة 4" descr="C:\Users\الشـــــروق للحاسبات\Desktop\طفيليات رابع\عملي\كورس ثاني\images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1872208" cy="30963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مربع نص 7"/>
          <p:cNvSpPr txBox="1"/>
          <p:nvPr/>
        </p:nvSpPr>
        <p:spPr>
          <a:xfrm>
            <a:off x="5868144" y="1252361"/>
            <a:ext cx="2821940" cy="1256933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Arial"/>
              </a:rPr>
              <a:t>Medical Parasitology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Arial"/>
              </a:rPr>
              <a:t>Lecture: 3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Narrow"/>
                <a:ea typeface="Calibri"/>
                <a:cs typeface="Times New Roman"/>
              </a:rPr>
              <a:t>Second semester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Calibri"/>
                <a:cs typeface="Arial"/>
              </a:rPr>
              <a:t> 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556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11-Cestodes-11-638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332656"/>
            <a:ext cx="8352928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0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12-Cestodes-12-638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116632"/>
            <a:ext cx="8424936" cy="3888432"/>
          </a:xfrm>
          <a:prstGeom prst="rect">
            <a:avLst/>
          </a:prstGeom>
        </p:spPr>
      </p:pic>
      <p:pic>
        <p:nvPicPr>
          <p:cNvPr id="5" name="صورة 4" descr="C:\Users\الشـــــروق للحاسبات\Desktop\طفيليات رابع\عملي\كورس ثاني\159-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15" y="3964307"/>
            <a:ext cx="7560840" cy="17386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مستطيل 5"/>
          <p:cNvSpPr/>
          <p:nvPr/>
        </p:nvSpPr>
        <p:spPr>
          <a:xfrm>
            <a:off x="683568" y="5674306"/>
            <a:ext cx="756084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figs 10.3A to C: 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Eggs of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(A)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Pseudophyllidean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; (B)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Cyclophyllidean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; (C)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Cyclophyllidean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after the loss of egg shell</a:t>
            </a:r>
            <a:endParaRPr lang="en-US" sz="1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028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13-Cestodes-13-638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35024" y="116632"/>
            <a:ext cx="8785448" cy="3955415"/>
          </a:xfrm>
          <a:prstGeom prst="rect">
            <a:avLst/>
          </a:prstGeom>
        </p:spPr>
      </p:pic>
      <p:pic>
        <p:nvPicPr>
          <p:cNvPr id="5" name="Picture 1" descr="16-Cestodes-16-638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611560" y="3645024"/>
            <a:ext cx="7848872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70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17-Cestodes-17-638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219074"/>
            <a:ext cx="8352928" cy="573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0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18-Cestodes-18-638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82604" y="188640"/>
            <a:ext cx="856586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8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1206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GENERAL CHARATRISTICS 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Helminths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are elongated flat or round worm like parasites measuring few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milimeters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to meters. 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They are eukaryotic multicellular and bilaterally symmetrical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 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Phylum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Platyhelminths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(flat worms)— it includes three classes: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Class: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Cestoidea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(tapeworms)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Class: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Trematodea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(flukes or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digeneans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)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Class: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Monogenea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ectoparasite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of fishes, don’t infect man)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 </a:t>
            </a:r>
            <a:endParaRPr lang="en-US" sz="2400" dirty="0">
              <a:ea typeface="Calibri"/>
              <a:cs typeface="Arial"/>
            </a:endParaRPr>
          </a:p>
          <a:p>
            <a:pPr marL="0" lvl="0" indent="0" algn="just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2.Phylum: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Nemathelminths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.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The classification of all the medically important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helminths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according to their habitat in man .</a:t>
            </a:r>
            <a:endParaRPr lang="en-US" sz="2400" dirty="0">
              <a:ea typeface="Calibri"/>
              <a:cs typeface="Arial"/>
            </a:endParaRP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7115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59766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Phylum </a:t>
            </a:r>
            <a:r>
              <a:rPr lang="en-US" b="1" dirty="0" err="1" smtClean="0">
                <a:effectLst/>
                <a:latin typeface="Times New Roman"/>
                <a:ea typeface="Calibri"/>
                <a:cs typeface="Arial"/>
              </a:rPr>
              <a:t>Platyhelminths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+mj-lt"/>
              <a:buAutoNum type="alphaUcParenR"/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 Adult Form 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Shape is tape like (in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) or leaf like (in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trematodes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) 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They have a definite head end called as </a:t>
            </a: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suckers 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They lack body cavity 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Alimentary canal is absent in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but incomplete (rudimentary) in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trematodes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They are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monoecious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or hermaphrodite (i.e. both the sexes are present in the same worm), except in </a:t>
            </a:r>
            <a:r>
              <a:rPr lang="en-US" i="1" dirty="0" err="1" smtClean="0">
                <a:effectLst/>
                <a:latin typeface="Times New Roman"/>
                <a:ea typeface="Calibri"/>
                <a:cs typeface="Arial"/>
              </a:rPr>
              <a:t>Schistosoma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diecious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).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 </a:t>
            </a:r>
            <a:endParaRPr lang="en-US" sz="2400" dirty="0">
              <a:ea typeface="Calibri"/>
              <a:cs typeface="Arial"/>
            </a:endParaRPr>
          </a:p>
          <a:p>
            <a:pPr marL="0" lvl="0" indent="0" algn="just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b) Larval form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There are various larval forms of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helminths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found in man and other hosts. 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In </a:t>
            </a:r>
            <a:r>
              <a:rPr lang="en-US" b="1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: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Cysticercus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hydatid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cyst,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coenurus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, cysticercoid,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coracidium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procercoid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plerocercoid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forms </a:t>
            </a:r>
            <a:endParaRPr lang="en-US" sz="2400" dirty="0">
              <a:ea typeface="Calibri"/>
              <a:cs typeface="Arial"/>
            </a:endParaRPr>
          </a:p>
          <a:p>
            <a:pPr lvl="0" algn="just" rtl="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In </a:t>
            </a:r>
            <a:r>
              <a:rPr lang="en-US" b="1" dirty="0" err="1" smtClean="0">
                <a:effectLst/>
                <a:latin typeface="Times New Roman"/>
                <a:ea typeface="Calibri"/>
                <a:cs typeface="Arial"/>
              </a:rPr>
              <a:t>trematodes</a:t>
            </a: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: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Cercaria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metacercaria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redia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miracidium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sporocyst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.</a:t>
            </a:r>
            <a:endParaRPr lang="en-US" sz="2400" dirty="0">
              <a:ea typeface="Calibri"/>
              <a:cs typeface="Arial"/>
            </a:endParaRP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8149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904656"/>
          </a:xfrm>
        </p:spPr>
        <p:txBody>
          <a:bodyPr/>
          <a:lstStyle/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Table 9.1: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Differences between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trematodes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and nematodes</a:t>
            </a:r>
            <a:endParaRPr lang="en-US" sz="2400" dirty="0">
              <a:ea typeface="Calibri"/>
              <a:cs typeface="Arial"/>
            </a:endParaRPr>
          </a:p>
          <a:p>
            <a:pPr marL="0" indent="0" algn="ctr">
              <a:buNone/>
            </a:pPr>
            <a:endParaRPr lang="ar-IQ" dirty="0"/>
          </a:p>
        </p:txBody>
      </p:sp>
      <p:pic>
        <p:nvPicPr>
          <p:cNvPr id="4" name="صورة 3" descr="C:\Users\الشـــــروق للحاسبات\Desktop\طفيليات رابع\عملي\كورس ثاني\403729090_1095612265078411_943817387793389055_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93" y="1772816"/>
            <a:ext cx="7560840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89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8326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lvl="0" indent="0" algn="just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c)Eggs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Based on their reproduction,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helminths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can be classified into the following:</a:t>
            </a:r>
            <a:endParaRPr lang="en-US" sz="2400" dirty="0">
              <a:ea typeface="Calibri"/>
              <a:cs typeface="Arial"/>
            </a:endParaRPr>
          </a:p>
          <a:p>
            <a:pPr marL="457200" algn="just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1.Oviparous: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Most of the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helminths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trematodes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and many nematodes) are oviparous, i.e. after fertilization, the adult worm lay eggs </a:t>
            </a:r>
            <a:endParaRPr lang="en-US" sz="2400" dirty="0">
              <a:ea typeface="Calibri"/>
              <a:cs typeface="Arial"/>
            </a:endParaRPr>
          </a:p>
          <a:p>
            <a:pPr marL="457200"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2.</a:t>
            </a: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Viviparous: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Only few nematodes directly discharge the larval forms after fertilization (e.g. filarial worm, </a:t>
            </a:r>
            <a:r>
              <a:rPr lang="en-US" i="1" dirty="0" err="1" smtClean="0">
                <a:effectLst/>
                <a:latin typeface="Times New Roman"/>
                <a:ea typeface="Calibri"/>
                <a:cs typeface="Arial"/>
              </a:rPr>
              <a:t>Dracunculus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and </a:t>
            </a:r>
            <a:r>
              <a:rPr lang="en-US" i="1" dirty="0" err="1" smtClean="0">
                <a:effectLst/>
                <a:latin typeface="Times New Roman"/>
                <a:ea typeface="Calibri"/>
                <a:cs typeface="Arial"/>
              </a:rPr>
              <a:t>Trichinella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) </a:t>
            </a:r>
            <a:endParaRPr lang="en-US" sz="2400" dirty="0">
              <a:ea typeface="Calibri"/>
              <a:cs typeface="Arial"/>
            </a:endParaRPr>
          </a:p>
          <a:p>
            <a:pPr marL="450215" algn="just" rtl="0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  3.Ovoviviparous: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They lay egg containing larva that immediately      hatches out (e.g. </a:t>
            </a:r>
            <a:r>
              <a:rPr lang="en-US" i="1" dirty="0" err="1" smtClean="0">
                <a:effectLst/>
                <a:latin typeface="Times New Roman"/>
                <a:ea typeface="Calibri"/>
                <a:cs typeface="Arial"/>
              </a:rPr>
              <a:t>Strongyloides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).</a:t>
            </a:r>
            <a:endParaRPr lang="en-US" sz="2400" dirty="0">
              <a:ea typeface="Calibri"/>
              <a:cs typeface="Arial"/>
            </a:endParaRP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1251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048672"/>
          </a:xfrm>
        </p:spPr>
        <p:txBody>
          <a:bodyPr>
            <a:normAutofit fontScale="77500" lnSpcReduction="20000"/>
          </a:bodyPr>
          <a:lstStyle/>
          <a:p>
            <a:pPr marL="0" lvl="0" indent="0" algn="just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 smtClean="0">
                <a:effectLst/>
                <a:latin typeface="Times New Roman"/>
                <a:ea typeface="Calibri"/>
                <a:cs typeface="Arial"/>
              </a:rPr>
              <a:t>d) LIFE CYCLE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1.    Life cycle of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helminths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gets completed in one or more hosts.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2. 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Cestodes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complete their life cycle in two</a:t>
            </a:r>
            <a:r>
              <a:rPr lang="en-US" sz="1800" dirty="0" smtClean="0">
                <a:solidFill>
                  <a:srgbClr val="231F20"/>
                </a:solidFill>
                <a:effectLst/>
                <a:latin typeface="UtopiaStd"/>
                <a:ea typeface="Times New Roman"/>
                <a:cs typeface="Times New Roman"/>
              </a:rPr>
              <a:t> 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hosts (definitive host and intermediate host) except </a:t>
            </a:r>
            <a:r>
              <a:rPr lang="en-US" i="1" dirty="0" err="1" smtClean="0">
                <a:effectLst/>
                <a:latin typeface="Times New Roman"/>
                <a:ea typeface="Calibri"/>
                <a:cs typeface="Arial"/>
              </a:rPr>
              <a:t>Hymenolepis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(requires only one host—man) and </a:t>
            </a:r>
            <a:r>
              <a:rPr lang="en-US" i="1" dirty="0" err="1" smtClean="0">
                <a:effectLst/>
                <a:latin typeface="Times New Roman"/>
                <a:ea typeface="Calibri"/>
                <a:cs typeface="Arial"/>
              </a:rPr>
              <a:t>Diphyllobothrium</a:t>
            </a:r>
            <a:r>
              <a:rPr lang="en-US" i="1" dirty="0" smtClean="0">
                <a:effectLst/>
                <a:latin typeface="Times New Roman"/>
                <a:ea typeface="Calibri"/>
                <a:cs typeface="Arial"/>
              </a:rPr>
              <a:t> 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requires three hosts (one definitive host— man, and two intermediate hosts—First,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cyclops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and second, fish) </a:t>
            </a:r>
            <a:endParaRPr lang="en-US" sz="2400" dirty="0">
              <a:ea typeface="Calibri"/>
              <a:cs typeface="Arial"/>
            </a:endParaRPr>
          </a:p>
          <a:p>
            <a:pPr algn="just" rtl="0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3.   Most of the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trematodes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require three hosts (one definitive host—man, and two intermediate hosts—first snail and second aquatic plant or fish) except </a:t>
            </a:r>
            <a:r>
              <a:rPr lang="en-US" dirty="0" err="1" smtClean="0">
                <a:effectLst/>
                <a:latin typeface="Times New Roman"/>
                <a:ea typeface="Calibri"/>
                <a:cs typeface="Arial"/>
              </a:rPr>
              <a:t>schistosomes</a:t>
            </a:r>
            <a:r>
              <a:rPr lang="en-US" dirty="0" smtClean="0">
                <a:effectLst/>
                <a:latin typeface="Times New Roman"/>
                <a:ea typeface="Calibri"/>
                <a:cs typeface="Arial"/>
              </a:rPr>
              <a:t> (need two hosts, definitive host—man and intermediate host—snail).</a:t>
            </a:r>
            <a:endParaRPr lang="en-US" sz="2400" dirty="0">
              <a:ea typeface="Calibri"/>
              <a:cs typeface="Arial"/>
            </a:endParaRP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591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06-Cestodes-6-638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424936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83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07-Cestodes-7-638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67544" y="260648"/>
            <a:ext cx="7056784" cy="3466465"/>
          </a:xfrm>
          <a:prstGeom prst="rect">
            <a:avLst/>
          </a:prstGeom>
        </p:spPr>
      </p:pic>
      <p:pic>
        <p:nvPicPr>
          <p:cNvPr id="5" name="Picture 1" descr="08-Cestodes-8-638.jpg"/>
          <p:cNvPicPr/>
          <p:nvPr/>
        </p:nvPicPr>
        <p:blipFill rotWithShape="1">
          <a:blip r:embed="rId3"/>
          <a:srcRect b="15267"/>
          <a:stretch/>
        </p:blipFill>
        <p:spPr bwMode="auto">
          <a:xfrm>
            <a:off x="1043608" y="3727114"/>
            <a:ext cx="7128792" cy="26876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302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09-Cestodes-9-638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7632848" cy="2893695"/>
          </a:xfrm>
          <a:prstGeom prst="rect">
            <a:avLst/>
          </a:prstGeom>
        </p:spPr>
      </p:pic>
      <p:pic>
        <p:nvPicPr>
          <p:cNvPr id="5" name="Picture 1" descr="10-Cestodes-10-638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748724" y="2996952"/>
            <a:ext cx="7495684" cy="320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29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337</Words>
  <Application>Microsoft Office PowerPoint</Application>
  <PresentationFormat>عرض على الشاشة (3:4)‏</PresentationFormat>
  <Paragraphs>41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5</cp:revision>
  <dcterms:created xsi:type="dcterms:W3CDTF">2025-02-02T16:46:27Z</dcterms:created>
  <dcterms:modified xsi:type="dcterms:W3CDTF">2025-02-02T17:15:27Z</dcterms:modified>
</cp:coreProperties>
</file>