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69EC-4E6F-4ED6-87A3-35394335B3FB}" type="datetimeFigureOut">
              <a:rPr lang="ar-IQ" smtClean="0"/>
              <a:t>01/08/1446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5DF5-C22B-400A-8D9F-2080F811C6B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89327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69EC-4E6F-4ED6-87A3-35394335B3FB}" type="datetimeFigureOut">
              <a:rPr lang="ar-IQ" smtClean="0"/>
              <a:t>01/08/1446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5DF5-C22B-400A-8D9F-2080F811C6B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07240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69EC-4E6F-4ED6-87A3-35394335B3FB}" type="datetimeFigureOut">
              <a:rPr lang="ar-IQ" smtClean="0"/>
              <a:t>01/08/1446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5DF5-C22B-400A-8D9F-2080F811C6B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30918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69EC-4E6F-4ED6-87A3-35394335B3FB}" type="datetimeFigureOut">
              <a:rPr lang="ar-IQ" smtClean="0"/>
              <a:t>01/08/1446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5DF5-C22B-400A-8D9F-2080F811C6B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1789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69EC-4E6F-4ED6-87A3-35394335B3FB}" type="datetimeFigureOut">
              <a:rPr lang="ar-IQ" smtClean="0"/>
              <a:t>01/08/1446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5DF5-C22B-400A-8D9F-2080F811C6B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3854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69EC-4E6F-4ED6-87A3-35394335B3FB}" type="datetimeFigureOut">
              <a:rPr lang="ar-IQ" smtClean="0"/>
              <a:t>01/08/1446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5DF5-C22B-400A-8D9F-2080F811C6B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81756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69EC-4E6F-4ED6-87A3-35394335B3FB}" type="datetimeFigureOut">
              <a:rPr lang="ar-IQ" smtClean="0"/>
              <a:t>01/08/1446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5DF5-C22B-400A-8D9F-2080F811C6B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53114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69EC-4E6F-4ED6-87A3-35394335B3FB}" type="datetimeFigureOut">
              <a:rPr lang="ar-IQ" smtClean="0"/>
              <a:t>01/08/1446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5DF5-C22B-400A-8D9F-2080F811C6B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01330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69EC-4E6F-4ED6-87A3-35394335B3FB}" type="datetimeFigureOut">
              <a:rPr lang="ar-IQ" smtClean="0"/>
              <a:t>01/08/1446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5DF5-C22B-400A-8D9F-2080F811C6B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59835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69EC-4E6F-4ED6-87A3-35394335B3FB}" type="datetimeFigureOut">
              <a:rPr lang="ar-IQ" smtClean="0"/>
              <a:t>01/08/1446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5DF5-C22B-400A-8D9F-2080F811C6B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54114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69EC-4E6F-4ED6-87A3-35394335B3FB}" type="datetimeFigureOut">
              <a:rPr lang="ar-IQ" smtClean="0"/>
              <a:t>01/08/1446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5DF5-C22B-400A-8D9F-2080F811C6B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37259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869EC-4E6F-4ED6-87A3-35394335B3FB}" type="datetimeFigureOut">
              <a:rPr lang="ar-IQ" smtClean="0"/>
              <a:t>01/08/1446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35DF5-C22B-400A-8D9F-2080F811C6B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45233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deshare.net/slideshow/flatwormpptx/256943323#3" TargetMode="External"/><Relationship Id="rId2" Type="http://schemas.openxmlformats.org/officeDocument/2006/relationships/hyperlink" Target="https://www.slideshare.net/slideshow/flatwormpptx/256943323#2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slideshare.net/slideshow/flatwormpptx/256943323#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deshare.net/slideshow/flatwormpptx/256943323#6" TargetMode="External"/><Relationship Id="rId2" Type="http://schemas.openxmlformats.org/officeDocument/2006/relationships/hyperlink" Target="https://www.slideshare.net/slideshow/flatwormpptx/256943323#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lideshare.net/slideshow/flatwormpptx/256943323#7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deshare.net/slideshow/flatwormpptx/256943323#9" TargetMode="External"/><Relationship Id="rId2" Type="http://schemas.openxmlformats.org/officeDocument/2006/relationships/hyperlink" Target="https://www.slideshare.net/slideshow/flatwormpptx/256943323#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deshare.net/slideshow/flatwormpptx/256943323#11" TargetMode="External"/><Relationship Id="rId2" Type="http://schemas.openxmlformats.org/officeDocument/2006/relationships/hyperlink" Target="https://www.slideshare.net/slideshow/flatwormpptx/256943323#1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lideshare.net/slideshow/flatwormpptx/256943323#13" TargetMode="External"/><Relationship Id="rId4" Type="http://schemas.openxmlformats.org/officeDocument/2006/relationships/hyperlink" Target="https://www.slideshare.net/slideshow/flatwormpptx/256943323#12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deshare.net/slideshow/flatwormpptx/256943323#20" TargetMode="External"/><Relationship Id="rId2" Type="http://schemas.openxmlformats.org/officeDocument/2006/relationships/hyperlink" Target="https://www.slideshare.net/slideshow/flatwormpptx/256943323#1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lideshare.net/slideshow/flatwormpptx/256943323#2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deshare.net/slideshow/flatwormpptx/256943323#23" TargetMode="External"/><Relationship Id="rId2" Type="http://schemas.openxmlformats.org/officeDocument/2006/relationships/hyperlink" Target="https://www.slideshare.net/slideshow/flatwormpptx/256943323#2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lideshare.net/slideshow/flatwormpptx/256943323#24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7504" y="0"/>
            <a:ext cx="9036496" cy="65699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l"/>
            <a:endParaRPr lang="en-US" sz="2800" dirty="0" smtClean="0">
              <a:solidFill>
                <a:schemeClr val="tx1"/>
              </a:solidFill>
              <a:cs typeface="+mj-cs"/>
            </a:endParaRPr>
          </a:p>
          <a:p>
            <a:r>
              <a:rPr lang="en-US" sz="2800" b="1" dirty="0" smtClean="0">
                <a:solidFill>
                  <a:schemeClr val="tx1"/>
                </a:solidFill>
                <a:cs typeface="+mj-cs"/>
              </a:rPr>
              <a:t>FLATWORM PHYLUM : PLATYHELMINTHES GROUP</a:t>
            </a:r>
          </a:p>
          <a:p>
            <a:pPr algn="l">
              <a:buFont typeface="Arial"/>
              <a:buChar char="•"/>
            </a:pPr>
            <a:r>
              <a:rPr lang="en-US" sz="2800" b="0" i="0" dirty="0" smtClean="0">
                <a:solidFill>
                  <a:srgbClr val="000000"/>
                </a:solidFill>
                <a:effectLst/>
                <a:latin typeface="__Source_Sans_3_4d9a39"/>
              </a:rPr>
              <a:t>2. </a:t>
            </a:r>
            <a:r>
              <a:rPr lang="en-US" sz="2800" b="1" i="0" u="none" strike="noStrike" dirty="0" smtClean="0">
                <a:solidFill>
                  <a:srgbClr val="000000"/>
                </a:solidFill>
                <a:effectLst/>
                <a:latin typeface="__Source_Sans_3_4d9a39"/>
                <a:hlinkClick r:id="rId2"/>
              </a:rPr>
              <a:t>• Phylum Platyhelminthes 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__Source_Sans_3_4d9a39"/>
              </a:rPr>
              <a:t>includes the flatworms. Platy means “flat,” like a plate;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__Source_Sans_3_4d9a39"/>
              </a:rPr>
              <a:t>helminth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__Source_Sans_3_4d9a39"/>
              </a:rPr>
              <a:t> “worm”.</a:t>
            </a:r>
          </a:p>
          <a:p>
            <a:pPr algn="l">
              <a:buFont typeface="Arial"/>
              <a:buChar char="•"/>
            </a:pPr>
            <a:r>
              <a:rPr lang="en-US" sz="2800" b="0" i="0" dirty="0" smtClean="0">
                <a:solidFill>
                  <a:srgbClr val="000000"/>
                </a:solidFill>
                <a:effectLst/>
                <a:latin typeface="__Source_Sans_3_4d9a39"/>
              </a:rPr>
              <a:t>3. </a:t>
            </a:r>
            <a:r>
              <a:rPr lang="en-US" sz="2800" b="1" i="0" u="none" strike="noStrike" dirty="0" smtClean="0">
                <a:solidFill>
                  <a:srgbClr val="000000"/>
                </a:solidFill>
                <a:effectLst/>
                <a:latin typeface="__Source_Sans_3_4d9a39"/>
                <a:hlinkClick r:id="rId3"/>
              </a:rPr>
              <a:t>Characteristics feature • Invertebrate 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__Source_Sans_3_4d9a39"/>
              </a:rPr>
              <a:t>organism • Flatworm have soft and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__Source_Sans_3_4d9a39"/>
              </a:rPr>
              <a:t>unsegmented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__Source_Sans_3_4d9a39"/>
              </a:rPr>
              <a:t> body • No body cavity (no specialized respiratory and circulatory system) also called acoelomate • Other species have digestive system (incomplete or absent) • Most flatworm have gastro-vascular cavity. • Diffuse CO2 and O2 through the body wall</a:t>
            </a:r>
          </a:p>
          <a:p>
            <a:pPr algn="l">
              <a:buFont typeface="Arial"/>
              <a:buChar char="•"/>
            </a:pPr>
            <a:r>
              <a:rPr lang="en-US" sz="2800" b="0" i="0" dirty="0" smtClean="0">
                <a:solidFill>
                  <a:srgbClr val="000000"/>
                </a:solidFill>
                <a:effectLst/>
                <a:latin typeface="__Source_Sans_3_4d9a39"/>
              </a:rPr>
              <a:t>4. </a:t>
            </a:r>
            <a:r>
              <a:rPr lang="en-US" sz="2800" b="1" i="0" u="none" strike="noStrike" dirty="0" smtClean="0">
                <a:solidFill>
                  <a:srgbClr val="000000"/>
                </a:solidFill>
                <a:effectLst/>
                <a:latin typeface="__Source_Sans_3_4d9a39"/>
                <a:hlinkClick r:id="rId4"/>
              </a:rPr>
              <a:t>Characteristics feature • Primitive 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__Source_Sans_3_4d9a39"/>
              </a:rPr>
              <a:t>nervous system is present (can sense stimuli and coordinate movement) • Have excretory organ called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__Source_Sans_3_4d9a39"/>
              </a:rPr>
              <a:t>nephridium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__Source_Sans_3_4d9a39"/>
              </a:rPr>
              <a:t> formed by channels with terminal flame cell which control excretion and osmoregulation. (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__Source_Sans_3_4d9a39"/>
              </a:rPr>
              <a:t>Excretetion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__Source_Sans_3_4d9a39"/>
              </a:rPr>
              <a:t> of nitrogenous wastes through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__Source_Sans_3_4d9a39"/>
              </a:rPr>
              <a:t>protonephridial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__Source_Sans_3_4d9a39"/>
              </a:rPr>
              <a:t> pores or their mouth) • Can reproduce Sexually and Asexually • Most species are hermaphrodites</a:t>
            </a:r>
          </a:p>
          <a:p>
            <a:endParaRPr lang="en-US" sz="2800" dirty="0">
              <a:solidFill>
                <a:schemeClr val="tx1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3957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88640"/>
            <a:ext cx="9036496" cy="640871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buFont typeface="Arial"/>
              <a:buChar char="•"/>
            </a:pPr>
            <a:r>
              <a:rPr lang="en-US" sz="2800" b="0" i="0" dirty="0" smtClean="0">
                <a:solidFill>
                  <a:srgbClr val="000000"/>
                </a:solidFill>
                <a:effectLst/>
                <a:latin typeface="__Source_Sans_3_4d9a39"/>
                <a:cs typeface="+mj-cs"/>
              </a:rPr>
              <a:t>5. </a:t>
            </a:r>
            <a:r>
              <a:rPr lang="en-US" sz="2800" b="1" i="0" u="none" strike="noStrike" dirty="0" smtClean="0">
                <a:solidFill>
                  <a:srgbClr val="000000"/>
                </a:solidFill>
                <a:effectLst/>
                <a:latin typeface="__Source_Sans_3_4d9a39"/>
                <a:cs typeface="+mj-cs"/>
                <a:hlinkClick r:id="rId2"/>
              </a:rPr>
              <a:t>Characteristics/features • They are 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__Source_Sans_3_4d9a39"/>
                <a:cs typeface="+mj-cs"/>
              </a:rPr>
              <a:t>triploblastic, with three germ layers (multicellular) • 80 % are parasitic</a:t>
            </a:r>
          </a:p>
          <a:p>
            <a:pPr algn="l">
              <a:buFont typeface="Arial"/>
              <a:buChar char="•"/>
            </a:pPr>
            <a:r>
              <a:rPr lang="en-US" sz="2800" b="0" i="0" dirty="0" smtClean="0">
                <a:solidFill>
                  <a:srgbClr val="000000"/>
                </a:solidFill>
                <a:effectLst/>
                <a:latin typeface="__Source_Sans_3_4d9a39"/>
                <a:cs typeface="+mj-cs"/>
              </a:rPr>
              <a:t>6. </a:t>
            </a:r>
            <a:r>
              <a:rPr lang="en-US" sz="2800" b="1" i="0" u="none" strike="noStrike" dirty="0" smtClean="0">
                <a:solidFill>
                  <a:srgbClr val="000000"/>
                </a:solidFill>
                <a:effectLst/>
                <a:latin typeface="__Source_Sans_3_4d9a39"/>
                <a:cs typeface="+mj-cs"/>
                <a:hlinkClick r:id="rId3"/>
              </a:rPr>
              <a:t>Habitat Flatworm are mostly 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__Source_Sans_3_4d9a39"/>
                <a:cs typeface="+mj-cs"/>
              </a:rPr>
              <a:t>ecto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__Source_Sans_3_4d9a39"/>
                <a:cs typeface="+mj-cs"/>
              </a:rPr>
              <a:t> or </a:t>
            </a:r>
            <a:r>
              <a:rPr lang="en-US" sz="2800" b="0" i="0" dirty="0" err="1" smtClean="0">
                <a:solidFill>
                  <a:srgbClr val="000000"/>
                </a:solidFill>
                <a:effectLst/>
                <a:latin typeface="__Source_Sans_3_4d9a39"/>
                <a:cs typeface="+mj-cs"/>
              </a:rPr>
              <a:t>endoparasitic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__Source_Sans_3_4d9a39"/>
                <a:cs typeface="+mj-cs"/>
              </a:rPr>
              <a:t> and a few are free- living (usually aquatic)</a:t>
            </a:r>
          </a:p>
          <a:p>
            <a:pPr algn="l">
              <a:buFont typeface="Arial"/>
              <a:buChar char="•"/>
            </a:pPr>
            <a:r>
              <a:rPr lang="en-US" sz="2800" b="0" i="0" dirty="0" smtClean="0">
                <a:solidFill>
                  <a:srgbClr val="000000"/>
                </a:solidFill>
                <a:effectLst/>
                <a:latin typeface="__Source_Sans_3_4d9a39"/>
                <a:cs typeface="+mj-cs"/>
              </a:rPr>
              <a:t>7. </a:t>
            </a:r>
            <a:r>
              <a:rPr lang="en-US" sz="2800" b="1" i="0" u="none" strike="noStrike" dirty="0" smtClean="0">
                <a:solidFill>
                  <a:srgbClr val="000000"/>
                </a:solidFill>
                <a:effectLst/>
                <a:latin typeface="__Source_Sans_3_4d9a39"/>
                <a:cs typeface="+mj-cs"/>
                <a:hlinkClick r:id="rId4"/>
              </a:rPr>
              <a:t>• Flatworms are 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__Source_Sans_3_4d9a39"/>
                <a:cs typeface="+mj-cs"/>
              </a:rPr>
              <a:t>bilateral symmetrical. It is different from radially symmetrical animals, like the anemones, which can be cut anywhere top to bottom to get two similar halves. • Non-parasitic flatworm respire through their body surface while parasitic worms are mostly anaerobes. </a:t>
            </a:r>
          </a:p>
          <a:p>
            <a:pPr marL="0" indent="0" algn="ctr">
              <a:buNone/>
            </a:pP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40566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404664"/>
            <a:ext cx="8568952" cy="604867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 algn="l">
              <a:buNone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8.</a:t>
            </a:r>
            <a:r>
              <a:rPr lang="en-US" sz="3600" b="0" i="0" dirty="0" smtClean="0">
                <a:solidFill>
                  <a:srgbClr val="000000"/>
                </a:solidFill>
                <a:effectLst/>
                <a:latin typeface="__Source_Sans_3_4d9a39"/>
              </a:rPr>
              <a:t> </a:t>
            </a:r>
            <a:r>
              <a:rPr lang="en-US" sz="3600" b="1" i="0" u="none" strike="noStrike" dirty="0" smtClean="0">
                <a:solidFill>
                  <a:srgbClr val="000000"/>
                </a:solidFill>
                <a:effectLst/>
                <a:latin typeface="__Source_Sans_3_4d9a39"/>
                <a:hlinkClick r:id="rId2"/>
              </a:rPr>
              <a:t>• In some </a:t>
            </a:r>
            <a:r>
              <a:rPr lang="en-US" sz="3600" b="0" i="0" dirty="0" smtClean="0">
                <a:solidFill>
                  <a:srgbClr val="000000"/>
                </a:solidFill>
                <a:effectLst/>
                <a:latin typeface="__Source_Sans_3_4d9a39"/>
              </a:rPr>
              <a:t>flatworms, the process of cephalization has included the development in the head region of light- sensitive organ called </a:t>
            </a:r>
            <a:r>
              <a:rPr lang="en-US" sz="3600" b="0" i="0" dirty="0" err="1" smtClean="0">
                <a:solidFill>
                  <a:srgbClr val="000000"/>
                </a:solidFill>
                <a:effectLst/>
                <a:latin typeface="__Source_Sans_3_4d9a39"/>
              </a:rPr>
              <a:t>ocelli</a:t>
            </a:r>
            <a:r>
              <a:rPr lang="en-US" sz="3600" b="0" i="0" dirty="0" smtClean="0">
                <a:solidFill>
                  <a:srgbClr val="000000"/>
                </a:solidFill>
                <a:effectLst/>
                <a:latin typeface="__Source_Sans_3_4d9a39"/>
              </a:rPr>
              <a:t>.</a:t>
            </a:r>
          </a:p>
          <a:p>
            <a:pPr marL="0" indent="0" algn="l">
              <a:buNone/>
            </a:pPr>
            <a:r>
              <a:rPr lang="en-US" sz="3600" b="0" i="0" dirty="0" smtClean="0">
                <a:solidFill>
                  <a:srgbClr val="000000"/>
                </a:solidFill>
                <a:effectLst/>
                <a:latin typeface="__Source_Sans_3_4d9a39"/>
              </a:rPr>
              <a:t> • Have nervous system consists of a head ganglion connected to nerve cords which are interconnected across the body by transverse nerve connections Body Structure</a:t>
            </a:r>
          </a:p>
          <a:p>
            <a:pPr marL="0" indent="0" algn="l">
              <a:buNone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9. </a:t>
            </a:r>
            <a:r>
              <a:rPr lang="en-US" b="1" i="0" u="none" strike="noStrike" dirty="0" smtClean="0">
                <a:solidFill>
                  <a:srgbClr val="000000"/>
                </a:solidFill>
                <a:effectLst/>
                <a:latin typeface="__Source_Sans_3_4d9a39"/>
                <a:hlinkClick r:id="rId3"/>
              </a:rPr>
              <a:t>. </a:t>
            </a:r>
            <a:r>
              <a:rPr lang="en-US" sz="4000" b="1" i="0" u="none" strike="noStrike" dirty="0" smtClean="0">
                <a:solidFill>
                  <a:srgbClr val="000000"/>
                </a:solidFill>
                <a:effectLst/>
                <a:latin typeface="__Source_Sans_3_4d9a39"/>
                <a:hlinkClick r:id="rId3"/>
              </a:rPr>
              <a:t>Diversity Divided into three </a:t>
            </a:r>
            <a:r>
              <a:rPr lang="en-US" sz="4000" b="0" i="0" dirty="0" smtClean="0">
                <a:solidFill>
                  <a:srgbClr val="000000"/>
                </a:solidFill>
                <a:effectLst/>
                <a:latin typeface="__Source_Sans_3_4d9a39"/>
              </a:rPr>
              <a:t>classes: • </a:t>
            </a:r>
            <a:r>
              <a:rPr lang="en-US" sz="4000" b="0" i="0" dirty="0" err="1" smtClean="0">
                <a:solidFill>
                  <a:srgbClr val="000000"/>
                </a:solidFill>
                <a:effectLst/>
                <a:latin typeface="__Source_Sans_3_4d9a39"/>
              </a:rPr>
              <a:t>Tubellaria</a:t>
            </a:r>
            <a:r>
              <a:rPr lang="en-US" sz="4000" b="0" i="0" dirty="0" smtClean="0">
                <a:solidFill>
                  <a:srgbClr val="000000"/>
                </a:solidFill>
                <a:effectLst/>
                <a:latin typeface="__Source_Sans_3_4d9a39"/>
              </a:rPr>
              <a:t>, </a:t>
            </a:r>
            <a:r>
              <a:rPr lang="en-US" sz="4000" b="0" i="0" dirty="0" err="1" smtClean="0">
                <a:solidFill>
                  <a:srgbClr val="000000"/>
                </a:solidFill>
                <a:effectLst/>
                <a:latin typeface="__Source_Sans_3_4d9a39"/>
              </a:rPr>
              <a:t>Trematoda</a:t>
            </a:r>
            <a:r>
              <a:rPr lang="en-US" sz="4000" b="0" i="0" dirty="0" smtClean="0">
                <a:solidFill>
                  <a:srgbClr val="000000"/>
                </a:solidFill>
                <a:effectLst/>
                <a:latin typeface="__Source_Sans_3_4d9a39"/>
              </a:rPr>
              <a:t> and </a:t>
            </a:r>
            <a:r>
              <a:rPr lang="en-US" sz="4000" b="0" i="0" dirty="0" err="1" smtClean="0">
                <a:solidFill>
                  <a:srgbClr val="000000"/>
                </a:solidFill>
                <a:effectLst/>
                <a:latin typeface="__Source_Sans_3_4d9a39"/>
              </a:rPr>
              <a:t>Cestoda</a:t>
            </a:r>
            <a:r>
              <a:rPr lang="en-US" sz="4000" b="0" i="0" dirty="0" smtClean="0">
                <a:solidFill>
                  <a:srgbClr val="000000"/>
                </a:solidFill>
                <a:effectLst/>
                <a:latin typeface="__Source_Sans_3_4d9a39"/>
              </a:rPr>
              <a:t> •</a:t>
            </a:r>
          </a:p>
          <a:p>
            <a:pPr marL="0" indent="0" algn="l">
              <a:buNone/>
            </a:pPr>
            <a:r>
              <a:rPr lang="en-US" sz="4000" b="0" i="0" dirty="0" smtClean="0">
                <a:solidFill>
                  <a:srgbClr val="000000"/>
                </a:solidFill>
                <a:effectLst/>
                <a:latin typeface="__Source_Sans_3_4d9a39"/>
              </a:rPr>
              <a:t> Class </a:t>
            </a:r>
            <a:r>
              <a:rPr lang="en-US" sz="4000" b="0" i="0" dirty="0" err="1" smtClean="0">
                <a:solidFill>
                  <a:srgbClr val="000000"/>
                </a:solidFill>
                <a:effectLst/>
                <a:latin typeface="__Source_Sans_3_4d9a39"/>
              </a:rPr>
              <a:t>Turbellaria</a:t>
            </a:r>
            <a:r>
              <a:rPr lang="en-US" sz="4000" b="0" i="0" dirty="0" smtClean="0">
                <a:solidFill>
                  <a:srgbClr val="000000"/>
                </a:solidFill>
                <a:effectLst/>
                <a:latin typeface="__Source_Sans_3_4d9a39"/>
              </a:rPr>
              <a:t> includes non-parasitic and aquatic flatworm (marine flatworms and planarian). </a:t>
            </a:r>
          </a:p>
          <a:p>
            <a:pPr marL="0" indent="0" algn="l">
              <a:buNone/>
            </a:pPr>
            <a:r>
              <a:rPr lang="en-US" sz="4000" b="0" i="0" dirty="0" smtClean="0">
                <a:solidFill>
                  <a:srgbClr val="000000"/>
                </a:solidFill>
                <a:effectLst/>
                <a:latin typeface="__Source_Sans_3_4d9a39"/>
              </a:rPr>
              <a:t>• Class </a:t>
            </a:r>
            <a:r>
              <a:rPr lang="en-US" sz="4000" b="0" i="0" dirty="0" err="1" smtClean="0">
                <a:solidFill>
                  <a:srgbClr val="000000"/>
                </a:solidFill>
                <a:effectLst/>
                <a:latin typeface="__Source_Sans_3_4d9a39"/>
              </a:rPr>
              <a:t>Trematoda</a:t>
            </a:r>
            <a:r>
              <a:rPr lang="en-US" sz="4000" b="0" i="0" dirty="0" smtClean="0">
                <a:solidFill>
                  <a:srgbClr val="000000"/>
                </a:solidFill>
                <a:effectLst/>
                <a:latin typeface="__Source_Sans_3_4d9a39"/>
              </a:rPr>
              <a:t>, includes parasitic flatworm that live inside the host, this are commonly called as flukes (</a:t>
            </a:r>
            <a:r>
              <a:rPr lang="en-US" sz="4000" b="0" i="0" dirty="0" err="1" smtClean="0">
                <a:solidFill>
                  <a:srgbClr val="000000"/>
                </a:solidFill>
                <a:effectLst/>
                <a:latin typeface="__Source_Sans_3_4d9a39"/>
              </a:rPr>
              <a:t>fasciola</a:t>
            </a:r>
            <a:r>
              <a:rPr lang="en-US" sz="4000" b="0" i="0" dirty="0" smtClean="0">
                <a:solidFill>
                  <a:srgbClr val="000000"/>
                </a:solidFill>
                <a:effectLst/>
                <a:latin typeface="__Source_Sans_3_4d9a39"/>
              </a:rPr>
              <a:t> hepatica and sheep liver fluke). • </a:t>
            </a:r>
          </a:p>
          <a:p>
            <a:pPr marL="0" indent="0" algn="l">
              <a:buNone/>
            </a:pPr>
            <a:r>
              <a:rPr lang="en-US" sz="4000" b="0" i="0" dirty="0" smtClean="0">
                <a:solidFill>
                  <a:srgbClr val="000000"/>
                </a:solidFill>
                <a:effectLst/>
                <a:latin typeface="__Source_Sans_3_4d9a39"/>
              </a:rPr>
              <a:t>Class </a:t>
            </a:r>
            <a:r>
              <a:rPr lang="en-US" sz="4000" b="0" i="0" dirty="0" err="1" smtClean="0">
                <a:solidFill>
                  <a:srgbClr val="000000"/>
                </a:solidFill>
                <a:effectLst/>
                <a:latin typeface="__Source_Sans_3_4d9a39"/>
              </a:rPr>
              <a:t>Cestoda</a:t>
            </a:r>
            <a:r>
              <a:rPr lang="en-US" sz="4000" b="0" i="0" dirty="0" smtClean="0">
                <a:solidFill>
                  <a:srgbClr val="000000"/>
                </a:solidFill>
                <a:effectLst/>
                <a:latin typeface="__Source_Sans_3_4d9a39"/>
              </a:rPr>
              <a:t> also known as tapeworms. All tapeworms are internal parasites.</a:t>
            </a:r>
          </a:p>
          <a:p>
            <a:pPr marL="0" indent="0">
              <a:buNone/>
            </a:pPr>
            <a:r>
              <a:rPr lang="en-US" sz="4000" dirty="0" smtClean="0"/>
              <a:t/>
            </a:r>
            <a:br>
              <a:rPr lang="en-US" sz="4000" dirty="0" smtClean="0"/>
            </a:br>
            <a:endParaRPr lang="ar-IQ" sz="40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555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332656"/>
            <a:ext cx="8712968" cy="590465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 algn="l">
              <a:buNone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10. </a:t>
            </a:r>
            <a:r>
              <a:rPr lang="en-US" b="1" i="0" u="none" strike="noStrike" dirty="0" smtClean="0">
                <a:solidFill>
                  <a:srgbClr val="000000"/>
                </a:solidFill>
                <a:effectLst/>
                <a:latin typeface="__Source_Sans_3_4d9a39"/>
                <a:hlinkClick r:id="rId2"/>
              </a:rPr>
              <a:t>• Free-living flatworm 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usually are predators or scavenger • Have an extended tube-like pharynx out of their mouth which release digestive enzymes • In contrast, a parasitic flatworm have a hook or suckers that attaches to the host’s intestine, and then absorbs the host’s digested food through body wall. </a:t>
            </a:r>
          </a:p>
          <a:p>
            <a:pPr marL="0" indent="0" algn="l">
              <a:buNone/>
            </a:pPr>
            <a:endParaRPr lang="en-US" dirty="0">
              <a:solidFill>
                <a:srgbClr val="000000"/>
              </a:solidFill>
              <a:latin typeface="__Source_Sans_3_4d9a39"/>
            </a:endParaRPr>
          </a:p>
          <a:p>
            <a:pPr marL="0" indent="0" algn="l">
              <a:buNone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11. </a:t>
            </a:r>
            <a:r>
              <a:rPr lang="en-US" b="1" i="0" u="none" strike="noStrike" dirty="0" smtClean="0">
                <a:solidFill>
                  <a:srgbClr val="000000"/>
                </a:solidFill>
                <a:effectLst/>
                <a:latin typeface="__Source_Sans_3_4d9a39"/>
                <a:hlinkClick r:id="rId3"/>
              </a:rPr>
              <a:t>Support and Movement • 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Flatworm have a hydrostatic skeleton • Some flatworms movement is controlled by longitudinal, circular and oblique layers of muscles. • Others move along slime trails by beating of epidermal cilia.</a:t>
            </a:r>
          </a:p>
          <a:p>
            <a:pPr marL="0" indent="0" algn="l">
              <a:buNone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12. </a:t>
            </a:r>
            <a:r>
              <a:rPr lang="en-US" b="1" i="0" u="none" strike="noStrike" dirty="0" smtClean="0">
                <a:solidFill>
                  <a:srgbClr val="000000"/>
                </a:solidFill>
                <a:effectLst/>
                <a:latin typeface="__Source_Sans_3_4d9a39"/>
                <a:hlinkClick r:id="rId4"/>
              </a:rPr>
              <a:t>• Flatworms reproduce 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sexually by having both a male and female part. The majority of sexual reproduction is through cross- fertilization (where fusion of male and female gametes from different individual ). </a:t>
            </a:r>
          </a:p>
          <a:p>
            <a:pPr marL="0" indent="0" algn="l">
              <a:buNone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• Asexually through: Fragmentation and regeneration or budding </a:t>
            </a:r>
          </a:p>
          <a:p>
            <a:pPr marL="0" indent="0" algn="l">
              <a:buNone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13. </a:t>
            </a:r>
            <a:r>
              <a:rPr lang="en-US" b="1" i="0" u="none" strike="noStrike" dirty="0" smtClean="0">
                <a:solidFill>
                  <a:srgbClr val="000000"/>
                </a:solidFill>
                <a:effectLst/>
                <a:latin typeface="__Source_Sans_3_4d9a39"/>
                <a:hlinkClick r:id="rId5"/>
              </a:rPr>
              <a:t>Protection • A tough 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outer layer that protects parasitic flatworm against the host digestive and immune system</a:t>
            </a:r>
          </a:p>
          <a:p>
            <a:pPr marL="0" indent="0" algn="l">
              <a:buNone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 • Free-living forms secrete a protective mucus. </a:t>
            </a:r>
          </a:p>
          <a:p>
            <a:pPr marL="0" indent="0" algn="l">
              <a:buNone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• Have cuticle which protects their body</a:t>
            </a:r>
          </a:p>
          <a:p>
            <a:pPr marL="0" indent="0" algn="ctr">
              <a:buNone/>
            </a:pPr>
            <a:endParaRPr lang="ar-IQ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24643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260648"/>
            <a:ext cx="8640960" cy="619268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l">
              <a:buFont typeface="Arial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19. </a:t>
            </a:r>
            <a:r>
              <a:rPr lang="en-US" b="1" i="0" u="none" strike="noStrike" dirty="0" smtClean="0">
                <a:solidFill>
                  <a:srgbClr val="000000"/>
                </a:solidFill>
                <a:effectLst/>
                <a:latin typeface="__Source_Sans_3_4d9a39"/>
                <a:hlinkClick r:id="rId2"/>
              </a:rPr>
              <a:t>Fluke • Class </a:t>
            </a:r>
            <a:r>
              <a:rPr lang="en-US" b="1" i="0" u="none" strike="noStrike" dirty="0" err="1" smtClean="0">
                <a:solidFill>
                  <a:srgbClr val="000000"/>
                </a:solidFill>
                <a:effectLst/>
                <a:latin typeface="__Source_Sans_3_4d9a39"/>
                <a:hlinkClick r:id="rId2"/>
              </a:rPr>
              <a:t>Trematode</a:t>
            </a:r>
            <a:r>
              <a:rPr lang="en-US" b="1" i="0" u="none" strike="noStrike" dirty="0" smtClean="0">
                <a:solidFill>
                  <a:srgbClr val="000000"/>
                </a:solidFill>
                <a:effectLst/>
                <a:latin typeface="__Source_Sans_3_4d9a39"/>
                <a:hlinkClick r:id="rId2"/>
              </a:rPr>
              <a:t> 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commonly knows as flukes or blood fluke. • Range in size from about 5 mm (0.2 in) • Commonly parasitize fish, frogs, and turtles; also invertebrates such as mollusks and crustacean • Some are external parasites (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__Source_Sans_3_4d9a39"/>
              </a:rPr>
              <a:t>ectoparasites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) and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__Source_Sans_3_4d9a39"/>
              </a:rPr>
              <a:t>endoparasites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 • Most are flattened and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__Source_Sans_3_4d9a39"/>
              </a:rPr>
              <a:t>leaflike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 or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__Source_Sans_3_4d9a39"/>
              </a:rPr>
              <a:t>ribbonlike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, some are stout and circular in cross section.</a:t>
            </a:r>
          </a:p>
          <a:p>
            <a:pPr algn="l">
              <a:buFont typeface="Arial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20. </a:t>
            </a:r>
            <a:r>
              <a:rPr lang="en-US" b="1" i="0" u="none" strike="noStrike" dirty="0" smtClean="0">
                <a:solidFill>
                  <a:srgbClr val="000000"/>
                </a:solidFill>
                <a:effectLst/>
                <a:latin typeface="__Source_Sans_3_4d9a39"/>
                <a:hlinkClick r:id="rId3"/>
              </a:rPr>
              <a:t>Fluke • the body 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is solid and filled with spongy connective tissue (mesenchyme) that surround all the body organs. • Occur in most types of vertebrates; three species attack humans: urinary blood fluke, the intestinal blood fluke, and the oriental blood fluke</a:t>
            </a:r>
          </a:p>
          <a:p>
            <a:pPr algn="l">
              <a:buFont typeface="Arial"/>
              <a:buChar char="•"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21. </a:t>
            </a:r>
            <a:r>
              <a:rPr lang="en-US" b="1" i="0" u="none" strike="noStrike" dirty="0" smtClean="0">
                <a:solidFill>
                  <a:srgbClr val="000000"/>
                </a:solidFill>
                <a:effectLst/>
                <a:latin typeface="__Source_Sans_3_4d9a39"/>
                <a:hlinkClick r:id="rId4"/>
              </a:rPr>
              <a:t>Fluke • Almost flukes 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make both eggs and sperm. Blood flukes have separate sexes, and the adult females and males mate with each other. Flukes with a direct life cycle use only sexual reproduction. While indirect life cycle use asexual and sexual reproduction.</a:t>
            </a:r>
          </a:p>
          <a:p>
            <a:pPr marL="0" indent="0" algn="ctr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8450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88640"/>
            <a:ext cx="8964488" cy="655272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 algn="l">
              <a:buNone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22. </a:t>
            </a:r>
            <a:r>
              <a:rPr lang="en-US" b="1" i="0" u="none" strike="noStrike" dirty="0" smtClean="0">
                <a:solidFill>
                  <a:srgbClr val="000000"/>
                </a:solidFill>
                <a:effectLst/>
                <a:latin typeface="__Source_Sans_3_4d9a39"/>
                <a:hlinkClick r:id="rId2"/>
              </a:rPr>
              <a:t>• Also called 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as class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__Source_Sans_3_4d9a39"/>
              </a:rPr>
              <a:t>cesteda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. They are distinctly different • There are two subclasses,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__Source_Sans_3_4d9a39"/>
              </a:rPr>
              <a:t>Cestodaria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 and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__Source_Sans_3_4d9a39"/>
              </a:rPr>
              <a:t>Eucestoda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 • They can grow to long 5 meters long </a:t>
            </a:r>
          </a:p>
          <a:p>
            <a:pPr marL="0" indent="0" algn="l">
              <a:buNone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• They not only eat food by the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__Source_Sans_3_4d9a39"/>
              </a:rPr>
              <a:t>hots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;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__Source_Sans_3_4d9a39"/>
              </a:rPr>
              <a:t>thye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__Source_Sans_3_4d9a39"/>
              </a:rPr>
              <a:t>alos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 produce wastes and obstruct the alimentary canal. </a:t>
            </a:r>
          </a:p>
          <a:p>
            <a:pPr marL="0" indent="0" algn="l">
              <a:buNone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• The common types of tapeworms are beef and pork tapeworms which proven to be dangerous to human beings. </a:t>
            </a:r>
          </a:p>
          <a:p>
            <a:pPr marL="0" indent="0" algn="l">
              <a:buNone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23. </a:t>
            </a:r>
            <a:r>
              <a:rPr lang="en-US" b="1" i="0" u="none" strike="noStrike" dirty="0" smtClean="0">
                <a:solidFill>
                  <a:srgbClr val="000000"/>
                </a:solidFill>
                <a:effectLst/>
                <a:latin typeface="__Source_Sans_3_4d9a39"/>
                <a:hlinkClick r:id="rId3"/>
              </a:rPr>
              <a:t>Reproduction of Tapeworm • 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Tapeworms are also hermaphrodite, each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__Source_Sans_3_4d9a39"/>
              </a:rPr>
              <a:t>proglottid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 includes both male and female gonads and generates both sperm and eggs.</a:t>
            </a:r>
          </a:p>
          <a:p>
            <a:pPr marL="0" indent="0" algn="l">
              <a:buNone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 • Can reproduce sexually, either through self-fertilization or cross- fertilization with another tapeworm • Can reproduce asexually, breaking off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__Source_Sans_3_4d9a39"/>
              </a:rPr>
              <a:t>proglottid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 segments at the end of the trunk.</a:t>
            </a:r>
          </a:p>
          <a:p>
            <a:pPr marL="0" indent="0" algn="l">
              <a:buNone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24. </a:t>
            </a:r>
            <a:r>
              <a:rPr lang="en-US" b="1" i="0" u="none" strike="noStrike" dirty="0" smtClean="0">
                <a:solidFill>
                  <a:srgbClr val="000000"/>
                </a:solidFill>
                <a:effectLst/>
                <a:latin typeface="__Source_Sans_3_4d9a39"/>
                <a:hlinkClick r:id="rId4"/>
              </a:rPr>
              <a:t>• Tapeworms generally 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do not move around much but they are capable of having muscular undulation. </a:t>
            </a:r>
          </a:p>
          <a:p>
            <a:pPr marL="0" indent="0" algn="l">
              <a:buNone/>
            </a:pPr>
            <a:endParaRPr lang="en-US" dirty="0">
              <a:solidFill>
                <a:srgbClr val="000000"/>
              </a:solidFill>
              <a:latin typeface="__Source_Sans_3_4d9a39"/>
            </a:endParaRPr>
          </a:p>
          <a:p>
            <a:pPr marL="0" indent="0" algn="l">
              <a:buNone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• They use distinguishing feature, the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__Source_Sans_3_4d9a39"/>
              </a:rPr>
              <a:t>scolex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, which attaches firmly to the host’s intestine wall. The tip of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__Source_Sans_3_4d9a39"/>
              </a:rPr>
              <a:t>scolex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 is equipped with a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__Source_Sans_3_4d9a39"/>
              </a:rPr>
              <a:t>rectable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 hook-bearing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__Source_Sans_3_4d9a39"/>
              </a:rPr>
              <a:t>rostellum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 which acts like disc with teeth to hold onto the intestinal wall. </a:t>
            </a:r>
          </a:p>
          <a:p>
            <a:pPr marL="0" indent="0" algn="l">
              <a:buNone/>
            </a:pPr>
            <a:r>
              <a:rPr lang="en-US" b="0" i="0" dirty="0" smtClean="0">
                <a:solidFill>
                  <a:srgbClr val="000000"/>
                </a:solidFill>
                <a:effectLst/>
                <a:latin typeface="__Source_Sans_3_4d9a39"/>
              </a:rPr>
              <a:t>• They will just hang on to the intestinal wall, absorbing food through their skin via diffusion Attachment</a:t>
            </a:r>
          </a:p>
          <a:p>
            <a:pPr marL="0" indent="0" algn="ctr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6545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2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8640"/>
            <a:ext cx="3726384" cy="541837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Picture 92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977" y="3245299"/>
            <a:ext cx="4086136" cy="296490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Picture 92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1551" y="366712"/>
            <a:ext cx="4500562" cy="204152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81830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26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1920" y="332656"/>
            <a:ext cx="4859337" cy="429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Picture 1126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99392"/>
            <a:ext cx="3528392" cy="429260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23079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31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4008" y="719570"/>
            <a:ext cx="4680520" cy="45259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9" y="260649"/>
            <a:ext cx="5239691" cy="4992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914066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17</Words>
  <Application>Microsoft Office PowerPoint</Application>
  <PresentationFormat>عرض على الشاشة (3:4)‏</PresentationFormat>
  <Paragraphs>35</Paragraphs>
  <Slides>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Maher</dc:creator>
  <cp:lastModifiedBy>Maher</cp:lastModifiedBy>
  <cp:revision>5</cp:revision>
  <dcterms:created xsi:type="dcterms:W3CDTF">2025-01-30T07:58:32Z</dcterms:created>
  <dcterms:modified xsi:type="dcterms:W3CDTF">2025-01-30T08:47:10Z</dcterms:modified>
</cp:coreProperties>
</file>