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93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724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091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78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385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175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11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33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983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411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725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69EC-4E6F-4ED6-87A3-35394335B3FB}" type="datetimeFigureOut">
              <a:rPr lang="ar-IQ" smtClean="0"/>
              <a:t>01/08/1446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5DF5-C22B-400A-8D9F-2080F811C6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523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3" TargetMode="External"/><Relationship Id="rId2" Type="http://schemas.openxmlformats.org/officeDocument/2006/relationships/hyperlink" Target="https://www.slideshare.net/slideshow/flatwormpptx/256943323#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lideshare.net/slideshow/flatwormpptx/256943323#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6" TargetMode="External"/><Relationship Id="rId2" Type="http://schemas.openxmlformats.org/officeDocument/2006/relationships/hyperlink" Target="https://www.slideshare.net/slideshow/flatwormpptx/256943323#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flatwormpptx/256943323#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9" TargetMode="External"/><Relationship Id="rId2" Type="http://schemas.openxmlformats.org/officeDocument/2006/relationships/hyperlink" Target="https://www.slideshare.net/slideshow/flatwormpptx/256943323#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11" TargetMode="External"/><Relationship Id="rId2" Type="http://schemas.openxmlformats.org/officeDocument/2006/relationships/hyperlink" Target="https://www.slideshare.net/slideshow/flatwormpptx/256943323#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lideshare.net/slideshow/flatwormpptx/256943323#13" TargetMode="External"/><Relationship Id="rId4" Type="http://schemas.openxmlformats.org/officeDocument/2006/relationships/hyperlink" Target="https://www.slideshare.net/slideshow/flatwormpptx/256943323#1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20" TargetMode="External"/><Relationship Id="rId2" Type="http://schemas.openxmlformats.org/officeDocument/2006/relationships/hyperlink" Target="https://www.slideshare.net/slideshow/flatwormpptx/256943323#1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flatwormpptx/256943323#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lideshow/flatwormpptx/256943323#23" TargetMode="External"/><Relationship Id="rId2" Type="http://schemas.openxmlformats.org/officeDocument/2006/relationships/hyperlink" Target="https://www.slideshare.net/slideshow/flatwormpptx/256943323#2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slideshow/flatwormpptx/256943323#2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5699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/>
            <a:endParaRPr lang="en-US" sz="2800" dirty="0" smtClean="0">
              <a:solidFill>
                <a:schemeClr val="tx1"/>
              </a:solidFill>
              <a:cs typeface="+mj-cs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cs typeface="+mj-cs"/>
              </a:rPr>
              <a:t>FLATWORM PHYLUM : PLATYHELMINTHES GROUP</a:t>
            </a:r>
          </a:p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2. 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• Phylum Platyhelminthes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includes the flatworms. Platy means “flat,” like a plate;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helminth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“worm”.</a:t>
            </a:r>
          </a:p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3. 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Characteristics feature • Invertebrate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organism • Flatworm have soft and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unsegmented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body • No body cavity (no specialized respiratory and circulatory system) also called acoelomate • Other species have digestive system (incomplete or absent) • Most flatworm have gastro-vascular cavity. • Diffuse CO2 and O2 through the body wall</a:t>
            </a:r>
          </a:p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4. 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4"/>
              </a:rPr>
              <a:t>Characteristics feature • Primitive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nervous system is present (can sense stimuli and coordinate movement) • Have excretory organ called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nephridium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formed by channels with terminal flame cell which control excretion and osmoregulation. (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Excretetion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of nitrogenous wastes through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protonephridial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pores or their mouth) • Can reproduce Sexually and Asexually • Most species are hermaphrodites</a:t>
            </a:r>
          </a:p>
          <a:p>
            <a:endParaRPr lang="en-US" sz="28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95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0871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5. 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cs typeface="+mj-cs"/>
                <a:hlinkClick r:id="rId2"/>
              </a:rPr>
              <a:t>Characteristics/features • They are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triploblastic, with three germ layers (multicellular) • 80 % are parasitic</a:t>
            </a:r>
          </a:p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6. 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cs typeface="+mj-cs"/>
                <a:hlinkClick r:id="rId3"/>
              </a:rPr>
              <a:t>Habitat Flatworm are mostly 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ecto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 or </a:t>
            </a:r>
            <a:r>
              <a:rPr lang="en-US" sz="2800" b="0" i="0" dirty="0" err="1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endoparasitic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 and a few are free- living (usually aquatic)</a:t>
            </a:r>
          </a:p>
          <a:p>
            <a:pPr algn="l">
              <a:buFont typeface="Arial"/>
              <a:buChar char="•"/>
            </a:pP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7. 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cs typeface="+mj-cs"/>
                <a:hlinkClick r:id="rId4"/>
              </a:rPr>
              <a:t>• Flatworms are </a:t>
            </a:r>
            <a:r>
              <a:rPr lang="en-US" sz="2800" b="0" i="0" dirty="0" smtClean="0">
                <a:solidFill>
                  <a:srgbClr val="000000"/>
                </a:solidFill>
                <a:effectLst/>
                <a:latin typeface="__Source_Sans_3_4d9a39"/>
                <a:cs typeface="+mj-cs"/>
              </a:rPr>
              <a:t>bilateral symmetrical. It is different from radially symmetrical animals, like the anemones, which can be cut anywhere top to bottom to get two similar halves. • Non-parasitic flatworm respire through their body surface while parasitic worms are mostly anaerobes. </a:t>
            </a:r>
          </a:p>
          <a:p>
            <a:pPr marL="0" indent="0" algn="ctr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056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404664"/>
            <a:ext cx="8568952" cy="604867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8.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__Source_Sans_3_4d9a39"/>
              </a:rPr>
              <a:t> </a:t>
            </a:r>
            <a:r>
              <a:rPr lang="en-US" sz="36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• In some 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__Source_Sans_3_4d9a39"/>
              </a:rPr>
              <a:t>flatworms, the process of cephalization has included the development in the head region of light- sensitive organ called </a:t>
            </a:r>
            <a:r>
              <a:rPr lang="en-US" sz="36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ocelli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__Source_Sans_3_4d9a39"/>
              </a:rPr>
              <a:t>.</a:t>
            </a:r>
          </a:p>
          <a:p>
            <a:pPr marL="0" indent="0" algn="l">
              <a:buNone/>
            </a:pPr>
            <a:r>
              <a:rPr lang="en-US" sz="36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 Have nervous system consists of a head ganglion connected to nerve cords which are interconnected across the body by transverse nerve connections Body Structure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9. 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. </a:t>
            </a:r>
            <a:r>
              <a:rPr lang="en-US" sz="4000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Diversity Divided into three 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classes: •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Tubellaria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,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Trematoda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and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Cestoda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</a:t>
            </a:r>
          </a:p>
          <a:p>
            <a:pPr marL="0" indent="0" algn="l">
              <a:buNone/>
            </a:pP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Class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Turbellaria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includes non-parasitic and aquatic flatworm (marine flatworms and planarian). </a:t>
            </a:r>
          </a:p>
          <a:p>
            <a:pPr marL="0" indent="0" algn="l">
              <a:buNone/>
            </a:pP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Class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Trematoda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, includes parasitic flatworm that live inside the host, this are commonly called as flukes (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fasciola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hepatica and sheep liver fluke). • </a:t>
            </a:r>
          </a:p>
          <a:p>
            <a:pPr marL="0" indent="0" algn="l">
              <a:buNone/>
            </a:pP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Class </a:t>
            </a:r>
            <a:r>
              <a:rPr lang="en-US" sz="4000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Cestoda</a:t>
            </a:r>
            <a:r>
              <a:rPr lang="en-US" sz="4000" b="0" i="0" dirty="0" smtClean="0">
                <a:solidFill>
                  <a:srgbClr val="000000"/>
                </a:solidFill>
                <a:effectLst/>
                <a:latin typeface="__Source_Sans_3_4d9a39"/>
              </a:rPr>
              <a:t> also known as tapeworms. All tapeworms are internal parasites.</a:t>
            </a:r>
          </a:p>
          <a:p>
            <a:pPr marL="0" indent="0"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endParaRPr lang="ar-IQ" sz="4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5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332656"/>
            <a:ext cx="8712968" cy="59046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10. 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• Free-living flatworm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usually are predators or scavenger • Have an extended tube-like pharynx out of their mouth which release digestive enzymes • In contrast, a parasitic flatworm have a hook or suckers that attaches to the host’s intestine, and then absorbs the host’s digested food through body wall. </a:t>
            </a:r>
          </a:p>
          <a:p>
            <a:pPr marL="0" indent="0" algn="l">
              <a:buNone/>
            </a:pPr>
            <a:endParaRPr lang="en-US" dirty="0">
              <a:solidFill>
                <a:srgbClr val="000000"/>
              </a:solidFill>
              <a:latin typeface="__Source_Sans_3_4d9a39"/>
            </a:endParaRP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11. 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Support and Movement •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Flatworm have a hydrostatic skeleton • Some flatworms movement is controlled by longitudinal, circular and oblique layers of muscles. • Others move along slime trails by beating of epidermal cilia.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12. 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4"/>
              </a:rPr>
              <a:t>• Flatworms reproduce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sexually by having both a male and female part. The majority of sexual reproduction is through cross- fertilization (where fusion of male and female gametes from different individual ).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Asexually through: Fragmentation and regeneration or budding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13. 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5"/>
              </a:rPr>
              <a:t>Protection • A tough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outer layer that protects parasitic flatworm against the host digestive and immune system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 Free-living forms secrete a protective mucus.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Have cuticle which protects their body</a:t>
            </a:r>
          </a:p>
          <a:p>
            <a:pPr marL="0" indent="0" algn="ctr"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46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1926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19. 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Fluke • Class </a:t>
            </a:r>
            <a:r>
              <a:rPr lang="en-US" b="1" i="0" u="none" strike="noStrike" dirty="0" err="1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Trematode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commonly knows as flukes or blood fluke. • Range in size from about 5 mm (0.2 in) • Commonly parasitize fish, frogs, and turtles; also invertebrates such as mollusks and crustacean • Some are external parasites 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ectoparasites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)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endoparasites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 Most are flattened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leaflike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or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ribbonlike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, some are stout and circular in cross section.</a:t>
            </a:r>
          </a:p>
          <a:p>
            <a:pPr algn="l"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20. 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Fluke • the body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is solid and filled with spongy connective tissue (mesenchyme) that surround all the body organs. • Occur in most types of vertebrates; three species attack humans: urinary blood fluke, the intestinal blood fluke, and the oriental blood fluke</a:t>
            </a:r>
          </a:p>
          <a:p>
            <a:pPr algn="l">
              <a:buFont typeface="Arial"/>
              <a:buChar char="•"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21. 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4"/>
              </a:rPr>
              <a:t>Fluke • Almost flukes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make both eggs and sperm. Blood flukes have separate sexes, and the adult females and males mate with each other. Flukes with a direct life cycle use only sexual reproduction. While indirect life cycle use asexual and sexual reproduction.</a:t>
            </a:r>
          </a:p>
          <a:p>
            <a:pPr marL="0" indent="0" algn="ct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450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5527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22. 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2"/>
              </a:rPr>
              <a:t>• Also called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as class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cesteda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. They are distinctly different • There are two subclasses,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Cestodaria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and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Eucestoda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 They can grow to long 5 meters long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They not only eat food by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hots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;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thye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alos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produce wastes and obstruct the alimentary canal.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The common types of tapeworms are beef and pork tapeworms which proven to be dangerous to human beings.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23. 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3"/>
              </a:rPr>
              <a:t>Reproduction of Tapeworm •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Tapeworms are also hermaphrodite, each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proglottid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includes both male and female gonads and generates both sperm and eggs.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• Can reproduce sexually, either through self-fertilization or cross- fertilization with another tapeworm • Can reproduce asexually, breaking off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proglottid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segments at the end of the trunk.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24. </a:t>
            </a:r>
            <a:r>
              <a:rPr lang="en-US" b="1" i="0" u="none" strike="noStrike" dirty="0" smtClean="0">
                <a:solidFill>
                  <a:srgbClr val="000000"/>
                </a:solidFill>
                <a:effectLst/>
                <a:latin typeface="__Source_Sans_3_4d9a39"/>
                <a:hlinkClick r:id="rId4"/>
              </a:rPr>
              <a:t>• Tapeworms generally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do not move around much but they are capable of having muscular undulation. </a:t>
            </a:r>
          </a:p>
          <a:p>
            <a:pPr marL="0" indent="0" algn="l">
              <a:buNone/>
            </a:pPr>
            <a:endParaRPr lang="en-US" dirty="0">
              <a:solidFill>
                <a:srgbClr val="000000"/>
              </a:solidFill>
              <a:latin typeface="__Source_Sans_3_4d9a39"/>
            </a:endParaRP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They use distinguishing feature,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scolex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, which attaches firmly to the host’s intestine wall. The tip of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scolex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is equipped with a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rectable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hook-bearing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__Source_Sans_3_4d9a39"/>
              </a:rPr>
              <a:t>rostellum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 which acts like disc with teeth to hold onto the intestinal wall. </a:t>
            </a:r>
          </a:p>
          <a:p>
            <a:pPr marL="0" indent="0" algn="l">
              <a:buNone/>
            </a:pPr>
            <a:r>
              <a:rPr lang="en-US" b="0" i="0" dirty="0" smtClean="0">
                <a:solidFill>
                  <a:srgbClr val="000000"/>
                </a:solidFill>
                <a:effectLst/>
                <a:latin typeface="__Source_Sans_3_4d9a39"/>
              </a:rPr>
              <a:t>• They will just hang on to the intestinal wall, absorbing food through their skin via diffusion Attachment</a:t>
            </a:r>
          </a:p>
          <a:p>
            <a:pPr marL="0" indent="0" algn="ctr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54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2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3726384" cy="54183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92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7" y="3245299"/>
            <a:ext cx="4086136" cy="296490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92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1551" y="366712"/>
            <a:ext cx="4500562" cy="20415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183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2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332656"/>
            <a:ext cx="4859337" cy="429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112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392"/>
            <a:ext cx="3528392" cy="42926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23079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31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4008" y="719570"/>
            <a:ext cx="4680520" cy="4525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9" y="260649"/>
            <a:ext cx="5239691" cy="4992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1406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</Words>
  <Application>Microsoft Office PowerPoint</Application>
  <PresentationFormat>عرض على الشاشة (3:4)‏</PresentationFormat>
  <Paragraphs>35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5</cp:revision>
  <dcterms:created xsi:type="dcterms:W3CDTF">2025-01-30T07:58:32Z</dcterms:created>
  <dcterms:modified xsi:type="dcterms:W3CDTF">2025-01-30T08:47:10Z</dcterms:modified>
</cp:coreProperties>
</file>