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56" r:id="rId3"/>
    <p:sldId id="257" r:id="rId4"/>
    <p:sldId id="266" r:id="rId5"/>
    <p:sldId id="267" r:id="rId6"/>
    <p:sldId id="258" r:id="rId7"/>
    <p:sldId id="265" r:id="rId8"/>
    <p:sldId id="259" r:id="rId9"/>
    <p:sldId id="260" r:id="rId10"/>
    <p:sldId id="261" r:id="rId11"/>
    <p:sldId id="264" r:id="rId12"/>
    <p:sldId id="263"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16/05/1445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16/05/1445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16/05/1445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16/05/1445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16/05/1445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16/05/1445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16/05/1445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16/05/1445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16/05/1445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16/05/1445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16/05/1445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16/05/1445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685800" y="2130425"/>
            <a:ext cx="7772400" cy="1470025"/>
          </a:xfrm>
          <a:prstGeom prst="rect">
            <a:avLst/>
          </a:prstGeom>
        </p:spPr>
        <p:txBody>
          <a:bodyP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sz="4000" dirty="0"/>
              <a:t>Chromosome Banding</a:t>
            </a:r>
          </a:p>
          <a:p>
            <a:endParaRPr lang="en-US" sz="4000" dirty="0"/>
          </a:p>
        </p:txBody>
      </p:sp>
      <p:sp>
        <p:nvSpPr>
          <p:cNvPr id="5" name="عنوان فرعي 3"/>
          <p:cNvSpPr txBox="1">
            <a:spLocks/>
          </p:cNvSpPr>
          <p:nvPr/>
        </p:nvSpPr>
        <p:spPr>
          <a:xfrm>
            <a:off x="1407604" y="3886200"/>
            <a:ext cx="6400800" cy="1752600"/>
          </a:xfrm>
          <a:prstGeom prst="rect">
            <a:avLst/>
          </a:prstGeom>
        </p:spPr>
        <p:txBody>
          <a:bodyPr>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600" b="1" dirty="0" smtClean="0">
                <a:solidFill>
                  <a:srgbClr val="002060"/>
                </a:solidFill>
              </a:rPr>
              <a:t> Human genetics </a:t>
            </a:r>
          </a:p>
          <a:p>
            <a:pPr marL="0" indent="0" algn="ctr">
              <a:buNone/>
            </a:pPr>
            <a:r>
              <a:rPr lang="en-US" sz="1600" b="1" dirty="0" smtClean="0">
                <a:solidFill>
                  <a:srgbClr val="002060"/>
                </a:solidFill>
              </a:rPr>
              <a:t>Medical Laboratories Techniques Department</a:t>
            </a:r>
          </a:p>
          <a:p>
            <a:pPr marL="0" indent="0" algn="ctr">
              <a:buNone/>
            </a:pPr>
            <a:endParaRPr lang="en-US" sz="1600" b="1" dirty="0" smtClean="0">
              <a:solidFill>
                <a:srgbClr val="002060"/>
              </a:solidFill>
            </a:endParaRPr>
          </a:p>
          <a:p>
            <a:pPr marL="0" indent="0" algn="ctr">
              <a:buNone/>
            </a:pPr>
            <a:endParaRPr lang="en-US" sz="1600" b="1" dirty="0" smtClean="0">
              <a:solidFill>
                <a:srgbClr val="002060"/>
              </a:solidFill>
            </a:endParaRPr>
          </a:p>
          <a:p>
            <a:pPr marL="0" indent="0" algn="ctr">
              <a:buNone/>
            </a:pPr>
            <a:r>
              <a:rPr lang="en-US" sz="1600" b="1" dirty="0" smtClean="0">
                <a:solidFill>
                  <a:srgbClr val="002060"/>
                </a:solidFill>
              </a:rPr>
              <a:t>MSc. Hussein Salim</a:t>
            </a:r>
            <a:endParaRPr lang="en-US" sz="1600" b="1" i="1" dirty="0" smtClean="0">
              <a:solidFill>
                <a:srgbClr val="002060"/>
              </a:solidFill>
            </a:endParaRPr>
          </a:p>
          <a:p>
            <a:pPr marL="0" indent="0" algn="ctr">
              <a:buNone/>
            </a:pPr>
            <a:endParaRPr lang="en-US" sz="1600" b="1" dirty="0">
              <a:solidFill>
                <a:srgbClr val="002060"/>
              </a:solidFill>
            </a:endParaRPr>
          </a:p>
        </p:txBody>
      </p:sp>
      <p:pic>
        <p:nvPicPr>
          <p:cNvPr id="6" name="صورة 5" descr="C:\Users\Hussain\Downloads\WhatsApp Image 2023-09-22 at 12.04.08 AM.jpe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479167"/>
            <a:ext cx="1368152" cy="1152128"/>
          </a:xfrm>
          <a:prstGeom prst="rect">
            <a:avLst/>
          </a:prstGeom>
          <a:noFill/>
          <a:ln>
            <a:noFill/>
          </a:ln>
        </p:spPr>
      </p:pic>
      <p:sp>
        <p:nvSpPr>
          <p:cNvPr id="7" name="مستطيل 6"/>
          <p:cNvSpPr/>
          <p:nvPr/>
        </p:nvSpPr>
        <p:spPr>
          <a:xfrm>
            <a:off x="1144851" y="1261963"/>
            <a:ext cx="742511" cy="369332"/>
          </a:xfrm>
          <a:prstGeom prst="rect">
            <a:avLst/>
          </a:prstGeom>
        </p:spPr>
        <p:txBody>
          <a:bodyPr wrap="none">
            <a:spAutoFit/>
          </a:bodyPr>
          <a:lstStyle/>
          <a:p>
            <a:r>
              <a:rPr lang="en-US" b="1" dirty="0">
                <a:solidFill>
                  <a:srgbClr val="002060"/>
                </a:solidFill>
              </a:rPr>
              <a:t>Lab </a:t>
            </a:r>
            <a:r>
              <a:rPr lang="en-US" b="1" dirty="0" smtClean="0">
                <a:solidFill>
                  <a:srgbClr val="002060"/>
                </a:solidFill>
              </a:rPr>
              <a:t>6 </a:t>
            </a:r>
            <a:endParaRPr lang="en-US" dirty="0"/>
          </a:p>
        </p:txBody>
      </p:sp>
    </p:spTree>
    <p:extLst>
      <p:ext uri="{BB962C8B-B14F-4D97-AF65-F5344CB8AC3E}">
        <p14:creationId xmlns:p14="http://schemas.microsoft.com/office/powerpoint/2010/main" val="673394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85000" lnSpcReduction="20000"/>
          </a:bodyPr>
          <a:lstStyle/>
          <a:p>
            <a:pPr algn="l" rtl="0">
              <a:buFont typeface="Wingdings" pitchFamily="2" charset="2"/>
              <a:buChar char="v"/>
            </a:pPr>
            <a:r>
              <a:rPr lang="en-US" b="1" dirty="0" smtClean="0">
                <a:solidFill>
                  <a:srgbClr val="FF0000"/>
                </a:solidFill>
              </a:rPr>
              <a:t>Q-banding</a:t>
            </a:r>
          </a:p>
          <a:p>
            <a:pPr marL="0" indent="0" algn="l" rtl="0">
              <a:buNone/>
            </a:pPr>
            <a:endParaRPr lang="en-US" b="1" dirty="0">
              <a:solidFill>
                <a:srgbClr val="FF0000"/>
              </a:solidFill>
            </a:endParaRPr>
          </a:p>
          <a:p>
            <a:pPr algn="l" rtl="0"/>
            <a:r>
              <a:rPr lang="en-US" dirty="0" err="1"/>
              <a:t>Quinacrine</a:t>
            </a:r>
            <a:r>
              <a:rPr lang="en-US" dirty="0"/>
              <a:t>, a yellow fluorescent stain, is used in the chromosomal banding technique known as Q-banding.</a:t>
            </a:r>
          </a:p>
          <a:p>
            <a:pPr algn="l" rtl="0"/>
            <a:r>
              <a:rPr lang="en-US" dirty="0"/>
              <a:t>A UV lamp is required to view the fluorescent bands after it has been stained. These bands will overlap with those that appear during G-banding. Q-banding can therefore identify similar chromosomal structural anomalies as G-banding. However, the fluorescent bands in Q-banding will disappear swiftly compared to the bands that develop in G-banding. The chromosomes must therefore be examined shortly after staining.</a:t>
            </a:r>
          </a:p>
          <a:p>
            <a:pPr algn="l" rtl="0"/>
            <a:r>
              <a:rPr lang="en-US" dirty="0"/>
              <a:t>This method is used to identify mouse and human chromosomes</a:t>
            </a:r>
          </a:p>
          <a:p>
            <a:pPr algn="l" rtl="0"/>
            <a:endParaRPr lang="en-US" dirty="0"/>
          </a:p>
        </p:txBody>
      </p:sp>
    </p:spTree>
    <p:extLst>
      <p:ext uri="{BB962C8B-B14F-4D97-AF65-F5344CB8AC3E}">
        <p14:creationId xmlns:p14="http://schemas.microsoft.com/office/powerpoint/2010/main" val="140876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77500" lnSpcReduction="20000"/>
          </a:bodyPr>
          <a:lstStyle/>
          <a:p>
            <a:pPr algn="l" rtl="0">
              <a:buFont typeface="Wingdings" pitchFamily="2" charset="2"/>
              <a:buChar char="v"/>
            </a:pPr>
            <a:r>
              <a:rPr lang="en-US" b="1" dirty="0">
                <a:solidFill>
                  <a:srgbClr val="FF0000"/>
                </a:solidFill>
              </a:rPr>
              <a:t>R-banding</a:t>
            </a:r>
          </a:p>
          <a:p>
            <a:pPr algn="l" rtl="0"/>
            <a:r>
              <a:rPr lang="en-US" dirty="0"/>
              <a:t>The G-band staining technique is reversed by the </a:t>
            </a:r>
            <a:r>
              <a:rPr lang="en-US" dirty="0" err="1"/>
              <a:t>cytogenetics</a:t>
            </a:r>
            <a:r>
              <a:rPr lang="en-US" dirty="0"/>
              <a:t> process known as R-banding. R-banding is also known as Reverse chromosome banding.</a:t>
            </a:r>
          </a:p>
          <a:p>
            <a:pPr algn="l" rtl="0"/>
            <a:r>
              <a:rPr lang="en-US" dirty="0"/>
              <a:t>This banding method produces a chromosomal band pattern that is the opposite of the G-band and Q-banding patterns. The dark band (AT-rich region) seen in the G-banding method appears light in the R-banding technique and vice versa.</a:t>
            </a:r>
          </a:p>
          <a:p>
            <a:pPr algn="l" rtl="0"/>
            <a:r>
              <a:rPr lang="en-US" dirty="0"/>
              <a:t>Guanine-cytosine-rich R bands are darker in </a:t>
            </a:r>
            <a:r>
              <a:rPr lang="en-US" dirty="0" err="1"/>
              <a:t>colour</a:t>
            </a:r>
            <a:r>
              <a:rPr lang="en-US" dirty="0"/>
              <a:t>, and adenine-thymine-rich sections are more susceptible to heat denaturants. The method is beneficial for examining chromosomal translocations or deletions of genes involving telomeres.</a:t>
            </a:r>
          </a:p>
          <a:p>
            <a:pPr algn="l" rtl="0"/>
            <a:r>
              <a:rPr lang="en-US" dirty="0" err="1"/>
              <a:t>Giemsa</a:t>
            </a:r>
            <a:r>
              <a:rPr lang="en-US" dirty="0"/>
              <a:t> stain is also used in the R-banding procedure; however, the slide is heated in a buffer solution to 88°C before </a:t>
            </a:r>
            <a:r>
              <a:rPr lang="en-US" dirty="0" err="1"/>
              <a:t>Giemsa</a:t>
            </a:r>
            <a:r>
              <a:rPr lang="en-US" dirty="0"/>
              <a:t> staining. DNA denaturation results from heat.</a:t>
            </a:r>
          </a:p>
          <a:p>
            <a:pPr algn="l" rtl="0"/>
            <a:endParaRPr lang="en-US" dirty="0"/>
          </a:p>
        </p:txBody>
      </p:sp>
    </p:spTree>
    <p:extLst>
      <p:ext uri="{BB962C8B-B14F-4D97-AF65-F5344CB8AC3E}">
        <p14:creationId xmlns:p14="http://schemas.microsoft.com/office/powerpoint/2010/main" val="978642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solidFill>
                  <a:srgbClr val="FF0000"/>
                </a:solidFill>
              </a:rPr>
              <a:t>Application of Chromosome Banding</a:t>
            </a:r>
            <a:br>
              <a:rPr lang="en-US" b="1" dirty="0">
                <a:solidFill>
                  <a:srgbClr val="FF0000"/>
                </a:solidFill>
              </a:rPr>
            </a:br>
            <a:endParaRPr lang="en-US" dirty="0">
              <a:solidFill>
                <a:srgbClr val="FF0000"/>
              </a:solidFill>
            </a:endParaRPr>
          </a:p>
        </p:txBody>
      </p:sp>
      <p:sp>
        <p:nvSpPr>
          <p:cNvPr id="3" name="عنصر نائب للمحتوى 2"/>
          <p:cNvSpPr>
            <a:spLocks noGrp="1"/>
          </p:cNvSpPr>
          <p:nvPr>
            <p:ph idx="1"/>
          </p:nvPr>
        </p:nvSpPr>
        <p:spPr>
          <a:xfrm>
            <a:off x="323528" y="1124744"/>
            <a:ext cx="8496944" cy="5400600"/>
          </a:xfrm>
        </p:spPr>
        <p:txBody>
          <a:bodyPr>
            <a:normAutofit fontScale="92500" lnSpcReduction="10000"/>
          </a:bodyPr>
          <a:lstStyle/>
          <a:p>
            <a:pPr algn="l" rtl="0"/>
            <a:r>
              <a:rPr lang="en-US" dirty="0" smtClean="0"/>
              <a:t>Identifying chromosomal abnormalities and genetic diseases like Down syndrome depends greatly on chromosome banding. The additional 21st chromosome that results in Down syndrome can be found using chromosomal banding.</a:t>
            </a:r>
          </a:p>
          <a:p>
            <a:pPr algn="l" rtl="0"/>
            <a:r>
              <a:rPr lang="en-US" dirty="0" err="1" smtClean="0"/>
              <a:t>Visualising</a:t>
            </a:r>
            <a:r>
              <a:rPr lang="en-US" dirty="0" smtClean="0"/>
              <a:t> the evolutionary connections between chimpanzees and humans can also be accomplished with chromosome banding. Since chimpanzees and humans share many chromosomes, chromosomal banding can be used to establish the relationship between the two species and how each has evolved.</a:t>
            </a:r>
          </a:p>
          <a:p>
            <a:pPr algn="l" rtl="0"/>
            <a:endParaRPr lang="en-US" dirty="0"/>
          </a:p>
        </p:txBody>
      </p:sp>
    </p:spTree>
    <p:extLst>
      <p:ext uri="{BB962C8B-B14F-4D97-AF65-F5344CB8AC3E}">
        <p14:creationId xmlns:p14="http://schemas.microsoft.com/office/powerpoint/2010/main" val="272566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lstStyle/>
          <a:p>
            <a:r>
              <a:rPr lang="en-US" dirty="0" smtClean="0">
                <a:solidFill>
                  <a:srgbClr val="FF0000"/>
                </a:solidFill>
              </a:rPr>
              <a:t>What is </a:t>
            </a:r>
            <a:r>
              <a:rPr lang="en-US" dirty="0">
                <a:solidFill>
                  <a:srgbClr val="FF0000"/>
                </a:solidFill>
              </a:rPr>
              <a:t>the Chromosome banding </a:t>
            </a:r>
          </a:p>
        </p:txBody>
      </p:sp>
      <p:sp>
        <p:nvSpPr>
          <p:cNvPr id="8" name="عنصر نائب للمحتوى 7"/>
          <p:cNvSpPr>
            <a:spLocks noGrp="1"/>
          </p:cNvSpPr>
          <p:nvPr>
            <p:ph idx="1"/>
          </p:nvPr>
        </p:nvSpPr>
        <p:spPr/>
        <p:txBody>
          <a:bodyPr>
            <a:normAutofit fontScale="92500" lnSpcReduction="10000"/>
          </a:bodyPr>
          <a:lstStyle/>
          <a:p>
            <a:pPr algn="l" rtl="0"/>
            <a:r>
              <a:rPr lang="en-US" dirty="0">
                <a:solidFill>
                  <a:srgbClr val="FF0000"/>
                </a:solidFill>
              </a:rPr>
              <a:t>Chromosome banding </a:t>
            </a:r>
            <a:r>
              <a:rPr lang="en-US" dirty="0"/>
              <a:t>refers to alternating light and dark regions along the length of a chromosome, produced after staining with a dye. </a:t>
            </a:r>
          </a:p>
          <a:p>
            <a:pPr algn="l" rtl="0"/>
            <a:r>
              <a:rPr lang="en-US" dirty="0">
                <a:solidFill>
                  <a:srgbClr val="FF0000"/>
                </a:solidFill>
              </a:rPr>
              <a:t>A band </a:t>
            </a:r>
            <a:r>
              <a:rPr lang="en-US" dirty="0"/>
              <a:t>is defined as the part of a chromosome that is clearly distinguishable from its adjacent segments by appearing darker or lighter with the use of one or more banding techniques</a:t>
            </a:r>
            <a:r>
              <a:rPr lang="en-US" dirty="0" smtClean="0"/>
              <a:t>.</a:t>
            </a:r>
            <a:endParaRPr lang="en-US" dirty="0"/>
          </a:p>
          <a:p>
            <a:pPr algn="l" rtl="0"/>
            <a:r>
              <a:rPr lang="en-US" dirty="0" smtClean="0"/>
              <a:t>This </a:t>
            </a:r>
            <a:r>
              <a:rPr lang="en-US" dirty="0"/>
              <a:t>process </a:t>
            </a:r>
            <a:r>
              <a:rPr lang="en-US" dirty="0" smtClean="0"/>
              <a:t>helps the  </a:t>
            </a:r>
            <a:r>
              <a:rPr lang="en-US" dirty="0"/>
              <a:t>researchers better understand and identify their structural composition. </a:t>
            </a:r>
          </a:p>
        </p:txBody>
      </p:sp>
    </p:spTree>
    <p:extLst>
      <p:ext uri="{BB962C8B-B14F-4D97-AF65-F5344CB8AC3E}">
        <p14:creationId xmlns:p14="http://schemas.microsoft.com/office/powerpoint/2010/main" val="1481447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a:bodyPr>
          <a:lstStyle/>
          <a:p>
            <a:pPr algn="l" rtl="0"/>
            <a:r>
              <a:rPr lang="en-US" dirty="0"/>
              <a:t>Banding patterns are chromosomal patterns of bright and dark transverse bands</a:t>
            </a:r>
            <a:r>
              <a:rPr lang="en-US" dirty="0" smtClean="0"/>
              <a:t>.</a:t>
            </a:r>
          </a:p>
          <a:p>
            <a:pPr algn="l" rtl="0"/>
            <a:r>
              <a:rPr lang="en-US" dirty="0" smtClean="0"/>
              <a:t> </a:t>
            </a:r>
            <a:r>
              <a:rPr lang="en-US" dirty="0"/>
              <a:t>These bands identify where genes are located on a chromosome. The bright and dark bands are visible when the chromosome is stained with a chemical solution and examined under a microscope</a:t>
            </a:r>
            <a:r>
              <a:rPr lang="en-US" dirty="0" smtClean="0"/>
              <a:t>.</a:t>
            </a:r>
          </a:p>
          <a:p>
            <a:pPr marL="0" indent="0" algn="l" rtl="0">
              <a:buNone/>
            </a:pPr>
            <a:endParaRPr lang="en-US" dirty="0"/>
          </a:p>
        </p:txBody>
      </p:sp>
    </p:spTree>
    <p:extLst>
      <p:ext uri="{BB962C8B-B14F-4D97-AF65-F5344CB8AC3E}">
        <p14:creationId xmlns:p14="http://schemas.microsoft.com/office/powerpoint/2010/main" val="3336801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ussain\Desktop\3-s2.0-B9780123852120000111-f11-02-97801238521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548679"/>
            <a:ext cx="6552728" cy="5816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538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ربع نص 8"/>
          <p:cNvSpPr txBox="1"/>
          <p:nvPr/>
        </p:nvSpPr>
        <p:spPr>
          <a:xfrm>
            <a:off x="395536" y="908720"/>
            <a:ext cx="2808312" cy="4154984"/>
          </a:xfrm>
          <a:prstGeom prst="rect">
            <a:avLst/>
          </a:prstGeom>
          <a:noFill/>
        </p:spPr>
        <p:txBody>
          <a:bodyPr wrap="square" rtlCol="0">
            <a:spAutoFit/>
          </a:bodyPr>
          <a:lstStyle/>
          <a:p>
            <a:pPr algn="l" rtl="0"/>
            <a:r>
              <a:rPr lang="en-US" sz="2400" dirty="0"/>
              <a:t>A stain can bind to the DNA through </a:t>
            </a:r>
            <a:r>
              <a:rPr lang="en-US" sz="2400" dirty="0">
                <a:solidFill>
                  <a:srgbClr val="FF0000"/>
                </a:solidFill>
              </a:rPr>
              <a:t>intercalation</a:t>
            </a:r>
            <a:r>
              <a:rPr lang="en-US" sz="2400" dirty="0"/>
              <a:t>, </a:t>
            </a:r>
            <a:r>
              <a:rPr lang="en-US" sz="2400" dirty="0">
                <a:solidFill>
                  <a:srgbClr val="FF0000"/>
                </a:solidFill>
              </a:rPr>
              <a:t>minor groove </a:t>
            </a:r>
            <a:r>
              <a:rPr lang="en-US" sz="2400" dirty="0"/>
              <a:t>or</a:t>
            </a:r>
            <a:r>
              <a:rPr lang="en-US" sz="2400" dirty="0">
                <a:solidFill>
                  <a:srgbClr val="FF0000"/>
                </a:solidFill>
              </a:rPr>
              <a:t> major groove </a:t>
            </a:r>
            <a:r>
              <a:rPr lang="en-US" sz="2400" dirty="0"/>
              <a:t>binding, or </a:t>
            </a:r>
            <a:r>
              <a:rPr lang="en-US" sz="2400" dirty="0">
                <a:solidFill>
                  <a:srgbClr val="FF0000"/>
                </a:solidFill>
              </a:rPr>
              <a:t>external</a:t>
            </a:r>
            <a:r>
              <a:rPr lang="en-US" sz="2400" dirty="0"/>
              <a:t> binding. </a:t>
            </a:r>
          </a:p>
          <a:p>
            <a:pPr algn="l" rtl="0"/>
            <a:r>
              <a:rPr lang="en-US" sz="2400" dirty="0"/>
              <a:t>These modes of binding depend on the type of interaction the stain have with the DNA.</a:t>
            </a:r>
          </a:p>
        </p:txBody>
      </p:sp>
      <p:pic>
        <p:nvPicPr>
          <p:cNvPr id="3075" name="Picture 3" descr="C:\Users\Hussain\Desktop\WWW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7805" y="620688"/>
            <a:ext cx="5867400" cy="543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75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r>
              <a:rPr lang="en-US" b="1" dirty="0">
                <a:solidFill>
                  <a:srgbClr val="FF0000"/>
                </a:solidFill>
              </a:rPr>
              <a:t>Chromosome Banding </a:t>
            </a:r>
            <a:r>
              <a:rPr lang="en-US" b="1" dirty="0" smtClean="0">
                <a:solidFill>
                  <a:srgbClr val="FF0000"/>
                </a:solidFill>
              </a:rPr>
              <a:t>Pattern</a:t>
            </a:r>
            <a:r>
              <a:rPr lang="en-US" b="1" dirty="0">
                <a:solidFill>
                  <a:srgbClr val="FF0000"/>
                </a:solidFill>
              </a:rPr>
              <a:t/>
            </a:r>
            <a:br>
              <a:rPr lang="en-US" b="1" dirty="0">
                <a:solidFill>
                  <a:srgbClr val="FF0000"/>
                </a:solidFill>
              </a:rPr>
            </a:br>
            <a:endParaRPr lang="en-US"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Autofit/>
          </a:bodyPr>
          <a:lstStyle/>
          <a:p>
            <a:pPr algn="l" rtl="0">
              <a:buFont typeface="Wingdings" pitchFamily="2" charset="2"/>
              <a:buChar char="v"/>
            </a:pPr>
            <a:r>
              <a:rPr lang="en-US" sz="2100" dirty="0">
                <a:solidFill>
                  <a:srgbClr val="FF0000"/>
                </a:solidFill>
              </a:rPr>
              <a:t>G-banding or </a:t>
            </a:r>
            <a:r>
              <a:rPr lang="en-US" sz="2100" dirty="0" err="1">
                <a:solidFill>
                  <a:srgbClr val="FF0000"/>
                </a:solidFill>
              </a:rPr>
              <a:t>Giemsa</a:t>
            </a:r>
            <a:r>
              <a:rPr lang="en-US" sz="2100" dirty="0">
                <a:solidFill>
                  <a:srgbClr val="FF0000"/>
                </a:solidFill>
              </a:rPr>
              <a:t> Staining</a:t>
            </a:r>
          </a:p>
          <a:p>
            <a:pPr algn="l" rtl="0"/>
            <a:r>
              <a:rPr lang="en-US" sz="2100" dirty="0" smtClean="0"/>
              <a:t>cytogenetic </a:t>
            </a:r>
            <a:r>
              <a:rPr lang="en-US" sz="2100" dirty="0"/>
              <a:t>procedure that produces a detectable karyotype by staining compressed or condensed chromosomes. This is the most basic chromosomal banding technique. Because the whole complement of chromosomes is photographed, it can be used to detect genetic disorders.</a:t>
            </a:r>
          </a:p>
          <a:p>
            <a:pPr algn="l" rtl="0"/>
            <a:endParaRPr lang="en-US" sz="2100" dirty="0"/>
          </a:p>
          <a:p>
            <a:pPr algn="l" rtl="0"/>
            <a:r>
              <a:rPr lang="en-US" sz="2100" dirty="0" err="1">
                <a:solidFill>
                  <a:srgbClr val="FF0000"/>
                </a:solidFill>
              </a:rPr>
              <a:t>Giemsa</a:t>
            </a:r>
            <a:r>
              <a:rPr lang="en-US" sz="2100" dirty="0">
                <a:solidFill>
                  <a:srgbClr val="FF0000"/>
                </a:solidFill>
              </a:rPr>
              <a:t>, </a:t>
            </a:r>
            <a:r>
              <a:rPr lang="en-US" sz="2100" dirty="0"/>
              <a:t>a visible light dye, binds DNA via </a:t>
            </a:r>
            <a:r>
              <a:rPr lang="en-US" sz="2100" dirty="0" smtClean="0"/>
              <a:t>intercalation. </a:t>
            </a:r>
            <a:r>
              <a:rPr lang="en-US" sz="2100" dirty="0" err="1"/>
              <a:t>Giemsa</a:t>
            </a:r>
            <a:r>
              <a:rPr lang="en-US" sz="2100" dirty="0"/>
              <a:t> stain is a combination of anionic eosin (like eosin Y) and cationic thiazine dyes.</a:t>
            </a:r>
          </a:p>
          <a:p>
            <a:pPr algn="l" rtl="0"/>
            <a:endParaRPr lang="en-US" sz="2100" dirty="0"/>
          </a:p>
          <a:p>
            <a:pPr algn="l" rtl="0"/>
            <a:r>
              <a:rPr lang="en-US" sz="2100" dirty="0"/>
              <a:t>The cells are frozen in metaphase and then fixed, dropped, and burst after becoming turgid and bloated. Before </a:t>
            </a:r>
            <a:r>
              <a:rPr lang="en-US" sz="2100" dirty="0" err="1"/>
              <a:t>Giemsa</a:t>
            </a:r>
            <a:r>
              <a:rPr lang="en-US" sz="2100" dirty="0"/>
              <a:t> staining, the chromosomal spreads are processed and air-dried.</a:t>
            </a:r>
          </a:p>
        </p:txBody>
      </p:sp>
    </p:spTree>
    <p:extLst>
      <p:ext uri="{BB962C8B-B14F-4D97-AF65-F5344CB8AC3E}">
        <p14:creationId xmlns:p14="http://schemas.microsoft.com/office/powerpoint/2010/main" val="1620957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ussain\Desktop\G-banding-patterns-for-normal-human-chromosomes-at-five-different-levels-of-resolu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239" y="332656"/>
            <a:ext cx="7153275" cy="3105150"/>
          </a:xfrm>
          <a:prstGeom prst="rect">
            <a:avLst/>
          </a:prstGeom>
          <a:noFill/>
          <a:extLst>
            <a:ext uri="{909E8E84-426E-40DD-AFC4-6F175D3DCCD1}">
              <a14:hiddenFill xmlns:a14="http://schemas.microsoft.com/office/drawing/2010/main">
                <a:solidFill>
                  <a:srgbClr val="FFFFFF"/>
                </a:solidFill>
              </a14:hiddenFill>
            </a:ext>
          </a:extLst>
        </p:spPr>
      </p:pic>
      <p:sp>
        <p:nvSpPr>
          <p:cNvPr id="4" name="مربع نص 3"/>
          <p:cNvSpPr txBox="1"/>
          <p:nvPr/>
        </p:nvSpPr>
        <p:spPr>
          <a:xfrm>
            <a:off x="467544" y="4005064"/>
            <a:ext cx="8352928" cy="1384995"/>
          </a:xfrm>
          <a:prstGeom prst="rect">
            <a:avLst/>
          </a:prstGeom>
          <a:noFill/>
        </p:spPr>
        <p:txBody>
          <a:bodyPr wrap="square" rtlCol="0">
            <a:spAutoFit/>
          </a:bodyPr>
          <a:lstStyle/>
          <a:p>
            <a:pPr algn="l"/>
            <a:r>
              <a:rPr lang="en-US" sz="2800" dirty="0"/>
              <a:t>The bands (G bands) correlate approximately with the DNA sequence underlying it: AT-rich areas stain darkly, </a:t>
            </a:r>
            <a:endParaRPr lang="en-US" sz="2800" dirty="0" smtClean="0"/>
          </a:p>
          <a:p>
            <a:pPr algn="l"/>
            <a:r>
              <a:rPr lang="en-US" sz="2800" dirty="0" smtClean="0"/>
              <a:t>GC-rich </a:t>
            </a:r>
            <a:r>
              <a:rPr lang="en-US" sz="2800" dirty="0"/>
              <a:t>areas lightly</a:t>
            </a:r>
          </a:p>
        </p:txBody>
      </p:sp>
      <p:sp>
        <p:nvSpPr>
          <p:cNvPr id="5" name="مربع نص 4"/>
          <p:cNvSpPr txBox="1"/>
          <p:nvPr/>
        </p:nvSpPr>
        <p:spPr>
          <a:xfrm>
            <a:off x="467544" y="5390059"/>
            <a:ext cx="8352928" cy="954107"/>
          </a:xfrm>
          <a:prstGeom prst="rect">
            <a:avLst/>
          </a:prstGeom>
          <a:noFill/>
        </p:spPr>
        <p:txBody>
          <a:bodyPr wrap="square" rtlCol="0">
            <a:spAutoFit/>
          </a:bodyPr>
          <a:lstStyle/>
          <a:p>
            <a:pPr algn="l"/>
            <a:r>
              <a:rPr lang="en-US" sz="2800" dirty="0"/>
              <a:t>About 400 dark bands per haploid genome are seen in this way.</a:t>
            </a:r>
          </a:p>
        </p:txBody>
      </p:sp>
    </p:spTree>
    <p:extLst>
      <p:ext uri="{BB962C8B-B14F-4D97-AF65-F5344CB8AC3E}">
        <p14:creationId xmlns:p14="http://schemas.microsoft.com/office/powerpoint/2010/main" val="1856453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16632"/>
            <a:ext cx="8507288" cy="6480720"/>
          </a:xfrm>
        </p:spPr>
        <p:txBody>
          <a:bodyPr>
            <a:normAutofit fontScale="85000" lnSpcReduction="20000"/>
          </a:bodyPr>
          <a:lstStyle/>
          <a:p>
            <a:pPr algn="l" rtl="0">
              <a:buFont typeface="Wingdings" pitchFamily="2" charset="2"/>
              <a:buChar char="Ø"/>
            </a:pPr>
            <a:r>
              <a:rPr lang="en-US" b="1" dirty="0">
                <a:solidFill>
                  <a:srgbClr val="FF0000"/>
                </a:solidFill>
              </a:rPr>
              <a:t>Positive G-bands</a:t>
            </a:r>
          </a:p>
          <a:p>
            <a:pPr algn="l" rtl="0"/>
            <a:r>
              <a:rPr lang="en-US" dirty="0"/>
              <a:t>The darkly stained bands are positive G-bands. These areas are </a:t>
            </a:r>
            <a:r>
              <a:rPr lang="en-US" dirty="0">
                <a:solidFill>
                  <a:srgbClr val="FF0000"/>
                </a:solidFill>
              </a:rPr>
              <a:t>hydrophobic</a:t>
            </a:r>
            <a:r>
              <a:rPr lang="en-US" dirty="0"/>
              <a:t> and facilitate the precipitation of the thiazine-eosin compound. The hydrophobic proteins are responsible for hydrophobicity. These proteins maintain the condensed areas. They are primarily AT-rich regions and </a:t>
            </a:r>
            <a:r>
              <a:rPr lang="en-US" dirty="0" smtClean="0"/>
              <a:t>formed </a:t>
            </a:r>
            <a:r>
              <a:rPr lang="en-US" dirty="0"/>
              <a:t>the late replicating </a:t>
            </a:r>
            <a:r>
              <a:rPr lang="en-US" dirty="0" smtClean="0">
                <a:solidFill>
                  <a:srgbClr val="FF0000"/>
                </a:solidFill>
              </a:rPr>
              <a:t>heterochromatin</a:t>
            </a:r>
            <a:r>
              <a:rPr lang="en-US" dirty="0"/>
              <a:t> </a:t>
            </a:r>
            <a:r>
              <a:rPr lang="en-US" dirty="0" smtClean="0"/>
              <a:t>(is </a:t>
            </a:r>
            <a:r>
              <a:rPr lang="en-US" dirty="0"/>
              <a:t>a </a:t>
            </a:r>
            <a:r>
              <a:rPr lang="en-US" dirty="0" err="1"/>
              <a:t>cytologically</a:t>
            </a:r>
            <a:r>
              <a:rPr lang="en-US" dirty="0"/>
              <a:t> dense material that is typically found at centromeres and telomeres. It mostly consists of repetitive DNA sequences and non-coding RNA transcripts and is relatively gene poor, most property is </a:t>
            </a:r>
            <a:r>
              <a:rPr lang="en-US" dirty="0" smtClean="0"/>
              <a:t>silence </a:t>
            </a:r>
            <a:r>
              <a:rPr lang="en-US" dirty="0" err="1"/>
              <a:t>euchromatic</a:t>
            </a:r>
            <a:r>
              <a:rPr lang="en-US" dirty="0"/>
              <a:t> gene expression.</a:t>
            </a:r>
          </a:p>
          <a:p>
            <a:pPr algn="l" rtl="0">
              <a:buFont typeface="Wingdings" pitchFamily="2" charset="2"/>
              <a:buChar char="Ø"/>
            </a:pPr>
            <a:r>
              <a:rPr lang="en-US" b="1" dirty="0">
                <a:solidFill>
                  <a:srgbClr val="FF0000"/>
                </a:solidFill>
              </a:rPr>
              <a:t>Negative G-bands</a:t>
            </a:r>
          </a:p>
          <a:p>
            <a:pPr algn="l" rtl="0"/>
            <a:r>
              <a:rPr lang="en-US" dirty="0"/>
              <a:t>Negative G-bands are light-stained bands. These are less condensed early replicating </a:t>
            </a:r>
            <a:r>
              <a:rPr lang="en-US" dirty="0" err="1"/>
              <a:t>euchromatin</a:t>
            </a:r>
            <a:r>
              <a:rPr lang="en-US" dirty="0"/>
              <a:t>. Base pairs from GC are abundant in these areas. These areas are </a:t>
            </a:r>
            <a:r>
              <a:rPr lang="en-US" dirty="0">
                <a:solidFill>
                  <a:srgbClr val="FF0000"/>
                </a:solidFill>
              </a:rPr>
              <a:t>less hydrophobic </a:t>
            </a:r>
            <a:r>
              <a:rPr lang="en-US" dirty="0"/>
              <a:t>and less conducive to the precipitation of thiazine-eosin.</a:t>
            </a:r>
          </a:p>
          <a:p>
            <a:pPr algn="l" rtl="0"/>
            <a:endParaRPr lang="en-US" dirty="0"/>
          </a:p>
        </p:txBody>
      </p:sp>
    </p:spTree>
    <p:extLst>
      <p:ext uri="{BB962C8B-B14F-4D97-AF65-F5344CB8AC3E}">
        <p14:creationId xmlns:p14="http://schemas.microsoft.com/office/powerpoint/2010/main" val="3067867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92500" lnSpcReduction="10000"/>
          </a:bodyPr>
          <a:lstStyle/>
          <a:p>
            <a:pPr algn="l" rtl="0">
              <a:buFont typeface="Wingdings" pitchFamily="2" charset="2"/>
              <a:buChar char="v"/>
            </a:pPr>
            <a:r>
              <a:rPr lang="en-US" b="1" dirty="0">
                <a:solidFill>
                  <a:srgbClr val="FF0000"/>
                </a:solidFill>
              </a:rPr>
              <a:t>C-banding</a:t>
            </a:r>
          </a:p>
          <a:p>
            <a:pPr algn="l" rtl="0"/>
            <a:r>
              <a:rPr lang="en-US" dirty="0">
                <a:solidFill>
                  <a:srgbClr val="FF0000"/>
                </a:solidFill>
              </a:rPr>
              <a:t>Heterochromatin </a:t>
            </a:r>
            <a:r>
              <a:rPr lang="en-US" dirty="0"/>
              <a:t>is </a:t>
            </a:r>
            <a:r>
              <a:rPr lang="en-US" dirty="0" err="1"/>
              <a:t>recognised</a:t>
            </a:r>
            <a:r>
              <a:rPr lang="en-US" dirty="0"/>
              <a:t> by the C-banding technique, which stains heterochromatin regions of centromeres. The centromere, located close to the </a:t>
            </a:r>
            <a:r>
              <a:rPr lang="en-US" dirty="0" err="1"/>
              <a:t>centre</a:t>
            </a:r>
            <a:r>
              <a:rPr lang="en-US" dirty="0"/>
              <a:t> of the chromosome at the attachment point of the two chromatids, plays an essential function in the DNA division during mitosis and meiosis.</a:t>
            </a:r>
          </a:p>
          <a:p>
            <a:pPr algn="l" rtl="0"/>
            <a:r>
              <a:rPr lang="en-US" dirty="0"/>
              <a:t>Condensed DNA is called heterochromatin, which is crucial for gene expression.</a:t>
            </a:r>
          </a:p>
          <a:p>
            <a:pPr algn="l" rtl="0"/>
            <a:r>
              <a:rPr lang="en-US" dirty="0"/>
              <a:t>Several plant and animal species, including humans, have had their chromosomes identified using the </a:t>
            </a:r>
            <a:r>
              <a:rPr lang="en-US" dirty="0" err="1"/>
              <a:t>Giemsa</a:t>
            </a:r>
            <a:r>
              <a:rPr lang="en-US" dirty="0"/>
              <a:t>-C-banding technique. </a:t>
            </a:r>
          </a:p>
        </p:txBody>
      </p:sp>
    </p:spTree>
    <p:extLst>
      <p:ext uri="{BB962C8B-B14F-4D97-AF65-F5344CB8AC3E}">
        <p14:creationId xmlns:p14="http://schemas.microsoft.com/office/powerpoint/2010/main" val="124892104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766</Words>
  <Application>Microsoft Office PowerPoint</Application>
  <PresentationFormat>عرض على الشاشة (3:4)‏</PresentationFormat>
  <Paragraphs>46</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سمة Office</vt:lpstr>
      <vt:lpstr>عرض تقديمي في PowerPoint</vt:lpstr>
      <vt:lpstr>What is the Chromosome banding </vt:lpstr>
      <vt:lpstr>عرض تقديمي في PowerPoint</vt:lpstr>
      <vt:lpstr>عرض تقديمي في PowerPoint</vt:lpstr>
      <vt:lpstr>عرض تقديمي في PowerPoint</vt:lpstr>
      <vt:lpstr>Chromosome Banding Pattern </vt:lpstr>
      <vt:lpstr>عرض تقديمي في PowerPoint</vt:lpstr>
      <vt:lpstr>عرض تقديمي في PowerPoint</vt:lpstr>
      <vt:lpstr>عرض تقديمي في PowerPoint</vt:lpstr>
      <vt:lpstr>عرض تقديمي في PowerPoint</vt:lpstr>
      <vt:lpstr>عرض تقديمي في PowerPoint</vt:lpstr>
      <vt:lpstr>Application of Chromosome Banding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Hussain</dc:creator>
  <cp:lastModifiedBy>Hussain</cp:lastModifiedBy>
  <cp:revision>29</cp:revision>
  <dcterms:created xsi:type="dcterms:W3CDTF">2023-11-26T18:51:42Z</dcterms:created>
  <dcterms:modified xsi:type="dcterms:W3CDTF">2023-11-27T22:55:11Z</dcterms:modified>
</cp:coreProperties>
</file>