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59" r:id="rId6"/>
    <p:sldId id="275" r:id="rId7"/>
    <p:sldId id="276" r:id="rId8"/>
    <p:sldId id="263" r:id="rId9"/>
    <p:sldId id="273" r:id="rId10"/>
    <p:sldId id="261" r:id="rId11"/>
    <p:sldId id="266" r:id="rId12"/>
    <p:sldId id="267" r:id="rId13"/>
    <p:sldId id="270" r:id="rId14"/>
    <p:sldId id="264" r:id="rId15"/>
    <p:sldId id="272" r:id="rId16"/>
    <p:sldId id="27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08/05/1445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08/05/1445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08/05/1445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08/05/1445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85800" y="2130425"/>
            <a:ext cx="7772400" cy="1470025"/>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b="1" dirty="0" smtClean="0"/>
              <a:t>CELL CULTURE </a:t>
            </a:r>
            <a:endParaRPr lang="en-US" sz="4000" dirty="0"/>
          </a:p>
        </p:txBody>
      </p:sp>
      <p:sp>
        <p:nvSpPr>
          <p:cNvPr id="5" name="عنوان فرعي 3"/>
          <p:cNvSpPr txBox="1">
            <a:spLocks/>
          </p:cNvSpPr>
          <p:nvPr/>
        </p:nvSpPr>
        <p:spPr>
          <a:xfrm>
            <a:off x="1407604" y="3886200"/>
            <a:ext cx="6400800" cy="175260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smtClean="0">
                <a:solidFill>
                  <a:srgbClr val="002060"/>
                </a:solidFill>
              </a:rPr>
              <a:t> Human genetics </a:t>
            </a:r>
          </a:p>
          <a:p>
            <a:pPr marL="0" indent="0" algn="ctr">
              <a:buNone/>
            </a:pPr>
            <a:r>
              <a:rPr lang="en-US" sz="1600" b="1" dirty="0" smtClean="0">
                <a:solidFill>
                  <a:srgbClr val="002060"/>
                </a:solidFill>
              </a:rPr>
              <a:t>Medical Laboratories Techniques Department</a:t>
            </a:r>
          </a:p>
          <a:p>
            <a:pPr marL="0" indent="0" algn="ctr">
              <a:buNone/>
            </a:pPr>
            <a:endParaRPr lang="en-US" sz="1600" b="1" dirty="0" smtClean="0">
              <a:solidFill>
                <a:srgbClr val="002060"/>
              </a:solidFill>
            </a:endParaRPr>
          </a:p>
          <a:p>
            <a:pPr marL="0" indent="0" algn="ctr">
              <a:buNone/>
            </a:pPr>
            <a:endParaRPr lang="en-US" sz="1600" b="1" dirty="0" smtClean="0">
              <a:solidFill>
                <a:srgbClr val="002060"/>
              </a:solidFill>
            </a:endParaRPr>
          </a:p>
          <a:p>
            <a:pPr marL="0" indent="0" algn="ctr">
              <a:buNone/>
            </a:pPr>
            <a:r>
              <a:rPr lang="en-US" sz="1600" b="1" dirty="0" smtClean="0">
                <a:solidFill>
                  <a:srgbClr val="002060"/>
                </a:solidFill>
              </a:rPr>
              <a:t>MSc. Hussein Salim</a:t>
            </a:r>
            <a:endParaRPr lang="en-US" sz="1600" b="1" i="1" dirty="0" smtClean="0">
              <a:solidFill>
                <a:srgbClr val="002060"/>
              </a:solidFill>
            </a:endParaRPr>
          </a:p>
          <a:p>
            <a:pPr marL="0" indent="0" algn="ctr">
              <a:buNone/>
            </a:pPr>
            <a:endParaRPr lang="en-US" sz="1600" b="1" dirty="0">
              <a:solidFill>
                <a:srgbClr val="002060"/>
              </a:solidFill>
            </a:endParaRPr>
          </a:p>
        </p:txBody>
      </p:sp>
      <p:pic>
        <p:nvPicPr>
          <p:cNvPr id="6" name="صورة 5" descr="C:\Users\Hussain\Downloads\WhatsApp Image 2023-09-22 at 12.04.08 AM.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79167"/>
            <a:ext cx="1368152" cy="1152128"/>
          </a:xfrm>
          <a:prstGeom prst="rect">
            <a:avLst/>
          </a:prstGeom>
          <a:noFill/>
          <a:ln>
            <a:noFill/>
          </a:ln>
        </p:spPr>
      </p:pic>
      <p:sp>
        <p:nvSpPr>
          <p:cNvPr id="7" name="مستطيل 6"/>
          <p:cNvSpPr/>
          <p:nvPr/>
        </p:nvSpPr>
        <p:spPr>
          <a:xfrm>
            <a:off x="1144851" y="1261963"/>
            <a:ext cx="742511" cy="369332"/>
          </a:xfrm>
          <a:prstGeom prst="rect">
            <a:avLst/>
          </a:prstGeom>
        </p:spPr>
        <p:txBody>
          <a:bodyPr wrap="none">
            <a:spAutoFit/>
          </a:bodyPr>
          <a:lstStyle/>
          <a:p>
            <a:r>
              <a:rPr lang="en-US" b="1" dirty="0">
                <a:solidFill>
                  <a:srgbClr val="002060"/>
                </a:solidFill>
              </a:rPr>
              <a:t>Lab </a:t>
            </a:r>
            <a:r>
              <a:rPr lang="en-US" b="1" dirty="0" smtClean="0">
                <a:solidFill>
                  <a:srgbClr val="002060"/>
                </a:solidFill>
              </a:rPr>
              <a:t>5 </a:t>
            </a:r>
            <a:endParaRPr lang="en-US" dirty="0"/>
          </a:p>
        </p:txBody>
      </p:sp>
    </p:spTree>
    <p:extLst>
      <p:ext uri="{BB962C8B-B14F-4D97-AF65-F5344CB8AC3E}">
        <p14:creationId xmlns:p14="http://schemas.microsoft.com/office/powerpoint/2010/main" val="357367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pPr algn="l" rtl="0"/>
            <a:r>
              <a:rPr lang="en-US" sz="2800" dirty="0"/>
              <a:t>some cell lines become immortal through a process called </a:t>
            </a:r>
            <a:r>
              <a:rPr lang="en-US" sz="2800" dirty="0">
                <a:solidFill>
                  <a:srgbClr val="FF0000"/>
                </a:solidFill>
              </a:rPr>
              <a:t>transformation</a:t>
            </a:r>
            <a:r>
              <a:rPr lang="en-US" sz="2800" dirty="0"/>
              <a:t>, which can occur spontaneously or can be chemically or virally induced. When a finite cell line undergoes transformation and acquires the ability to </a:t>
            </a:r>
            <a:r>
              <a:rPr lang="en-US" sz="2800" dirty="0" smtClean="0"/>
              <a:t>divide indefinitely</a:t>
            </a:r>
            <a:r>
              <a:rPr lang="en-US" sz="2800" dirty="0"/>
              <a:t>, it becomes a continuous cell line.</a:t>
            </a:r>
          </a:p>
        </p:txBody>
      </p:sp>
      <p:pic>
        <p:nvPicPr>
          <p:cNvPr id="1026" name="Picture 2" descr="C:\Users\Hussain\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2"/>
            <a:ext cx="8380733" cy="260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6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en-US" b="1" dirty="0" smtClean="0">
                <a:solidFill>
                  <a:srgbClr val="FF0000"/>
                </a:solidFill>
              </a:rPr>
              <a:t>Morphology of cells in culture </a:t>
            </a:r>
            <a:endParaRPr lang="en-US" b="1" dirty="0">
              <a:solidFill>
                <a:srgbClr val="FF0000"/>
              </a:solidFill>
            </a:endParaRPr>
          </a:p>
        </p:txBody>
      </p:sp>
      <p:sp>
        <p:nvSpPr>
          <p:cNvPr id="3" name="عنصر نائب للمحتوى 2"/>
          <p:cNvSpPr>
            <a:spLocks noGrp="1"/>
          </p:cNvSpPr>
          <p:nvPr>
            <p:ph idx="1"/>
          </p:nvPr>
        </p:nvSpPr>
        <p:spPr>
          <a:xfrm>
            <a:off x="323528" y="1268760"/>
            <a:ext cx="8363272" cy="4857403"/>
          </a:xfrm>
        </p:spPr>
        <p:txBody>
          <a:bodyPr>
            <a:normAutofit/>
          </a:bodyPr>
          <a:lstStyle/>
          <a:p>
            <a:pPr marL="0" indent="0" algn="just" rtl="0">
              <a:buNone/>
            </a:pPr>
            <a:r>
              <a:rPr lang="en-US" dirty="0" smtClean="0">
                <a:solidFill>
                  <a:srgbClr val="FF0000"/>
                </a:solidFill>
              </a:rPr>
              <a:t>1</a:t>
            </a:r>
            <a:r>
              <a:rPr lang="en-US" dirty="0">
                <a:solidFill>
                  <a:srgbClr val="FF0000"/>
                </a:solidFill>
              </a:rPr>
              <a:t>. Fibroblastic (or fibroblast-like) cells</a:t>
            </a:r>
            <a:r>
              <a:rPr lang="en-US" dirty="0"/>
              <a:t>: </a:t>
            </a:r>
            <a:r>
              <a:rPr lang="en-US" dirty="0" smtClean="0"/>
              <a:t>they are </a:t>
            </a:r>
            <a:r>
              <a:rPr lang="en-US" dirty="0"/>
              <a:t>bipolar or multipolar, have </a:t>
            </a:r>
            <a:r>
              <a:rPr lang="en-US" dirty="0" smtClean="0"/>
              <a:t>elongated shapes</a:t>
            </a:r>
            <a:r>
              <a:rPr lang="en-US" dirty="0"/>
              <a:t>, and grow attached to a substrate</a:t>
            </a:r>
            <a:r>
              <a:rPr lang="en-US" dirty="0" smtClean="0"/>
              <a:t>.</a:t>
            </a:r>
            <a:endParaRPr lang="en-US" dirty="0"/>
          </a:p>
          <a:p>
            <a:pPr marL="0" indent="0" algn="just" rtl="0">
              <a:buNone/>
            </a:pPr>
            <a:r>
              <a:rPr lang="en-US" dirty="0">
                <a:solidFill>
                  <a:srgbClr val="FF0000"/>
                </a:solidFill>
              </a:rPr>
              <a:t>2. Epithelial-like cells</a:t>
            </a:r>
            <a:r>
              <a:rPr lang="en-US" dirty="0"/>
              <a:t>: they are polygonal </a:t>
            </a:r>
            <a:r>
              <a:rPr lang="en-US" dirty="0" smtClean="0"/>
              <a:t>in shape </a:t>
            </a:r>
            <a:r>
              <a:rPr lang="en-US" dirty="0"/>
              <a:t>with more regular dimensions, </a:t>
            </a:r>
            <a:r>
              <a:rPr lang="en-US" dirty="0" smtClean="0"/>
              <a:t>and grow </a:t>
            </a:r>
            <a:r>
              <a:rPr lang="en-US" dirty="0"/>
              <a:t>attached to a substrate in </a:t>
            </a:r>
            <a:r>
              <a:rPr lang="en-US" dirty="0" smtClean="0"/>
              <a:t>discrete patches</a:t>
            </a:r>
            <a:r>
              <a:rPr lang="en-US" dirty="0"/>
              <a:t>.</a:t>
            </a:r>
          </a:p>
          <a:p>
            <a:pPr marL="0" indent="0" algn="just" rtl="0">
              <a:buNone/>
            </a:pPr>
            <a:r>
              <a:rPr lang="en-US" dirty="0">
                <a:solidFill>
                  <a:srgbClr val="FF0000"/>
                </a:solidFill>
              </a:rPr>
              <a:t>3. Lymphoblast-like cells</a:t>
            </a:r>
            <a:r>
              <a:rPr lang="en-US" dirty="0"/>
              <a:t>: they are </a:t>
            </a:r>
            <a:r>
              <a:rPr lang="en-US" dirty="0" smtClean="0"/>
              <a:t>spherical in </a:t>
            </a:r>
            <a:r>
              <a:rPr lang="en-US" dirty="0"/>
              <a:t>shape and usually grown in </a:t>
            </a:r>
            <a:r>
              <a:rPr lang="en-US" dirty="0" smtClean="0"/>
              <a:t>suspension without </a:t>
            </a:r>
            <a:r>
              <a:rPr lang="en-US" dirty="0"/>
              <a:t>attaching to a surface</a:t>
            </a:r>
          </a:p>
        </p:txBody>
      </p:sp>
    </p:spTree>
    <p:extLst>
      <p:ext uri="{BB962C8B-B14F-4D97-AF65-F5344CB8AC3E}">
        <p14:creationId xmlns:p14="http://schemas.microsoft.com/office/powerpoint/2010/main" val="96845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Morphology of cells in culture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652" y="2204864"/>
            <a:ext cx="7835780" cy="344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2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0"/>
            <a:ext cx="9144000" cy="6597352"/>
          </a:xfrm>
        </p:spPr>
        <p:txBody>
          <a:bodyPr>
            <a:normAutofit/>
          </a:bodyPr>
          <a:lstStyle/>
          <a:p>
            <a:pPr algn="l" rtl="0"/>
            <a:r>
              <a:rPr lang="en-US" sz="2400" dirty="0"/>
              <a:t>There are </a:t>
            </a:r>
            <a:r>
              <a:rPr lang="en-US" sz="2400" dirty="0">
                <a:solidFill>
                  <a:srgbClr val="FF0000"/>
                </a:solidFill>
              </a:rPr>
              <a:t>two basic systems for growing cells</a:t>
            </a:r>
            <a:r>
              <a:rPr lang="en-US" sz="2400" dirty="0"/>
              <a:t> in culture, as monolayers on an artificial substrate (i.e., adherent culture) or free-floating in the culture medium (suspension culture).</a:t>
            </a:r>
          </a:p>
        </p:txBody>
      </p:sp>
      <p:pic>
        <p:nvPicPr>
          <p:cNvPr id="1026" name="Picture 2" descr="C:\Users\Hussain\Desktop\t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145" y="1556791"/>
            <a:ext cx="6704223" cy="424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65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en-US" sz="3600" b="1" dirty="0">
                <a:solidFill>
                  <a:srgbClr val="FF0000"/>
                </a:solidFill>
              </a:rPr>
              <a:t>What is the cell culture used for?</a:t>
            </a:r>
          </a:p>
        </p:txBody>
      </p:sp>
      <p:sp>
        <p:nvSpPr>
          <p:cNvPr id="3" name="عنصر نائب للمحتوى 2"/>
          <p:cNvSpPr>
            <a:spLocks noGrp="1"/>
          </p:cNvSpPr>
          <p:nvPr>
            <p:ph idx="1"/>
          </p:nvPr>
        </p:nvSpPr>
        <p:spPr>
          <a:xfrm>
            <a:off x="251520" y="1052736"/>
            <a:ext cx="8435280" cy="5472608"/>
          </a:xfrm>
        </p:spPr>
        <p:txBody>
          <a:bodyPr>
            <a:normAutofit/>
          </a:bodyPr>
          <a:lstStyle/>
          <a:p>
            <a:pPr algn="l" rtl="0"/>
            <a:r>
              <a:rPr lang="en-US" sz="2400" dirty="0">
                <a:solidFill>
                  <a:srgbClr val="FF0000"/>
                </a:solidFill>
              </a:rPr>
              <a:t>Model systems </a:t>
            </a:r>
            <a:r>
              <a:rPr lang="en-US" sz="2400" dirty="0"/>
              <a:t>for Studying basic cell biology, interactions between disease causing agents and cells, effects of drugs on cells, process and triggering of aging &amp; nutritional </a:t>
            </a:r>
            <a:r>
              <a:rPr lang="en-US" sz="2400" dirty="0" smtClean="0"/>
              <a:t>studies</a:t>
            </a:r>
          </a:p>
          <a:p>
            <a:pPr algn="l" rtl="0"/>
            <a:r>
              <a:rPr lang="en-US" sz="2400" dirty="0">
                <a:solidFill>
                  <a:srgbClr val="FF0000"/>
                </a:solidFill>
              </a:rPr>
              <a:t>Toxicity testing </a:t>
            </a:r>
            <a:r>
              <a:rPr lang="en-US" sz="2400" dirty="0"/>
              <a:t>Study the effects of new </a:t>
            </a:r>
            <a:r>
              <a:rPr lang="en-US" sz="2400" dirty="0" smtClean="0"/>
              <a:t>drugs.</a:t>
            </a:r>
          </a:p>
          <a:p>
            <a:pPr algn="l" rtl="0"/>
            <a:r>
              <a:rPr lang="en-US" sz="2400" dirty="0">
                <a:solidFill>
                  <a:srgbClr val="FF0000"/>
                </a:solidFill>
              </a:rPr>
              <a:t>Virology </a:t>
            </a:r>
            <a:r>
              <a:rPr lang="en-US" sz="2400" dirty="0"/>
              <a:t>Cultivation of virus for vaccine production, also used to study there infectious cycle</a:t>
            </a:r>
            <a:r>
              <a:rPr lang="en-US" sz="2400" dirty="0" smtClean="0"/>
              <a:t>.</a:t>
            </a:r>
          </a:p>
          <a:p>
            <a:pPr algn="l" rtl="0"/>
            <a:r>
              <a:rPr lang="en-US" sz="2400" dirty="0">
                <a:solidFill>
                  <a:srgbClr val="FF0000"/>
                </a:solidFill>
              </a:rPr>
              <a:t>Genetic Engineering </a:t>
            </a:r>
            <a:r>
              <a:rPr lang="en-US" sz="2400" dirty="0"/>
              <a:t>Production of commercial proteins, large scale production of viruses for use in vaccine production e.g. polio, rabies, chicken pox, hepatitis B &amp; measles</a:t>
            </a:r>
            <a:endParaRPr lang="en-US" sz="2400" dirty="0" smtClean="0"/>
          </a:p>
          <a:p>
            <a:pPr algn="l" rtl="0"/>
            <a:r>
              <a:rPr lang="en-US" sz="2400" dirty="0">
                <a:solidFill>
                  <a:srgbClr val="FF0000"/>
                </a:solidFill>
              </a:rPr>
              <a:t>Cancer research </a:t>
            </a:r>
            <a:r>
              <a:rPr lang="en-US" sz="2400" dirty="0"/>
              <a:t>Study the function of various chemicals, virus &amp; radiation to convert normal cultured cells to cancerous </a:t>
            </a:r>
            <a:r>
              <a:rPr lang="en-US" sz="2400" dirty="0" smtClean="0"/>
              <a:t>cells.</a:t>
            </a:r>
          </a:p>
          <a:p>
            <a:pPr algn="l" rtl="0"/>
            <a:r>
              <a:rPr lang="en-US" sz="2400" dirty="0">
                <a:solidFill>
                  <a:srgbClr val="FF0000"/>
                </a:solidFill>
              </a:rPr>
              <a:t>Gene therapy </a:t>
            </a:r>
            <a:r>
              <a:rPr lang="en-US" sz="2400" dirty="0"/>
              <a:t>Cells having a functional gene can be replaced to cells which are having non-functional </a:t>
            </a:r>
            <a:r>
              <a:rPr lang="en-US" sz="2400" dirty="0" smtClean="0"/>
              <a:t>gene.</a:t>
            </a:r>
            <a:endParaRPr lang="en-US" sz="2400" dirty="0"/>
          </a:p>
        </p:txBody>
      </p:sp>
    </p:spTree>
    <p:extLst>
      <p:ext uri="{BB962C8B-B14F-4D97-AF65-F5344CB8AC3E}">
        <p14:creationId xmlns:p14="http://schemas.microsoft.com/office/powerpoint/2010/main" val="345098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ussain\Deskto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6312"/>
            <a:ext cx="8510112" cy="58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75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ussain\Desktop\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53875" cy="537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8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en-US" b="1" dirty="0">
                <a:solidFill>
                  <a:srgbClr val="FF0000"/>
                </a:solidFill>
              </a:rPr>
              <a:t>animal cell culture</a:t>
            </a:r>
          </a:p>
        </p:txBody>
      </p:sp>
      <p:sp>
        <p:nvSpPr>
          <p:cNvPr id="3" name="عنصر نائب للمحتوى 2"/>
          <p:cNvSpPr>
            <a:spLocks noGrp="1"/>
          </p:cNvSpPr>
          <p:nvPr>
            <p:ph idx="1"/>
          </p:nvPr>
        </p:nvSpPr>
        <p:spPr>
          <a:xfrm>
            <a:off x="179512" y="908720"/>
            <a:ext cx="8964488" cy="5949280"/>
          </a:xfrm>
        </p:spPr>
        <p:txBody>
          <a:bodyPr>
            <a:noAutofit/>
          </a:bodyPr>
          <a:lstStyle/>
          <a:p>
            <a:pPr algn="l" rtl="0"/>
            <a:r>
              <a:rPr lang="en-US" sz="2800" dirty="0" smtClean="0"/>
              <a:t>It </a:t>
            </a:r>
            <a:r>
              <a:rPr lang="en-US" sz="2800" dirty="0"/>
              <a:t>is the process of cultivating animal cells in an artificial environment (in vitro) under control, we taking the cells from an animal </a:t>
            </a:r>
            <a:r>
              <a:rPr lang="en-US" sz="2800" dirty="0" smtClean="0"/>
              <a:t>organ, tissue in </a:t>
            </a:r>
          </a:p>
          <a:p>
            <a:pPr algn="l" rtl="0"/>
            <a:r>
              <a:rPr lang="en-US" sz="2800" dirty="0" smtClean="0">
                <a:solidFill>
                  <a:srgbClr val="FF0000"/>
                </a:solidFill>
              </a:rPr>
              <a:t>a </a:t>
            </a:r>
            <a:r>
              <a:rPr lang="en-US" sz="2800" dirty="0">
                <a:solidFill>
                  <a:srgbClr val="FF0000"/>
                </a:solidFill>
              </a:rPr>
              <a:t>mechanical </a:t>
            </a:r>
            <a:r>
              <a:rPr lang="en-US" sz="2800" dirty="0" smtClean="0"/>
              <a:t>(Mincing</a:t>
            </a:r>
            <a:r>
              <a:rPr lang="en-US" sz="2800" dirty="0"/>
              <a:t>, shearing, </a:t>
            </a:r>
            <a:r>
              <a:rPr lang="en-US" sz="2800" dirty="0" smtClean="0"/>
              <a:t>sieves)</a:t>
            </a:r>
          </a:p>
          <a:p>
            <a:pPr algn="l" rtl="0"/>
            <a:r>
              <a:rPr lang="en-US" sz="2800" dirty="0" smtClean="0">
                <a:solidFill>
                  <a:srgbClr val="FF0000"/>
                </a:solidFill>
              </a:rPr>
              <a:t>enzymatic </a:t>
            </a:r>
            <a:r>
              <a:rPr lang="en-US" sz="2800" dirty="0">
                <a:solidFill>
                  <a:srgbClr val="FF0000"/>
                </a:solidFill>
              </a:rPr>
              <a:t>manner </a:t>
            </a:r>
            <a:r>
              <a:rPr lang="en-US" sz="2800" dirty="0"/>
              <a:t>(Trypsin, pronase, collagenase, dispase</a:t>
            </a:r>
            <a:r>
              <a:rPr lang="en-US" sz="2800" dirty="0" smtClean="0"/>
              <a:t>)</a:t>
            </a:r>
          </a:p>
          <a:p>
            <a:pPr algn="l" rtl="0"/>
            <a:r>
              <a:rPr lang="en-US" sz="2800" dirty="0">
                <a:solidFill>
                  <a:srgbClr val="FF0000"/>
                </a:solidFill>
              </a:rPr>
              <a:t>Chemical</a:t>
            </a:r>
            <a:endParaRPr lang="en-US" sz="2800" dirty="0" smtClean="0">
              <a:solidFill>
                <a:srgbClr val="FF0000"/>
              </a:solidFill>
            </a:endParaRPr>
          </a:p>
          <a:p>
            <a:pPr algn="l" rtl="0"/>
            <a:r>
              <a:rPr lang="en-US" sz="2800" dirty="0" smtClean="0">
                <a:solidFill>
                  <a:srgbClr val="FF0000"/>
                </a:solidFill>
              </a:rPr>
              <a:t> </a:t>
            </a:r>
            <a:r>
              <a:rPr lang="en-US" sz="2800" dirty="0">
                <a:solidFill>
                  <a:srgbClr val="FF0000"/>
                </a:solidFill>
              </a:rPr>
              <a:t>taking the cells from a previously manufactured strain </a:t>
            </a:r>
            <a:r>
              <a:rPr lang="en-US" sz="2800" dirty="0"/>
              <a:t>in the laboratory and transplanting them into a selective environment inside glass or plastic vessels (a suitable culture medium containing all nutrients, growth factors and gases needed for cell growth</a:t>
            </a:r>
            <a:r>
              <a:rPr lang="en-US" sz="2800" dirty="0" smtClean="0"/>
              <a:t>).</a:t>
            </a:r>
            <a:endParaRPr lang="en-US" sz="2800" dirty="0"/>
          </a:p>
        </p:txBody>
      </p:sp>
    </p:spTree>
    <p:extLst>
      <p:ext uri="{BB962C8B-B14F-4D97-AF65-F5344CB8AC3E}">
        <p14:creationId xmlns:p14="http://schemas.microsoft.com/office/powerpoint/2010/main" val="124171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b="1" dirty="0">
                <a:solidFill>
                  <a:srgbClr val="FF0000"/>
                </a:solidFill>
              </a:rPr>
              <a:t>Culture </a:t>
            </a:r>
            <a:r>
              <a:rPr lang="en-US" b="1" dirty="0" smtClean="0">
                <a:solidFill>
                  <a:srgbClr val="FF0000"/>
                </a:solidFill>
              </a:rPr>
              <a:t>medium</a:t>
            </a:r>
            <a:endParaRPr lang="en-US" b="1" dirty="0">
              <a:solidFill>
                <a:srgbClr val="FF0000"/>
              </a:solidFill>
            </a:endParaRPr>
          </a:p>
        </p:txBody>
      </p:sp>
      <p:sp>
        <p:nvSpPr>
          <p:cNvPr id="3" name="عنصر نائب للمحتوى 2"/>
          <p:cNvSpPr>
            <a:spLocks noGrp="1"/>
          </p:cNvSpPr>
          <p:nvPr>
            <p:ph idx="1"/>
          </p:nvPr>
        </p:nvSpPr>
        <p:spPr>
          <a:xfrm>
            <a:off x="179512" y="1052736"/>
            <a:ext cx="8784976" cy="5544616"/>
          </a:xfrm>
        </p:spPr>
        <p:txBody>
          <a:bodyPr>
            <a:normAutofit/>
          </a:bodyPr>
          <a:lstStyle/>
          <a:p>
            <a:pPr marL="0" indent="0" algn="l" rtl="0">
              <a:buNone/>
            </a:pPr>
            <a:r>
              <a:rPr lang="en-US" dirty="0" smtClean="0"/>
              <a:t>It </a:t>
            </a:r>
            <a:r>
              <a:rPr lang="en-US" dirty="0"/>
              <a:t>is the environment provided for the growth of the cells in the laboratory, similar to those conditions that the cells have been exposed to in vivo. Culture media consists of: </a:t>
            </a:r>
            <a:endParaRPr lang="en-US" dirty="0" smtClean="0"/>
          </a:p>
          <a:p>
            <a:pPr algn="l" rtl="0"/>
            <a:r>
              <a:rPr lang="en-US" dirty="0" smtClean="0">
                <a:solidFill>
                  <a:srgbClr val="FF0000"/>
                </a:solidFill>
              </a:rPr>
              <a:t>Physical </a:t>
            </a:r>
            <a:r>
              <a:rPr lang="en-US" dirty="0">
                <a:solidFill>
                  <a:srgbClr val="FF0000"/>
                </a:solidFill>
              </a:rPr>
              <a:t>media: </a:t>
            </a:r>
            <a:r>
              <a:rPr lang="en-US" dirty="0"/>
              <a:t>a support or matrix </a:t>
            </a:r>
            <a:endParaRPr lang="en-US" dirty="0" smtClean="0"/>
          </a:p>
          <a:p>
            <a:pPr marL="0" indent="0" algn="l" rtl="0">
              <a:buNone/>
            </a:pPr>
            <a:r>
              <a:rPr lang="en-US" dirty="0" smtClean="0">
                <a:solidFill>
                  <a:srgbClr val="FF0000"/>
                </a:solidFill>
              </a:rPr>
              <a:t>• </a:t>
            </a:r>
            <a:r>
              <a:rPr lang="en-US" dirty="0">
                <a:solidFill>
                  <a:srgbClr val="FF0000"/>
                </a:solidFill>
              </a:rPr>
              <a:t>Chemical media: </a:t>
            </a:r>
            <a:r>
              <a:rPr lang="en-US" dirty="0"/>
              <a:t>appropriate nutrients, hormones and stromal factors. Serum is the most economical, easily available and most widely used culture medium for animal cell culture; </a:t>
            </a:r>
            <a:r>
              <a:rPr lang="en-US" dirty="0"/>
              <a:t>Fetal bovine serum (FBS</a:t>
            </a:r>
            <a:r>
              <a:rPr lang="en-US" dirty="0" smtClean="0"/>
              <a:t>)</a:t>
            </a:r>
            <a:r>
              <a:rPr lang="en-US" dirty="0" smtClean="0"/>
              <a:t> </a:t>
            </a:r>
            <a:r>
              <a:rPr lang="en-US" dirty="0"/>
              <a:t>is the preferred one. </a:t>
            </a:r>
            <a:endParaRPr lang="en-US" dirty="0" smtClean="0"/>
          </a:p>
        </p:txBody>
      </p:sp>
    </p:spTree>
    <p:extLst>
      <p:ext uri="{BB962C8B-B14F-4D97-AF65-F5344CB8AC3E}">
        <p14:creationId xmlns:p14="http://schemas.microsoft.com/office/powerpoint/2010/main" val="160382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en-US" b="1" dirty="0">
                <a:solidFill>
                  <a:srgbClr val="FF0000"/>
                </a:solidFill>
              </a:rPr>
              <a:t>T</a:t>
            </a:r>
            <a:r>
              <a:rPr lang="en-US" b="1" dirty="0" smtClean="0">
                <a:solidFill>
                  <a:srgbClr val="FF0000"/>
                </a:solidFill>
              </a:rPr>
              <a:t>ypes </a:t>
            </a:r>
            <a:r>
              <a:rPr lang="en-US" b="1" dirty="0">
                <a:solidFill>
                  <a:srgbClr val="FF0000"/>
                </a:solidFill>
              </a:rPr>
              <a:t>of artificial culture media</a:t>
            </a:r>
          </a:p>
        </p:txBody>
      </p:sp>
      <p:sp>
        <p:nvSpPr>
          <p:cNvPr id="3" name="عنصر نائب للمحتوى 2"/>
          <p:cNvSpPr>
            <a:spLocks noGrp="1"/>
          </p:cNvSpPr>
          <p:nvPr>
            <p:ph idx="1"/>
          </p:nvPr>
        </p:nvSpPr>
        <p:spPr>
          <a:xfrm>
            <a:off x="457200" y="1196752"/>
            <a:ext cx="8507288" cy="4929411"/>
          </a:xfrm>
        </p:spPr>
        <p:txBody>
          <a:bodyPr>
            <a:normAutofit/>
          </a:bodyPr>
          <a:lstStyle/>
          <a:p>
            <a:pPr marL="0" indent="0" algn="l" rtl="0">
              <a:buNone/>
            </a:pPr>
            <a:r>
              <a:rPr lang="en-US" dirty="0" smtClean="0"/>
              <a:t>There are three types </a:t>
            </a:r>
            <a:r>
              <a:rPr lang="en-US" dirty="0"/>
              <a:t>of artificial culture media: </a:t>
            </a:r>
            <a:endParaRPr lang="en-US" dirty="0" smtClean="0"/>
          </a:p>
          <a:p>
            <a:pPr algn="l" rtl="0"/>
            <a:r>
              <a:rPr lang="en-US" dirty="0" smtClean="0">
                <a:solidFill>
                  <a:schemeClr val="tx2">
                    <a:lumMod val="60000"/>
                    <a:lumOff val="40000"/>
                  </a:schemeClr>
                </a:solidFill>
              </a:rPr>
              <a:t> </a:t>
            </a:r>
            <a:r>
              <a:rPr lang="en-US" dirty="0">
                <a:solidFill>
                  <a:schemeClr val="tx2">
                    <a:lumMod val="60000"/>
                    <a:lumOff val="40000"/>
                  </a:schemeClr>
                </a:solidFill>
              </a:rPr>
              <a:t>Serum –free culture medium </a:t>
            </a:r>
            <a:endParaRPr lang="en-US" dirty="0" smtClean="0">
              <a:solidFill>
                <a:schemeClr val="tx2">
                  <a:lumMod val="60000"/>
                  <a:lumOff val="40000"/>
                </a:schemeClr>
              </a:solidFill>
            </a:endParaRPr>
          </a:p>
          <a:p>
            <a:pPr algn="l" rtl="0"/>
            <a:r>
              <a:rPr lang="en-US" dirty="0" smtClean="0">
                <a:solidFill>
                  <a:schemeClr val="tx2">
                    <a:lumMod val="60000"/>
                    <a:lumOff val="40000"/>
                  </a:schemeClr>
                </a:solidFill>
              </a:rPr>
              <a:t> </a:t>
            </a:r>
            <a:r>
              <a:rPr lang="en-US" dirty="0">
                <a:solidFill>
                  <a:schemeClr val="tx2">
                    <a:lumMod val="60000"/>
                    <a:lumOff val="40000"/>
                  </a:schemeClr>
                </a:solidFill>
              </a:rPr>
              <a:t>Protein- free culture medium </a:t>
            </a:r>
            <a:endParaRPr lang="en-US" dirty="0" smtClean="0">
              <a:solidFill>
                <a:schemeClr val="tx2">
                  <a:lumMod val="60000"/>
                  <a:lumOff val="40000"/>
                </a:schemeClr>
              </a:solidFill>
            </a:endParaRPr>
          </a:p>
          <a:p>
            <a:pPr algn="l" rtl="0"/>
            <a:r>
              <a:rPr lang="en-US" dirty="0" smtClean="0">
                <a:solidFill>
                  <a:schemeClr val="tx2">
                    <a:lumMod val="60000"/>
                    <a:lumOff val="40000"/>
                  </a:schemeClr>
                </a:solidFill>
              </a:rPr>
              <a:t> </a:t>
            </a:r>
            <a:r>
              <a:rPr lang="en-US" dirty="0">
                <a:solidFill>
                  <a:schemeClr val="tx2">
                    <a:lumMod val="60000"/>
                    <a:lumOff val="40000"/>
                  </a:schemeClr>
                </a:solidFill>
              </a:rPr>
              <a:t>Chemically defined media </a:t>
            </a:r>
            <a:endParaRPr lang="en-US" dirty="0" smtClean="0">
              <a:solidFill>
                <a:schemeClr val="tx2">
                  <a:lumMod val="60000"/>
                  <a:lumOff val="40000"/>
                </a:schemeClr>
              </a:solidFill>
            </a:endParaRPr>
          </a:p>
          <a:p>
            <a:pPr marL="0" indent="0" algn="l" rtl="0">
              <a:buNone/>
            </a:pPr>
            <a:r>
              <a:rPr lang="en-US" dirty="0"/>
              <a:t>examples on artificial culture media. </a:t>
            </a:r>
            <a:endParaRPr lang="en-US" dirty="0" smtClean="0">
              <a:solidFill>
                <a:schemeClr val="tx2">
                  <a:lumMod val="60000"/>
                  <a:lumOff val="40000"/>
                </a:schemeClr>
              </a:solidFill>
            </a:endParaRPr>
          </a:p>
          <a:p>
            <a:pPr algn="l" rtl="0">
              <a:buFont typeface="Courier New" pitchFamily="49" charset="0"/>
              <a:buChar char="o"/>
            </a:pPr>
            <a:r>
              <a:rPr lang="en-US" dirty="0" smtClean="0"/>
              <a:t>Eagles </a:t>
            </a:r>
            <a:r>
              <a:rPr lang="en-US" dirty="0"/>
              <a:t>minimal essential medium </a:t>
            </a:r>
            <a:r>
              <a:rPr lang="en-US" dirty="0">
                <a:solidFill>
                  <a:srgbClr val="FF0000"/>
                </a:solidFill>
              </a:rPr>
              <a:t>(EMEM</a:t>
            </a:r>
            <a:r>
              <a:rPr lang="en-US" dirty="0" smtClean="0">
                <a:solidFill>
                  <a:srgbClr val="FF0000"/>
                </a:solidFill>
              </a:rPr>
              <a:t>) </a:t>
            </a:r>
          </a:p>
          <a:p>
            <a:pPr algn="l" rtl="0">
              <a:buFont typeface="Courier New" pitchFamily="49" charset="0"/>
              <a:buChar char="o"/>
            </a:pPr>
            <a:r>
              <a:rPr lang="en-US" dirty="0"/>
              <a:t>Dulbecco's</a:t>
            </a:r>
            <a:r>
              <a:rPr lang="en-US" dirty="0" smtClean="0"/>
              <a:t> </a:t>
            </a:r>
            <a:r>
              <a:rPr lang="en-US" dirty="0"/>
              <a:t>modified </a:t>
            </a:r>
            <a:r>
              <a:rPr lang="en-US" dirty="0" smtClean="0"/>
              <a:t>enriched medium</a:t>
            </a:r>
            <a:r>
              <a:rPr lang="en-US" dirty="0" smtClean="0">
                <a:solidFill>
                  <a:srgbClr val="FF0000"/>
                </a:solidFill>
              </a:rPr>
              <a:t>(DMEM</a:t>
            </a:r>
            <a:r>
              <a:rPr lang="en-US" dirty="0">
                <a:solidFill>
                  <a:srgbClr val="FF0000"/>
                </a:solidFill>
              </a:rPr>
              <a:t>)</a:t>
            </a:r>
            <a:r>
              <a:rPr lang="en-US" dirty="0"/>
              <a:t> </a:t>
            </a:r>
            <a:endParaRPr lang="en-US" dirty="0" smtClean="0"/>
          </a:p>
          <a:p>
            <a:pPr algn="l" rtl="0">
              <a:buFont typeface="Courier New" pitchFamily="49" charset="0"/>
              <a:buChar char="o"/>
            </a:pPr>
            <a:r>
              <a:rPr lang="en-US" dirty="0" smtClean="0"/>
              <a:t>Roswell </a:t>
            </a:r>
            <a:r>
              <a:rPr lang="en-US" dirty="0"/>
              <a:t>park memorial </a:t>
            </a:r>
            <a:r>
              <a:rPr lang="en-US" dirty="0" smtClean="0"/>
              <a:t>institute </a:t>
            </a:r>
            <a:r>
              <a:rPr lang="en-US" dirty="0">
                <a:solidFill>
                  <a:srgbClr val="FF0000"/>
                </a:solidFill>
              </a:rPr>
              <a:t>(RPMI</a:t>
            </a:r>
            <a:r>
              <a:rPr lang="en-US" dirty="0" smtClean="0">
                <a:solidFill>
                  <a:srgbClr val="FF0000"/>
                </a:solidFill>
              </a:rPr>
              <a:t>) </a:t>
            </a:r>
            <a:endParaRPr lang="en-US" dirty="0"/>
          </a:p>
        </p:txBody>
      </p:sp>
    </p:spTree>
    <p:extLst>
      <p:ext uri="{BB962C8B-B14F-4D97-AF65-F5344CB8AC3E}">
        <p14:creationId xmlns:p14="http://schemas.microsoft.com/office/powerpoint/2010/main" val="56654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77500" lnSpcReduction="20000"/>
          </a:bodyPr>
          <a:lstStyle/>
          <a:p>
            <a:pPr algn="l" rtl="0">
              <a:buFont typeface="Wingdings" pitchFamily="2" charset="2"/>
              <a:buChar char="v"/>
            </a:pPr>
            <a:r>
              <a:rPr lang="en-US" dirty="0">
                <a:solidFill>
                  <a:srgbClr val="FF0000"/>
                </a:solidFill>
              </a:rPr>
              <a:t>Serum provides the </a:t>
            </a:r>
            <a:r>
              <a:rPr lang="en-US" dirty="0" smtClean="0">
                <a:solidFill>
                  <a:srgbClr val="FF0000"/>
                </a:solidFill>
              </a:rPr>
              <a:t>following</a:t>
            </a:r>
          </a:p>
          <a:p>
            <a:pPr marL="0" indent="0" algn="l" rtl="0">
              <a:buNone/>
            </a:pPr>
            <a:endParaRPr lang="en-US" dirty="0" smtClean="0">
              <a:solidFill>
                <a:srgbClr val="FF0000"/>
              </a:solidFill>
            </a:endParaRPr>
          </a:p>
          <a:p>
            <a:pPr algn="l" rtl="0"/>
            <a:r>
              <a:rPr lang="en-US" dirty="0" smtClean="0"/>
              <a:t>Basic </a:t>
            </a:r>
            <a:r>
              <a:rPr lang="en-US" dirty="0"/>
              <a:t>nutrients</a:t>
            </a:r>
          </a:p>
          <a:p>
            <a:pPr algn="l" rtl="0"/>
            <a:r>
              <a:rPr lang="en-US" dirty="0"/>
              <a:t>Hormones and growth factors</a:t>
            </a:r>
          </a:p>
          <a:p>
            <a:pPr algn="l" rtl="0"/>
            <a:r>
              <a:rPr lang="en-US" dirty="0"/>
              <a:t>Attachment and spreading factors</a:t>
            </a:r>
          </a:p>
          <a:p>
            <a:pPr algn="l" rtl="0"/>
            <a:r>
              <a:rPr lang="en-US" dirty="0"/>
              <a:t>Binding proteins (albumin, </a:t>
            </a:r>
            <a:r>
              <a:rPr lang="en-US" dirty="0" err="1" smtClean="0"/>
              <a:t>vitronectin</a:t>
            </a:r>
            <a:r>
              <a:rPr lang="en-US" dirty="0" smtClean="0"/>
              <a:t>, transferrin).</a:t>
            </a:r>
          </a:p>
          <a:p>
            <a:pPr algn="l" rtl="0"/>
            <a:r>
              <a:rPr lang="en-US" dirty="0" smtClean="0"/>
              <a:t>hormones</a:t>
            </a:r>
            <a:r>
              <a:rPr lang="en-US" dirty="0"/>
              <a:t>, vitamins, </a:t>
            </a:r>
            <a:r>
              <a:rPr lang="en-US" dirty="0" smtClean="0"/>
              <a:t>minerals, lipids</a:t>
            </a:r>
          </a:p>
          <a:p>
            <a:pPr algn="l" rtl="0"/>
            <a:r>
              <a:rPr lang="en-US" dirty="0" smtClean="0"/>
              <a:t>Protease </a:t>
            </a:r>
            <a:r>
              <a:rPr lang="en-US" dirty="0"/>
              <a:t>inhibitors</a:t>
            </a:r>
            <a:endParaRPr lang="en-US" dirty="0" smtClean="0"/>
          </a:p>
          <a:p>
            <a:pPr algn="l" rtl="0"/>
            <a:endParaRPr lang="en-US" dirty="0"/>
          </a:p>
          <a:p>
            <a:pPr algn="l" rtl="0">
              <a:buFont typeface="Wingdings" pitchFamily="2" charset="2"/>
              <a:buChar char="v"/>
            </a:pPr>
            <a:r>
              <a:rPr lang="en-US" b="1" dirty="0">
                <a:solidFill>
                  <a:srgbClr val="FF0000"/>
                </a:solidFill>
              </a:rPr>
              <a:t>Disadvantages of serum</a:t>
            </a:r>
            <a:br>
              <a:rPr lang="en-US" b="1" dirty="0">
                <a:solidFill>
                  <a:srgbClr val="FF0000"/>
                </a:solidFill>
              </a:rPr>
            </a:br>
            <a:endParaRPr lang="en-US" dirty="0" smtClean="0"/>
          </a:p>
          <a:p>
            <a:pPr algn="l" rtl="0"/>
            <a:r>
              <a:rPr lang="en-US" dirty="0" smtClean="0"/>
              <a:t>Virus</a:t>
            </a:r>
            <a:r>
              <a:rPr lang="en-US" dirty="0"/>
              <a:t>, fungi and bacteria may contaminate the serum easily </a:t>
            </a:r>
            <a:endParaRPr lang="en-US" dirty="0" smtClean="0"/>
          </a:p>
          <a:p>
            <a:pPr algn="l" rtl="0"/>
            <a:r>
              <a:rPr lang="en-US" dirty="0" smtClean="0"/>
              <a:t>Some </a:t>
            </a:r>
            <a:r>
              <a:rPr lang="en-US" dirty="0"/>
              <a:t>enzymes presents in serum can convert the cell secretions into toxic compounds</a:t>
            </a:r>
          </a:p>
        </p:txBody>
      </p:sp>
    </p:spTree>
    <p:extLst>
      <p:ext uri="{BB962C8B-B14F-4D97-AF65-F5344CB8AC3E}">
        <p14:creationId xmlns:p14="http://schemas.microsoft.com/office/powerpoint/2010/main" val="442174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95739519"/>
              </p:ext>
            </p:extLst>
          </p:nvPr>
        </p:nvGraphicFramePr>
        <p:xfrm>
          <a:off x="683568" y="620688"/>
          <a:ext cx="8064896" cy="5832647"/>
        </p:xfrm>
        <a:graphic>
          <a:graphicData uri="http://schemas.openxmlformats.org/drawingml/2006/table">
            <a:tbl>
              <a:tblPr firstRow="1" firstCol="1" bandRow="1">
                <a:tableStyleId>{5C22544A-7EE6-4342-B048-85BDC9FD1C3A}</a:tableStyleId>
              </a:tblPr>
              <a:tblGrid>
                <a:gridCol w="2424060"/>
                <a:gridCol w="5640836"/>
              </a:tblGrid>
              <a:tr h="677621">
                <a:tc>
                  <a:txBody>
                    <a:bodyPr/>
                    <a:lstStyle/>
                    <a:p>
                      <a:pPr>
                        <a:lnSpc>
                          <a:spcPct val="115000"/>
                        </a:lnSpc>
                        <a:spcAft>
                          <a:spcPts val="0"/>
                        </a:spcAft>
                      </a:pPr>
                      <a:r>
                        <a:rPr lang="en-US" sz="3200" b="1" dirty="0">
                          <a:ln w="5271" cap="flat" cmpd="sng" algn="ctr">
                            <a:solidFill>
                              <a:srgbClr val="4579B8"/>
                            </a:solidFill>
                            <a:prstDash val="solid"/>
                            <a:round/>
                          </a:ln>
                          <a:solidFill>
                            <a:srgbClr val="FF0000"/>
                          </a:solidFill>
                          <a:effectLst/>
                        </a:rPr>
                        <a:t>Component</a:t>
                      </a:r>
                      <a:endParaRPr lang="en-US" sz="3200" b="1" dirty="0">
                        <a:solidFill>
                          <a:srgbClr val="FF0000"/>
                        </a:solidFill>
                        <a:effectLst/>
                        <a:latin typeface="Calibri"/>
                        <a:ea typeface="Calibri"/>
                        <a:cs typeface="Arial"/>
                      </a:endParaRPr>
                    </a:p>
                  </a:txBody>
                  <a:tcPr marL="68580" marR="68580" marT="0" marB="0"/>
                </a:tc>
                <a:tc>
                  <a:txBody>
                    <a:bodyPr/>
                    <a:lstStyle/>
                    <a:p>
                      <a:pPr>
                        <a:lnSpc>
                          <a:spcPct val="115000"/>
                        </a:lnSpc>
                        <a:spcAft>
                          <a:spcPts val="0"/>
                        </a:spcAft>
                      </a:pPr>
                      <a:r>
                        <a:rPr lang="en-US" sz="3200" b="1" dirty="0">
                          <a:ln w="5271" cap="flat" cmpd="sng" algn="ctr">
                            <a:solidFill>
                              <a:srgbClr val="4579B8"/>
                            </a:solidFill>
                            <a:prstDash val="solid"/>
                            <a:round/>
                          </a:ln>
                          <a:solidFill>
                            <a:srgbClr val="FF0000"/>
                          </a:solidFill>
                          <a:effectLst/>
                        </a:rPr>
                        <a:t>Function </a:t>
                      </a:r>
                      <a:endParaRPr lang="en-US" sz="3200" b="1" dirty="0">
                        <a:solidFill>
                          <a:srgbClr val="FF0000"/>
                        </a:solidFill>
                        <a:effectLst/>
                        <a:latin typeface="Calibri"/>
                        <a:ea typeface="Calibri"/>
                        <a:cs typeface="Arial"/>
                      </a:endParaRPr>
                    </a:p>
                  </a:txBody>
                  <a:tcPr marL="68580" marR="68580" marT="0" marB="0"/>
                </a:tc>
              </a:tr>
              <a:tr h="717037">
                <a:tc>
                  <a:txBody>
                    <a:bodyPr/>
                    <a:lstStyle/>
                    <a:p>
                      <a:pPr>
                        <a:lnSpc>
                          <a:spcPct val="115000"/>
                        </a:lnSpc>
                        <a:spcAft>
                          <a:spcPts val="0"/>
                        </a:spcAft>
                      </a:pPr>
                      <a:r>
                        <a:rPr lang="en-US" sz="1800" b="1" dirty="0">
                          <a:effectLst/>
                        </a:rPr>
                        <a:t>Carbon source (glucose/glutamine)</a:t>
                      </a:r>
                      <a:endParaRPr lang="en-US" sz="18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1800" b="1" dirty="0">
                          <a:effectLst/>
                        </a:rPr>
                        <a:t>Source of energy</a:t>
                      </a:r>
                      <a:endParaRPr lang="en-US" sz="1800" b="1" dirty="0">
                        <a:effectLst/>
                        <a:latin typeface="Calibri"/>
                        <a:ea typeface="Calibri"/>
                        <a:cs typeface="Arial"/>
                      </a:endParaRPr>
                    </a:p>
                  </a:txBody>
                  <a:tcPr marL="68580" marR="68580" marT="0" marB="0"/>
                </a:tc>
              </a:tr>
              <a:tr h="508519">
                <a:tc>
                  <a:txBody>
                    <a:bodyPr/>
                    <a:lstStyle/>
                    <a:p>
                      <a:pPr>
                        <a:lnSpc>
                          <a:spcPct val="115000"/>
                        </a:lnSpc>
                        <a:spcAft>
                          <a:spcPts val="0"/>
                        </a:spcAft>
                      </a:pPr>
                      <a:r>
                        <a:rPr lang="en-US" sz="2000" b="1" dirty="0">
                          <a:effectLst/>
                        </a:rPr>
                        <a:t>Amino acid</a:t>
                      </a:r>
                      <a:endParaRPr lang="en-US" sz="20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2000" b="1" dirty="0">
                          <a:effectLst/>
                        </a:rPr>
                        <a:t>Building blocks of protein</a:t>
                      </a:r>
                      <a:endParaRPr lang="en-US" sz="2000" b="1" dirty="0">
                        <a:effectLst/>
                        <a:latin typeface="Calibri"/>
                        <a:ea typeface="Calibri"/>
                        <a:cs typeface="Arial"/>
                      </a:endParaRPr>
                    </a:p>
                  </a:txBody>
                  <a:tcPr marL="68580" marR="68580" marT="0" marB="0"/>
                </a:tc>
              </a:tr>
              <a:tr h="670321">
                <a:tc>
                  <a:txBody>
                    <a:bodyPr/>
                    <a:lstStyle/>
                    <a:p>
                      <a:pPr>
                        <a:lnSpc>
                          <a:spcPct val="115000"/>
                        </a:lnSpc>
                        <a:spcAft>
                          <a:spcPts val="0"/>
                        </a:spcAft>
                      </a:pPr>
                      <a:r>
                        <a:rPr lang="en-US" sz="2000" b="1" dirty="0">
                          <a:effectLst/>
                        </a:rPr>
                        <a:t>Vitamins </a:t>
                      </a:r>
                      <a:endParaRPr lang="en-US" sz="20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2000" b="1" dirty="0">
                          <a:effectLst/>
                        </a:rPr>
                        <a:t>Promote cell survival and growth</a:t>
                      </a:r>
                      <a:endParaRPr lang="en-US" sz="2000" b="1" dirty="0">
                        <a:effectLst/>
                        <a:latin typeface="Calibri"/>
                        <a:ea typeface="Calibri"/>
                        <a:cs typeface="Arial"/>
                      </a:endParaRPr>
                    </a:p>
                  </a:txBody>
                  <a:tcPr marL="68580" marR="68580" marT="0" marB="0"/>
                </a:tc>
              </a:tr>
              <a:tr h="1455729">
                <a:tc>
                  <a:txBody>
                    <a:bodyPr/>
                    <a:lstStyle/>
                    <a:p>
                      <a:pPr>
                        <a:lnSpc>
                          <a:spcPct val="115000"/>
                        </a:lnSpc>
                        <a:spcAft>
                          <a:spcPts val="0"/>
                        </a:spcAft>
                      </a:pPr>
                      <a:r>
                        <a:rPr lang="en-US" sz="2000" b="1" dirty="0">
                          <a:effectLst/>
                        </a:rPr>
                        <a:t>Balanced salt solution</a:t>
                      </a:r>
                      <a:endParaRPr lang="en-US" sz="20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2000" b="1" dirty="0">
                          <a:effectLst/>
                        </a:rPr>
                        <a:t>An isotonic mixture of ions to maintain optimum osmotic pressure within the cells and provide essential metal ions to act as cofactors for enzymatic reactions, cell adhesion etc.</a:t>
                      </a:r>
                      <a:endParaRPr lang="en-US" sz="2000" b="1" dirty="0">
                        <a:effectLst/>
                        <a:latin typeface="Calibri"/>
                        <a:ea typeface="Calibri"/>
                        <a:cs typeface="Arial"/>
                      </a:endParaRPr>
                    </a:p>
                  </a:txBody>
                  <a:tcPr marL="68580" marR="68580" marT="0" marB="0"/>
                </a:tc>
              </a:tr>
              <a:tr h="1086383">
                <a:tc>
                  <a:txBody>
                    <a:bodyPr/>
                    <a:lstStyle/>
                    <a:p>
                      <a:pPr>
                        <a:lnSpc>
                          <a:spcPct val="115000"/>
                        </a:lnSpc>
                        <a:spcAft>
                          <a:spcPts val="0"/>
                        </a:spcAft>
                      </a:pPr>
                      <a:r>
                        <a:rPr lang="en-US" sz="2000" b="1" dirty="0">
                          <a:effectLst/>
                        </a:rPr>
                        <a:t>Phenol red dye</a:t>
                      </a:r>
                      <a:endParaRPr lang="en-US" sz="20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2000" b="1" dirty="0">
                          <a:effectLst/>
                        </a:rPr>
                        <a:t>pH indicator. The color of phenol red changes from orange/red at pH 7–7.4 to yellow at acidic (lower) pH and purple at basic (higher) </a:t>
                      </a:r>
                      <a:r>
                        <a:rPr lang="en-US" sz="2000" b="1" dirty="0" err="1">
                          <a:effectLst/>
                        </a:rPr>
                        <a:t>pH.</a:t>
                      </a:r>
                      <a:endParaRPr lang="en-US" sz="2000" b="1" dirty="0">
                        <a:effectLst/>
                        <a:latin typeface="Calibri"/>
                        <a:ea typeface="Calibri"/>
                        <a:cs typeface="Arial"/>
                      </a:endParaRPr>
                    </a:p>
                  </a:txBody>
                  <a:tcPr marL="68580" marR="68580" marT="0" marB="0"/>
                </a:tc>
              </a:tr>
              <a:tr h="717037">
                <a:tc>
                  <a:txBody>
                    <a:bodyPr/>
                    <a:lstStyle/>
                    <a:p>
                      <a:pPr>
                        <a:lnSpc>
                          <a:spcPct val="115000"/>
                        </a:lnSpc>
                        <a:spcAft>
                          <a:spcPts val="0"/>
                        </a:spcAft>
                      </a:pPr>
                      <a:r>
                        <a:rPr lang="en-US" sz="2000" b="1" dirty="0">
                          <a:effectLst/>
                        </a:rPr>
                        <a:t>Bicarbonate /HEPES buffer</a:t>
                      </a:r>
                      <a:endParaRPr lang="en-US" sz="2000" b="1" dirty="0">
                        <a:effectLst/>
                        <a:latin typeface="Calibri"/>
                        <a:ea typeface="Calibri"/>
                        <a:cs typeface="Arial"/>
                      </a:endParaRPr>
                    </a:p>
                  </a:txBody>
                  <a:tcPr marL="68580" marR="68580" marT="0" marB="0"/>
                </a:tc>
                <a:tc>
                  <a:txBody>
                    <a:bodyPr/>
                    <a:lstStyle/>
                    <a:p>
                      <a:pPr algn="ctr">
                        <a:lnSpc>
                          <a:spcPct val="115000"/>
                        </a:lnSpc>
                        <a:spcAft>
                          <a:spcPts val="0"/>
                        </a:spcAft>
                      </a:pPr>
                      <a:r>
                        <a:rPr lang="en-US" sz="2000" b="1" dirty="0">
                          <a:effectLst/>
                        </a:rPr>
                        <a:t>It is used to maintain a balanced pH in the media</a:t>
                      </a:r>
                      <a:endParaRPr lang="en-US" sz="2000" b="1"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145888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16719174"/>
              </p:ext>
            </p:extLst>
          </p:nvPr>
        </p:nvGraphicFramePr>
        <p:xfrm>
          <a:off x="755576" y="692695"/>
          <a:ext cx="7632848" cy="4824536"/>
        </p:xfrm>
        <a:graphic>
          <a:graphicData uri="http://schemas.openxmlformats.org/drawingml/2006/table">
            <a:tbl>
              <a:tblPr firstRow="1" firstCol="1" bandRow="1">
                <a:tableStyleId>{5C22544A-7EE6-4342-B048-85BDC9FD1C3A}</a:tableStyleId>
              </a:tblPr>
              <a:tblGrid>
                <a:gridCol w="5915412"/>
                <a:gridCol w="1717436"/>
              </a:tblGrid>
              <a:tr h="1206134">
                <a:tc>
                  <a:txBody>
                    <a:bodyPr/>
                    <a:lstStyle/>
                    <a:p>
                      <a:pPr>
                        <a:lnSpc>
                          <a:spcPct val="115000"/>
                        </a:lnSpc>
                        <a:spcAft>
                          <a:spcPts val="0"/>
                        </a:spcAft>
                      </a:pPr>
                      <a:r>
                        <a:rPr lang="en-US" sz="2800" dirty="0">
                          <a:ln w="5271" cap="flat" cmpd="sng" algn="ctr">
                            <a:solidFill>
                              <a:srgbClr val="4579B8"/>
                            </a:solidFill>
                            <a:prstDash val="solid"/>
                            <a:round/>
                          </a:ln>
                          <a:solidFill>
                            <a:srgbClr val="FF0000"/>
                          </a:solidFill>
                          <a:effectLst/>
                        </a:rPr>
                        <a:t>Parameter </a:t>
                      </a:r>
                      <a:endParaRPr lang="en-US" sz="2800" dirty="0">
                        <a:solidFill>
                          <a:srgbClr val="FF0000"/>
                        </a:solidFill>
                        <a:effectLst/>
                        <a:latin typeface="Calibri"/>
                        <a:ea typeface="Calibri"/>
                        <a:cs typeface="Arial"/>
                      </a:endParaRPr>
                    </a:p>
                  </a:txBody>
                  <a:tcPr marL="68580" marR="68580" marT="0" marB="0"/>
                </a:tc>
                <a:tc>
                  <a:txBody>
                    <a:bodyPr/>
                    <a:lstStyle/>
                    <a:p>
                      <a:pPr>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r>
              <a:tr h="1206134">
                <a:tc>
                  <a:txBody>
                    <a:bodyPr/>
                    <a:lstStyle/>
                    <a:p>
                      <a:pPr>
                        <a:lnSpc>
                          <a:spcPct val="115000"/>
                        </a:lnSpc>
                        <a:spcAft>
                          <a:spcPts val="0"/>
                        </a:spcAft>
                      </a:pPr>
                      <a:r>
                        <a:rPr lang="en-US" sz="2000" dirty="0">
                          <a:effectLst/>
                        </a:rPr>
                        <a:t>Temperature</a:t>
                      </a:r>
                      <a:endParaRPr lang="en-US" sz="2000" dirty="0">
                        <a:effectLst/>
                        <a:latin typeface="Calibri"/>
                        <a:ea typeface="Calibri"/>
                        <a:cs typeface="Arial"/>
                      </a:endParaRPr>
                    </a:p>
                  </a:txBody>
                  <a:tcPr marL="68580" marR="68580" marT="0" marB="0"/>
                </a:tc>
                <a:tc>
                  <a:txBody>
                    <a:bodyPr/>
                    <a:lstStyle/>
                    <a:p>
                      <a:pPr>
                        <a:lnSpc>
                          <a:spcPct val="115000"/>
                        </a:lnSpc>
                        <a:spcAft>
                          <a:spcPts val="0"/>
                        </a:spcAft>
                      </a:pPr>
                      <a:r>
                        <a:rPr lang="en-US" sz="2000">
                          <a:effectLst/>
                        </a:rPr>
                        <a:t>37 °C</a:t>
                      </a:r>
                      <a:endParaRPr lang="en-US" sz="2000">
                        <a:effectLst/>
                        <a:latin typeface="Calibri"/>
                        <a:ea typeface="Calibri"/>
                        <a:cs typeface="Arial"/>
                      </a:endParaRPr>
                    </a:p>
                  </a:txBody>
                  <a:tcPr marL="68580" marR="68580" marT="0" marB="0"/>
                </a:tc>
              </a:tr>
              <a:tr h="1206134">
                <a:tc>
                  <a:txBody>
                    <a:bodyPr/>
                    <a:lstStyle/>
                    <a:p>
                      <a:pPr>
                        <a:lnSpc>
                          <a:spcPct val="115000"/>
                        </a:lnSpc>
                        <a:spcAft>
                          <a:spcPts val="0"/>
                        </a:spcAft>
                      </a:pPr>
                      <a:r>
                        <a:rPr lang="en-US" sz="2000">
                          <a:effectLst/>
                        </a:rPr>
                        <a:t>Relative Humidity</a:t>
                      </a:r>
                      <a:endParaRPr lang="en-US" sz="2000">
                        <a:effectLst/>
                        <a:latin typeface="Calibri"/>
                        <a:ea typeface="Calibri"/>
                        <a:cs typeface="Arial"/>
                      </a:endParaRPr>
                    </a:p>
                  </a:txBody>
                  <a:tcPr marL="68580" marR="68580" marT="0" marB="0"/>
                </a:tc>
                <a:tc>
                  <a:txBody>
                    <a:bodyPr/>
                    <a:lstStyle/>
                    <a:p>
                      <a:pPr>
                        <a:lnSpc>
                          <a:spcPct val="115000"/>
                        </a:lnSpc>
                        <a:spcAft>
                          <a:spcPts val="0"/>
                        </a:spcAft>
                      </a:pPr>
                      <a:r>
                        <a:rPr lang="en-US" sz="2000" dirty="0">
                          <a:effectLst/>
                        </a:rPr>
                        <a:t>95%</a:t>
                      </a:r>
                      <a:endParaRPr lang="en-US" sz="2000" dirty="0">
                        <a:effectLst/>
                        <a:latin typeface="Calibri"/>
                        <a:ea typeface="Calibri"/>
                        <a:cs typeface="Arial"/>
                      </a:endParaRPr>
                    </a:p>
                  </a:txBody>
                  <a:tcPr marL="68580" marR="68580" marT="0" marB="0"/>
                </a:tc>
              </a:tr>
              <a:tr h="1206134">
                <a:tc>
                  <a:txBody>
                    <a:bodyPr/>
                    <a:lstStyle/>
                    <a:p>
                      <a:pPr>
                        <a:lnSpc>
                          <a:spcPct val="115000"/>
                        </a:lnSpc>
                        <a:spcAft>
                          <a:spcPts val="0"/>
                        </a:spcAft>
                      </a:pPr>
                      <a:r>
                        <a:rPr lang="en-US" sz="2000" dirty="0">
                          <a:effectLst/>
                        </a:rPr>
                        <a:t>Co</a:t>
                      </a:r>
                      <a:r>
                        <a:rPr lang="en-US" sz="2000" baseline="-25000" dirty="0">
                          <a:effectLst/>
                        </a:rPr>
                        <a:t>2</a:t>
                      </a:r>
                      <a:endParaRPr lang="en-US" sz="2000" dirty="0">
                        <a:effectLst/>
                        <a:latin typeface="Calibri"/>
                        <a:ea typeface="Calibri"/>
                        <a:cs typeface="Arial"/>
                      </a:endParaRPr>
                    </a:p>
                  </a:txBody>
                  <a:tcPr marL="68580" marR="68580" marT="0" marB="0"/>
                </a:tc>
                <a:tc>
                  <a:txBody>
                    <a:bodyPr/>
                    <a:lstStyle/>
                    <a:p>
                      <a:pPr>
                        <a:lnSpc>
                          <a:spcPct val="115000"/>
                        </a:lnSpc>
                        <a:spcAft>
                          <a:spcPts val="0"/>
                        </a:spcAft>
                      </a:pPr>
                      <a:r>
                        <a:rPr lang="en-US" sz="2000" dirty="0">
                          <a:effectLst/>
                        </a:rPr>
                        <a:t>5%</a:t>
                      </a:r>
                      <a:endParaRPr lang="en-US" sz="2000" dirty="0">
                        <a:effectLst/>
                        <a:latin typeface="Calibri"/>
                        <a:ea typeface="Calibri"/>
                        <a:cs typeface="Arial"/>
                      </a:endParaRPr>
                    </a:p>
                  </a:txBody>
                  <a:tcPr marL="68580" marR="68580" marT="0" marB="0"/>
                </a:tc>
              </a:tr>
            </a:tbl>
          </a:graphicData>
        </a:graphic>
      </p:graphicFrame>
      <p:sp>
        <p:nvSpPr>
          <p:cNvPr id="5" name="Rectangle 1"/>
          <p:cNvSpPr>
            <a:spLocks noChangeArrowheads="1"/>
          </p:cNvSpPr>
          <p:nvPr/>
        </p:nvSpPr>
        <p:spPr bwMode="auto">
          <a:xfrm>
            <a:off x="3267075" y="3478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87769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en-US" b="1" dirty="0" smtClean="0">
                <a:solidFill>
                  <a:srgbClr val="FF0000"/>
                </a:solidFill>
              </a:rPr>
              <a:t>Types of culture </a:t>
            </a:r>
            <a:endParaRPr lang="en-US" b="1" dirty="0">
              <a:solidFill>
                <a:srgbClr val="FF0000"/>
              </a:solidFill>
            </a:endParaRPr>
          </a:p>
        </p:txBody>
      </p:sp>
      <p:sp>
        <p:nvSpPr>
          <p:cNvPr id="3" name="عنصر نائب للمحتوى 2"/>
          <p:cNvSpPr>
            <a:spLocks noGrp="1"/>
          </p:cNvSpPr>
          <p:nvPr>
            <p:ph idx="1"/>
          </p:nvPr>
        </p:nvSpPr>
        <p:spPr>
          <a:xfrm>
            <a:off x="251520" y="1124744"/>
            <a:ext cx="8640960" cy="5400600"/>
          </a:xfrm>
        </p:spPr>
        <p:txBody>
          <a:bodyPr>
            <a:normAutofit fontScale="92500"/>
          </a:bodyPr>
          <a:lstStyle/>
          <a:p>
            <a:pPr algn="l" rtl="0"/>
            <a:r>
              <a:rPr lang="en-US" b="1" dirty="0">
                <a:solidFill>
                  <a:srgbClr val="FF0000"/>
                </a:solidFill>
              </a:rPr>
              <a:t>A- Primary cell culture </a:t>
            </a:r>
            <a:endParaRPr lang="en-US" dirty="0" smtClean="0">
              <a:solidFill>
                <a:srgbClr val="FF0000"/>
              </a:solidFill>
            </a:endParaRPr>
          </a:p>
          <a:p>
            <a:pPr algn="l" rtl="0"/>
            <a:r>
              <a:rPr lang="en-US" dirty="0"/>
              <a:t>The maintenance of growth of cells dissociated from the parental tissue in culture medium using suitable glass or plastic containers is called Primary Cell Culture. There are two types of it: </a:t>
            </a:r>
          </a:p>
          <a:p>
            <a:pPr marL="0" indent="0" algn="l" rtl="0">
              <a:buNone/>
            </a:pPr>
            <a:r>
              <a:rPr lang="en-US" dirty="0" smtClean="0">
                <a:solidFill>
                  <a:srgbClr val="0070C0"/>
                </a:solidFill>
              </a:rPr>
              <a:t>1- </a:t>
            </a:r>
            <a:r>
              <a:rPr lang="en-US" dirty="0">
                <a:solidFill>
                  <a:srgbClr val="0070C0"/>
                </a:solidFill>
              </a:rPr>
              <a:t>Monolayer cultures or Adherent cells</a:t>
            </a:r>
            <a:r>
              <a:rPr lang="en-US" dirty="0"/>
              <a:t>; Cells shown to require the attachment for growth. They are usually derived from tissues of organs such as kidney.</a:t>
            </a:r>
          </a:p>
          <a:p>
            <a:pPr marL="0" indent="0" algn="l" rtl="0">
              <a:buNone/>
            </a:pPr>
            <a:r>
              <a:rPr lang="en-US" dirty="0">
                <a:solidFill>
                  <a:srgbClr val="0070C0"/>
                </a:solidFill>
              </a:rPr>
              <a:t>2- Suspension Culture</a:t>
            </a:r>
            <a:r>
              <a:rPr lang="en-US" dirty="0"/>
              <a:t>; Cells which do not require attachment for growth. They are derived from cells of the blood system.</a:t>
            </a:r>
          </a:p>
        </p:txBody>
      </p:sp>
    </p:spTree>
    <p:extLst>
      <p:ext uri="{BB962C8B-B14F-4D97-AF65-F5344CB8AC3E}">
        <p14:creationId xmlns:p14="http://schemas.microsoft.com/office/powerpoint/2010/main" val="319400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pPr marL="0" indent="0" algn="l" rtl="0">
              <a:buNone/>
            </a:pPr>
            <a:r>
              <a:rPr lang="en-US" b="1" dirty="0">
                <a:solidFill>
                  <a:srgbClr val="FF0000"/>
                </a:solidFill>
              </a:rPr>
              <a:t>B- Secondary cell cultures or cell line </a:t>
            </a:r>
            <a:endParaRPr lang="en-US" dirty="0">
              <a:solidFill>
                <a:srgbClr val="FF0000"/>
              </a:solidFill>
            </a:endParaRPr>
          </a:p>
          <a:p>
            <a:pPr algn="l" rtl="0"/>
            <a:r>
              <a:rPr lang="en-US" dirty="0"/>
              <a:t>When a primary culture is sub-cultured, it becomes known as secondary culture or cell line. Subculture (or passage); is the transfer of cells from one culture vessel to another culture vessel. </a:t>
            </a:r>
          </a:p>
        </p:txBody>
      </p:sp>
    </p:spTree>
    <p:extLst>
      <p:ext uri="{BB962C8B-B14F-4D97-AF65-F5344CB8AC3E}">
        <p14:creationId xmlns:p14="http://schemas.microsoft.com/office/powerpoint/2010/main" val="97356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826</Words>
  <Application>Microsoft Office PowerPoint</Application>
  <PresentationFormat>عرض على الشاشة (3:4)‏</PresentationFormat>
  <Paragraphs>81</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سمة Office</vt:lpstr>
      <vt:lpstr>عرض تقديمي في PowerPoint</vt:lpstr>
      <vt:lpstr>animal cell culture</vt:lpstr>
      <vt:lpstr>Culture medium</vt:lpstr>
      <vt:lpstr>Types of artificial culture media</vt:lpstr>
      <vt:lpstr>عرض تقديمي في PowerPoint</vt:lpstr>
      <vt:lpstr>عرض تقديمي في PowerPoint</vt:lpstr>
      <vt:lpstr>عرض تقديمي في PowerPoint</vt:lpstr>
      <vt:lpstr>Types of culture </vt:lpstr>
      <vt:lpstr>عرض تقديمي في PowerPoint</vt:lpstr>
      <vt:lpstr>عرض تقديمي في PowerPoint</vt:lpstr>
      <vt:lpstr>Morphology of cells in culture </vt:lpstr>
      <vt:lpstr>Morphology of cells in culture </vt:lpstr>
      <vt:lpstr>عرض تقديمي في PowerPoint</vt:lpstr>
      <vt:lpstr>What is the cell culture used for?</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Hussain</dc:creator>
  <cp:lastModifiedBy>Hussain</cp:lastModifiedBy>
  <cp:revision>51</cp:revision>
  <dcterms:created xsi:type="dcterms:W3CDTF">2023-11-14T22:01:33Z</dcterms:created>
  <dcterms:modified xsi:type="dcterms:W3CDTF">2023-11-20T20:10:35Z</dcterms:modified>
</cp:coreProperties>
</file>