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37"/>
  </p:notesMasterIdLst>
  <p:sldIdLst>
    <p:sldId id="256" r:id="rId3"/>
    <p:sldId id="257" r:id="rId4"/>
    <p:sldId id="260" r:id="rId5"/>
    <p:sldId id="258" r:id="rId6"/>
    <p:sldId id="263" r:id="rId7"/>
    <p:sldId id="261" r:id="rId8"/>
    <p:sldId id="273" r:id="rId9"/>
    <p:sldId id="259" r:id="rId10"/>
    <p:sldId id="262" r:id="rId11"/>
    <p:sldId id="272" r:id="rId12"/>
    <p:sldId id="276" r:id="rId13"/>
    <p:sldId id="264" r:id="rId14"/>
    <p:sldId id="265" r:id="rId15"/>
    <p:sldId id="267" r:id="rId16"/>
    <p:sldId id="268" r:id="rId17"/>
    <p:sldId id="266" r:id="rId18"/>
    <p:sldId id="269" r:id="rId19"/>
    <p:sldId id="270" r:id="rId20"/>
    <p:sldId id="271" r:id="rId21"/>
    <p:sldId id="274" r:id="rId22"/>
    <p:sldId id="277" r:id="rId23"/>
    <p:sldId id="278" r:id="rId24"/>
    <p:sldId id="279" r:id="rId25"/>
    <p:sldId id="280" r:id="rId26"/>
    <p:sldId id="281" r:id="rId27"/>
    <p:sldId id="282" r:id="rId28"/>
    <p:sldId id="283" r:id="rId29"/>
    <p:sldId id="275" r:id="rId30"/>
    <p:sldId id="284" r:id="rId31"/>
    <p:sldId id="288" r:id="rId32"/>
    <p:sldId id="285" r:id="rId33"/>
    <p:sldId id="286" r:id="rId34"/>
    <p:sldId id="287" r:id="rId35"/>
    <p:sldId id="290"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441" autoAdjust="0"/>
    <p:restoredTop sz="86323" autoAdjust="0"/>
  </p:normalViewPr>
  <p:slideViewPr>
    <p:cSldViewPr>
      <p:cViewPr varScale="1">
        <p:scale>
          <a:sx n="63" d="100"/>
          <a:sy n="63" d="100"/>
        </p:scale>
        <p:origin x="-1362" y="-108"/>
      </p:cViewPr>
      <p:guideLst>
        <p:guide orient="horz" pos="2160"/>
        <p:guide pos="2880"/>
      </p:guideLst>
    </p:cSldViewPr>
  </p:slideViewPr>
  <p:outlineViewPr>
    <p:cViewPr>
      <p:scale>
        <a:sx n="33" d="100"/>
        <a:sy n="33" d="100"/>
      </p:scale>
      <p:origin x="126"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0711D-0C71-45C2-BE63-FDA7DE72A846}" type="datetimeFigureOut">
              <a:rPr lang="en-US" smtClean="0"/>
              <a:t>9/29/2024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31E86D-CF4B-4C61-8766-81113E70B751}" type="slidenum">
              <a:rPr lang="en-US" smtClean="0"/>
              <a:t>‹#›</a:t>
            </a:fld>
            <a:endParaRPr lang="en-US"/>
          </a:p>
        </p:txBody>
      </p:sp>
    </p:spTree>
    <p:extLst>
      <p:ext uri="{BB962C8B-B14F-4D97-AF65-F5344CB8AC3E}">
        <p14:creationId xmlns:p14="http://schemas.microsoft.com/office/powerpoint/2010/main" val="3160826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4531E86D-CF4B-4C61-8766-81113E70B751}" type="slidenum">
              <a:rPr lang="en-US" smtClean="0"/>
              <a:t>8</a:t>
            </a:fld>
            <a:endParaRPr lang="en-US"/>
          </a:p>
        </p:txBody>
      </p:sp>
    </p:spTree>
    <p:extLst>
      <p:ext uri="{BB962C8B-B14F-4D97-AF65-F5344CB8AC3E}">
        <p14:creationId xmlns:p14="http://schemas.microsoft.com/office/powerpoint/2010/main" val="104121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0D3F0DA-3FD7-4845-BE72-6F1F1D3F5F10}" type="datetimeFigureOut">
              <a:rPr lang="en-US" smtClean="0"/>
              <a:t>9/29/2024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3E95FF6-C7C3-4AF3-9B88-D22BF203D4F9}" type="slidenum">
              <a:rPr lang="en-US" smtClean="0"/>
              <a:t>‹#›</a:t>
            </a:fld>
            <a:endParaRPr lang="en-US"/>
          </a:p>
        </p:txBody>
      </p:sp>
    </p:spTree>
    <p:extLst>
      <p:ext uri="{BB962C8B-B14F-4D97-AF65-F5344CB8AC3E}">
        <p14:creationId xmlns:p14="http://schemas.microsoft.com/office/powerpoint/2010/main" val="359119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0D3F0DA-3FD7-4845-BE72-6F1F1D3F5F10}" type="datetimeFigureOut">
              <a:rPr lang="en-US" smtClean="0"/>
              <a:t>9/29/2024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3E95FF6-C7C3-4AF3-9B88-D22BF203D4F9}" type="slidenum">
              <a:rPr lang="en-US" smtClean="0"/>
              <a:t>‹#›</a:t>
            </a:fld>
            <a:endParaRPr lang="en-US"/>
          </a:p>
        </p:txBody>
      </p:sp>
    </p:spTree>
    <p:extLst>
      <p:ext uri="{BB962C8B-B14F-4D97-AF65-F5344CB8AC3E}">
        <p14:creationId xmlns:p14="http://schemas.microsoft.com/office/powerpoint/2010/main" val="4270840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0D3F0DA-3FD7-4845-BE72-6F1F1D3F5F10}" type="datetimeFigureOut">
              <a:rPr lang="en-US" smtClean="0"/>
              <a:t>9/29/2024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3E95FF6-C7C3-4AF3-9B88-D22BF203D4F9}" type="slidenum">
              <a:rPr lang="en-US" smtClean="0"/>
              <a:t>‹#›</a:t>
            </a:fld>
            <a:endParaRPr lang="en-US"/>
          </a:p>
        </p:txBody>
      </p:sp>
    </p:spTree>
    <p:extLst>
      <p:ext uri="{BB962C8B-B14F-4D97-AF65-F5344CB8AC3E}">
        <p14:creationId xmlns:p14="http://schemas.microsoft.com/office/powerpoint/2010/main" val="4247847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0D3F0DA-3FD7-4845-BE72-6F1F1D3F5F10}" type="datetimeFigureOut">
              <a:rPr lang="en-US" smtClean="0"/>
              <a:t>9/29/2024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3E95FF6-C7C3-4AF3-9B88-D22BF203D4F9}" type="slidenum">
              <a:rPr lang="en-US" smtClean="0"/>
              <a:t>‹#›</a:t>
            </a:fld>
            <a:endParaRPr lang="en-US"/>
          </a:p>
        </p:txBody>
      </p:sp>
    </p:spTree>
    <p:extLst>
      <p:ext uri="{BB962C8B-B14F-4D97-AF65-F5344CB8AC3E}">
        <p14:creationId xmlns:p14="http://schemas.microsoft.com/office/powerpoint/2010/main" val="1997213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0D3F0DA-3FD7-4845-BE72-6F1F1D3F5F10}" type="datetimeFigureOut">
              <a:rPr lang="en-US" smtClean="0"/>
              <a:t>9/29/2024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83E95FF6-C7C3-4AF3-9B88-D22BF203D4F9}" type="slidenum">
              <a:rPr lang="en-US" smtClean="0"/>
              <a:t>‹#›</a:t>
            </a:fld>
            <a:endParaRPr lang="en-US"/>
          </a:p>
        </p:txBody>
      </p:sp>
    </p:spTree>
    <p:extLst>
      <p:ext uri="{BB962C8B-B14F-4D97-AF65-F5344CB8AC3E}">
        <p14:creationId xmlns:p14="http://schemas.microsoft.com/office/powerpoint/2010/main" val="689483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0D3F0DA-3FD7-4845-BE72-6F1F1D3F5F10}" type="datetimeFigureOut">
              <a:rPr lang="en-US" smtClean="0"/>
              <a:t>9/29/2024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83E95FF6-C7C3-4AF3-9B88-D22BF203D4F9}" type="slidenum">
              <a:rPr lang="en-US" smtClean="0"/>
              <a:t>‹#›</a:t>
            </a:fld>
            <a:endParaRPr lang="en-US"/>
          </a:p>
        </p:txBody>
      </p:sp>
    </p:spTree>
    <p:extLst>
      <p:ext uri="{BB962C8B-B14F-4D97-AF65-F5344CB8AC3E}">
        <p14:creationId xmlns:p14="http://schemas.microsoft.com/office/powerpoint/2010/main" val="1008723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0D3F0DA-3FD7-4845-BE72-6F1F1D3F5F10}" type="datetimeFigureOut">
              <a:rPr lang="en-US" smtClean="0"/>
              <a:t>9/29/2024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83E95FF6-C7C3-4AF3-9B88-D22BF203D4F9}" type="slidenum">
              <a:rPr lang="en-US" smtClean="0"/>
              <a:t>‹#›</a:t>
            </a:fld>
            <a:endParaRPr lang="en-US"/>
          </a:p>
        </p:txBody>
      </p:sp>
    </p:spTree>
    <p:extLst>
      <p:ext uri="{BB962C8B-B14F-4D97-AF65-F5344CB8AC3E}">
        <p14:creationId xmlns:p14="http://schemas.microsoft.com/office/powerpoint/2010/main" val="3177135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0D3F0DA-3FD7-4845-BE72-6F1F1D3F5F10}" type="datetimeFigureOut">
              <a:rPr lang="en-US" smtClean="0"/>
              <a:t>9/29/2024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3E95FF6-C7C3-4AF3-9B88-D22BF203D4F9}" type="slidenum">
              <a:rPr lang="en-US" smtClean="0"/>
              <a:t>‹#›</a:t>
            </a:fld>
            <a:endParaRPr lang="en-US"/>
          </a:p>
        </p:txBody>
      </p:sp>
    </p:spTree>
    <p:extLst>
      <p:ext uri="{BB962C8B-B14F-4D97-AF65-F5344CB8AC3E}">
        <p14:creationId xmlns:p14="http://schemas.microsoft.com/office/powerpoint/2010/main" val="231267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0D3F0DA-3FD7-4845-BE72-6F1F1D3F5F10}" type="datetimeFigureOut">
              <a:rPr lang="en-US" smtClean="0"/>
              <a:t>9/29/2024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3E95FF6-C7C3-4AF3-9B88-D22BF203D4F9}" type="slidenum">
              <a:rPr lang="en-US" smtClean="0"/>
              <a:t>‹#›</a:t>
            </a:fld>
            <a:endParaRPr lang="en-US"/>
          </a:p>
        </p:txBody>
      </p:sp>
    </p:spTree>
    <p:extLst>
      <p:ext uri="{BB962C8B-B14F-4D97-AF65-F5344CB8AC3E}">
        <p14:creationId xmlns:p14="http://schemas.microsoft.com/office/powerpoint/2010/main" val="3992646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0D3F0DA-3FD7-4845-BE72-6F1F1D3F5F10}" type="datetimeFigureOut">
              <a:rPr lang="en-US" smtClean="0"/>
              <a:t>9/29/2024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3E95FF6-C7C3-4AF3-9B88-D22BF203D4F9}" type="slidenum">
              <a:rPr lang="en-US" smtClean="0"/>
              <a:t>‹#›</a:t>
            </a:fld>
            <a:endParaRPr lang="en-US"/>
          </a:p>
        </p:txBody>
      </p:sp>
    </p:spTree>
    <p:extLst>
      <p:ext uri="{BB962C8B-B14F-4D97-AF65-F5344CB8AC3E}">
        <p14:creationId xmlns:p14="http://schemas.microsoft.com/office/powerpoint/2010/main" val="733582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0D3F0DA-3FD7-4845-BE72-6F1F1D3F5F10}" type="datetimeFigureOut">
              <a:rPr lang="en-US" smtClean="0"/>
              <a:t>9/29/2024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3E95FF6-C7C3-4AF3-9B88-D22BF203D4F9}" type="slidenum">
              <a:rPr lang="en-US" smtClean="0"/>
              <a:t>‹#›</a:t>
            </a:fld>
            <a:endParaRPr lang="en-US"/>
          </a:p>
        </p:txBody>
      </p:sp>
    </p:spTree>
    <p:extLst>
      <p:ext uri="{BB962C8B-B14F-4D97-AF65-F5344CB8AC3E}">
        <p14:creationId xmlns:p14="http://schemas.microsoft.com/office/powerpoint/2010/main" val="132907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26/03/1446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26/03/1446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26/03/1446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26/03/1446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26/03/1446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26/03/1446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26/03/1446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3F0DA-3FD7-4845-BE72-6F1F1D3F5F10}" type="datetimeFigureOut">
              <a:rPr lang="en-US" smtClean="0"/>
              <a:t>9/29/2024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95FF6-C7C3-4AF3-9B88-D22BF203D4F9}" type="slidenum">
              <a:rPr lang="en-US" smtClean="0"/>
              <a:t>‹#›</a:t>
            </a:fld>
            <a:endParaRPr lang="en-US"/>
          </a:p>
        </p:txBody>
      </p:sp>
    </p:spTree>
    <p:extLst>
      <p:ext uri="{BB962C8B-B14F-4D97-AF65-F5344CB8AC3E}">
        <p14:creationId xmlns:p14="http://schemas.microsoft.com/office/powerpoint/2010/main" val="3254362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721804" y="1916832"/>
            <a:ext cx="7772400" cy="1658615"/>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3600" b="1" dirty="0" smtClean="0"/>
          </a:p>
          <a:p>
            <a:r>
              <a:rPr lang="en-US" sz="2400" b="1" dirty="0" smtClean="0">
                <a:latin typeface="Arial Black" pitchFamily="34" charset="0"/>
              </a:rPr>
              <a:t>Introduction to medical genetics</a:t>
            </a:r>
          </a:p>
          <a:p>
            <a:r>
              <a:rPr lang="en-US" sz="2400" b="1" dirty="0" smtClean="0">
                <a:latin typeface="Arial Black" pitchFamily="34" charset="0"/>
              </a:rPr>
              <a:t>(detection of some inherited traits)</a:t>
            </a:r>
            <a:endParaRPr lang="en-US" sz="2400" dirty="0">
              <a:latin typeface="Arial Black" pitchFamily="34" charset="0"/>
            </a:endParaRPr>
          </a:p>
        </p:txBody>
      </p:sp>
      <p:sp>
        <p:nvSpPr>
          <p:cNvPr id="5" name="عنوان فرعي 3"/>
          <p:cNvSpPr txBox="1">
            <a:spLocks/>
          </p:cNvSpPr>
          <p:nvPr/>
        </p:nvSpPr>
        <p:spPr>
          <a:xfrm>
            <a:off x="1371600" y="3886200"/>
            <a:ext cx="6400800" cy="1752600"/>
          </a:xfrm>
          <a:prstGeom prst="rect">
            <a:avLst/>
          </a:prstGeom>
        </p:spPr>
        <p:txBody>
          <a:bodyPr>
            <a:normAutofit fontScale="92500" lnSpcReduction="1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smtClean="0">
                <a:solidFill>
                  <a:srgbClr val="002060"/>
                </a:solidFill>
              </a:rPr>
              <a:t> Human genetics </a:t>
            </a:r>
          </a:p>
          <a:p>
            <a:pPr marL="0" indent="0" algn="ctr">
              <a:buNone/>
            </a:pPr>
            <a:r>
              <a:rPr lang="en-US" sz="1600" b="1" dirty="0" smtClean="0">
                <a:solidFill>
                  <a:srgbClr val="002060"/>
                </a:solidFill>
              </a:rPr>
              <a:t>Medical Laboratories Techniques Department</a:t>
            </a:r>
          </a:p>
          <a:p>
            <a:pPr marL="0" indent="0" algn="ctr">
              <a:buNone/>
            </a:pPr>
            <a:endParaRPr lang="en-US" sz="1600" b="1" dirty="0" smtClean="0">
              <a:solidFill>
                <a:srgbClr val="002060"/>
              </a:solidFill>
            </a:endParaRPr>
          </a:p>
          <a:p>
            <a:pPr marL="0" indent="0" algn="ctr">
              <a:buNone/>
            </a:pPr>
            <a:endParaRPr lang="en-US" sz="1600" b="1" dirty="0" smtClean="0">
              <a:solidFill>
                <a:srgbClr val="002060"/>
              </a:solidFill>
            </a:endParaRPr>
          </a:p>
          <a:p>
            <a:pPr marL="0" indent="0" algn="ctr">
              <a:buNone/>
            </a:pPr>
            <a:r>
              <a:rPr lang="en-US" sz="2000" b="1" dirty="0">
                <a:solidFill>
                  <a:srgbClr val="002060"/>
                </a:solidFill>
              </a:rPr>
              <a:t>MSc. </a:t>
            </a:r>
            <a:r>
              <a:rPr lang="en-US" sz="2000" b="1" dirty="0" err="1">
                <a:solidFill>
                  <a:srgbClr val="002060"/>
                </a:solidFill>
              </a:rPr>
              <a:t>Abdulqader</a:t>
            </a:r>
            <a:r>
              <a:rPr lang="en-US" sz="2000" b="1" dirty="0">
                <a:solidFill>
                  <a:srgbClr val="002060"/>
                </a:solidFill>
              </a:rPr>
              <a:t> </a:t>
            </a:r>
            <a:r>
              <a:rPr lang="en-US" sz="2000" b="1" dirty="0" err="1">
                <a:solidFill>
                  <a:srgbClr val="002060"/>
                </a:solidFill>
              </a:rPr>
              <a:t>Asaad</a:t>
            </a:r>
            <a:endParaRPr lang="en-US" sz="2000" b="1" dirty="0">
              <a:solidFill>
                <a:srgbClr val="002060"/>
              </a:solidFill>
            </a:endParaRPr>
          </a:p>
          <a:p>
            <a:pPr marL="0" indent="0" algn="ctr">
              <a:buNone/>
            </a:pPr>
            <a:r>
              <a:rPr lang="en-US" sz="2000" b="1" dirty="0">
                <a:solidFill>
                  <a:srgbClr val="002060"/>
                </a:solidFill>
              </a:rPr>
              <a:t>MSc. Hussein </a:t>
            </a:r>
            <a:r>
              <a:rPr lang="en-US" sz="2000" b="1" dirty="0" err="1">
                <a:solidFill>
                  <a:srgbClr val="002060"/>
                </a:solidFill>
              </a:rPr>
              <a:t>Salim</a:t>
            </a:r>
            <a:endParaRPr lang="en-US" sz="2000" b="1" i="1" dirty="0">
              <a:solidFill>
                <a:srgbClr val="002060"/>
              </a:solidFill>
            </a:endParaRPr>
          </a:p>
          <a:p>
            <a:pPr marL="0" indent="0" algn="ctr">
              <a:buNone/>
            </a:pPr>
            <a:endParaRPr lang="en-US" sz="2000" b="1" dirty="0">
              <a:solidFill>
                <a:srgbClr val="002060"/>
              </a:solidFill>
            </a:endParaRPr>
          </a:p>
        </p:txBody>
      </p:sp>
      <p:pic>
        <p:nvPicPr>
          <p:cNvPr id="6" name="صورة 5" descr="C:\Users\Hussain\Downloads\WhatsApp Image 2023-09-22 at 12.04.08 AM.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479167"/>
            <a:ext cx="1368152" cy="1152128"/>
          </a:xfrm>
          <a:prstGeom prst="rect">
            <a:avLst/>
          </a:prstGeom>
          <a:noFill/>
          <a:ln>
            <a:noFill/>
          </a:ln>
        </p:spPr>
      </p:pic>
      <p:sp>
        <p:nvSpPr>
          <p:cNvPr id="7" name="مستطيل 6"/>
          <p:cNvSpPr/>
          <p:nvPr/>
        </p:nvSpPr>
        <p:spPr>
          <a:xfrm>
            <a:off x="1197750" y="1261963"/>
            <a:ext cx="689612" cy="369332"/>
          </a:xfrm>
          <a:prstGeom prst="rect">
            <a:avLst/>
          </a:prstGeom>
        </p:spPr>
        <p:txBody>
          <a:bodyPr wrap="none">
            <a:spAutoFit/>
          </a:bodyPr>
          <a:lstStyle/>
          <a:p>
            <a:r>
              <a:rPr lang="en-US" b="1" dirty="0">
                <a:solidFill>
                  <a:srgbClr val="002060"/>
                </a:solidFill>
              </a:rPr>
              <a:t>Lab </a:t>
            </a:r>
            <a:r>
              <a:rPr lang="en-US" b="1" dirty="0" smtClean="0">
                <a:solidFill>
                  <a:srgbClr val="002060"/>
                </a:solidFill>
              </a:rPr>
              <a:t>3</a:t>
            </a:r>
            <a:endParaRPr lang="en-US" dirty="0"/>
          </a:p>
        </p:txBody>
      </p:sp>
    </p:spTree>
    <p:extLst>
      <p:ext uri="{BB962C8B-B14F-4D97-AF65-F5344CB8AC3E}">
        <p14:creationId xmlns:p14="http://schemas.microsoft.com/office/powerpoint/2010/main" val="2480545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2195736" y="332656"/>
            <a:ext cx="4032448" cy="563662"/>
          </a:xfrm>
        </p:spPr>
        <p:txBody>
          <a:bodyPr>
            <a:normAutofit fontScale="90000"/>
          </a:bodyPr>
          <a:lstStyle/>
          <a:p>
            <a:r>
              <a:rPr lang="en-US" b="1" dirty="0" smtClean="0">
                <a:solidFill>
                  <a:srgbClr val="FF0000"/>
                </a:solidFill>
              </a:rPr>
              <a:t>Codominane</a:t>
            </a:r>
            <a:endParaRPr lang="en-US" b="1" dirty="0">
              <a:solidFill>
                <a:srgbClr val="FF0000"/>
              </a:solidFill>
            </a:endParaRPr>
          </a:p>
        </p:txBody>
      </p:sp>
      <p:sp>
        <p:nvSpPr>
          <p:cNvPr id="4" name="عنصر نائب للنص 3"/>
          <p:cNvSpPr>
            <a:spLocks noGrp="1"/>
          </p:cNvSpPr>
          <p:nvPr>
            <p:ph type="body" sz="half" idx="4294967295"/>
          </p:nvPr>
        </p:nvSpPr>
        <p:spPr>
          <a:xfrm>
            <a:off x="323528" y="1196752"/>
            <a:ext cx="7920880" cy="1633860"/>
          </a:xfrm>
        </p:spPr>
        <p:txBody>
          <a:bodyPr>
            <a:normAutofit/>
          </a:bodyPr>
          <a:lstStyle/>
          <a:p>
            <a:pPr algn="l" rtl="0"/>
            <a:r>
              <a:rPr lang="en-US" sz="2400" dirty="0"/>
              <a:t>Codominance is another pattern of inheritance in which both alleles are expressed equally in the phenotype of a heterozygous individual. This means that both traits associated with the alleles are observed in </a:t>
            </a:r>
            <a:r>
              <a:rPr lang="en-US" sz="2400" dirty="0" smtClean="0"/>
              <a:t>the </a:t>
            </a:r>
            <a:r>
              <a:rPr lang="en-US" sz="2400" dirty="0"/>
              <a:t>individual.</a:t>
            </a:r>
          </a:p>
          <a:p>
            <a:pPr algn="l" rtl="0"/>
            <a:endParaRPr lang="en-US" sz="2400" dirty="0"/>
          </a:p>
        </p:txBody>
      </p:sp>
      <p:pic>
        <p:nvPicPr>
          <p:cNvPr id="1026" name="Picture 2" descr="C:\Users\Hussain\Downloads\WhatsApp Image 2023-10-14 at 10.52.42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12760"/>
            <a:ext cx="6912768" cy="352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846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ussain\Desktop\bb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8672353" cy="546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648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l" rtl="0">
              <a:buNone/>
            </a:pPr>
            <a:r>
              <a:rPr lang="en-US" dirty="0" smtClean="0">
                <a:solidFill>
                  <a:srgbClr val="FF0000"/>
                </a:solidFill>
              </a:rPr>
              <a:t>Homozygous </a:t>
            </a:r>
          </a:p>
          <a:p>
            <a:pPr algn="l" rtl="0"/>
            <a:r>
              <a:rPr lang="en-US" dirty="0" smtClean="0"/>
              <a:t>Both alleles alike</a:t>
            </a:r>
          </a:p>
          <a:p>
            <a:pPr algn="l" rtl="0"/>
            <a:r>
              <a:rPr lang="en-US" dirty="0" smtClean="0"/>
              <a:t>AA or </a:t>
            </a:r>
            <a:r>
              <a:rPr lang="en-US" dirty="0" err="1" smtClean="0"/>
              <a:t>aa</a:t>
            </a:r>
            <a:endParaRPr lang="en-US" dirty="0" smtClean="0"/>
          </a:p>
          <a:p>
            <a:pPr marL="0" indent="0" algn="l" rtl="0">
              <a:buNone/>
            </a:pPr>
            <a:r>
              <a:rPr lang="en-US" dirty="0" smtClean="0">
                <a:solidFill>
                  <a:srgbClr val="FF0000"/>
                </a:solidFill>
              </a:rPr>
              <a:t>Heterozygous </a:t>
            </a:r>
          </a:p>
          <a:p>
            <a:pPr algn="l" rtl="0"/>
            <a:r>
              <a:rPr lang="en-US" dirty="0" smtClean="0"/>
              <a:t>Alleles are different</a:t>
            </a:r>
          </a:p>
          <a:p>
            <a:pPr algn="l" rtl="0"/>
            <a:r>
              <a:rPr lang="en-US" dirty="0" err="1" smtClean="0"/>
              <a:t>Aa</a:t>
            </a:r>
            <a:r>
              <a:rPr lang="en-US" dirty="0" smtClean="0"/>
              <a:t> </a:t>
            </a:r>
            <a:endParaRPr lang="en-US" dirty="0"/>
          </a:p>
        </p:txBody>
      </p:sp>
    </p:spTree>
    <p:extLst>
      <p:ext uri="{BB962C8B-B14F-4D97-AF65-F5344CB8AC3E}">
        <p14:creationId xmlns:p14="http://schemas.microsoft.com/office/powerpoint/2010/main" val="176847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a:bodyPr>
          <a:lstStyle/>
          <a:p>
            <a:pPr marL="0" indent="0" algn="l" rtl="0">
              <a:buNone/>
            </a:pPr>
            <a:r>
              <a:rPr lang="en-US" dirty="0" smtClean="0">
                <a:solidFill>
                  <a:srgbClr val="FF0000"/>
                </a:solidFill>
              </a:rPr>
              <a:t>Genotype</a:t>
            </a:r>
          </a:p>
          <a:p>
            <a:pPr marL="0" indent="0" algn="l" rtl="0">
              <a:buNone/>
            </a:pPr>
            <a:r>
              <a:rPr lang="en-US" dirty="0" smtClean="0"/>
              <a:t>• </a:t>
            </a:r>
            <a:r>
              <a:rPr lang="en-US" dirty="0"/>
              <a:t>Genetic make </a:t>
            </a:r>
            <a:r>
              <a:rPr lang="en-US" dirty="0" smtClean="0"/>
              <a:t>up</a:t>
            </a:r>
          </a:p>
          <a:p>
            <a:pPr algn="l" rtl="0"/>
            <a:r>
              <a:rPr lang="en-US" dirty="0" smtClean="0"/>
              <a:t>Represented </a:t>
            </a:r>
            <a:r>
              <a:rPr lang="en-US" dirty="0"/>
              <a:t>by </a:t>
            </a:r>
            <a:r>
              <a:rPr lang="en-US" dirty="0" smtClean="0"/>
              <a:t>alleles</a:t>
            </a:r>
          </a:p>
          <a:p>
            <a:pPr marL="0" indent="0" algn="l" rtl="0">
              <a:buNone/>
            </a:pPr>
            <a:r>
              <a:rPr lang="en-US" dirty="0" smtClean="0"/>
              <a:t>• </a:t>
            </a:r>
            <a:r>
              <a:rPr lang="en-US" dirty="0"/>
              <a:t>DD &amp; </a:t>
            </a:r>
            <a:r>
              <a:rPr lang="en-US" dirty="0" err="1"/>
              <a:t>Dd</a:t>
            </a:r>
            <a:r>
              <a:rPr lang="en-US" dirty="0"/>
              <a:t> are genotypes for </a:t>
            </a:r>
            <a:r>
              <a:rPr lang="en-US" dirty="0" smtClean="0"/>
              <a:t>dwarfism</a:t>
            </a:r>
          </a:p>
          <a:p>
            <a:pPr marL="0" indent="0" algn="l" rtl="0">
              <a:buNone/>
            </a:pPr>
            <a:r>
              <a:rPr lang="en-US" dirty="0" smtClean="0">
                <a:solidFill>
                  <a:srgbClr val="FF0000"/>
                </a:solidFill>
              </a:rPr>
              <a:t>Phenotype </a:t>
            </a:r>
          </a:p>
          <a:p>
            <a:pPr algn="l" rtl="0"/>
            <a:r>
              <a:rPr lang="en-US" dirty="0" smtClean="0"/>
              <a:t>A trait</a:t>
            </a:r>
          </a:p>
          <a:p>
            <a:pPr algn="l" rtl="0"/>
            <a:r>
              <a:rPr lang="en-US" dirty="0" smtClean="0"/>
              <a:t>Genotype determines the phenotype</a:t>
            </a:r>
          </a:p>
          <a:p>
            <a:pPr algn="l" rtl="0"/>
            <a:r>
              <a:rPr lang="en-US" dirty="0" smtClean="0"/>
              <a:t>Dwarfism is a phenotype</a:t>
            </a:r>
          </a:p>
          <a:p>
            <a:pPr marL="0" indent="0" algn="l" rtl="0">
              <a:buNone/>
            </a:pPr>
            <a:endParaRPr lang="en-US" dirty="0"/>
          </a:p>
        </p:txBody>
      </p:sp>
    </p:spTree>
    <p:extLst>
      <p:ext uri="{BB962C8B-B14F-4D97-AF65-F5344CB8AC3E}">
        <p14:creationId xmlns:p14="http://schemas.microsoft.com/office/powerpoint/2010/main" val="614702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611560" y="301005"/>
            <a:ext cx="3008313" cy="563563"/>
          </a:xfrm>
        </p:spPr>
        <p:txBody>
          <a:bodyPr>
            <a:noAutofit/>
          </a:bodyPr>
          <a:lstStyle/>
          <a:p>
            <a:pPr algn="l"/>
            <a:r>
              <a:rPr lang="en-US" sz="3600" dirty="0" smtClean="0">
                <a:solidFill>
                  <a:srgbClr val="FF0000"/>
                </a:solidFill>
              </a:rPr>
              <a:t>Karyotype</a:t>
            </a:r>
            <a:endParaRPr lang="en-US" sz="3600" dirty="0"/>
          </a:p>
        </p:txBody>
      </p:sp>
      <p:sp>
        <p:nvSpPr>
          <p:cNvPr id="4" name="عنصر نائب للنص 3"/>
          <p:cNvSpPr>
            <a:spLocks noGrp="1"/>
          </p:cNvSpPr>
          <p:nvPr>
            <p:ph type="body" sz="half" idx="4294967295"/>
          </p:nvPr>
        </p:nvSpPr>
        <p:spPr>
          <a:xfrm>
            <a:off x="179512" y="1988840"/>
            <a:ext cx="3168352" cy="3722092"/>
          </a:xfrm>
        </p:spPr>
        <p:txBody>
          <a:bodyPr/>
          <a:lstStyle/>
          <a:p>
            <a:pPr algn="l" rtl="0"/>
            <a:r>
              <a:rPr lang="en-US" sz="2800" dirty="0" smtClean="0"/>
              <a:t>A </a:t>
            </a:r>
            <a:r>
              <a:rPr lang="en-US" sz="2800" dirty="0"/>
              <a:t>karyotype is a </a:t>
            </a:r>
            <a:r>
              <a:rPr lang="en-US" sz="2800" dirty="0" smtClean="0"/>
              <a:t>visual representation </a:t>
            </a:r>
            <a:r>
              <a:rPr lang="en-US" sz="2800" dirty="0"/>
              <a:t>of the number and structure of all </a:t>
            </a:r>
            <a:r>
              <a:rPr lang="en-US" sz="2800" dirty="0" smtClean="0"/>
              <a:t>the chromosomes </a:t>
            </a:r>
            <a:endParaRPr lang="en-US" sz="2800" dirty="0"/>
          </a:p>
          <a:p>
            <a:pPr algn="l" rtl="0"/>
            <a:endParaRPr lang="en-US" sz="2800" dirty="0"/>
          </a:p>
          <a:p>
            <a:pPr algn="l" rtl="0"/>
            <a:endParaRPr lang="en-US" dirty="0"/>
          </a:p>
        </p:txBody>
      </p:sp>
      <p:pic>
        <p:nvPicPr>
          <p:cNvPr id="3074" name="Picture 2" descr="C:\Users\Hussain\Desktop\Normal-male-karyotype_Wellcome-Collection-CCBY4.0-1536x13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1488" y="836712"/>
            <a:ext cx="5193365" cy="462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37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476672"/>
            <a:ext cx="8229600" cy="5606083"/>
          </a:xfrm>
        </p:spPr>
        <p:txBody>
          <a:bodyPr/>
          <a:lstStyle/>
          <a:p>
            <a:pPr marL="0" indent="0" algn="l" rtl="0">
              <a:buNone/>
            </a:pPr>
            <a:r>
              <a:rPr lang="en-US" dirty="0" smtClean="0">
                <a:solidFill>
                  <a:srgbClr val="FF0000"/>
                </a:solidFill>
              </a:rPr>
              <a:t> </a:t>
            </a:r>
            <a:r>
              <a:rPr lang="en-US" b="1" dirty="0" smtClean="0">
                <a:solidFill>
                  <a:srgbClr val="FF0000"/>
                </a:solidFill>
              </a:rPr>
              <a:t>Mutation </a:t>
            </a:r>
            <a:endParaRPr lang="en-US" b="1" dirty="0">
              <a:solidFill>
                <a:srgbClr val="FF0000"/>
              </a:solidFill>
            </a:endParaRPr>
          </a:p>
          <a:p>
            <a:pPr marL="0" indent="0" algn="l" rtl="0">
              <a:buNone/>
            </a:pPr>
            <a:endParaRPr lang="en-US" dirty="0" smtClean="0">
              <a:solidFill>
                <a:srgbClr val="FF0000"/>
              </a:solidFill>
            </a:endParaRPr>
          </a:p>
          <a:p>
            <a:pPr algn="l" rtl="0"/>
            <a:r>
              <a:rPr lang="en-US" dirty="0" smtClean="0"/>
              <a:t>Change in a gene or chromosome </a:t>
            </a:r>
          </a:p>
          <a:p>
            <a:pPr algn="l" rtl="0"/>
            <a:r>
              <a:rPr lang="en-US" dirty="0" smtClean="0"/>
              <a:t>Causes an abnormal traits</a:t>
            </a:r>
          </a:p>
          <a:p>
            <a:pPr marL="0" indent="0" algn="l" rtl="0">
              <a:buNone/>
            </a:pPr>
            <a:r>
              <a:rPr lang="en-US" b="1" dirty="0" smtClean="0">
                <a:solidFill>
                  <a:srgbClr val="FF0000"/>
                </a:solidFill>
              </a:rPr>
              <a:t>Mutagen </a:t>
            </a:r>
          </a:p>
          <a:p>
            <a:pPr marL="0" indent="0" algn="l" rtl="0">
              <a:buNone/>
            </a:pPr>
            <a:endParaRPr lang="en-US" dirty="0" smtClean="0"/>
          </a:p>
          <a:p>
            <a:pPr algn="l" rtl="0"/>
            <a:r>
              <a:rPr lang="en-US" dirty="0" smtClean="0"/>
              <a:t>Agent that causes mutation </a:t>
            </a:r>
          </a:p>
          <a:p>
            <a:pPr algn="l" rtl="0"/>
            <a:r>
              <a:rPr lang="en-US" dirty="0" smtClean="0"/>
              <a:t>(smoking, pesticides, X ray, Nuclear radiation) </a:t>
            </a:r>
            <a:endParaRPr lang="en-US" dirty="0"/>
          </a:p>
        </p:txBody>
      </p:sp>
    </p:spTree>
    <p:extLst>
      <p:ext uri="{BB962C8B-B14F-4D97-AF65-F5344CB8AC3E}">
        <p14:creationId xmlns:p14="http://schemas.microsoft.com/office/powerpoint/2010/main" val="771946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332656"/>
            <a:ext cx="8229600" cy="4525963"/>
          </a:xfrm>
        </p:spPr>
        <p:txBody>
          <a:bodyPr>
            <a:normAutofit/>
          </a:bodyPr>
          <a:lstStyle/>
          <a:p>
            <a:pPr algn="l" rtl="0"/>
            <a:r>
              <a:rPr lang="en-US" sz="3600" b="1" dirty="0" smtClean="0">
                <a:solidFill>
                  <a:srgbClr val="FF0000"/>
                </a:solidFill>
              </a:rPr>
              <a:t>Autosomes</a:t>
            </a:r>
            <a:r>
              <a:rPr lang="en-US" sz="3600" dirty="0" smtClean="0"/>
              <a:t> (chromosome 1-22)</a:t>
            </a:r>
          </a:p>
          <a:p>
            <a:pPr algn="l" rtl="0"/>
            <a:r>
              <a:rPr lang="en-US" sz="3600" b="1" dirty="0" smtClean="0">
                <a:solidFill>
                  <a:srgbClr val="FF0000"/>
                </a:solidFill>
              </a:rPr>
              <a:t>Sex chromosomes  </a:t>
            </a:r>
            <a:r>
              <a:rPr lang="en-US" sz="3600" dirty="0" smtClean="0"/>
              <a:t>(</a:t>
            </a:r>
            <a:r>
              <a:rPr lang="en-US" sz="3600" dirty="0"/>
              <a:t>chromosome </a:t>
            </a:r>
            <a:r>
              <a:rPr lang="en-US" sz="3600" dirty="0" smtClean="0"/>
              <a:t>23)</a:t>
            </a:r>
          </a:p>
          <a:p>
            <a:pPr marL="0" indent="0" algn="l" rtl="0">
              <a:buNone/>
            </a:pPr>
            <a:r>
              <a:rPr lang="en-US" sz="3600" dirty="0" smtClean="0"/>
              <a:t>  - male (XY) gametes have either X and Y </a:t>
            </a:r>
          </a:p>
          <a:p>
            <a:pPr marL="0" indent="0" algn="l" rtl="0">
              <a:buNone/>
            </a:pPr>
            <a:r>
              <a:rPr lang="en-US" sz="3600" dirty="0"/>
              <a:t> </a:t>
            </a:r>
            <a:r>
              <a:rPr lang="en-US" sz="3600" dirty="0" smtClean="0"/>
              <a:t> - female(XX) gametes have X </a:t>
            </a:r>
            <a:endParaRPr lang="en-US" sz="3600" dirty="0"/>
          </a:p>
        </p:txBody>
      </p:sp>
    </p:spTree>
    <p:extLst>
      <p:ext uri="{BB962C8B-B14F-4D97-AF65-F5344CB8AC3E}">
        <p14:creationId xmlns:p14="http://schemas.microsoft.com/office/powerpoint/2010/main" val="3215993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ussain\Downloads\WhatsApp Image 2023-10-16 at 12.33.00 AM.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960068"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114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ussain\Downloads\WhatsApp Image 2023-10-16 at 12.35.52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620687"/>
            <a:ext cx="7931364" cy="586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003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ussain\Desktop\z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723969" cy="54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197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a:bodyPr>
          <a:lstStyle/>
          <a:p>
            <a:pPr algn="l" rtl="0"/>
            <a:r>
              <a:rPr lang="en-US" sz="2800" dirty="0"/>
              <a:t>The human genome consists of 23 pairs of chromosomes (22 pairs of homologous chromosomes and one pair of sex chromosomes</a:t>
            </a:r>
            <a:r>
              <a:rPr lang="en-US" sz="2800" dirty="0" smtClean="0"/>
              <a:t>)</a:t>
            </a:r>
          </a:p>
          <a:p>
            <a:pPr algn="l" rtl="0"/>
            <a:r>
              <a:rPr lang="en-US" sz="2800" dirty="0"/>
              <a:t>the set of chromosomes is called the karyotype. In humans there are 23 pairs of chromosomes. The reason the chromosomes are in pairs is because one set of chromosomes comes from the female parent via the egg and the other set of chromosomes comes from the male parent by way of the sperm. During </a:t>
            </a:r>
            <a:r>
              <a:rPr lang="en-US" sz="2800" dirty="0" smtClean="0"/>
              <a:t>fertilization </a:t>
            </a:r>
            <a:r>
              <a:rPr lang="en-US" sz="2800" dirty="0"/>
              <a:t>when the sperm cell fuses with the egg cell the resulting cell is called a zygote and contains two sets of </a:t>
            </a:r>
            <a:r>
              <a:rPr lang="en-US" sz="2800" dirty="0" smtClean="0"/>
              <a:t>chromosomes.</a:t>
            </a:r>
            <a:endParaRPr lang="en-US" sz="2800" dirty="0"/>
          </a:p>
        </p:txBody>
      </p:sp>
    </p:spTree>
    <p:extLst>
      <p:ext uri="{BB962C8B-B14F-4D97-AF65-F5344CB8AC3E}">
        <p14:creationId xmlns:p14="http://schemas.microsoft.com/office/powerpoint/2010/main" val="4096157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ussain\Desktop\z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76" y="476672"/>
            <a:ext cx="8494953"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201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ussain\Desktop\zx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11" y="383292"/>
            <a:ext cx="7398069" cy="599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01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ussain\Desktop\zx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21" y="548680"/>
            <a:ext cx="8479237"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547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ussain\Desktop\zx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402376" cy="592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72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ussain\Desktop\zx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80" y="836712"/>
            <a:ext cx="7480935" cy="540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792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ussain\Desktop\zx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48680"/>
            <a:ext cx="6800607" cy="5602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86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ussain\Desktop\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17102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349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ussain\Desktop\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8051656" cy="503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932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Hussain\Desktop\o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7981879" cy="513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498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Hussain\Desktop\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93098"/>
            <a:ext cx="7247071" cy="53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416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2050" name="Picture 2" descr="C:\Users\Hussain\Desktop\zyg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932" y="2276872"/>
            <a:ext cx="684526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4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Hussain\Desktop\zzzzz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23" y="620688"/>
            <a:ext cx="8211871"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651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Hussain\Desktop\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362169" cy="5335612"/>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Hussain\Desktop\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645024"/>
            <a:ext cx="179861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173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Hussain\Desktop\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3"/>
            <a:ext cx="7272808" cy="576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15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Hussain\Desktop\qqq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0890"/>
            <a:ext cx="4213918" cy="2058708"/>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62" y="2204864"/>
            <a:ext cx="638917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033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Hussain\Desktop\b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258" y="692696"/>
            <a:ext cx="7191508"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21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ussain\Downloads\WhatsApp Image 2023-10-13 at 11.02.24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51" y="462558"/>
            <a:ext cx="8167713" cy="606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65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 </a:t>
            </a:r>
            <a:r>
              <a:rPr lang="en-US" dirty="0"/>
              <a:t/>
            </a:r>
            <a:br>
              <a:rPr lang="en-US" dirty="0"/>
            </a:br>
            <a:endParaRPr lang="en-US" dirty="0"/>
          </a:p>
        </p:txBody>
      </p:sp>
      <p:sp>
        <p:nvSpPr>
          <p:cNvPr id="3" name="عنصر نائب للمحتوى 2"/>
          <p:cNvSpPr>
            <a:spLocks noGrp="1"/>
          </p:cNvSpPr>
          <p:nvPr>
            <p:ph idx="1"/>
          </p:nvPr>
        </p:nvSpPr>
        <p:spPr>
          <a:xfrm>
            <a:off x="457200" y="836712"/>
            <a:ext cx="8229600" cy="5289451"/>
          </a:xfrm>
        </p:spPr>
        <p:txBody>
          <a:bodyPr>
            <a:normAutofit/>
          </a:bodyPr>
          <a:lstStyle/>
          <a:p>
            <a:pPr algn="l" rtl="0"/>
            <a:r>
              <a:rPr lang="en-US" dirty="0" smtClean="0">
                <a:solidFill>
                  <a:srgbClr val="FF0000"/>
                </a:solidFill>
              </a:rPr>
              <a:t>Gene: </a:t>
            </a:r>
          </a:p>
          <a:p>
            <a:pPr algn="l" rtl="0"/>
            <a:r>
              <a:rPr lang="en-US" dirty="0" smtClean="0"/>
              <a:t>A unit of heredity that controls the development of one trait </a:t>
            </a:r>
          </a:p>
          <a:p>
            <a:pPr algn="l" rtl="0"/>
            <a:r>
              <a:rPr lang="en-US" dirty="0" smtClean="0"/>
              <a:t>Made of DNA.</a:t>
            </a:r>
          </a:p>
          <a:p>
            <a:pPr algn="l" rtl="0"/>
            <a:r>
              <a:rPr lang="en-US" dirty="0" smtClean="0">
                <a:solidFill>
                  <a:srgbClr val="FF0000"/>
                </a:solidFill>
              </a:rPr>
              <a:t>Allele: </a:t>
            </a:r>
          </a:p>
          <a:p>
            <a:pPr algn="l" rtl="0"/>
            <a:r>
              <a:rPr lang="en-US" dirty="0" smtClean="0"/>
              <a:t>Member of a paired gene </a:t>
            </a:r>
          </a:p>
          <a:p>
            <a:pPr marL="0" indent="0" algn="l" rtl="0">
              <a:buNone/>
            </a:pPr>
            <a:r>
              <a:rPr lang="en-US" dirty="0" smtClean="0"/>
              <a:t>    -one allele comes from each parents</a:t>
            </a:r>
          </a:p>
          <a:p>
            <a:pPr algn="l" rtl="0"/>
            <a:r>
              <a:rPr lang="en-US" dirty="0" smtClean="0"/>
              <a:t>Represented by a single letter </a:t>
            </a:r>
          </a:p>
          <a:p>
            <a:pPr marL="0" indent="0" algn="l" rtl="0">
              <a:buNone/>
            </a:pPr>
            <a:endParaRPr lang="en-US" dirty="0"/>
          </a:p>
        </p:txBody>
      </p:sp>
    </p:spTree>
    <p:extLst>
      <p:ext uri="{BB962C8B-B14F-4D97-AF65-F5344CB8AC3E}">
        <p14:creationId xmlns:p14="http://schemas.microsoft.com/office/powerpoint/2010/main" val="1400456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33467"/>
          </a:xfrm>
        </p:spPr>
        <p:txBody>
          <a:bodyPr/>
          <a:lstStyle/>
          <a:p>
            <a:pPr algn="l" rtl="0"/>
            <a:r>
              <a:rPr lang="en-US" dirty="0"/>
              <a:t>each person has two alleles for each </a:t>
            </a:r>
            <a:r>
              <a:rPr lang="en-US" dirty="0" smtClean="0"/>
              <a:t>gene, </a:t>
            </a:r>
            <a:r>
              <a:rPr lang="en-US" dirty="0"/>
              <a:t>one from each parent</a:t>
            </a:r>
          </a:p>
        </p:txBody>
      </p:sp>
      <p:pic>
        <p:nvPicPr>
          <p:cNvPr id="3074" name="Picture 2" descr="C:\Users\Hussain\Downloads\WhatsApp Image 2023-10-13 at 11.48.31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7569634" cy="418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697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Examples of alleles </a:t>
            </a:r>
            <a:endParaRPr lang="en-US" b="1" dirty="0">
              <a:solidFill>
                <a:srgbClr val="FF0000"/>
              </a:solidFill>
            </a:endParaRPr>
          </a:p>
        </p:txBody>
      </p:sp>
      <p:pic>
        <p:nvPicPr>
          <p:cNvPr id="2050" name="Picture 2" descr="C:\Users\Hussain\Downloads\WhatsApp Image 2023-10-14 at 11.11.33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31" y="1556792"/>
            <a:ext cx="8096983" cy="430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24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Dominant &amp; </a:t>
            </a:r>
            <a:r>
              <a:rPr lang="en-US" b="1" dirty="0" smtClean="0">
                <a:solidFill>
                  <a:srgbClr val="FF0000"/>
                </a:solidFill>
              </a:rPr>
              <a:t>Recessive Alleles</a:t>
            </a:r>
            <a:endParaRPr lang="en-US" b="1" dirty="0">
              <a:solidFill>
                <a:srgbClr val="FF0000"/>
              </a:solidFill>
            </a:endParaRPr>
          </a:p>
        </p:txBody>
      </p:sp>
      <p:sp>
        <p:nvSpPr>
          <p:cNvPr id="3" name="عنصر نائب للمحتوى 2"/>
          <p:cNvSpPr>
            <a:spLocks noGrp="1"/>
          </p:cNvSpPr>
          <p:nvPr>
            <p:ph idx="1"/>
          </p:nvPr>
        </p:nvSpPr>
        <p:spPr/>
        <p:txBody>
          <a:bodyPr/>
          <a:lstStyle/>
          <a:p>
            <a:pPr algn="l" rtl="0"/>
            <a:r>
              <a:rPr lang="en-US" dirty="0" smtClean="0"/>
              <a:t>Dominant </a:t>
            </a:r>
            <a:r>
              <a:rPr lang="en-US" dirty="0"/>
              <a:t>alleles are expressed </a:t>
            </a:r>
            <a:endParaRPr lang="en-US" dirty="0" smtClean="0"/>
          </a:p>
          <a:p>
            <a:pPr algn="l" rtl="0"/>
            <a:r>
              <a:rPr lang="en-US" dirty="0" smtClean="0"/>
              <a:t>Recessive </a:t>
            </a:r>
            <a:r>
              <a:rPr lang="en-US" dirty="0"/>
              <a:t>alleles are not expressed in the presence of a dominant </a:t>
            </a:r>
            <a:r>
              <a:rPr lang="en-US" dirty="0" smtClean="0"/>
              <a:t>allele</a:t>
            </a:r>
          </a:p>
          <a:p>
            <a:pPr marL="0" indent="0" algn="l" rtl="0">
              <a:buNone/>
            </a:pPr>
            <a:r>
              <a:rPr lang="en-US" dirty="0"/>
              <a:t>  </a:t>
            </a:r>
            <a:r>
              <a:rPr lang="en-US" dirty="0" smtClean="0"/>
              <a:t>   - </a:t>
            </a:r>
            <a:r>
              <a:rPr lang="en-US" dirty="0"/>
              <a:t>Recessive alleles are only expressed </a:t>
            </a:r>
            <a:r>
              <a:rPr lang="en-US" dirty="0" smtClean="0"/>
              <a:t>if     both recessive </a:t>
            </a:r>
            <a:r>
              <a:rPr lang="en-US" dirty="0"/>
              <a:t>alleles are present</a:t>
            </a:r>
          </a:p>
        </p:txBody>
      </p:sp>
    </p:spTree>
    <p:extLst>
      <p:ext uri="{BB962C8B-B14F-4D97-AF65-F5344CB8AC3E}">
        <p14:creationId xmlns:p14="http://schemas.microsoft.com/office/powerpoint/2010/main" val="1663295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Incomplete dominance</a:t>
            </a:r>
          </a:p>
        </p:txBody>
      </p:sp>
      <p:sp>
        <p:nvSpPr>
          <p:cNvPr id="3" name="عنصر نائب للمحتوى 2"/>
          <p:cNvSpPr>
            <a:spLocks noGrp="1"/>
          </p:cNvSpPr>
          <p:nvPr>
            <p:ph idx="1"/>
          </p:nvPr>
        </p:nvSpPr>
        <p:spPr/>
        <p:txBody>
          <a:bodyPr/>
          <a:lstStyle/>
          <a:p>
            <a:pPr algn="l" rtl="0"/>
            <a:r>
              <a:rPr lang="en-US" dirty="0"/>
              <a:t>Incomplete dominance is a pattern of inheritance in which neither allele is completely dominant over the other, resulting in an intermediate phenotype. This means that the phenotype of a heterozygous individual is different from both the homozygous dominant and homozygous recessive individuals.</a:t>
            </a:r>
          </a:p>
        </p:txBody>
      </p:sp>
    </p:spTree>
    <p:extLst>
      <p:ext uri="{BB962C8B-B14F-4D97-AF65-F5344CB8AC3E}">
        <p14:creationId xmlns:p14="http://schemas.microsoft.com/office/powerpoint/2010/main" val="1021194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تصميم مخص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4007</TotalTime>
  <Words>416</Words>
  <Application>Microsoft Office PowerPoint</Application>
  <PresentationFormat>عرض على الشاشة (3:4)‏</PresentationFormat>
  <Paragraphs>59</Paragraphs>
  <Slides>34</Slides>
  <Notes>1</Notes>
  <HiddenSlides>0</HiddenSlides>
  <MMClips>0</MMClips>
  <ScaleCrop>false</ScaleCrop>
  <HeadingPairs>
    <vt:vector size="4" baseType="variant">
      <vt:variant>
        <vt:lpstr>نسق</vt:lpstr>
      </vt:variant>
      <vt:variant>
        <vt:i4>2</vt:i4>
      </vt:variant>
      <vt:variant>
        <vt:lpstr>عناوين الشرائح</vt:lpstr>
      </vt:variant>
      <vt:variant>
        <vt:i4>34</vt:i4>
      </vt:variant>
    </vt:vector>
  </HeadingPairs>
  <TitlesOfParts>
    <vt:vector size="36" baseType="lpstr">
      <vt:lpstr>سمة Office</vt:lpstr>
      <vt:lpstr>تصميم مخصص</vt:lpstr>
      <vt:lpstr>عرض تقديمي في PowerPoint</vt:lpstr>
      <vt:lpstr>عرض تقديمي في PowerPoint</vt:lpstr>
      <vt:lpstr>عرض تقديمي في PowerPoint</vt:lpstr>
      <vt:lpstr>عرض تقديمي في PowerPoint</vt:lpstr>
      <vt:lpstr>  </vt:lpstr>
      <vt:lpstr>عرض تقديمي في PowerPoint</vt:lpstr>
      <vt:lpstr>Examples of alleles </vt:lpstr>
      <vt:lpstr>Dominant &amp; Recessive Alleles</vt:lpstr>
      <vt:lpstr>Incomplete dominance</vt:lpstr>
      <vt:lpstr>Codominane</vt:lpstr>
      <vt:lpstr>عرض تقديمي في PowerPoint</vt:lpstr>
      <vt:lpstr>عرض تقديمي في PowerPoint</vt:lpstr>
      <vt:lpstr>عرض تقديمي في PowerPoint</vt:lpstr>
      <vt:lpstr>Karyotype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Hussain</dc:creator>
  <cp:lastModifiedBy>Hussain</cp:lastModifiedBy>
  <cp:revision>38</cp:revision>
  <dcterms:created xsi:type="dcterms:W3CDTF">2023-10-12T18:01:29Z</dcterms:created>
  <dcterms:modified xsi:type="dcterms:W3CDTF">2024-09-29T16:07:56Z</dcterms:modified>
</cp:coreProperties>
</file>