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57" r:id="rId3"/>
    <p:sldId id="256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76" r:id="rId13"/>
    <p:sldId id="275" r:id="rId14"/>
    <p:sldId id="267" r:id="rId15"/>
    <p:sldId id="268" r:id="rId16"/>
    <p:sldId id="269" r:id="rId17"/>
    <p:sldId id="270" r:id="rId18"/>
    <p:sldId id="273" r:id="rId19"/>
    <p:sldId id="271" r:id="rId20"/>
    <p:sldId id="274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26/03/1446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jpeg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dirty="0" smtClean="0"/>
          </a:p>
          <a:p>
            <a:r>
              <a:rPr lang="en-US" sz="3600" b="1" dirty="0" smtClean="0">
                <a:latin typeface="Arial Black" pitchFamily="34" charset="0"/>
              </a:rPr>
              <a:t>Laboratory safety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9" name="عنوان فرعي 3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 Human genetics </a:t>
            </a:r>
          </a:p>
          <a:p>
            <a:pPr marL="0" indent="0" algn="ctr"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Medical Laboratories Techniques Department</a:t>
            </a:r>
          </a:p>
          <a:p>
            <a:pPr marL="0" indent="0" algn="ctr">
              <a:buNone/>
            </a:pPr>
            <a:endParaRPr lang="en-US" sz="16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MSc. </a:t>
            </a:r>
            <a:r>
              <a:rPr lang="en-US" sz="1800" b="1" dirty="0" err="1" smtClean="0">
                <a:solidFill>
                  <a:srgbClr val="002060"/>
                </a:solidFill>
              </a:rPr>
              <a:t>Abdulqader</a:t>
            </a:r>
            <a:r>
              <a:rPr lang="en-US" sz="1800" b="1" dirty="0" smtClean="0">
                <a:solidFill>
                  <a:srgbClr val="002060"/>
                </a:solidFill>
              </a:rPr>
              <a:t> </a:t>
            </a:r>
            <a:r>
              <a:rPr lang="en-US" sz="1800" b="1" dirty="0" err="1" smtClean="0">
                <a:solidFill>
                  <a:srgbClr val="002060"/>
                </a:solidFill>
              </a:rPr>
              <a:t>Asaad</a:t>
            </a:r>
            <a:endParaRPr lang="en-US" sz="18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MSc. Hussein </a:t>
            </a:r>
            <a:r>
              <a:rPr lang="en-US" sz="1800" b="1" dirty="0" err="1" smtClean="0">
                <a:solidFill>
                  <a:srgbClr val="002060"/>
                </a:solidFill>
              </a:rPr>
              <a:t>Salim</a:t>
            </a:r>
            <a:endParaRPr lang="en-US" sz="18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1600" b="1" dirty="0">
              <a:solidFill>
                <a:srgbClr val="002060"/>
              </a:solidFill>
            </a:endParaRPr>
          </a:p>
        </p:txBody>
      </p:sp>
      <p:pic>
        <p:nvPicPr>
          <p:cNvPr id="10" name="صورة 9" descr="C:\Users\Hussain\Downloads\WhatsApp Image 2023-09-22 at 12.04.08 AM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79167"/>
            <a:ext cx="1368152" cy="115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ستطيل 10"/>
          <p:cNvSpPr/>
          <p:nvPr/>
        </p:nvSpPr>
        <p:spPr>
          <a:xfrm>
            <a:off x="1197750" y="1261963"/>
            <a:ext cx="689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Lab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41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Chemical Safety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 rtl="0">
              <a:buFont typeface="Monotype Sorts" charset="2"/>
              <a:buNone/>
            </a:pPr>
            <a:r>
              <a:rPr lang="en-US" b="1" dirty="0" smtClean="0">
                <a:latin typeface="Comic Sans MS" pitchFamily="66" charset="0"/>
              </a:rPr>
              <a:t>4.If </a:t>
            </a:r>
            <a:r>
              <a:rPr lang="en-US" b="1" dirty="0">
                <a:latin typeface="Comic Sans MS" pitchFamily="66" charset="0"/>
              </a:rPr>
              <a:t>you need to smell the odor of </a:t>
            </a:r>
            <a:r>
              <a:rPr lang="en-US" b="1" dirty="0" smtClean="0">
                <a:latin typeface="Comic Sans MS" pitchFamily="66" charset="0"/>
              </a:rPr>
              <a:t>a 	chemical</a:t>
            </a:r>
            <a:r>
              <a:rPr lang="en-US" b="1" dirty="0">
                <a:latin typeface="Comic Sans MS" pitchFamily="66" charset="0"/>
              </a:rPr>
              <a:t>,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waft the fumes</a:t>
            </a:r>
            <a:r>
              <a:rPr lang="en-US" b="1" dirty="0">
                <a:latin typeface="Comic Sans MS" pitchFamily="66" charset="0"/>
              </a:rPr>
              <a:t> toward 	your nose with one hand.  Do not 	 put your nose over the container 	and inhale the fumes.</a:t>
            </a:r>
          </a:p>
          <a:p>
            <a:pPr marL="609600" indent="-609600" algn="just" rtl="0">
              <a:buFont typeface="Times"/>
              <a:buNone/>
            </a:pPr>
            <a:r>
              <a:rPr lang="en-US" b="1" dirty="0" smtClean="0">
                <a:latin typeface="Comic Sans MS" pitchFamily="66" charset="0"/>
              </a:rPr>
              <a:t>5.Never </a:t>
            </a:r>
            <a:r>
              <a:rPr lang="en-US" b="1" dirty="0">
                <a:latin typeface="Comic Sans MS" pitchFamily="66" charset="0"/>
              </a:rPr>
              <a:t>pour water into a 			concentrated acid. 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Acid       		should be poured slowly into water</a:t>
            </a:r>
            <a:r>
              <a:rPr lang="en-US" b="1" dirty="0">
                <a:latin typeface="Comic Sans MS" pitchFamily="66" charset="0"/>
              </a:rPr>
              <a:t>.</a:t>
            </a:r>
          </a:p>
          <a:p>
            <a:pPr algn="l" rtl="0"/>
            <a:endParaRPr lang="en-US" dirty="0"/>
          </a:p>
        </p:txBody>
      </p:sp>
      <p:pic>
        <p:nvPicPr>
          <p:cNvPr id="4" name="Picture 8" descr="CHEMIC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1800200" cy="1317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446251"/>
              </p:ext>
            </p:extLst>
          </p:nvPr>
        </p:nvGraphicFramePr>
        <p:xfrm>
          <a:off x="6876256" y="3717032"/>
          <a:ext cx="1752600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Clip" r:id="rId4" imgW="3287540" imgH="2601740" progId="MS_ClipArt_Gallery.2">
                  <p:embed/>
                </p:oleObj>
              </mc:Choice>
              <mc:Fallback>
                <p:oleObj name="Clip" r:id="rId4" imgW="3287540" imgH="260174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3717032"/>
                        <a:ext cx="1752600" cy="138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242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Chemical Safety</a:t>
            </a:r>
            <a:endParaRPr lang="en-US" dirty="0"/>
          </a:p>
        </p:txBody>
      </p:sp>
      <p:graphicFrame>
        <p:nvGraphicFramePr>
          <p:cNvPr id="6" name="عنصر نائب للمحتوى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242203"/>
              </p:ext>
            </p:extLst>
          </p:nvPr>
        </p:nvGraphicFramePr>
        <p:xfrm>
          <a:off x="6588224" y="4229838"/>
          <a:ext cx="1152128" cy="1926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Clip" r:id="rId3" imgW="812496" imgH="1358264" progId="MS_ClipArt_Gallery.2">
                  <p:embed/>
                </p:oleObj>
              </mc:Choice>
              <mc:Fallback>
                <p:oleObj name="Clip" r:id="rId3" imgW="812496" imgH="1358264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4229838"/>
                        <a:ext cx="1152128" cy="19262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مستطيل 6"/>
          <p:cNvSpPr/>
          <p:nvPr/>
        </p:nvSpPr>
        <p:spPr>
          <a:xfrm>
            <a:off x="657463" y="1988840"/>
            <a:ext cx="7560840" cy="265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</a:pPr>
            <a:r>
              <a:rPr kumimoji="1" lang="en-US" sz="3200" b="1" kern="0" dirty="0">
                <a:solidFill>
                  <a:srgbClr val="000000"/>
                </a:solidFill>
                <a:latin typeface="Comic Sans MS" pitchFamily="66" charset="0"/>
              </a:rPr>
              <a:t>6.  	</a:t>
            </a:r>
            <a:r>
              <a:rPr kumimoji="1" lang="en-US" sz="3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Follow the instructions </a:t>
            </a:r>
            <a:r>
              <a:rPr kumimoji="1" lang="en-US" sz="3200" b="1" kern="0" dirty="0">
                <a:solidFill>
                  <a:srgbClr val="000000"/>
                </a:solidFill>
                <a:latin typeface="Comic Sans MS" pitchFamily="66" charset="0"/>
              </a:rPr>
              <a:t>of your 		teacher when disposing of all 		chemicals.</a:t>
            </a:r>
          </a:p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</a:pPr>
            <a:r>
              <a:rPr kumimoji="1" lang="en-US" sz="3200" b="1" kern="0" dirty="0">
                <a:solidFill>
                  <a:srgbClr val="000000"/>
                </a:solidFill>
                <a:latin typeface="Comic Sans MS" pitchFamily="66" charset="0"/>
              </a:rPr>
              <a:t>7.  	</a:t>
            </a:r>
            <a:r>
              <a:rPr kumimoji="1" lang="en-US" sz="32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Wash your hands </a:t>
            </a:r>
            <a:r>
              <a:rPr kumimoji="1" lang="en-US" sz="3200" b="1" kern="0" dirty="0">
                <a:solidFill>
                  <a:srgbClr val="000000"/>
                </a:solidFill>
                <a:latin typeface="Comic Sans MS" pitchFamily="66" charset="0"/>
              </a:rPr>
              <a:t>after handling 	hazardous chemicals.</a:t>
            </a:r>
          </a:p>
        </p:txBody>
      </p:sp>
      <p:pic>
        <p:nvPicPr>
          <p:cNvPr id="8" name="Picture 8" descr="CHEMICA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1800200" cy="1317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469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 standard Hazard Symbols</a:t>
            </a:r>
          </a:p>
        </p:txBody>
      </p:sp>
      <p:pic>
        <p:nvPicPr>
          <p:cNvPr id="10242" name="Picture 2" descr="C:\Users\Hussain\Downloads\WhatsApp Image 2023-10-01 at 8.28.19 P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753" y="1196752"/>
            <a:ext cx="4533900" cy="546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6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C:\Users\Hussain\Downloads\WhatsApp Image 2023-10-01 at 8.33.47 P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09" y="980728"/>
            <a:ext cx="5472607" cy="555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09" y="276484"/>
            <a:ext cx="6635347" cy="704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مستطيل 18"/>
          <p:cNvSpPr/>
          <p:nvPr/>
        </p:nvSpPr>
        <p:spPr>
          <a:xfrm>
            <a:off x="6732240" y="3068960"/>
            <a:ext cx="16696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NFPA-type label</a:t>
            </a:r>
          </a:p>
        </p:txBody>
      </p:sp>
    </p:spTree>
    <p:extLst>
      <p:ext uri="{BB962C8B-B14F-4D97-AF65-F5344CB8AC3E}">
        <p14:creationId xmlns:p14="http://schemas.microsoft.com/office/powerpoint/2010/main" val="317640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Electrical Safety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1.  	Lay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electrical cords</a:t>
            </a:r>
            <a:r>
              <a:rPr lang="en-US" b="1" dirty="0">
                <a:latin typeface="Comic Sans MS" pitchFamily="66" charset="0"/>
              </a:rPr>
              <a:t> where no 		one can trip on them or get 		caught in them.</a:t>
            </a:r>
          </a:p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2.  	Be sure your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hands and your lab 	area are dry</a:t>
            </a:r>
            <a:r>
              <a:rPr lang="en-US" b="1" dirty="0">
                <a:latin typeface="Comic Sans MS" pitchFamily="66" charset="0"/>
              </a:rPr>
              <a:t> before using 			electrical equipment.</a:t>
            </a:r>
          </a:p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3.  	Never poke anything into 			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electrical outlets</a:t>
            </a:r>
            <a:r>
              <a:rPr lang="en-US" b="1" dirty="0">
                <a:latin typeface="Comic Sans MS" pitchFamily="66" charset="0"/>
              </a:rPr>
              <a:t>.</a:t>
            </a:r>
          </a:p>
          <a:p>
            <a:pPr algn="l" rtl="0"/>
            <a:endParaRPr lang="en-US" dirty="0"/>
          </a:p>
        </p:txBody>
      </p:sp>
      <p:pic>
        <p:nvPicPr>
          <p:cNvPr id="4" name="Picture 8" descr="ELECTR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21336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3327092"/>
              </p:ext>
            </p:extLst>
          </p:nvPr>
        </p:nvGraphicFramePr>
        <p:xfrm>
          <a:off x="7596336" y="1700808"/>
          <a:ext cx="1219314" cy="1194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Clip" r:id="rId4" imgW="1391360" imgH="1361379" progId="MS_ClipArt_Gallery.2">
                  <p:embed/>
                </p:oleObj>
              </mc:Choice>
              <mc:Fallback>
                <p:oleObj name="Clip" r:id="rId4" imgW="1391360" imgH="1361379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1700808"/>
                        <a:ext cx="1219314" cy="11940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195312"/>
              </p:ext>
            </p:extLst>
          </p:nvPr>
        </p:nvGraphicFramePr>
        <p:xfrm>
          <a:off x="7596336" y="4437112"/>
          <a:ext cx="117792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Clip" r:id="rId6" imgW="1010867" imgH="1370921" progId="MS_ClipArt_Gallery.2">
                  <p:embed/>
                </p:oleObj>
              </mc:Choice>
              <mc:Fallback>
                <p:oleObj name="Clip" r:id="rId6" imgW="1010867" imgH="1370921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4437112"/>
                        <a:ext cx="1177925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64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Electrical Safety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4.  	Unplug cords by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pulling the plug</a:t>
            </a:r>
            <a:r>
              <a:rPr lang="en-US" b="1" dirty="0">
                <a:latin typeface="Comic Sans MS" pitchFamily="66" charset="0"/>
              </a:rPr>
              <a:t> 	and not the cord.</a:t>
            </a:r>
          </a:p>
          <a:p>
            <a:pPr algn="l" rtl="0"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5.  	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Unplug</a:t>
            </a:r>
            <a:r>
              <a:rPr lang="en-US" b="1" dirty="0">
                <a:latin typeface="Comic Sans MS" pitchFamily="66" charset="0"/>
              </a:rPr>
              <a:t> all electrical equipment at 	the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end of the lab period.</a:t>
            </a:r>
          </a:p>
          <a:p>
            <a:pPr algn="l" rtl="0"/>
            <a:endParaRPr lang="en-US" dirty="0"/>
          </a:p>
        </p:txBody>
      </p:sp>
      <p:pic>
        <p:nvPicPr>
          <p:cNvPr id="4" name="Picture 8" descr="ELECTR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0880"/>
            <a:ext cx="1845568" cy="135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275855"/>
              </p:ext>
            </p:extLst>
          </p:nvPr>
        </p:nvGraphicFramePr>
        <p:xfrm>
          <a:off x="3419872" y="4149080"/>
          <a:ext cx="1865313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Clip" r:id="rId4" imgW="1359317" imgH="1392754" progId="MS_ClipArt_Gallery.2">
                  <p:embed/>
                </p:oleObj>
              </mc:Choice>
              <mc:Fallback>
                <p:oleObj name="Clip" r:id="rId4" imgW="1359317" imgH="1392754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149080"/>
                        <a:ext cx="1865313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675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Heating Safety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1.  	Let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burners and hotplates cool 	</a:t>
            </a:r>
            <a:r>
              <a:rPr lang="en-US" b="1" dirty="0">
                <a:latin typeface="Comic Sans MS" pitchFamily="66" charset="0"/>
              </a:rPr>
              <a:t>	down before touching them. Test 	to see if they are cool enough by 	bringing the back of your hand 		close to them.</a:t>
            </a:r>
          </a:p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2.  	Use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tongs and/or protective gloves</a:t>
            </a:r>
            <a:r>
              <a:rPr lang="en-US" b="1" dirty="0">
                <a:latin typeface="Comic Sans MS" pitchFamily="66" charset="0"/>
              </a:rPr>
              <a:t> 	to handle hot objects.</a:t>
            </a:r>
          </a:p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3.  	Never reach across an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open flame</a:t>
            </a:r>
            <a:r>
              <a:rPr lang="en-US" b="1" dirty="0">
                <a:latin typeface="Comic Sans MS" pitchFamily="66" charset="0"/>
              </a:rPr>
              <a:t> 	or burner.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21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Heating Safety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buFont typeface="Monotype Sorts" charset="2"/>
              <a:buNone/>
            </a:pPr>
            <a:r>
              <a:rPr lang="en-US" b="1" dirty="0" smtClean="0">
                <a:latin typeface="Comic Sans MS" pitchFamily="66" charset="0"/>
              </a:rPr>
              <a:t>4.The </a:t>
            </a:r>
            <a:r>
              <a:rPr lang="en-US" b="1" dirty="0">
                <a:latin typeface="Comic Sans MS" pitchFamily="66" charset="0"/>
              </a:rPr>
              <a:t>only type of glassware that may </a:t>
            </a:r>
            <a:r>
              <a:rPr lang="en-US" b="1" dirty="0" smtClean="0">
                <a:latin typeface="Comic Sans MS" pitchFamily="66" charset="0"/>
              </a:rPr>
              <a:t>safely </a:t>
            </a:r>
            <a:r>
              <a:rPr lang="en-US" b="1" dirty="0">
                <a:latin typeface="Comic Sans MS" pitchFamily="66" charset="0"/>
              </a:rPr>
              <a:t>be heated is either </a:t>
            </a:r>
            <a:r>
              <a:rPr lang="en-US" b="1" dirty="0" err="1">
                <a:solidFill>
                  <a:schemeClr val="accent1"/>
                </a:solidFill>
                <a:latin typeface="Comic Sans MS" pitchFamily="66" charset="0"/>
              </a:rPr>
              <a:t>Kimax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 or 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Pyrex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.</a:t>
            </a:r>
          </a:p>
          <a:p>
            <a:pPr algn="l" rtl="0">
              <a:buFont typeface="Monotype Sorts" charset="2"/>
              <a:buNone/>
            </a:pPr>
            <a:r>
              <a:rPr lang="en-US" b="1" dirty="0" smtClean="0">
                <a:latin typeface="Comic Sans MS" pitchFamily="66" charset="0"/>
              </a:rPr>
              <a:t>5.Always </a:t>
            </a:r>
            <a:r>
              <a:rPr lang="en-US" b="1" dirty="0">
                <a:latin typeface="Comic Sans MS" pitchFamily="66" charset="0"/>
              </a:rPr>
              <a:t>point the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top ends of test tubes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smtClean="0">
                <a:latin typeface="Comic Sans MS" pitchFamily="66" charset="0"/>
              </a:rPr>
              <a:t>that </a:t>
            </a:r>
            <a:r>
              <a:rPr lang="en-US" b="1" dirty="0">
                <a:latin typeface="Comic Sans MS" pitchFamily="66" charset="0"/>
              </a:rPr>
              <a:t>are being heated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away</a:t>
            </a:r>
            <a:r>
              <a:rPr lang="en-US" b="1" dirty="0">
                <a:latin typeface="Comic Sans MS" pitchFamily="66" charset="0"/>
              </a:rPr>
              <a:t> from people.</a:t>
            </a:r>
          </a:p>
          <a:p>
            <a:pPr algn="l" rtl="0"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6. </a:t>
            </a:r>
            <a:r>
              <a:rPr lang="en-US" b="1" dirty="0" smtClean="0">
                <a:latin typeface="Comic Sans MS" pitchFamily="66" charset="0"/>
              </a:rPr>
              <a:t>When </a:t>
            </a:r>
            <a:r>
              <a:rPr lang="en-US" b="1" dirty="0">
                <a:latin typeface="Comic Sans MS" pitchFamily="66" charset="0"/>
              </a:rPr>
              <a:t>heating a test tube,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move it</a:t>
            </a:r>
            <a:r>
              <a:rPr lang="en-US" b="1" dirty="0">
                <a:latin typeface="Comic Sans MS" pitchFamily="66" charset="0"/>
              </a:rPr>
              <a:t> 	</a:t>
            </a:r>
            <a:r>
              <a:rPr lang="en-US" b="1" dirty="0" smtClean="0">
                <a:latin typeface="Comic Sans MS" pitchFamily="66" charset="0"/>
              </a:rPr>
              <a:t>around </a:t>
            </a:r>
            <a:r>
              <a:rPr lang="en-US" b="1" dirty="0">
                <a:latin typeface="Comic Sans MS" pitchFamily="66" charset="0"/>
              </a:rPr>
              <a:t>slowly over the flame to 	</a:t>
            </a:r>
            <a:r>
              <a:rPr lang="en-US" b="1" dirty="0" smtClean="0">
                <a:latin typeface="Comic Sans MS" pitchFamily="66" charset="0"/>
              </a:rPr>
              <a:t>distribute </a:t>
            </a:r>
            <a:r>
              <a:rPr lang="en-US" b="1" dirty="0">
                <a:latin typeface="Comic Sans MS" pitchFamily="66" charset="0"/>
              </a:rPr>
              <a:t>the heat evenly.</a:t>
            </a:r>
            <a:endParaRPr lang="en-US" dirty="0">
              <a:latin typeface="Comic Sans MS" pitchFamily="66" charset="0"/>
            </a:endParaRPr>
          </a:p>
          <a:p>
            <a:pPr algn="l" rtl="0"/>
            <a:endParaRPr lang="en-US" dirty="0"/>
          </a:p>
        </p:txBody>
      </p:sp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448491"/>
              </p:ext>
            </p:extLst>
          </p:nvPr>
        </p:nvGraphicFramePr>
        <p:xfrm>
          <a:off x="6993132" y="5589240"/>
          <a:ext cx="1655657" cy="1134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Clip" r:id="rId3" imgW="1146759" imgH="795487" progId="MS_ClipArt_Gallery.2">
                  <p:embed/>
                </p:oleObj>
              </mc:Choice>
              <mc:Fallback>
                <p:oleObj name="Clip" r:id="rId3" imgW="1146759" imgH="795487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3132" y="5589240"/>
                        <a:ext cx="1655657" cy="11348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999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Heating Safety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Font typeface="Monotype Sorts" charset="2"/>
              <a:buNone/>
            </a:pPr>
            <a:r>
              <a:rPr lang="en-US" dirty="0">
                <a:latin typeface="Comic Sans MS" pitchFamily="66" charset="0"/>
              </a:rPr>
              <a:t>7.  	Only glassware that is thoroughly 	</a:t>
            </a:r>
            <a:r>
              <a:rPr lang="en-US" dirty="0">
                <a:solidFill>
                  <a:schemeClr val="accent1"/>
                </a:solidFill>
                <a:latin typeface="Comic Sans MS" pitchFamily="66" charset="0"/>
              </a:rPr>
              <a:t>dry should be heated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algn="l" rtl="0">
              <a:buFont typeface="Monotype Sorts" charset="2"/>
              <a:buNone/>
            </a:pPr>
            <a:r>
              <a:rPr lang="en-US" dirty="0">
                <a:latin typeface="Comic Sans MS" pitchFamily="66" charset="0"/>
              </a:rPr>
              <a:t>8.  	Heat glassware by placing it on a 	wire gauze </a:t>
            </a:r>
            <a:r>
              <a:rPr lang="en-US" dirty="0">
                <a:solidFill>
                  <a:schemeClr val="accent1"/>
                </a:solidFill>
                <a:latin typeface="Comic Sans MS" pitchFamily="66" charset="0"/>
              </a:rPr>
              <a:t>platform on a ring stand</a:t>
            </a:r>
            <a:r>
              <a:rPr lang="en-US" dirty="0">
                <a:latin typeface="Comic Sans MS" pitchFamily="66" charset="0"/>
              </a:rPr>
              <a:t>.  	Do not hold it in your hand.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65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Heating Safety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b="1" dirty="0" smtClean="0">
                <a:latin typeface="Comic Sans MS" pitchFamily="66" charset="0"/>
              </a:rPr>
              <a:t>9.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When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lighting a burner</a:t>
            </a:r>
            <a:r>
              <a:rPr lang="en-US" b="1" dirty="0">
                <a:latin typeface="Comic Sans MS" pitchFamily="66" charset="0"/>
              </a:rPr>
              <a:t>, wait until the </a:t>
            </a:r>
            <a:r>
              <a:rPr lang="en-US" b="1" dirty="0" smtClean="0">
                <a:latin typeface="Comic Sans MS" pitchFamily="66" charset="0"/>
              </a:rPr>
              <a:t>striker </a:t>
            </a:r>
            <a:r>
              <a:rPr lang="en-US" b="1" dirty="0">
                <a:latin typeface="Comic Sans MS" pitchFamily="66" charset="0"/>
              </a:rPr>
              <a:t>is in place before you turn on </a:t>
            </a:r>
            <a:r>
              <a:rPr lang="en-US" b="1" dirty="0" smtClean="0">
                <a:latin typeface="Comic Sans MS" pitchFamily="66" charset="0"/>
              </a:rPr>
              <a:t>the gas</a:t>
            </a:r>
            <a:r>
              <a:rPr lang="en-US" b="1" dirty="0">
                <a:latin typeface="Comic Sans MS" pitchFamily="66" charset="0"/>
              </a:rPr>
              <a:t>.</a:t>
            </a:r>
          </a:p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b="1" dirty="0" smtClean="0">
                <a:latin typeface="Comic Sans MS" pitchFamily="66" charset="0"/>
              </a:rPr>
              <a:t>10.The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amount of air can be adjusted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smtClean="0">
                <a:latin typeface="Comic Sans MS" pitchFamily="66" charset="0"/>
              </a:rPr>
              <a:t>by the </a:t>
            </a:r>
            <a:r>
              <a:rPr lang="en-US" b="1" dirty="0">
                <a:latin typeface="Comic Sans MS" pitchFamily="66" charset="0"/>
              </a:rPr>
              <a:t>air supply valve below the tube </a:t>
            </a:r>
            <a:r>
              <a:rPr lang="en-US" b="1" dirty="0" smtClean="0">
                <a:latin typeface="Comic Sans MS" pitchFamily="66" charset="0"/>
              </a:rPr>
              <a:t>of the </a:t>
            </a:r>
            <a:r>
              <a:rPr lang="en-US" b="1" dirty="0">
                <a:latin typeface="Comic Sans MS" pitchFamily="66" charset="0"/>
              </a:rPr>
              <a:t>burner.  This regulates the flame </a:t>
            </a:r>
            <a:r>
              <a:rPr lang="en-US" b="1" dirty="0" smtClean="0">
                <a:latin typeface="Comic Sans MS" pitchFamily="66" charset="0"/>
              </a:rPr>
              <a:t>temperature </a:t>
            </a:r>
            <a:r>
              <a:rPr lang="en-US" b="1" dirty="0">
                <a:latin typeface="Comic Sans MS" pitchFamily="66" charset="0"/>
              </a:rPr>
              <a:t>and color.</a:t>
            </a:r>
          </a:p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11. 	Never leave a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burner or hotplate 	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unattended</a:t>
            </a:r>
            <a:endParaRPr lang="en-US" dirty="0"/>
          </a:p>
        </p:txBody>
      </p:sp>
      <p:pic>
        <p:nvPicPr>
          <p:cNvPr id="4" name="Picture 5" descr="BUNSENB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373216"/>
            <a:ext cx="1021157" cy="13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54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haroni" pitchFamily="2" charset="-79"/>
              </a:rPr>
              <a:t>General Safety Rules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1. 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Listen to or read</a:t>
            </a:r>
            <a:r>
              <a:rPr lang="en-US" b="1" dirty="0">
                <a:latin typeface="Comic Sans MS" pitchFamily="66" charset="0"/>
              </a:rPr>
              <a:t> instructions 	carefully before attempting to do 	anything.</a:t>
            </a:r>
          </a:p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2.  Wear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safety goggles</a:t>
            </a:r>
            <a:r>
              <a:rPr lang="en-US" b="1" dirty="0">
                <a:latin typeface="Comic Sans MS" pitchFamily="66" charset="0"/>
              </a:rPr>
              <a:t> to protect           	your eyes from chemicals, heated 	materials, or things that might be 	able to shatter.</a:t>
            </a:r>
          </a:p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3.  	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Notify your teacher</a:t>
            </a:r>
            <a:r>
              <a:rPr lang="en-US" b="1" dirty="0">
                <a:latin typeface="Comic Sans MS" pitchFamily="66" charset="0"/>
              </a:rPr>
              <a:t> if any spills or 	accidents occur.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61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in0038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234" y="3861048"/>
            <a:ext cx="2376264" cy="2519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323528" y="1556792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Font typeface="Monotype Sorts" charset="2"/>
              <a:buNone/>
            </a:pPr>
            <a:r>
              <a:rPr lang="en-US" sz="2400" b="1" dirty="0">
                <a:latin typeface="Comic Sans MS" pitchFamily="66" charset="0"/>
              </a:rPr>
              <a:t>Injury: </a:t>
            </a:r>
            <a:r>
              <a:rPr lang="en-US" sz="2400" b="1" dirty="0" smtClean="0">
                <a:solidFill>
                  <a:schemeClr val="accent1"/>
                </a:solidFill>
                <a:latin typeface="Comic Sans MS" pitchFamily="66" charset="0"/>
              </a:rPr>
              <a:t>Eyes</a:t>
            </a:r>
          </a:p>
          <a:p>
            <a:pPr algn="l" rtl="0">
              <a:buFont typeface="Monotype Sorts" charset="2"/>
              <a:buNone/>
            </a:pPr>
            <a:endParaRPr lang="en-US" sz="2400" b="1" dirty="0">
              <a:solidFill>
                <a:schemeClr val="accent1"/>
              </a:solidFill>
              <a:latin typeface="Comic Sans MS" pitchFamily="66" charset="0"/>
            </a:endParaRPr>
          </a:p>
          <a:p>
            <a:pPr algn="l" rtl="0">
              <a:buFont typeface="Monotype Sorts" charset="2"/>
              <a:buNone/>
            </a:pPr>
            <a:r>
              <a:rPr lang="en-US" sz="2400" b="1" dirty="0">
                <a:latin typeface="Comic Sans MS" pitchFamily="66" charset="0"/>
              </a:rPr>
              <a:t>What To Do: </a:t>
            </a:r>
            <a:r>
              <a:rPr lang="en-US" sz="2400" b="1" dirty="0">
                <a:solidFill>
                  <a:schemeClr val="accent1"/>
                </a:solidFill>
                <a:latin typeface="Comic Sans MS" pitchFamily="66" charset="0"/>
              </a:rPr>
              <a:t>Flush eyes</a:t>
            </a:r>
            <a:r>
              <a:rPr lang="en-US" sz="2400" b="1" dirty="0">
                <a:latin typeface="Comic Sans MS" pitchFamily="66" charset="0"/>
              </a:rPr>
              <a:t> immediately </a:t>
            </a:r>
            <a:r>
              <a:rPr lang="en-US" sz="2400" b="1" dirty="0" smtClean="0">
                <a:latin typeface="Comic Sans MS" pitchFamily="66" charset="0"/>
              </a:rPr>
              <a:t>with </a:t>
            </a:r>
            <a:r>
              <a:rPr lang="en-US" sz="2400" b="1" dirty="0">
                <a:latin typeface="Comic Sans MS" pitchFamily="66" charset="0"/>
              </a:rPr>
              <a:t>plenty of water for </a:t>
            </a:r>
            <a:r>
              <a:rPr lang="en-US" sz="2400" b="1" dirty="0" smtClean="0">
                <a:latin typeface="Comic Sans MS" pitchFamily="66" charset="0"/>
              </a:rPr>
              <a:t>several </a:t>
            </a:r>
            <a:r>
              <a:rPr lang="en-US" sz="2400" b="1" dirty="0">
                <a:latin typeface="Comic Sans MS" pitchFamily="66" charset="0"/>
              </a:rPr>
              <a:t>minutes.  If a </a:t>
            </a:r>
            <a:r>
              <a:rPr lang="en-US" sz="2400" b="1" dirty="0" smtClean="0">
                <a:latin typeface="Comic Sans MS" pitchFamily="66" charset="0"/>
              </a:rPr>
              <a:t>foreign </a:t>
            </a:r>
            <a:r>
              <a:rPr lang="en-US" sz="2400" b="1" dirty="0">
                <a:latin typeface="Comic Sans MS" pitchFamily="66" charset="0"/>
              </a:rPr>
              <a:t>object is lodged in </a:t>
            </a:r>
            <a:r>
              <a:rPr lang="en-US" sz="2400" b="1" dirty="0" smtClean="0">
                <a:latin typeface="Comic Sans MS" pitchFamily="66" charset="0"/>
              </a:rPr>
              <a:t>the </a:t>
            </a:r>
            <a:r>
              <a:rPr lang="en-US" sz="2400" b="1" dirty="0">
                <a:latin typeface="Comic Sans MS" pitchFamily="66" charset="0"/>
              </a:rPr>
              <a:t>eye, do not allow the </a:t>
            </a:r>
            <a:r>
              <a:rPr lang="en-US" sz="2400" b="1" dirty="0" smtClean="0">
                <a:latin typeface="Comic Sans MS" pitchFamily="66" charset="0"/>
              </a:rPr>
              <a:t>eye </a:t>
            </a:r>
            <a:r>
              <a:rPr lang="en-US" sz="2400" b="1" dirty="0">
                <a:latin typeface="Comic Sans MS" pitchFamily="66" charset="0"/>
              </a:rPr>
              <a:t>to be rubbed.</a:t>
            </a:r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First Aid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86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First Aid</a:t>
            </a:r>
            <a:endParaRPr lang="en-US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Cuts, bruises</a:t>
            </a:r>
          </a:p>
          <a:p>
            <a:pPr algn="l" rtl="0"/>
            <a:r>
              <a:rPr lang="en-US" b="1" dirty="0">
                <a:latin typeface="Comic Sans MS" pitchFamily="66" charset="0"/>
              </a:rPr>
              <a:t>What To Do: Do not touch an open wound without safety gloves.  Pressing directly on minor cuts will stop bleeding in a few minutes.  Apply cold compress to bruises to reduce swelling.</a:t>
            </a:r>
          </a:p>
        </p:txBody>
      </p:sp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514433"/>
              </p:ext>
            </p:extLst>
          </p:nvPr>
        </p:nvGraphicFramePr>
        <p:xfrm>
          <a:off x="6372200" y="4653136"/>
          <a:ext cx="1981200" cy="175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Clip" r:id="rId3" imgW="1175463" imgH="1053770" progId="MS_ClipArt_Gallery.2">
                  <p:embed/>
                </p:oleObj>
              </mc:Choice>
              <mc:Fallback>
                <p:oleObj name="Clip" r:id="rId3" imgW="1175463" imgH="105377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4653136"/>
                        <a:ext cx="1981200" cy="175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6982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First Aid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>
                <a:latin typeface="Comic Sans MS" pitchFamily="66" charset="0"/>
              </a:rPr>
              <a:t>Injury: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Fainting</a:t>
            </a:r>
          </a:p>
          <a:p>
            <a:pPr algn="l" rtl="0"/>
            <a:r>
              <a:rPr lang="en-US" b="1" dirty="0">
                <a:latin typeface="Comic Sans MS" pitchFamily="66" charset="0"/>
              </a:rPr>
              <a:t>what </a:t>
            </a:r>
            <a:r>
              <a:rPr lang="en-US" b="1" dirty="0" smtClean="0">
                <a:latin typeface="Comic Sans MS" pitchFamily="66" charset="0"/>
              </a:rPr>
              <a:t>To </a:t>
            </a:r>
            <a:r>
              <a:rPr lang="en-US" b="1" dirty="0">
                <a:latin typeface="Comic Sans MS" pitchFamily="66" charset="0"/>
              </a:rPr>
              <a:t>Do:  Provide fresh air and have the person recline so that their head is lower than the rest of their body.</a:t>
            </a:r>
          </a:p>
          <a:p>
            <a:pPr algn="l" rtl="0"/>
            <a:endParaRPr lang="en-US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71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First Aid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>
                <a:latin typeface="Comic Sans MS" pitchFamily="66" charset="0"/>
              </a:rPr>
              <a:t>Injury:  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Spills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on the skin</a:t>
            </a:r>
          </a:p>
          <a:p>
            <a:pPr algn="l" rtl="0"/>
            <a:r>
              <a:rPr lang="en-US" b="1" dirty="0">
                <a:latin typeface="Comic Sans MS" pitchFamily="66" charset="0"/>
              </a:rPr>
              <a:t>What To Do:  Flush with large </a:t>
            </a:r>
            <a:r>
              <a:rPr lang="en-US" b="1" dirty="0" smtClean="0">
                <a:latin typeface="Comic Sans MS" pitchFamily="66" charset="0"/>
              </a:rPr>
              <a:t>quantities </a:t>
            </a:r>
            <a:r>
              <a:rPr lang="en-US" b="1" dirty="0">
                <a:latin typeface="Comic Sans MS" pitchFamily="66" charset="0"/>
              </a:rPr>
              <a:t>of water. </a:t>
            </a:r>
            <a:endParaRPr lang="en-US" b="1" dirty="0" smtClean="0">
              <a:latin typeface="Comic Sans MS" pitchFamily="66" charset="0"/>
            </a:endParaRPr>
          </a:p>
          <a:p>
            <a:pPr algn="l" rtl="0"/>
            <a:r>
              <a:rPr lang="en-US" b="1" dirty="0" smtClean="0">
                <a:latin typeface="Comic Sans MS" pitchFamily="66" charset="0"/>
              </a:rPr>
              <a:t> For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acid spills</a:t>
            </a:r>
            <a:r>
              <a:rPr lang="en-US" b="1" dirty="0">
                <a:latin typeface="Comic Sans MS" pitchFamily="66" charset="0"/>
              </a:rPr>
              <a:t>, </a:t>
            </a:r>
            <a:r>
              <a:rPr lang="en-US" b="1" dirty="0" smtClean="0">
                <a:latin typeface="Comic Sans MS" pitchFamily="66" charset="0"/>
              </a:rPr>
              <a:t>apply baking soda solution</a:t>
            </a:r>
            <a:r>
              <a:rPr lang="en-US" b="1" dirty="0">
                <a:latin typeface="Comic Sans MS" pitchFamily="66" charset="0"/>
              </a:rPr>
              <a:t>.  </a:t>
            </a:r>
            <a:endParaRPr lang="en-US" b="1" dirty="0" smtClean="0">
              <a:latin typeface="Comic Sans MS" pitchFamily="66" charset="0"/>
            </a:endParaRPr>
          </a:p>
          <a:p>
            <a:pPr algn="l" rtl="0"/>
            <a:r>
              <a:rPr lang="en-US" b="1" dirty="0" smtClean="0">
                <a:latin typeface="Comic Sans MS" pitchFamily="66" charset="0"/>
              </a:rPr>
              <a:t>For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base 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spills</a:t>
            </a:r>
            <a:r>
              <a:rPr lang="en-US" b="1" dirty="0">
                <a:latin typeface="Comic Sans MS" pitchFamily="66" charset="0"/>
              </a:rPr>
              <a:t>, apply vinegar </a:t>
            </a:r>
            <a:r>
              <a:rPr lang="en-US" b="1" dirty="0" smtClean="0">
                <a:latin typeface="Comic Sans MS" pitchFamily="66" charset="0"/>
              </a:rPr>
              <a:t>or boric </a:t>
            </a:r>
            <a:r>
              <a:rPr lang="en-US" b="1" dirty="0">
                <a:latin typeface="Comic Sans MS" pitchFamily="66" charset="0"/>
              </a:rPr>
              <a:t>acid.</a:t>
            </a:r>
          </a:p>
          <a:p>
            <a:pPr marL="0" indent="0" algn="l" rtl="0">
              <a:buNone/>
            </a:pPr>
            <a:endParaRPr lang="en-US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77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First Aid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>
                <a:latin typeface="Comic Sans MS" pitchFamily="66" charset="0"/>
              </a:rPr>
              <a:t>Injury: 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Electrical shock</a:t>
            </a:r>
          </a:p>
          <a:p>
            <a:pPr algn="l" rtl="0"/>
            <a:r>
              <a:rPr lang="en-US" b="1" dirty="0">
                <a:latin typeface="Comic Sans MS" pitchFamily="66" charset="0"/>
              </a:rPr>
              <a:t>What To Do: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Shut off </a:t>
            </a:r>
            <a:r>
              <a:rPr lang="en-US" b="1" dirty="0">
                <a:latin typeface="Comic Sans MS" pitchFamily="66" charset="0"/>
              </a:rPr>
              <a:t>the current at the source.  Remove wire with rubber gloves.  Alert the teacher immediately.</a:t>
            </a:r>
          </a:p>
          <a:p>
            <a:pPr algn="l" rtl="0"/>
            <a:endParaRPr lang="en-US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7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haroni" pitchFamily="2" charset="-79"/>
              </a:rPr>
              <a:t>General Safety Rules</a:t>
            </a:r>
            <a:endParaRPr lang="en-US" sz="4000" b="1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l" rtl="0">
              <a:buFont typeface="Times"/>
              <a:buAutoNum type="arabicPeriod" startAt="4"/>
            </a:pPr>
            <a:r>
              <a:rPr lang="en-US" b="1" dirty="0" smtClean="0"/>
              <a:t>After </a:t>
            </a:r>
            <a:r>
              <a:rPr lang="en-US" b="1" dirty="0"/>
              <a:t>handling chemicals, always 	wash your hands with soap and </a:t>
            </a:r>
            <a:r>
              <a:rPr lang="en-US" b="1" dirty="0" smtClean="0"/>
              <a:t>water.</a:t>
            </a:r>
          </a:p>
          <a:p>
            <a:pPr marL="609600" indent="-609600" algn="l" rtl="0">
              <a:buFont typeface="Times"/>
              <a:buAutoNum type="arabicPeriod" startAt="4"/>
            </a:pPr>
            <a:endParaRPr lang="en-US" b="1" dirty="0"/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endParaRPr lang="en-US" b="1" dirty="0"/>
          </a:p>
          <a:p>
            <a:pPr marL="609600" indent="-609600" algn="l" rtl="0">
              <a:buFont typeface="Monotype Sorts" charset="2"/>
              <a:buNone/>
            </a:pPr>
            <a:r>
              <a:rPr lang="en-US" b="1" dirty="0"/>
              <a:t>5.  	During lab work, keep your hands 	away from your face.</a:t>
            </a:r>
          </a:p>
          <a:p>
            <a:pPr marL="609600" indent="-609600" algn="l" rtl="0">
              <a:buFont typeface="Monotype Sorts" charset="2"/>
              <a:buNone/>
            </a:pPr>
            <a:r>
              <a:rPr lang="en-US" b="1" dirty="0"/>
              <a:t>6.  	Tie back long hair.</a:t>
            </a:r>
          </a:p>
          <a:p>
            <a:pPr algn="l" rtl="0"/>
            <a:endParaRPr lang="en-US" dirty="0"/>
          </a:p>
        </p:txBody>
      </p:sp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983424"/>
              </p:ext>
            </p:extLst>
          </p:nvPr>
        </p:nvGraphicFramePr>
        <p:xfrm>
          <a:off x="3491880" y="2708920"/>
          <a:ext cx="1666875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Clip" r:id="rId3" imgW="1360281" imgH="1012494" progId="MS_ClipArt_Gallery.2">
                  <p:embed/>
                </p:oleObj>
              </mc:Choice>
              <mc:Fallback>
                <p:oleObj name="Clip" r:id="rId3" imgW="1360281" imgH="1012494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708920"/>
                        <a:ext cx="1666875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638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haroni" pitchFamily="2" charset="-79"/>
              </a:rPr>
              <a:t>General Safety Rules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5040560"/>
          </a:xfrm>
        </p:spPr>
        <p:txBody>
          <a:bodyPr/>
          <a:lstStyle/>
          <a:p>
            <a:pPr marL="609600" indent="-609600" algn="l" rtl="0"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7.  Roll up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loose sleeves</a:t>
            </a:r>
            <a:r>
              <a:rPr lang="en-US" b="1" dirty="0">
                <a:latin typeface="Comic Sans MS" pitchFamily="66" charset="0"/>
              </a:rPr>
              <a:t>.</a:t>
            </a:r>
          </a:p>
          <a:p>
            <a:pPr marL="609600" indent="-609600" algn="l" rtl="0"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8.  Know the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location</a:t>
            </a:r>
            <a:r>
              <a:rPr lang="en-US" b="1" dirty="0">
                <a:latin typeface="Comic Sans MS" pitchFamily="66" charset="0"/>
              </a:rPr>
              <a:t> of the fire extinguisher, fire blanket, eyewash station, and first aid kit.</a:t>
            </a:r>
          </a:p>
          <a:p>
            <a:pPr marL="609600" indent="-609600" algn="l" rtl="0"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9.  Keep your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work area uncluttered</a:t>
            </a:r>
            <a:r>
              <a:rPr lang="en-US" b="1" dirty="0">
                <a:latin typeface="Comic Sans MS" pitchFamily="66" charset="0"/>
              </a:rPr>
              <a:t>. Take to the lab station only what is necessary.</a:t>
            </a:r>
          </a:p>
        </p:txBody>
      </p:sp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177193"/>
              </p:ext>
            </p:extLst>
          </p:nvPr>
        </p:nvGraphicFramePr>
        <p:xfrm>
          <a:off x="5364088" y="5013176"/>
          <a:ext cx="2286000" cy="160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Clip" r:id="rId3" imgW="3432673" imgH="2396203" progId="MS_ClipArt_Gallery.2">
                  <p:embed/>
                </p:oleObj>
              </mc:Choice>
              <mc:Fallback>
                <p:oleObj name="Clip" r:id="rId3" imgW="3432673" imgH="2396203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5013176"/>
                        <a:ext cx="2286000" cy="160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8495434"/>
              </p:ext>
            </p:extLst>
          </p:nvPr>
        </p:nvGraphicFramePr>
        <p:xfrm>
          <a:off x="7380312" y="1484784"/>
          <a:ext cx="1524000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Clip" r:id="rId5" imgW="1351781" imgH="1087302" progId="MS_ClipArt_Gallery.2">
                  <p:embed/>
                </p:oleObj>
              </mc:Choice>
              <mc:Fallback>
                <p:oleObj name="Clip" r:id="rId5" imgW="1351781" imgH="1087302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1484784"/>
                        <a:ext cx="1524000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151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haroni" pitchFamily="2" charset="-79"/>
              </a:rPr>
              <a:t>General Safety Rules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dirty="0">
                <a:latin typeface="Comic Sans MS" pitchFamily="66" charset="0"/>
              </a:rPr>
              <a:t>10.  	It is suggested that you wear 		</a:t>
            </a:r>
            <a:r>
              <a:rPr lang="en-US" dirty="0">
                <a:solidFill>
                  <a:schemeClr val="accent1"/>
                </a:solidFill>
                <a:latin typeface="Comic Sans MS" pitchFamily="66" charset="0"/>
              </a:rPr>
              <a:t>glasses</a:t>
            </a:r>
            <a:r>
              <a:rPr lang="en-US" dirty="0">
                <a:latin typeface="Comic Sans MS" pitchFamily="66" charset="0"/>
              </a:rPr>
              <a:t> rather than contact lenses.</a:t>
            </a:r>
          </a:p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dirty="0">
                <a:latin typeface="Comic Sans MS" pitchFamily="66" charset="0"/>
              </a:rPr>
              <a:t>11.  	Never put anything into your</a:t>
            </a:r>
            <a:r>
              <a:rPr lang="en-US" dirty="0">
                <a:solidFill>
                  <a:schemeClr val="accent1"/>
                </a:solidFill>
                <a:latin typeface="Comic Sans MS" pitchFamily="66" charset="0"/>
              </a:rPr>
              <a:t> mouth </a:t>
            </a:r>
            <a:r>
              <a:rPr lang="en-US" dirty="0">
                <a:latin typeface="Comic Sans MS" pitchFamily="66" charset="0"/>
              </a:rPr>
              <a:t>	during a lab experiment.</a:t>
            </a:r>
          </a:p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dirty="0">
                <a:latin typeface="Comic Sans MS" pitchFamily="66" charset="0"/>
              </a:rPr>
              <a:t>12.  	</a:t>
            </a:r>
            <a:r>
              <a:rPr lang="en-US" dirty="0">
                <a:solidFill>
                  <a:schemeClr val="accent1"/>
                </a:solidFill>
                <a:latin typeface="Comic Sans MS" pitchFamily="66" charset="0"/>
              </a:rPr>
              <a:t>Clean up</a:t>
            </a:r>
            <a:r>
              <a:rPr lang="en-US" dirty="0">
                <a:latin typeface="Comic Sans MS" pitchFamily="66" charset="0"/>
              </a:rPr>
              <a:t> your lab area at the 		</a:t>
            </a:r>
            <a:r>
              <a:rPr lang="en-US" dirty="0" smtClean="0">
                <a:latin typeface="Comic Sans MS" pitchFamily="66" charset="0"/>
              </a:rPr>
              <a:t>end </a:t>
            </a:r>
            <a:r>
              <a:rPr lang="en-US" dirty="0">
                <a:latin typeface="Comic Sans MS" pitchFamily="66" charset="0"/>
              </a:rPr>
              <a:t>of the laboratory period.</a:t>
            </a:r>
          </a:p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dirty="0">
                <a:latin typeface="Comic Sans MS" pitchFamily="66" charset="0"/>
              </a:rPr>
              <a:t>13.  	</a:t>
            </a:r>
            <a:r>
              <a:rPr lang="en-US" dirty="0">
                <a:solidFill>
                  <a:schemeClr val="accent1"/>
                </a:solidFill>
                <a:latin typeface="Comic Sans MS" pitchFamily="66" charset="0"/>
              </a:rPr>
              <a:t>Never “horse around”</a:t>
            </a:r>
            <a:r>
              <a:rPr lang="en-US" dirty="0">
                <a:latin typeface="Comic Sans MS" pitchFamily="66" charset="0"/>
              </a:rPr>
              <a:t> or play 		practical jokes in the laboratory.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03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Glassware Safety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525963"/>
          </a:xfrm>
        </p:spPr>
        <p:txBody>
          <a:bodyPr>
            <a:normAutofit lnSpcReduction="10000"/>
          </a:bodyPr>
          <a:lstStyle/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dirty="0">
                <a:latin typeface="Comic Sans MS" pitchFamily="66" charset="0"/>
              </a:rPr>
              <a:t>1.  	</a:t>
            </a:r>
            <a:r>
              <a:rPr lang="en-US" dirty="0">
                <a:solidFill>
                  <a:schemeClr val="accent1"/>
                </a:solidFill>
                <a:latin typeface="Comic Sans MS" pitchFamily="66" charset="0"/>
              </a:rPr>
              <a:t>Chipped or cracked glassware</a:t>
            </a:r>
            <a:r>
              <a:rPr lang="en-US" dirty="0">
                <a:latin typeface="Comic Sans MS" pitchFamily="66" charset="0"/>
              </a:rPr>
              <a:t> should 	not be used. Show it to the teacher.</a:t>
            </a:r>
          </a:p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dirty="0">
                <a:latin typeface="Comic Sans MS" pitchFamily="66" charset="0"/>
              </a:rPr>
              <a:t>2.  	</a:t>
            </a:r>
            <a:r>
              <a:rPr lang="en-US" dirty="0">
                <a:solidFill>
                  <a:schemeClr val="accent1"/>
                </a:solidFill>
                <a:latin typeface="Comic Sans MS" pitchFamily="66" charset="0"/>
              </a:rPr>
              <a:t>Broken glassware</a:t>
            </a:r>
            <a:r>
              <a:rPr lang="en-US" dirty="0">
                <a:latin typeface="Comic Sans MS" pitchFamily="66" charset="0"/>
              </a:rPr>
              <a:t> should not be 			disposed of in a classroom </a:t>
            </a:r>
            <a:r>
              <a:rPr lang="en-US" dirty="0" smtClean="0">
                <a:latin typeface="Comic Sans MS" pitchFamily="66" charset="0"/>
              </a:rPr>
              <a:t>trash.  </a:t>
            </a:r>
            <a:r>
              <a:rPr lang="en-US" dirty="0">
                <a:latin typeface="Comic Sans MS" pitchFamily="66" charset="0"/>
              </a:rPr>
              <a:t>	There is a </a:t>
            </a:r>
            <a:r>
              <a:rPr lang="en-US" dirty="0">
                <a:solidFill>
                  <a:schemeClr val="accent1"/>
                </a:solidFill>
                <a:latin typeface="Comic Sans MS" pitchFamily="66" charset="0"/>
              </a:rPr>
              <a:t>special glass disposal</a:t>
            </a:r>
            <a:r>
              <a:rPr lang="en-US" dirty="0">
                <a:latin typeface="Comic Sans MS" pitchFamily="66" charset="0"/>
              </a:rPr>
              <a:t> 		container for it.</a:t>
            </a:r>
          </a:p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dirty="0">
                <a:latin typeface="Comic Sans MS" pitchFamily="66" charset="0"/>
              </a:rPr>
              <a:t>3.  	When </a:t>
            </a:r>
            <a:r>
              <a:rPr lang="en-US" dirty="0">
                <a:solidFill>
                  <a:schemeClr val="accent1"/>
                </a:solidFill>
                <a:latin typeface="Comic Sans MS" pitchFamily="66" charset="0"/>
              </a:rPr>
              <a:t>pouring liquids into glassware</a:t>
            </a:r>
            <a:r>
              <a:rPr lang="en-US" dirty="0">
                <a:latin typeface="Comic Sans MS" pitchFamily="66" charset="0"/>
              </a:rPr>
              <a:t>, 		make sure the container you are 			pouring into is resting on a table at 		least a hands breadth from the edge.</a:t>
            </a:r>
          </a:p>
          <a:p>
            <a:pPr algn="just" rtl="0">
              <a:lnSpc>
                <a:spcPct val="90000"/>
              </a:lnSpc>
              <a:buFont typeface="Monotype Sorts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71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Glassware Safety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4. Pour down a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glass stirring rod</a:t>
            </a:r>
            <a:r>
              <a:rPr lang="en-US" b="1" dirty="0">
                <a:latin typeface="Comic Sans MS" pitchFamily="66" charset="0"/>
              </a:rPr>
              <a:t> to prevent liquids from splattering.</a:t>
            </a:r>
          </a:p>
          <a:p>
            <a:pPr algn="l" rtl="0">
              <a:buFont typeface="Monotype Sorts" charset="2"/>
              <a:buNone/>
            </a:pPr>
            <a:r>
              <a:rPr lang="en-US" b="1" dirty="0">
                <a:latin typeface="Comic Sans MS" pitchFamily="66" charset="0"/>
              </a:rPr>
              <a:t>5. If a piece of glassware gets broken, do not try to clean it up by yourself.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Notify the teacher.</a:t>
            </a:r>
          </a:p>
          <a:p>
            <a:pPr algn="l" rtl="0">
              <a:buFont typeface="Monotype Sorts" charset="2"/>
              <a:buNone/>
            </a:pPr>
            <a:r>
              <a:rPr lang="en-US" b="1" dirty="0" smtClean="0">
                <a:latin typeface="Comic Sans MS" pitchFamily="66" charset="0"/>
              </a:rPr>
              <a:t>6.When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inserting glass tubing</a:t>
            </a:r>
            <a:r>
              <a:rPr lang="en-US" b="1" dirty="0">
                <a:latin typeface="Comic Sans MS" pitchFamily="66" charset="0"/>
              </a:rPr>
              <a:t> into a rubber stopper, apply a lubricant like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glycerin</a:t>
            </a:r>
            <a:r>
              <a:rPr lang="en-US" b="1" dirty="0">
                <a:latin typeface="Comic Sans MS" pitchFamily="66" charset="0"/>
              </a:rPr>
              <a:t> to the glass and use a twisting motion.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70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Glassware Safety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b="1" dirty="0">
                <a:latin typeface="Comic Sans MS" pitchFamily="66" charset="0"/>
              </a:rPr>
              <a:t>7. </a:t>
            </a:r>
            <a:r>
              <a:rPr lang="en-US" b="1" dirty="0" smtClean="0">
                <a:latin typeface="Comic Sans MS" pitchFamily="66" charset="0"/>
              </a:rPr>
              <a:t>Do </a:t>
            </a:r>
            <a:r>
              <a:rPr lang="en-US" b="1" dirty="0">
                <a:latin typeface="Comic Sans MS" pitchFamily="66" charset="0"/>
              </a:rPr>
              <a:t>not place </a:t>
            </a:r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hot glassware</a:t>
            </a:r>
            <a:r>
              <a:rPr lang="en-US" b="1" dirty="0">
                <a:latin typeface="Comic Sans MS" pitchFamily="66" charset="0"/>
              </a:rPr>
              <a:t> in water.  Rapid cooling may make it shatter.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03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Chemical Safety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sz="2800" b="1" dirty="0" smtClean="0">
                <a:latin typeface="Comic Sans MS" pitchFamily="66" charset="0"/>
              </a:rPr>
              <a:t>1.Wear </a:t>
            </a:r>
            <a:r>
              <a:rPr lang="en-US" sz="2800" b="1" dirty="0">
                <a:solidFill>
                  <a:schemeClr val="accent1"/>
                </a:solidFill>
                <a:latin typeface="Comic Sans MS" pitchFamily="66" charset="0"/>
              </a:rPr>
              <a:t>protective goggles</a:t>
            </a:r>
            <a:r>
              <a:rPr lang="en-US" sz="2800" b="1" dirty="0">
                <a:latin typeface="Comic Sans MS" pitchFamily="66" charset="0"/>
              </a:rPr>
              <a:t> and a </a:t>
            </a:r>
            <a:r>
              <a:rPr lang="en-US" sz="2800" b="1" dirty="0" smtClean="0">
                <a:latin typeface="Comic Sans MS" pitchFamily="66" charset="0"/>
              </a:rPr>
              <a:t>lab coat </a:t>
            </a:r>
            <a:r>
              <a:rPr lang="en-US" sz="2800" b="1" dirty="0">
                <a:latin typeface="Comic Sans MS" pitchFamily="66" charset="0"/>
              </a:rPr>
              <a:t>whenever heating or pouring </a:t>
            </a:r>
            <a:r>
              <a:rPr lang="en-US" sz="2800" b="1" dirty="0" smtClean="0">
                <a:latin typeface="Comic Sans MS" pitchFamily="66" charset="0"/>
              </a:rPr>
              <a:t>hazardous </a:t>
            </a:r>
            <a:r>
              <a:rPr lang="en-US" sz="2800" b="1" dirty="0">
                <a:latin typeface="Comic Sans MS" pitchFamily="66" charset="0"/>
              </a:rPr>
              <a:t>chemicals.</a:t>
            </a:r>
          </a:p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sz="2800" b="1" dirty="0" smtClean="0">
                <a:latin typeface="Comic Sans MS" pitchFamily="66" charset="0"/>
              </a:rPr>
              <a:t>2.Never </a:t>
            </a:r>
            <a:r>
              <a:rPr lang="en-US" sz="2800" b="1" dirty="0">
                <a:solidFill>
                  <a:schemeClr val="accent1"/>
                </a:solidFill>
                <a:latin typeface="Comic Sans MS" pitchFamily="66" charset="0"/>
              </a:rPr>
              <a:t>mix chemicals</a:t>
            </a:r>
            <a:r>
              <a:rPr lang="en-US" sz="2800" b="1" dirty="0">
                <a:latin typeface="Comic Sans MS" pitchFamily="66" charset="0"/>
              </a:rPr>
              <a:t> together unless </a:t>
            </a:r>
            <a:r>
              <a:rPr lang="en-US" sz="2800" b="1" dirty="0" smtClean="0">
                <a:latin typeface="Comic Sans MS" pitchFamily="66" charset="0"/>
              </a:rPr>
              <a:t>you </a:t>
            </a:r>
            <a:r>
              <a:rPr lang="en-US" sz="2800" b="1" dirty="0">
                <a:latin typeface="Comic Sans MS" pitchFamily="66" charset="0"/>
              </a:rPr>
              <a:t>are told to do so (and then only in </a:t>
            </a:r>
            <a:r>
              <a:rPr lang="en-US" sz="2800" b="1" dirty="0" smtClean="0">
                <a:latin typeface="Comic Sans MS" pitchFamily="66" charset="0"/>
              </a:rPr>
              <a:t>the </a:t>
            </a:r>
            <a:r>
              <a:rPr lang="en-US" sz="2800" b="1" dirty="0">
                <a:latin typeface="Comic Sans MS" pitchFamily="66" charset="0"/>
              </a:rPr>
              <a:t>manner specified).</a:t>
            </a:r>
          </a:p>
          <a:p>
            <a:pPr algn="l" rtl="0">
              <a:lnSpc>
                <a:spcPct val="90000"/>
              </a:lnSpc>
              <a:buFont typeface="Monotype Sorts" charset="2"/>
              <a:buNone/>
            </a:pPr>
            <a:r>
              <a:rPr lang="en-US" sz="2800" b="1" dirty="0" smtClean="0">
                <a:latin typeface="Comic Sans MS" pitchFamily="66" charset="0"/>
              </a:rPr>
              <a:t>3.</a:t>
            </a:r>
            <a:r>
              <a:rPr lang="en-US" sz="2800" b="1" dirty="0" smtClean="0">
                <a:solidFill>
                  <a:schemeClr val="accent1"/>
                </a:solidFill>
                <a:latin typeface="Comic Sans MS" pitchFamily="66" charset="0"/>
              </a:rPr>
              <a:t>Never </a:t>
            </a:r>
            <a:r>
              <a:rPr lang="en-US" sz="2800" b="1" dirty="0">
                <a:solidFill>
                  <a:schemeClr val="accent1"/>
                </a:solidFill>
                <a:latin typeface="Comic Sans MS" pitchFamily="66" charset="0"/>
              </a:rPr>
              <a:t>taste</a:t>
            </a:r>
            <a:r>
              <a:rPr lang="en-US" sz="2800" b="1" dirty="0">
                <a:latin typeface="Comic Sans MS" pitchFamily="66" charset="0"/>
              </a:rPr>
              <a:t> any chemicals (you should </a:t>
            </a:r>
            <a:r>
              <a:rPr lang="en-US" sz="2800" b="1" dirty="0" smtClean="0">
                <a:latin typeface="Comic Sans MS" pitchFamily="66" charset="0"/>
              </a:rPr>
              <a:t>never </a:t>
            </a:r>
            <a:r>
              <a:rPr lang="en-US" sz="2800" b="1" dirty="0">
                <a:latin typeface="Comic Sans MS" pitchFamily="66" charset="0"/>
              </a:rPr>
              <a:t>taste anything in the lab).</a:t>
            </a:r>
          </a:p>
          <a:p>
            <a:pPr algn="l" rtl="0">
              <a:lnSpc>
                <a:spcPct val="90000"/>
              </a:lnSpc>
              <a:buFont typeface="Monotype Sorts" charset="2"/>
              <a:buNone/>
            </a:pPr>
            <a:endParaRPr lang="en-US" sz="2800" dirty="0">
              <a:latin typeface="Comic Sans MS" pitchFamily="66" charset="0"/>
            </a:endParaRPr>
          </a:p>
          <a:p>
            <a:pPr algn="l" rtl="0"/>
            <a:endParaRPr lang="en-US" sz="2800" dirty="0"/>
          </a:p>
        </p:txBody>
      </p:sp>
      <p:pic>
        <p:nvPicPr>
          <p:cNvPr id="4" name="Picture 8" descr="CHEMIC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992257" cy="145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938243"/>
              </p:ext>
            </p:extLst>
          </p:nvPr>
        </p:nvGraphicFramePr>
        <p:xfrm>
          <a:off x="8093199" y="1772816"/>
          <a:ext cx="1050801" cy="1200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Clip" r:id="rId4" imgW="1269354" imgH="1445805" progId="MS_ClipArt_Gallery.2">
                  <p:embed/>
                </p:oleObj>
              </mc:Choice>
              <mc:Fallback>
                <p:oleObj name="Clip" r:id="rId4" imgW="1269354" imgH="1445805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3199" y="1772816"/>
                        <a:ext cx="1050801" cy="12009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781897"/>
              </p:ext>
            </p:extLst>
          </p:nvPr>
        </p:nvGraphicFramePr>
        <p:xfrm>
          <a:off x="8184062" y="3284984"/>
          <a:ext cx="9413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Clip" r:id="rId6" imgW="1068841" imgH="1379084" progId="MS_ClipArt_Gallery.2">
                  <p:embed/>
                </p:oleObj>
              </mc:Choice>
              <mc:Fallback>
                <p:oleObj name="Clip" r:id="rId6" imgW="1068841" imgH="1379084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4062" y="3284984"/>
                        <a:ext cx="94138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483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536</Words>
  <Application>Microsoft Office PowerPoint</Application>
  <PresentationFormat>عرض على الشاشة (3:4)‏</PresentationFormat>
  <Paragraphs>90</Paragraphs>
  <Slides>24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6" baseType="lpstr">
      <vt:lpstr>سمة Office</vt:lpstr>
      <vt:lpstr>Clip</vt:lpstr>
      <vt:lpstr>عرض تقديمي في PowerPoint</vt:lpstr>
      <vt:lpstr>General Safety Rules</vt:lpstr>
      <vt:lpstr>General Safety Rules</vt:lpstr>
      <vt:lpstr>General Safety Rules</vt:lpstr>
      <vt:lpstr>General Safety Rules</vt:lpstr>
      <vt:lpstr>Glassware Safety</vt:lpstr>
      <vt:lpstr>Glassware Safety</vt:lpstr>
      <vt:lpstr>Glassware Safety</vt:lpstr>
      <vt:lpstr>Chemical Safety</vt:lpstr>
      <vt:lpstr>Chemical Safety</vt:lpstr>
      <vt:lpstr>Chemical Safety</vt:lpstr>
      <vt:lpstr> standard Hazard Symbols</vt:lpstr>
      <vt:lpstr>عرض تقديمي في PowerPoint</vt:lpstr>
      <vt:lpstr>Electrical Safety</vt:lpstr>
      <vt:lpstr>Electrical Safety</vt:lpstr>
      <vt:lpstr>Heating Safety</vt:lpstr>
      <vt:lpstr>Heating Safety</vt:lpstr>
      <vt:lpstr>Heating Safety</vt:lpstr>
      <vt:lpstr>Heating Safety</vt:lpstr>
      <vt:lpstr>First Aid</vt:lpstr>
      <vt:lpstr>First Aid</vt:lpstr>
      <vt:lpstr>First Aid</vt:lpstr>
      <vt:lpstr>First Aid</vt:lpstr>
      <vt:lpstr>First Aid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Hussain</dc:creator>
  <cp:lastModifiedBy>Hussain</cp:lastModifiedBy>
  <cp:revision>38</cp:revision>
  <dcterms:created xsi:type="dcterms:W3CDTF">2023-09-28T08:57:23Z</dcterms:created>
  <dcterms:modified xsi:type="dcterms:W3CDTF">2024-09-29T16:05:29Z</dcterms:modified>
</cp:coreProperties>
</file>