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7" r:id="rId4"/>
    <p:sldId id="264" r:id="rId5"/>
    <p:sldId id="259" r:id="rId6"/>
    <p:sldId id="260" r:id="rId7"/>
    <p:sldId id="261" r:id="rId8"/>
    <p:sldId id="262" r:id="rId9"/>
    <p:sldId id="271" r:id="rId10"/>
    <p:sldId id="263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09/03/1445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09/03/1445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09/03/1445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09/03/1445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09/03/1445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09/03/1445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09/03/1445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09/03/1445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09/03/1445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09/03/1445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09/03/1445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09/03/1445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imgres?imgurl=http://www.qu.edu.qa/static_file/qu/research/Laboratory%20Animal%20Research%20Center/photos2020/Thermo-Biosafety-Cabinet-B2.jpg&amp;imgrefurl=http://www.qu.edu.qa/ar/research/larc/Laboratory/Laboratories-Major-Equipment&amp;h=227&amp;w=141&amp;tbnid=_DVTF4kJ6N3P9M&amp;q=biosafety+cabinet&amp;tbnh=227&amp;tbnw=141&amp;usg=AI4_-kT5rycDMnwlCbTJHsqTI71X_CyTyQ&amp;vet=1&amp;docid=Fw80i3wxKyJ1lM&amp;itg=1&amp;sa=X&amp;ved=2ahUKEwiS-5iMnL-BAxXe_7sIHetkDgUQ9QF6BAgIEA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instruments and materials used in genetics field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عنوان فرعي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>
                <a:solidFill>
                  <a:srgbClr val="002060"/>
                </a:solidFill>
              </a:rPr>
              <a:t>Human genetics </a:t>
            </a:r>
          </a:p>
          <a:p>
            <a:r>
              <a:rPr lang="en-US" sz="1600" b="1" dirty="0" smtClean="0">
                <a:solidFill>
                  <a:srgbClr val="002060"/>
                </a:solidFill>
              </a:rPr>
              <a:t>Medical </a:t>
            </a:r>
            <a:r>
              <a:rPr lang="en-US" sz="1600" b="1" dirty="0">
                <a:solidFill>
                  <a:srgbClr val="002060"/>
                </a:solidFill>
              </a:rPr>
              <a:t>Laboratories Techniques </a:t>
            </a:r>
            <a:r>
              <a:rPr lang="en-US" sz="1600" b="1" dirty="0" smtClean="0">
                <a:solidFill>
                  <a:srgbClr val="002060"/>
                </a:solidFill>
              </a:rPr>
              <a:t>Department</a:t>
            </a:r>
          </a:p>
          <a:p>
            <a:endParaRPr lang="en-US" sz="1600" b="1" dirty="0" smtClean="0">
              <a:solidFill>
                <a:srgbClr val="002060"/>
              </a:solidFill>
            </a:endParaRPr>
          </a:p>
          <a:p>
            <a:endParaRPr lang="en-US" sz="1600" b="1" dirty="0" smtClean="0">
              <a:solidFill>
                <a:srgbClr val="002060"/>
              </a:solidFill>
            </a:endParaRPr>
          </a:p>
          <a:p>
            <a:r>
              <a:rPr lang="en-US" sz="1600" b="1" dirty="0" smtClean="0">
                <a:solidFill>
                  <a:srgbClr val="002060"/>
                </a:solidFill>
              </a:rPr>
              <a:t>MSc</a:t>
            </a:r>
            <a:r>
              <a:rPr lang="en-US" sz="1600" b="1" dirty="0">
                <a:solidFill>
                  <a:srgbClr val="002060"/>
                </a:solidFill>
              </a:rPr>
              <a:t>. Hussein </a:t>
            </a:r>
            <a:r>
              <a:rPr lang="en-US" sz="1600" b="1" dirty="0" err="1" smtClean="0">
                <a:solidFill>
                  <a:srgbClr val="002060"/>
                </a:solidFill>
              </a:rPr>
              <a:t>salim</a:t>
            </a:r>
            <a:endParaRPr lang="en-US" sz="1600" b="1" i="1" dirty="0">
              <a:solidFill>
                <a:srgbClr val="002060"/>
              </a:solidFill>
            </a:endParaRPr>
          </a:p>
          <a:p>
            <a:endParaRPr lang="en-US" sz="1600" b="1" dirty="0">
              <a:solidFill>
                <a:srgbClr val="002060"/>
              </a:solidFill>
            </a:endParaRPr>
          </a:p>
        </p:txBody>
      </p:sp>
      <p:pic>
        <p:nvPicPr>
          <p:cNvPr id="5" name="صورة 4" descr="C:\Users\Hussain\Downloads\WhatsApp Image 2023-09-22 at 12.04.08 AM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9167"/>
            <a:ext cx="1368152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899592" y="1261963"/>
            <a:ext cx="987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Lab one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3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835696" y="273050"/>
            <a:ext cx="6851104" cy="5853113"/>
          </a:xfrm>
        </p:spPr>
        <p:txBody>
          <a:bodyPr/>
          <a:lstStyle/>
          <a:p>
            <a:pPr algn="l" rtl="0"/>
            <a:endParaRPr lang="en-US" b="1" dirty="0" smtClean="0">
              <a:solidFill>
                <a:srgbClr val="FF0000"/>
              </a:solidFill>
            </a:endParaRPr>
          </a:p>
          <a:p>
            <a:pPr algn="l" rtl="0"/>
            <a:r>
              <a:rPr lang="en-US" b="1" dirty="0" err="1" smtClean="0">
                <a:solidFill>
                  <a:srgbClr val="FF0000"/>
                </a:solidFill>
              </a:rPr>
              <a:t>Nanodrop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lang="en-US" sz="1800" b="1" dirty="0" smtClean="0"/>
              <a:t>Measuring nucleic acid concentration and purity</a:t>
            </a:r>
            <a:endParaRPr lang="en-US" sz="1800" b="1" dirty="0"/>
          </a:p>
        </p:txBody>
      </p:sp>
      <p:pic>
        <p:nvPicPr>
          <p:cNvPr id="5122" name="Picture 2" descr="C:\Users\Hussain\Downloads\WhatsApp Image 2023-09-23 at 10.49.31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17157"/>
            <a:ext cx="37147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91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Thermal cycle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67544" y="2420888"/>
            <a:ext cx="4330824" cy="1944215"/>
          </a:xfrm>
        </p:spPr>
        <p:txBody>
          <a:bodyPr>
            <a:normAutofit/>
          </a:bodyPr>
          <a:lstStyle/>
          <a:p>
            <a:pPr marL="457200" indent="-457200" algn="l" rtl="0">
              <a:buFont typeface="Arial" pitchFamily="34" charset="0"/>
              <a:buChar char="•"/>
            </a:pPr>
            <a:r>
              <a:rPr lang="en-US" sz="2000" b="1" dirty="0" smtClean="0"/>
              <a:t>Quantitatively measure the amplification of DNA using fluorescent probes </a:t>
            </a: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000" b="1" dirty="0"/>
              <a:t>allowing to look at gene expression</a:t>
            </a:r>
          </a:p>
          <a:p>
            <a:pPr marL="457200" indent="-457200" algn="l" rtl="0">
              <a:buFont typeface="Arial" pitchFamily="34" charset="0"/>
              <a:buChar char="•"/>
            </a:pPr>
            <a:endParaRPr lang="en-US" sz="2800" b="1" dirty="0" smtClean="0"/>
          </a:p>
          <a:p>
            <a:pPr marL="457200" indent="-457200" algn="l" rtl="0">
              <a:buFont typeface="Arial" pitchFamily="34" charset="0"/>
              <a:buChar char="•"/>
            </a:pPr>
            <a:endParaRPr lang="en-US" sz="2800" b="1" dirty="0" smtClean="0"/>
          </a:p>
          <a:p>
            <a:pPr algn="l" rtl="0"/>
            <a:endParaRPr lang="en-US" sz="2800" b="1" dirty="0"/>
          </a:p>
        </p:txBody>
      </p:sp>
      <p:pic>
        <p:nvPicPr>
          <p:cNvPr id="6146" name="Picture 2" descr="C:\Users\Hussain\Downloads\WhatsApp Image 2023-09-23 at 11.01.53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36195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651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ussain\Downloads\WhatsApp Image 2023-09-23 at 11.10.37 PM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5" y="2708920"/>
            <a:ext cx="8631399" cy="313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Conventional PCR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21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 descr="C:\Users\Hussain\Downloads\WhatsApp Image 2023-09-21 at 12.25.57 PM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5476875" cy="4029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632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C:\Users\Hussain\Downloads\WhatsApp Image 2023-09-21 at 12.23.38 PM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2"/>
            <a:ext cx="5186710" cy="6539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9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Hussain\Downloads\WhatsApp Image 2023-09-21 at 12.24.07 PM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8568952" cy="26277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Microinjection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6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Software for Medical Laboratories 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عنصر نائب للمحتوى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The above tools can handle a lot of work, but when it’s time to analyze and work with results, your DNA lab will need excellent software.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 Ex: </a:t>
            </a:r>
            <a:r>
              <a:rPr lang="en-US" dirty="0" err="1"/>
              <a:t>eLab</a:t>
            </a:r>
            <a:r>
              <a:rPr lang="en-US" dirty="0"/>
              <a:t> \ </a:t>
            </a:r>
            <a:r>
              <a:rPr lang="en-US" dirty="0" err="1"/>
              <a:t>Qmarks</a:t>
            </a:r>
            <a:r>
              <a:rPr lang="en-US" dirty="0"/>
              <a:t> Pathology Lab \ Health Amaze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66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Genetics </a:t>
            </a:r>
            <a:r>
              <a:rPr lang="en-US" b="1" dirty="0"/>
              <a:t>labs equipment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Microscope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dirty="0"/>
              <a:t>is an instrument that can be used to observe small objects, even cells.</a:t>
            </a:r>
          </a:p>
          <a:p>
            <a:pPr algn="l" rtl="0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858" y="2996952"/>
            <a:ext cx="3055292" cy="305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87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Genetics labs equipment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Biosafety cabinet</a:t>
            </a:r>
            <a:r>
              <a:rPr lang="en-US" dirty="0">
                <a:hlinkClick r:id="rId2"/>
              </a:rPr>
              <a:t/>
            </a:r>
            <a:br>
              <a:rPr lang="en-US" dirty="0">
                <a:hlinkClick r:id="rId2"/>
              </a:rPr>
            </a:br>
            <a:endParaRPr lang="en-US" dirty="0" smtClean="0"/>
          </a:p>
          <a:p>
            <a:pPr algn="l" rtl="0"/>
            <a:r>
              <a:rPr lang="en-US" dirty="0" smtClean="0"/>
              <a:t>Personal </a:t>
            </a:r>
            <a:r>
              <a:rPr lang="en-US" dirty="0"/>
              <a:t>Protection from harmful agents within the cabinet</a:t>
            </a:r>
          </a:p>
          <a:p>
            <a:pPr algn="l" rtl="0"/>
            <a:r>
              <a:rPr lang="en-US" dirty="0"/>
              <a:t>Product Protection to avoid contamination of the samples.</a:t>
            </a:r>
          </a:p>
          <a:p>
            <a:pPr algn="l" rtl="0"/>
            <a:r>
              <a:rPr lang="en-US" dirty="0"/>
              <a:t>Environmental Protection from contaminants contained within the cabinet.</a:t>
            </a:r>
          </a:p>
        </p:txBody>
      </p:sp>
    </p:spTree>
    <p:extLst>
      <p:ext uri="{BB962C8B-B14F-4D97-AF65-F5344CB8AC3E}">
        <p14:creationId xmlns:p14="http://schemas.microsoft.com/office/powerpoint/2010/main" val="10334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Biosafety Cabinet Classes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/>
              <a:t>Class I is the most basic biosafety cabinet that provides protection to the environment and the laboratory personnel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Class </a:t>
            </a:r>
            <a:r>
              <a:rPr lang="en-US" dirty="0"/>
              <a:t>II cabinets provide both kinds of protection (of the samples and the environment) since makeup air is also </a:t>
            </a:r>
            <a:r>
              <a:rPr lang="en-US" dirty="0" smtClean="0"/>
              <a:t>HEPA-filtered</a:t>
            </a:r>
          </a:p>
          <a:p>
            <a:pPr algn="l" rtl="0"/>
            <a:r>
              <a:rPr lang="en-US" dirty="0"/>
              <a:t>Class III cabinets, totally enclosed but ventilated cabinets, where all air that either enters or leaves through the facility pass through a HEPA filter.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02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ussain\Downloads\WhatsApp Image 2023-09-23 at 9.37.23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" y="476672"/>
            <a:ext cx="885319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62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Micro centrifuge</a:t>
            </a:r>
          </a:p>
          <a:p>
            <a:pPr marL="0" indent="0" algn="l" rtl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83568" y="3245704"/>
            <a:ext cx="4032448" cy="1823795"/>
          </a:xfrm>
        </p:spPr>
        <p:txBody>
          <a:bodyPr>
            <a:normAutofit/>
          </a:bodyPr>
          <a:lstStyle/>
          <a:p>
            <a:pPr algn="l" rtl="0"/>
            <a:r>
              <a:rPr lang="en-US" sz="2400" b="1" dirty="0" err="1" smtClean="0"/>
              <a:t>Centerifuge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eppendorf</a:t>
            </a:r>
            <a:r>
              <a:rPr lang="en-US" sz="2400" b="1" dirty="0" smtClean="0"/>
              <a:t> tubes to a maximum of 15000 RPM</a:t>
            </a:r>
          </a:p>
          <a:p>
            <a:pPr algn="l" rtl="0"/>
            <a:endParaRPr lang="en-US" sz="1800" b="1" dirty="0"/>
          </a:p>
          <a:p>
            <a:pPr algn="l" rtl="0"/>
            <a:endParaRPr lang="en-US" sz="1800" b="1" dirty="0"/>
          </a:p>
        </p:txBody>
      </p:sp>
      <p:pic>
        <p:nvPicPr>
          <p:cNvPr id="2050" name="Picture 2" descr="C:\Users\Hussain\Desktop\C2417-Main-Open-In-House-HR-Editable-e15179504648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77" y="1125991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ussain\Desktop\226R clos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61" y="3829680"/>
            <a:ext cx="2137620" cy="247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32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Deep freezer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Hussain\Desktop\8cf289eb-3634-4dde-ba5d-af4b56fad9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22062"/>
            <a:ext cx="7491635" cy="281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39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692696"/>
            <a:ext cx="8435280" cy="5433467"/>
          </a:xfrm>
        </p:spPr>
        <p:txBody>
          <a:bodyPr/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Gene gun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Hussain\Desktop\b6552d72-851d-4887-9aeb-19ef07a34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64" y="1700808"/>
            <a:ext cx="8600644" cy="405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67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ussain\Desktop\3-2-4-Bombardment-with-DNA-Coated-Microparticles-Gene Gun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79343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202918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203</Words>
  <Application>Microsoft Office PowerPoint</Application>
  <PresentationFormat>عرض على الشاشة (3:4)‏</PresentationFormat>
  <Paragraphs>38</Paragraphs>
  <Slides>16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سمة Office</vt:lpstr>
      <vt:lpstr>instruments and materials used in genetics field </vt:lpstr>
      <vt:lpstr>Genetics labs equipment </vt:lpstr>
      <vt:lpstr>Genetics labs equipment </vt:lpstr>
      <vt:lpstr>Biosafety Cabinet Classes</vt:lpstr>
      <vt:lpstr>عرض تقديمي في PowerPoint</vt:lpstr>
      <vt:lpstr>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Conventional PCR</vt:lpstr>
      <vt:lpstr>عرض تقديمي في PowerPoint</vt:lpstr>
      <vt:lpstr>عرض تقديمي في PowerPoint</vt:lpstr>
      <vt:lpstr>Microinjection</vt:lpstr>
      <vt:lpstr>Software for Medical Laboratories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instruments and materials used in genetics field </dc:title>
  <dc:creator>Hussain</dc:creator>
  <cp:lastModifiedBy>Hussain</cp:lastModifiedBy>
  <cp:revision>24</cp:revision>
  <dcterms:created xsi:type="dcterms:W3CDTF">2023-09-22T21:54:13Z</dcterms:created>
  <dcterms:modified xsi:type="dcterms:W3CDTF">2023-09-23T20:46:59Z</dcterms:modified>
</cp:coreProperties>
</file>