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9" r:id="rId3"/>
    <p:sldId id="256" r:id="rId4"/>
    <p:sldId id="274" r:id="rId5"/>
    <p:sldId id="258" r:id="rId6"/>
    <p:sldId id="260" r:id="rId7"/>
    <p:sldId id="263" r:id="rId8"/>
    <p:sldId id="264" r:id="rId9"/>
    <p:sldId id="266" r:id="rId10"/>
    <p:sldId id="265" r:id="rId11"/>
    <p:sldId id="267" r:id="rId12"/>
    <p:sldId id="268" r:id="rId13"/>
    <p:sldId id="269" r:id="rId14"/>
    <p:sldId id="270" r:id="rId15"/>
    <p:sldId id="271" r:id="rId16"/>
    <p:sldId id="272" r:id="rId17"/>
    <p:sldId id="262" r:id="rId18"/>
    <p:sldId id="261" r:id="rId1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5" d="100"/>
          <a:sy n="65" d="100"/>
        </p:scale>
        <p:origin x="-153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15/04/1446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65080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15/04/1446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451856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15/04/1446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6372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15/04/1446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59370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15/04/1446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790068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15/04/1446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33950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15/04/1446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22639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1B8ABB09-4A1D-463E-8065-109CC2B7EFAA}" type="datetimeFigureOut">
              <a:rPr lang="ar-SA" smtClean="0"/>
              <a:t>15/04/1446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06979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15/04/1446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81449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15/04/1446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237194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15/04/1446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Tree>
    <p:extLst>
      <p:ext uri="{BB962C8B-B14F-4D97-AF65-F5344CB8AC3E}">
        <p14:creationId xmlns:p14="http://schemas.microsoft.com/office/powerpoint/2010/main" val="1220917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t>15/04/1446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t>‹#›</a:t>
            </a:fld>
            <a:endParaRPr lang="ar-SA"/>
          </a:p>
        </p:txBody>
      </p:sp>
    </p:spTree>
    <p:extLst>
      <p:ext uri="{BB962C8B-B14F-4D97-AF65-F5344CB8AC3E}">
        <p14:creationId xmlns:p14="http://schemas.microsoft.com/office/powerpoint/2010/main" val="2824333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5"/>
          <p:cNvSpPr txBox="1"/>
          <p:nvPr/>
        </p:nvSpPr>
        <p:spPr>
          <a:xfrm>
            <a:off x="1683024" y="66127"/>
            <a:ext cx="1656183" cy="400110"/>
          </a:xfrm>
          <a:prstGeom prst="rect">
            <a:avLst/>
          </a:prstGeom>
          <a:noFill/>
        </p:spPr>
        <p:txBody>
          <a:bodyPr wrap="square" rtlCol="1">
            <a:spAutoFit/>
          </a:bodyPr>
          <a:lstStyle/>
          <a:p>
            <a:pPr algn="l"/>
            <a:r>
              <a:rPr lang="en-US" sz="2000" b="1" dirty="0" smtClean="0">
                <a:latin typeface="Arial Black" pitchFamily="34" charset="0"/>
              </a:rPr>
              <a:t>3  </a:t>
            </a:r>
            <a:r>
              <a:rPr lang="en-US" sz="2000" b="1" dirty="0" smtClean="0">
                <a:latin typeface="Arial Black" pitchFamily="34" charset="0"/>
              </a:rPr>
              <a:t> stage</a:t>
            </a:r>
            <a:endParaRPr lang="ar-IQ" sz="2000" b="1" dirty="0">
              <a:latin typeface="Arial Black" pitchFamily="34" charset="0"/>
            </a:endParaRPr>
          </a:p>
        </p:txBody>
      </p:sp>
      <p:sp>
        <p:nvSpPr>
          <p:cNvPr id="7" name="مربع نص 6"/>
          <p:cNvSpPr txBox="1"/>
          <p:nvPr/>
        </p:nvSpPr>
        <p:spPr>
          <a:xfrm>
            <a:off x="1833292" y="0"/>
            <a:ext cx="727423" cy="369332"/>
          </a:xfrm>
          <a:prstGeom prst="rect">
            <a:avLst/>
          </a:prstGeom>
          <a:noFill/>
        </p:spPr>
        <p:txBody>
          <a:bodyPr wrap="square" rtlCol="1">
            <a:spAutoFit/>
          </a:bodyPr>
          <a:lstStyle/>
          <a:p>
            <a:pPr algn="l"/>
            <a:r>
              <a:rPr lang="en-US" b="1" dirty="0"/>
              <a:t>t</a:t>
            </a:r>
            <a:r>
              <a:rPr lang="en-US" b="1" dirty="0" smtClean="0"/>
              <a:t>h </a:t>
            </a:r>
            <a:endParaRPr lang="ar-IQ" b="1" dirty="0"/>
          </a:p>
        </p:txBody>
      </p:sp>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8917"/>
            <a:ext cx="9144000" cy="4662950"/>
          </a:xfrm>
          <a:prstGeom prst="rect">
            <a:avLst/>
          </a:prstGeom>
          <a:ln>
            <a:noFill/>
          </a:ln>
          <a:effectLst>
            <a:outerShdw blurRad="190500" algn="tl" rotWithShape="0">
              <a:srgbClr val="000000">
                <a:alpha val="70000"/>
              </a:srgbClr>
            </a:outerShdw>
          </a:effectLst>
        </p:spPr>
      </p:pic>
      <p:sp>
        <p:nvSpPr>
          <p:cNvPr id="9" name="مربع نص 8"/>
          <p:cNvSpPr txBox="1"/>
          <p:nvPr/>
        </p:nvSpPr>
        <p:spPr>
          <a:xfrm>
            <a:off x="1691680" y="466237"/>
            <a:ext cx="5544616" cy="1569660"/>
          </a:xfrm>
          <a:prstGeom prst="rect">
            <a:avLst/>
          </a:prstGeom>
        </p:spPr>
        <p:style>
          <a:lnRef idx="2">
            <a:schemeClr val="dk1"/>
          </a:lnRef>
          <a:fillRef idx="1">
            <a:schemeClr val="lt1"/>
          </a:fillRef>
          <a:effectRef idx="0">
            <a:schemeClr val="dk1"/>
          </a:effectRef>
          <a:fontRef idx="minor">
            <a:schemeClr val="dk1"/>
          </a:fontRef>
        </p:style>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rtl="0"/>
            <a: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rPr>
              <a:t>Fixation of Tissues </a:t>
            </a:r>
            <a:endParaRPr lang="ar-IQ"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Black" pitchFamily="34" charset="0"/>
            </a:endParaRPr>
          </a:p>
        </p:txBody>
      </p:sp>
      <p:sp>
        <p:nvSpPr>
          <p:cNvPr id="10" name="مربع نص 9"/>
          <p:cNvSpPr txBox="1"/>
          <p:nvPr/>
        </p:nvSpPr>
        <p:spPr>
          <a:xfrm>
            <a:off x="4788024" y="1516594"/>
            <a:ext cx="136815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smtClean="0">
                <a:ln w="11430"/>
                <a:solidFill>
                  <a:schemeClr val="tx1"/>
                </a:solidFill>
                <a:effectLst>
                  <a:outerShdw blurRad="50800" dist="39000" dir="5460000" algn="tl">
                    <a:srgbClr val="000000">
                      <a:alpha val="38000"/>
                    </a:srgbClr>
                  </a:outerShdw>
                </a:effectLst>
                <a:latin typeface="Arial Black" pitchFamily="34" charset="0"/>
              </a:rPr>
              <a:t>Lab 5</a:t>
            </a:r>
            <a:endParaRPr lang="ar-IQ" sz="2400" b="1" dirty="0">
              <a:ln w="11430"/>
              <a:solidFill>
                <a:schemeClr val="tx1"/>
              </a:solidFill>
              <a:effectLst>
                <a:outerShdw blurRad="50800" dist="39000" dir="5460000" algn="tl">
                  <a:srgbClr val="000000">
                    <a:alpha val="38000"/>
                  </a:srgbClr>
                </a:outerShdw>
              </a:effectLst>
              <a:latin typeface="Arial Black" pitchFamily="34" charset="0"/>
            </a:endParaRPr>
          </a:p>
        </p:txBody>
      </p:sp>
      <p:sp>
        <p:nvSpPr>
          <p:cNvPr id="11" name="مربع نص 10"/>
          <p:cNvSpPr txBox="1"/>
          <p:nvPr/>
        </p:nvSpPr>
        <p:spPr>
          <a:xfrm>
            <a:off x="18177" y="6447006"/>
            <a:ext cx="3888432" cy="369332"/>
          </a:xfrm>
          <a:prstGeom prst="rect">
            <a:avLst/>
          </a:prstGeom>
          <a:noFill/>
        </p:spPr>
        <p:txBody>
          <a:bodyPr wrap="square" rtlCol="1">
            <a:spAutoFit/>
          </a:bodyPr>
          <a:lstStyle/>
          <a:p>
            <a:pPr lvl="0" algn="l" rtl="0"/>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Ms.c. Fadhela Nafi Alrawi</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p:txBody>
      </p:sp>
    </p:spTree>
    <p:extLst>
      <p:ext uri="{BB962C8B-B14F-4D97-AF65-F5344CB8AC3E}">
        <p14:creationId xmlns:p14="http://schemas.microsoft.com/office/powerpoint/2010/main" val="1620436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US" b="1" dirty="0">
                <a:solidFill>
                  <a:schemeClr val="tx1"/>
                </a:solidFill>
              </a:rPr>
              <a:t>Specimen dissection plans</a:t>
            </a:r>
            <a:endParaRPr lang="ar-IQ" b="1" dirty="0">
              <a:solidFill>
                <a:schemeClr val="tx1"/>
              </a:solidFill>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16" y="1484784"/>
            <a:ext cx="5256584" cy="5373216"/>
          </a:xfrm>
          <a:prstGeom prst="rect">
            <a:avLst/>
          </a:prstGeom>
        </p:spPr>
      </p:pic>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484784"/>
            <a:ext cx="4067944" cy="5373216"/>
          </a:xfrm>
          <a:prstGeom prst="rect">
            <a:avLst/>
          </a:prstGeom>
        </p:spPr>
      </p:pic>
    </p:spTree>
    <p:extLst>
      <p:ext uri="{BB962C8B-B14F-4D97-AF65-F5344CB8AC3E}">
        <p14:creationId xmlns:p14="http://schemas.microsoft.com/office/powerpoint/2010/main" val="128486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style>
          <a:lnRef idx="3">
            <a:schemeClr val="lt1"/>
          </a:lnRef>
          <a:fillRef idx="1">
            <a:schemeClr val="accent5"/>
          </a:fillRef>
          <a:effectRef idx="1">
            <a:schemeClr val="accent5"/>
          </a:effectRef>
          <a:fontRef idx="minor">
            <a:schemeClr val="lt1"/>
          </a:fontRef>
        </p:style>
        <p:txBody>
          <a:bodyPr/>
          <a:lstStyle/>
          <a:p>
            <a:r>
              <a:rPr lang="en-US" b="1" dirty="0">
                <a:solidFill>
                  <a:schemeClr val="tx1"/>
                </a:solidFill>
              </a:rPr>
              <a:t>Specimen dissection plans</a:t>
            </a:r>
            <a:endParaRPr lang="ar-IQ" b="1" dirty="0">
              <a:solidFill>
                <a:schemeClr val="tx1"/>
              </a:solidFill>
            </a:endParaRPr>
          </a:p>
        </p:txBody>
      </p:sp>
      <p:sp>
        <p:nvSpPr>
          <p:cNvPr id="3" name="عنصر نائب للمحتوى 2"/>
          <p:cNvSpPr>
            <a:spLocks noGrp="1"/>
          </p:cNvSpPr>
          <p:nvPr>
            <p:ph idx="1"/>
          </p:nvPr>
        </p:nvSpPr>
        <p:spPr>
          <a:xfrm>
            <a:off x="457200" y="1600200"/>
            <a:ext cx="2674640" cy="4525963"/>
          </a:xfrm>
        </p:spPr>
        <p:txBody>
          <a:bodyPr>
            <a:normAutofit fontScale="77500" lnSpcReduction="20000"/>
          </a:bodyPr>
          <a:lstStyle/>
          <a:p>
            <a:pPr algn="l" rtl="0"/>
            <a:r>
              <a:rPr lang="en-US" sz="2400" b="1" dirty="0" smtClean="0">
                <a:solidFill>
                  <a:schemeClr val="tx2">
                    <a:lumMod val="60000"/>
                    <a:lumOff val="40000"/>
                  </a:schemeClr>
                </a:solidFill>
              </a:rPr>
              <a:t>Appendix</a:t>
            </a:r>
          </a:p>
          <a:p>
            <a:pPr algn="l" rtl="0"/>
            <a:r>
              <a:rPr lang="en-US" sz="2100" dirty="0" smtClean="0"/>
              <a:t>Divide specimen in three  by cutting a cross-section 2 cm from tip</a:t>
            </a:r>
          </a:p>
          <a:p>
            <a:pPr algn="l" rtl="0"/>
            <a:r>
              <a:rPr lang="en-US" sz="2100" dirty="0" smtClean="0"/>
              <a:t>Cut cross-sections of proximal fragment at 5 mm intervals</a:t>
            </a:r>
          </a:p>
          <a:p>
            <a:pPr marL="0" indent="0" algn="l" rtl="0">
              <a:buNone/>
            </a:pPr>
            <a:endParaRPr lang="en-US" dirty="0" smtClean="0"/>
          </a:p>
          <a:p>
            <a:pPr algn="l" rtl="0"/>
            <a:r>
              <a:rPr lang="en-US" sz="2400" b="1" dirty="0" smtClean="0">
                <a:solidFill>
                  <a:schemeClr val="tx2">
                    <a:lumMod val="60000"/>
                    <a:lumOff val="40000"/>
                  </a:schemeClr>
                </a:solidFill>
              </a:rPr>
              <a:t>kidney</a:t>
            </a:r>
            <a:r>
              <a:rPr lang="en-US" sz="2400" b="1" dirty="0" smtClean="0"/>
              <a:t> </a:t>
            </a:r>
          </a:p>
          <a:p>
            <a:pPr algn="l" rtl="0"/>
            <a:r>
              <a:rPr lang="en-US" sz="2600" dirty="0" smtClean="0"/>
              <a:t>The sample is divided into three sections. It is taken from the affected area and from the lymph nodes, if any.</a:t>
            </a:r>
          </a:p>
          <a:p>
            <a:pPr algn="l" rtl="0"/>
            <a:endParaRPr lang="ar-IQ"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078" y="1413201"/>
            <a:ext cx="3085044" cy="2147864"/>
          </a:xfrm>
          <a:prstGeom prst="rect">
            <a:avLst/>
          </a:prstGeom>
          <a:ln>
            <a:noFill/>
          </a:ln>
          <a:effectLst>
            <a:outerShdw blurRad="292100" dist="139700" dir="2700000" algn="tl" rotWithShape="0">
              <a:srgbClr val="333333">
                <a:alpha val="65000"/>
              </a:srgbClr>
            </a:outerShdw>
          </a:effectLst>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688" y="3708548"/>
            <a:ext cx="3085044" cy="2880320"/>
          </a:xfrm>
          <a:prstGeom prst="rect">
            <a:avLst/>
          </a:prstGeom>
          <a:ln>
            <a:noFill/>
          </a:ln>
          <a:effectLst>
            <a:outerShdw blurRad="292100" dist="139700" dir="2700000" algn="tl" rotWithShape="0">
              <a:srgbClr val="333333">
                <a:alpha val="65000"/>
              </a:srgbClr>
            </a:outerShdw>
          </a:effectLst>
        </p:spPr>
      </p:pic>
      <p:sp>
        <p:nvSpPr>
          <p:cNvPr id="6" name="مربع نص 5"/>
          <p:cNvSpPr txBox="1"/>
          <p:nvPr/>
        </p:nvSpPr>
        <p:spPr>
          <a:xfrm>
            <a:off x="6224855" y="5309920"/>
            <a:ext cx="2688492" cy="646331"/>
          </a:xfrm>
          <a:prstGeom prst="rect">
            <a:avLst/>
          </a:prstGeom>
          <a:noFill/>
        </p:spPr>
        <p:txBody>
          <a:bodyPr wrap="square" rtlCol="1">
            <a:spAutoFit/>
          </a:bodyPr>
          <a:lstStyle/>
          <a:p>
            <a:pPr marL="285750" indent="-285750" algn="l" rtl="0">
              <a:buFont typeface="Arial" pitchFamily="34" charset="0"/>
              <a:buChar char="•"/>
            </a:pPr>
            <a:r>
              <a:rPr lang="en-US" b="1" dirty="0" smtClean="0">
                <a:solidFill>
                  <a:schemeClr val="tx2">
                    <a:lumMod val="60000"/>
                    <a:lumOff val="40000"/>
                  </a:schemeClr>
                </a:solidFill>
              </a:rPr>
              <a:t>Kidney – nephrectomy for tumor</a:t>
            </a:r>
            <a:endParaRPr lang="ar-IQ" b="1" dirty="0">
              <a:solidFill>
                <a:schemeClr val="tx2">
                  <a:lumMod val="60000"/>
                  <a:lumOff val="40000"/>
                </a:schemeClr>
              </a:solidFill>
            </a:endParaRPr>
          </a:p>
        </p:txBody>
      </p:sp>
      <p:pic>
        <p:nvPicPr>
          <p:cNvPr id="7" name="صورة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2255793"/>
            <a:ext cx="2764086" cy="2880319"/>
          </a:xfrm>
          <a:prstGeom prst="rect">
            <a:avLst/>
          </a:prstGeom>
        </p:spPr>
      </p:pic>
    </p:spTree>
    <p:extLst>
      <p:ext uri="{BB962C8B-B14F-4D97-AF65-F5344CB8AC3E}">
        <p14:creationId xmlns:p14="http://schemas.microsoft.com/office/powerpoint/2010/main" val="2123800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style>
          <a:lnRef idx="3">
            <a:schemeClr val="lt1"/>
          </a:lnRef>
          <a:fillRef idx="1">
            <a:schemeClr val="accent5"/>
          </a:fillRef>
          <a:effectRef idx="1">
            <a:schemeClr val="accent5"/>
          </a:effectRef>
          <a:fontRef idx="minor">
            <a:schemeClr val="lt1"/>
          </a:fontRef>
        </p:style>
        <p:txBody>
          <a:bodyPr/>
          <a:lstStyle/>
          <a:p>
            <a:r>
              <a:rPr lang="en-US" b="1" dirty="0">
                <a:solidFill>
                  <a:schemeClr val="tx1"/>
                </a:solidFill>
              </a:rPr>
              <a:t>Specimen dissection plans</a:t>
            </a:r>
            <a:endParaRPr lang="ar-IQ" b="1" dirty="0">
              <a:solidFill>
                <a:schemeClr val="tx1"/>
              </a:solidFill>
            </a:endParaRPr>
          </a:p>
        </p:txBody>
      </p:sp>
      <p:sp>
        <p:nvSpPr>
          <p:cNvPr id="3" name="عنصر نائب للمحتوى 2"/>
          <p:cNvSpPr>
            <a:spLocks noGrp="1"/>
          </p:cNvSpPr>
          <p:nvPr>
            <p:ph idx="1"/>
          </p:nvPr>
        </p:nvSpPr>
        <p:spPr>
          <a:xfrm>
            <a:off x="457200" y="1600200"/>
            <a:ext cx="3394720" cy="4525963"/>
          </a:xfrm>
        </p:spPr>
        <p:txBody>
          <a:bodyPr>
            <a:normAutofit fontScale="77500" lnSpcReduction="20000"/>
          </a:bodyPr>
          <a:lstStyle/>
          <a:p>
            <a:pPr algn="l" rtl="0"/>
            <a:r>
              <a:rPr lang="en-US" sz="2400" b="1" dirty="0" smtClean="0">
                <a:solidFill>
                  <a:schemeClr val="tx2">
                    <a:lumMod val="60000"/>
                    <a:lumOff val="40000"/>
                  </a:schemeClr>
                </a:solidFill>
              </a:rPr>
              <a:t>Bladder_ cystectomy</a:t>
            </a:r>
          </a:p>
          <a:p>
            <a:pPr algn="just" rtl="0"/>
            <a:r>
              <a:rPr lang="en-US" sz="2300" dirty="0"/>
              <a:t>Two options are available for the dissection:</a:t>
            </a:r>
          </a:p>
          <a:p>
            <a:pPr algn="just" rtl="0"/>
            <a:endParaRPr lang="en-US" sz="2300" dirty="0"/>
          </a:p>
          <a:p>
            <a:pPr algn="just" rtl="0"/>
            <a:r>
              <a:rPr lang="en-US" sz="2300" dirty="0"/>
              <a:t>Open with scissors in a Y shape through the anterior wall and fix overnight in formalin</a:t>
            </a:r>
          </a:p>
          <a:p>
            <a:pPr algn="just" rtl="0"/>
            <a:endParaRPr lang="en-US" sz="2300" dirty="0"/>
          </a:p>
          <a:p>
            <a:pPr algn="just" rtl="0"/>
            <a:r>
              <a:rPr lang="en-US" sz="2300" dirty="0"/>
              <a:t>Fill with formalin, fix overnight and divide into anterior and posterior halves by first cutting the lateral bladder walls and then sectioning the prostate, beginning at the bladder neck and being careful to make the cut through the urethra.</a:t>
            </a:r>
            <a:endParaRPr lang="ar-IQ" sz="23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1628800"/>
            <a:ext cx="4680520" cy="46085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44780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US" b="1" dirty="0">
                <a:solidFill>
                  <a:schemeClr val="tx1"/>
                </a:solidFill>
              </a:rPr>
              <a:t>Specimen dissection plans</a:t>
            </a:r>
            <a:endParaRPr lang="ar-IQ" b="1" dirty="0">
              <a:solidFill>
                <a:schemeClr val="tx1"/>
              </a:solidFill>
            </a:endParaRPr>
          </a:p>
        </p:txBody>
      </p:sp>
      <p:sp>
        <p:nvSpPr>
          <p:cNvPr id="3" name="عنصر نائب للمحتوى 2"/>
          <p:cNvSpPr>
            <a:spLocks noGrp="1"/>
          </p:cNvSpPr>
          <p:nvPr>
            <p:ph idx="1"/>
          </p:nvPr>
        </p:nvSpPr>
        <p:spPr>
          <a:xfrm>
            <a:off x="467544" y="1124744"/>
            <a:ext cx="3250704" cy="4525963"/>
          </a:xfrm>
        </p:spPr>
        <p:txBody>
          <a:bodyPr>
            <a:normAutofit fontScale="92500" lnSpcReduction="20000"/>
          </a:bodyPr>
          <a:lstStyle/>
          <a:p>
            <a:pPr algn="just" rtl="0"/>
            <a:r>
              <a:rPr lang="en-US" sz="2000" b="1" dirty="0">
                <a:solidFill>
                  <a:schemeClr val="tx2">
                    <a:lumMod val="60000"/>
                    <a:lumOff val="40000"/>
                  </a:schemeClr>
                </a:solidFill>
              </a:rPr>
              <a:t>Prostate gland: Radical prostatectomy for </a:t>
            </a:r>
            <a:r>
              <a:rPr lang="en-US" sz="2000" b="1" dirty="0" smtClean="0">
                <a:solidFill>
                  <a:schemeClr val="tx2">
                    <a:lumMod val="60000"/>
                    <a:lumOff val="40000"/>
                  </a:schemeClr>
                </a:solidFill>
              </a:rPr>
              <a:t>tumor</a:t>
            </a:r>
          </a:p>
          <a:p>
            <a:pPr algn="just" rtl="0"/>
            <a:r>
              <a:rPr lang="en-US" sz="2200" dirty="0" smtClean="0"/>
              <a:t>Serially </a:t>
            </a:r>
            <a:r>
              <a:rPr lang="en-US" sz="2200" dirty="0"/>
              <a:t>section the prostate at 2-3 mm intervals from apex to base Lay the individual slices sequentially and examine them carefully</a:t>
            </a:r>
            <a:r>
              <a:rPr lang="en-US" sz="2200" dirty="0" smtClean="0"/>
              <a:t>.</a:t>
            </a:r>
          </a:p>
          <a:p>
            <a:pPr algn="just" rtl="0"/>
            <a:r>
              <a:rPr lang="en-US" sz="2200" b="1" dirty="0">
                <a:solidFill>
                  <a:schemeClr val="tx2">
                    <a:lumMod val="60000"/>
                    <a:lumOff val="40000"/>
                  </a:schemeClr>
                </a:solidFill>
              </a:rPr>
              <a:t>Uterus - cervical biopsy</a:t>
            </a:r>
          </a:p>
          <a:p>
            <a:pPr algn="just" rtl="0"/>
            <a:endParaRPr lang="en-US" sz="2200" dirty="0"/>
          </a:p>
          <a:p>
            <a:pPr algn="just" rtl="0"/>
            <a:r>
              <a:rPr lang="en-US" sz="2200" dirty="0" smtClean="0"/>
              <a:t> </a:t>
            </a:r>
            <a:r>
              <a:rPr lang="en-US" sz="2200" dirty="0"/>
              <a:t>Do not cut the specimen unless the individual pieces are ≥ 4 mm It is essential that all of the tissue received be </a:t>
            </a:r>
            <a:r>
              <a:rPr lang="en-US" sz="2200" dirty="0" smtClean="0"/>
              <a:t>preserved in formalin </a:t>
            </a:r>
            <a:endParaRPr lang="ar-IQ" sz="22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171143"/>
            <a:ext cx="3435102" cy="2016224"/>
          </a:xfrm>
          <a:prstGeom prst="rect">
            <a:avLst/>
          </a:prstGeom>
          <a:ln>
            <a:noFill/>
          </a:ln>
          <a:effectLst>
            <a:outerShdw blurRad="292100" dist="139700" dir="2700000" algn="tl" rotWithShape="0">
              <a:srgbClr val="333333">
                <a:alpha val="65000"/>
              </a:srgbClr>
            </a:outerShdw>
          </a:effectLst>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3284984"/>
            <a:ext cx="5076056" cy="3168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66343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US" b="1" dirty="0">
                <a:solidFill>
                  <a:schemeClr val="tx1"/>
                </a:solidFill>
              </a:rPr>
              <a:t>Specimen dissection plans</a:t>
            </a:r>
            <a:endParaRPr lang="ar-IQ" b="1" dirty="0">
              <a:solidFill>
                <a:schemeClr val="tx1"/>
              </a:solidFill>
            </a:endParaRPr>
          </a:p>
        </p:txBody>
      </p:sp>
      <p:sp>
        <p:nvSpPr>
          <p:cNvPr id="3" name="عنصر نائب للمحتوى 2"/>
          <p:cNvSpPr>
            <a:spLocks noGrp="1"/>
          </p:cNvSpPr>
          <p:nvPr>
            <p:ph idx="1"/>
          </p:nvPr>
        </p:nvSpPr>
        <p:spPr>
          <a:xfrm>
            <a:off x="251520" y="1196753"/>
            <a:ext cx="3456384" cy="4958012"/>
          </a:xfrm>
        </p:spPr>
        <p:txBody>
          <a:bodyPr>
            <a:normAutofit fontScale="85000" lnSpcReduction="20000"/>
          </a:bodyPr>
          <a:lstStyle/>
          <a:p>
            <a:pPr algn="l" rtl="0"/>
            <a:endParaRPr lang="en-US" sz="2000" dirty="0" smtClean="0">
              <a:solidFill>
                <a:schemeClr val="tx2">
                  <a:lumMod val="60000"/>
                  <a:lumOff val="40000"/>
                </a:schemeClr>
              </a:solidFill>
            </a:endParaRPr>
          </a:p>
          <a:p>
            <a:pPr algn="l" rtl="0"/>
            <a:r>
              <a:rPr lang="en-US" sz="2000" b="1" dirty="0">
                <a:solidFill>
                  <a:schemeClr val="tx2">
                    <a:lumMod val="60000"/>
                    <a:lumOff val="40000"/>
                  </a:schemeClr>
                </a:solidFill>
              </a:rPr>
              <a:t>Uterus </a:t>
            </a:r>
            <a:r>
              <a:rPr lang="en-US" sz="2000" b="1" dirty="0" smtClean="0">
                <a:solidFill>
                  <a:schemeClr val="tx2">
                    <a:lumMod val="60000"/>
                    <a:lumOff val="40000"/>
                  </a:schemeClr>
                </a:solidFill>
              </a:rPr>
              <a:t>hysterectomy</a:t>
            </a:r>
          </a:p>
          <a:p>
            <a:pPr algn="l" rtl="0"/>
            <a:r>
              <a:rPr lang="en-US" sz="2000" dirty="0"/>
              <a:t>Myomas: at least one section per myoma, up to three; sections from any grossly abnormal area (e.g. soft, fleshy, necrotic, cystic)</a:t>
            </a:r>
          </a:p>
          <a:p>
            <a:pPr algn="l" rtl="0"/>
            <a:endParaRPr lang="en-US" sz="2000" dirty="0"/>
          </a:p>
          <a:p>
            <a:pPr algn="l" rtl="0"/>
            <a:r>
              <a:rPr lang="en-US" sz="2000" dirty="0"/>
              <a:t>Cervix: one section from anterior half and one from posterior half</a:t>
            </a:r>
          </a:p>
          <a:p>
            <a:pPr algn="l" rtl="0"/>
            <a:endParaRPr lang="en-US" sz="2000" dirty="0"/>
          </a:p>
          <a:p>
            <a:pPr algn="l" rtl="0"/>
            <a:r>
              <a:rPr lang="en-US" sz="2000" dirty="0"/>
              <a:t>Cervical or endometrial polyps: to be submitted in entirety unless extremely large</a:t>
            </a:r>
          </a:p>
          <a:p>
            <a:pPr algn="l" rtl="0"/>
            <a:endParaRPr lang="en-US" sz="2000" dirty="0">
              <a:solidFill>
                <a:schemeClr val="tx2">
                  <a:lumMod val="60000"/>
                  <a:lumOff val="40000"/>
                </a:schemeClr>
              </a:solidFill>
            </a:endParaRPr>
          </a:p>
          <a:p>
            <a:pPr algn="l" rtl="0"/>
            <a:r>
              <a:rPr lang="en-US" sz="2000" b="1" dirty="0" smtClean="0">
                <a:solidFill>
                  <a:schemeClr val="tx2">
                    <a:lumMod val="60000"/>
                    <a:lumOff val="40000"/>
                  </a:schemeClr>
                </a:solidFill>
              </a:rPr>
              <a:t>Hysterectomy </a:t>
            </a:r>
            <a:r>
              <a:rPr lang="en-US" sz="2000" b="1" dirty="0">
                <a:solidFill>
                  <a:schemeClr val="tx2">
                    <a:lumMod val="60000"/>
                    <a:lumOff val="40000"/>
                  </a:schemeClr>
                </a:solidFill>
              </a:rPr>
              <a:t>For Malignant </a:t>
            </a:r>
            <a:r>
              <a:rPr lang="en-US" sz="2000" b="1" dirty="0" smtClean="0">
                <a:solidFill>
                  <a:schemeClr val="tx2">
                    <a:lumMod val="60000"/>
                    <a:lumOff val="40000"/>
                  </a:schemeClr>
                </a:solidFill>
              </a:rPr>
              <a:t>Tumours</a:t>
            </a:r>
          </a:p>
          <a:p>
            <a:pPr algn="l" rtl="0"/>
            <a:r>
              <a:rPr lang="en-US" sz="2000" dirty="0" smtClean="0"/>
              <a:t>sample </a:t>
            </a:r>
            <a:r>
              <a:rPr lang="en-US" sz="2000" dirty="0"/>
              <a:t>entire endometrium by making parallel sections, 2-3 mm apart</a:t>
            </a:r>
            <a:r>
              <a:rPr lang="en-US" sz="2000" dirty="0">
                <a:solidFill>
                  <a:schemeClr val="tx2">
                    <a:lumMod val="60000"/>
                    <a:lumOff val="40000"/>
                  </a:schemeClr>
                </a:solidFill>
              </a:rPr>
              <a:t>,</a:t>
            </a:r>
            <a:endParaRPr lang="ar-IQ" sz="2000" dirty="0">
              <a:solidFill>
                <a:schemeClr val="tx2">
                  <a:lumMod val="60000"/>
                  <a:lumOff val="40000"/>
                </a:schemeClr>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5129" y="1340769"/>
            <a:ext cx="5400675" cy="2736304"/>
          </a:xfrm>
          <a:prstGeom prst="rect">
            <a:avLst/>
          </a:prstGeom>
          <a:ln>
            <a:noFill/>
          </a:ln>
          <a:effectLst>
            <a:outerShdw blurRad="292100" dist="139700" dir="2700000" algn="tl" rotWithShape="0">
              <a:srgbClr val="333333">
                <a:alpha val="65000"/>
              </a:srgbClr>
            </a:outerShdw>
          </a:effectLst>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482" y="4437112"/>
            <a:ext cx="5400675" cy="22746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1566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60648"/>
            <a:ext cx="8229600" cy="778098"/>
          </a:xfrm>
        </p:spPr>
        <p:style>
          <a:lnRef idx="3">
            <a:schemeClr val="lt1"/>
          </a:lnRef>
          <a:fillRef idx="1">
            <a:schemeClr val="accent5"/>
          </a:fillRef>
          <a:effectRef idx="1">
            <a:schemeClr val="accent5"/>
          </a:effectRef>
          <a:fontRef idx="minor">
            <a:schemeClr val="lt1"/>
          </a:fontRef>
        </p:style>
        <p:txBody>
          <a:bodyPr/>
          <a:lstStyle/>
          <a:p>
            <a:r>
              <a:rPr lang="en-US" b="1" dirty="0">
                <a:solidFill>
                  <a:schemeClr val="tx1"/>
                </a:solidFill>
              </a:rPr>
              <a:t>Specimen dissection plans</a:t>
            </a:r>
            <a:endParaRPr lang="ar-IQ" b="1" dirty="0">
              <a:solidFill>
                <a:schemeClr val="tx1"/>
              </a:solidFill>
            </a:endParaRPr>
          </a:p>
        </p:txBody>
      </p:sp>
      <p:sp>
        <p:nvSpPr>
          <p:cNvPr id="3" name="عنصر نائب للمحتوى 2"/>
          <p:cNvSpPr>
            <a:spLocks noGrp="1"/>
          </p:cNvSpPr>
          <p:nvPr>
            <p:ph idx="1"/>
          </p:nvPr>
        </p:nvSpPr>
        <p:spPr>
          <a:xfrm>
            <a:off x="457200" y="1600200"/>
            <a:ext cx="3754760" cy="4525963"/>
          </a:xfrm>
        </p:spPr>
        <p:txBody>
          <a:bodyPr>
            <a:normAutofit/>
          </a:bodyPr>
          <a:lstStyle/>
          <a:p>
            <a:pPr algn="l" rtl="0"/>
            <a:r>
              <a:rPr lang="en-US" sz="2400" b="1" dirty="0">
                <a:solidFill>
                  <a:schemeClr val="tx2">
                    <a:lumMod val="60000"/>
                    <a:lumOff val="40000"/>
                  </a:schemeClr>
                </a:solidFill>
              </a:rPr>
              <a:t>Fallopian tubes </a:t>
            </a:r>
            <a:r>
              <a:rPr lang="en-US" sz="2400" b="1" dirty="0" smtClean="0">
                <a:solidFill>
                  <a:schemeClr val="tx2">
                    <a:lumMod val="60000"/>
                    <a:lumOff val="40000"/>
                  </a:schemeClr>
                </a:solidFill>
              </a:rPr>
              <a:t>– salpingectomy</a:t>
            </a:r>
          </a:p>
          <a:p>
            <a:pPr algn="just" rtl="0"/>
            <a:r>
              <a:rPr lang="en-US" sz="2000" dirty="0"/>
              <a:t>Submit three cross-sections of each tube, taken from the proximal, mid, and distal portions, submitted in the same cassette</a:t>
            </a:r>
            <a:endParaRPr lang="ar-IQ" sz="20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1472275"/>
            <a:ext cx="3888432" cy="29552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6917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style>
          <a:lnRef idx="3">
            <a:schemeClr val="lt1"/>
          </a:lnRef>
          <a:fillRef idx="1">
            <a:schemeClr val="accent5"/>
          </a:fillRef>
          <a:effectRef idx="1">
            <a:schemeClr val="accent5"/>
          </a:effectRef>
          <a:fontRef idx="minor">
            <a:schemeClr val="lt1"/>
          </a:fontRef>
        </p:style>
        <p:txBody>
          <a:bodyPr/>
          <a:lstStyle/>
          <a:p>
            <a:r>
              <a:rPr lang="en-US" b="1" dirty="0">
                <a:solidFill>
                  <a:schemeClr val="tx1"/>
                </a:solidFill>
              </a:rPr>
              <a:t>Specimen dissection plans</a:t>
            </a:r>
            <a:endParaRPr lang="ar-IQ" b="1" dirty="0">
              <a:solidFill>
                <a:schemeClr val="tx1"/>
              </a:solidFill>
            </a:endParaRPr>
          </a:p>
        </p:txBody>
      </p:sp>
      <p:sp>
        <p:nvSpPr>
          <p:cNvPr id="3" name="عنصر نائب للمحتوى 2"/>
          <p:cNvSpPr>
            <a:spLocks noGrp="1"/>
          </p:cNvSpPr>
          <p:nvPr>
            <p:ph idx="1"/>
          </p:nvPr>
        </p:nvSpPr>
        <p:spPr>
          <a:xfrm>
            <a:off x="345720" y="1224076"/>
            <a:ext cx="8524568" cy="1612776"/>
          </a:xfrm>
        </p:spPr>
        <p:txBody>
          <a:bodyPr>
            <a:normAutofit/>
          </a:bodyPr>
          <a:lstStyle/>
          <a:p>
            <a:pPr algn="l" rtl="0"/>
            <a:r>
              <a:rPr lang="en-US" sz="2400" b="1" dirty="0">
                <a:solidFill>
                  <a:schemeClr val="tx2">
                    <a:lumMod val="60000"/>
                    <a:lumOff val="40000"/>
                  </a:schemeClr>
                </a:solidFill>
              </a:rPr>
              <a:t>Breast: Lumpectomy / Excisional biopsy</a:t>
            </a:r>
          </a:p>
          <a:p>
            <a:pPr algn="just" rtl="0"/>
            <a:r>
              <a:rPr lang="en-US" sz="2000" dirty="0"/>
              <a:t>Section specimen: if specimen is s 3cm, cut 3-4 mm </a:t>
            </a:r>
            <a:r>
              <a:rPr lang="en-US" sz="2000" dirty="0" smtClean="0"/>
              <a:t>slices;</a:t>
            </a:r>
          </a:p>
          <a:p>
            <a:pPr algn="just" rtl="0"/>
            <a:r>
              <a:rPr lang="en-US" sz="2000" dirty="0" smtClean="0"/>
              <a:t>if </a:t>
            </a:r>
            <a:r>
              <a:rPr lang="en-US" sz="2000" dirty="0"/>
              <a:t>it is larger, bisect specimen transversely, place cut surface down, and take sagittal blocks through superior and inferior portions</a:t>
            </a:r>
            <a:endParaRPr lang="ar-IQ" sz="20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708920"/>
            <a:ext cx="8280920" cy="41490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8047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US" sz="4000" dirty="0" smtClean="0"/>
              <a:t/>
            </a:r>
            <a:br>
              <a:rPr lang="en-US" sz="4000" dirty="0" smtClean="0"/>
            </a:br>
            <a:r>
              <a:rPr lang="en-US" sz="4000" b="1" dirty="0" smtClean="0">
                <a:solidFill>
                  <a:schemeClr val="tx1"/>
                </a:solidFill>
              </a:rPr>
              <a:t>GROSSING/SURGICAL </a:t>
            </a:r>
            <a:r>
              <a:rPr lang="en-US" sz="4000" b="1" dirty="0">
                <a:solidFill>
                  <a:schemeClr val="tx1"/>
                </a:solidFill>
              </a:rPr>
              <a:t>CUT-UP</a:t>
            </a:r>
            <a:r>
              <a:rPr lang="en-US" sz="4000" dirty="0"/>
              <a:t/>
            </a:r>
            <a:br>
              <a:rPr lang="en-US" sz="4000" dirty="0"/>
            </a:br>
            <a:endParaRPr lang="ar-IQ" dirty="0"/>
          </a:p>
        </p:txBody>
      </p:sp>
      <p:sp>
        <p:nvSpPr>
          <p:cNvPr id="3" name="عنصر نائب للمحتوى 2"/>
          <p:cNvSpPr>
            <a:spLocks noGrp="1"/>
          </p:cNvSpPr>
          <p:nvPr>
            <p:ph idx="1"/>
          </p:nvPr>
        </p:nvSpPr>
        <p:spPr/>
        <p:txBody>
          <a:bodyPr>
            <a:normAutofit fontScale="32500" lnSpcReduction="20000"/>
          </a:bodyPr>
          <a:lstStyle/>
          <a:p>
            <a:pPr algn="l" rtl="0"/>
            <a:endParaRPr lang="en-US" dirty="0"/>
          </a:p>
          <a:p>
            <a:pPr marL="0" indent="0" algn="just" rtl="0">
              <a:buNone/>
            </a:pPr>
            <a:r>
              <a:rPr lang="en-US" sz="5500" dirty="0">
                <a:latin typeface="Bahnschrift" pitchFamily="34" charset="0"/>
              </a:rPr>
              <a:t>Specimen reception:</a:t>
            </a:r>
          </a:p>
          <a:p>
            <a:pPr algn="just" rtl="0"/>
            <a:endParaRPr lang="en-US" sz="5500" dirty="0">
              <a:latin typeface="Bahnschrift" pitchFamily="34" charset="0"/>
            </a:endParaRPr>
          </a:p>
          <a:p>
            <a:pPr algn="just" rtl="0"/>
            <a:r>
              <a:rPr lang="en-US" sz="5500" dirty="0">
                <a:latin typeface="Bahnschrift" pitchFamily="34" charset="0"/>
              </a:rPr>
              <a:t>A separate room is required for specimen reception must be equipped with appropriate easily cleaned benching, adequate lighting, good ventilation, safety equipment, disinfectants, absorption granules and protective clothing.</a:t>
            </a:r>
          </a:p>
          <a:p>
            <a:pPr algn="just" rtl="0"/>
            <a:endParaRPr lang="en-US" sz="5500" dirty="0">
              <a:latin typeface="Bahnschrift" pitchFamily="34" charset="0"/>
            </a:endParaRPr>
          </a:p>
          <a:p>
            <a:pPr algn="just" rtl="0"/>
            <a:r>
              <a:rPr lang="en-US" sz="5500" dirty="0">
                <a:latin typeface="Bahnschrift" pitchFamily="34" charset="0"/>
              </a:rPr>
              <a:t>The key point of this room is to receive samples safely and securely.</a:t>
            </a:r>
          </a:p>
          <a:p>
            <a:pPr algn="just" rtl="0"/>
            <a:endParaRPr lang="en-US" sz="5500" dirty="0">
              <a:latin typeface="Bahnschrift" pitchFamily="34" charset="0"/>
            </a:endParaRPr>
          </a:p>
          <a:p>
            <a:pPr algn="just" rtl="0"/>
            <a:r>
              <a:rPr lang="en-US" sz="5500" dirty="0">
                <a:latin typeface="Bahnschrift" pitchFamily="34" charset="0"/>
              </a:rPr>
              <a:t>Any new specimen should have its identity confirmed and assigned a unique laboratory specimen identifier, usually a complex number.</a:t>
            </a:r>
          </a:p>
          <a:p>
            <a:pPr algn="just" rtl="0"/>
            <a:endParaRPr lang="en-US" sz="5500" dirty="0">
              <a:latin typeface="Bahnschrift" pitchFamily="34" charset="0"/>
            </a:endParaRPr>
          </a:p>
          <a:p>
            <a:pPr algn="just" rtl="0"/>
            <a:r>
              <a:rPr lang="en-US" sz="5500" dirty="0">
                <a:latin typeface="Bahnschrift" pitchFamily="34" charset="0"/>
              </a:rPr>
              <a:t>Mapping of the specimen identifier against the clinical request form is mandatory, along with checking of appropriate clinical details mentioned against the specimen</a:t>
            </a:r>
            <a:r>
              <a:rPr lang="en-US" sz="5500" dirty="0" smtClean="0">
                <a:latin typeface="Bahnschrift" pitchFamily="34" charset="0"/>
              </a:rPr>
              <a:t>.</a:t>
            </a:r>
          </a:p>
          <a:p>
            <a:pPr algn="just" rtl="0"/>
            <a:r>
              <a:rPr lang="en-US" sz="5500" dirty="0">
                <a:latin typeface="Bahnschrift" pitchFamily="34" charset="0"/>
              </a:rPr>
              <a:t>There must be facilities available that the pathologist can do the dissection either by standing or sitting way.</a:t>
            </a:r>
            <a:endParaRPr lang="ar-IQ" sz="5500" dirty="0">
              <a:latin typeface="Bahnschrift" pitchFamily="34" charset="0"/>
            </a:endParaRPr>
          </a:p>
        </p:txBody>
      </p:sp>
    </p:spTree>
    <p:extLst>
      <p:ext uri="{BB962C8B-B14F-4D97-AF65-F5344CB8AC3E}">
        <p14:creationId xmlns:p14="http://schemas.microsoft.com/office/powerpoint/2010/main" val="1902789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مربع نص 6"/>
          <p:cNvSpPr txBox="1"/>
          <p:nvPr/>
        </p:nvSpPr>
        <p:spPr>
          <a:xfrm>
            <a:off x="467544" y="4864080"/>
            <a:ext cx="8208912" cy="1862048"/>
          </a:xfrm>
          <a:prstGeom prst="rect">
            <a:avLst/>
          </a:prstGeom>
          <a:noFill/>
        </p:spPr>
        <p:txBody>
          <a:bodyPr wrap="square" rtlCol="1">
            <a:spAutoFit/>
          </a:bodyPr>
          <a:lstStyle/>
          <a:p>
            <a:pPr algn="l" rtl="0"/>
            <a:r>
              <a:rPr lang="en-US" sz="11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gerian" pitchFamily="82" charset="0"/>
              </a:rPr>
              <a:t>THANK YOU</a:t>
            </a:r>
            <a:endParaRPr lang="ar-IQ" sz="11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lgerian" pitchFamily="82" charset="0"/>
            </a:endParaRPr>
          </a:p>
        </p:txBody>
      </p:sp>
    </p:spTree>
    <p:extLst>
      <p:ext uri="{BB962C8B-B14F-4D97-AF65-F5344CB8AC3E}">
        <p14:creationId xmlns:p14="http://schemas.microsoft.com/office/powerpoint/2010/main" val="4232063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صورة 10"/>
          <p:cNvPicPr>
            <a:picLocks noChangeAspect="1"/>
          </p:cNvPicPr>
          <p:nvPr/>
        </p:nvPicPr>
        <p:blipFill rotWithShape="1">
          <a:blip r:embed="rId2">
            <a:extLst>
              <a:ext uri="{28A0092B-C50C-407E-A947-70E740481C1C}">
                <a14:useLocalDpi xmlns:a14="http://schemas.microsoft.com/office/drawing/2010/main" val="0"/>
              </a:ext>
            </a:extLst>
          </a:blip>
          <a:srcRect r="4629"/>
          <a:stretch/>
        </p:blipFill>
        <p:spPr>
          <a:xfrm>
            <a:off x="33860" y="38546"/>
            <a:ext cx="8354563" cy="2592288"/>
          </a:xfrm>
          <a:prstGeom prst="rect">
            <a:avLst/>
          </a:prstGeom>
        </p:spPr>
      </p:pic>
      <p:sp>
        <p:nvSpPr>
          <p:cNvPr id="15" name="سهم للأسفل 14"/>
          <p:cNvSpPr/>
          <p:nvPr/>
        </p:nvSpPr>
        <p:spPr>
          <a:xfrm>
            <a:off x="1069577" y="1880485"/>
            <a:ext cx="288032" cy="486258"/>
          </a:xfrm>
          <a:prstGeom prst="downArrow">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sp>
        <p:nvSpPr>
          <p:cNvPr id="19" name="سهم إلى اليسار واليمين والأعلى 18"/>
          <p:cNvSpPr/>
          <p:nvPr/>
        </p:nvSpPr>
        <p:spPr>
          <a:xfrm>
            <a:off x="4277110" y="2092487"/>
            <a:ext cx="4248472" cy="548511"/>
          </a:xfrm>
          <a:prstGeom prst="leftRightUpArrow">
            <a:avLst/>
          </a:prstGeom>
        </p:spPr>
        <p:style>
          <a:lnRef idx="1">
            <a:schemeClr val="dk1"/>
          </a:lnRef>
          <a:fillRef idx="2">
            <a:schemeClr val="dk1"/>
          </a:fillRef>
          <a:effectRef idx="1">
            <a:schemeClr val="dk1"/>
          </a:effectRef>
          <a:fontRef idx="minor">
            <a:schemeClr val="dk1"/>
          </a:fontRef>
        </p:style>
        <p:txBody>
          <a:bodyPr rtlCol="1" anchor="ctr"/>
          <a:lstStyle/>
          <a:p>
            <a:pPr algn="ctr"/>
            <a:endParaRPr lang="ar-IQ"/>
          </a:p>
        </p:txBody>
      </p:sp>
      <p:pic>
        <p:nvPicPr>
          <p:cNvPr id="21" name="صورة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2698966"/>
            <a:ext cx="2196858" cy="3945979"/>
          </a:xfrm>
          <a:prstGeom prst="rect">
            <a:avLst/>
          </a:prstGeom>
          <a:ln>
            <a:noFill/>
          </a:ln>
          <a:effectLst>
            <a:outerShdw blurRad="292100" dist="139700" dir="2700000" algn="tl" rotWithShape="0">
              <a:srgbClr val="333333">
                <a:alpha val="65000"/>
              </a:srgbClr>
            </a:outerShdw>
          </a:effectLst>
        </p:spPr>
      </p:pic>
      <p:pic>
        <p:nvPicPr>
          <p:cNvPr id="22" name="صورة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40" y="2698966"/>
            <a:ext cx="2232248" cy="2327983"/>
          </a:xfrm>
          <a:prstGeom prst="rect">
            <a:avLst/>
          </a:prstGeom>
          <a:ln>
            <a:noFill/>
          </a:ln>
          <a:effectLst>
            <a:outerShdw blurRad="292100" dist="139700" dir="2700000" algn="tl" rotWithShape="0">
              <a:srgbClr val="333333">
                <a:alpha val="65000"/>
              </a:srgbClr>
            </a:outerShdw>
          </a:effectLst>
        </p:spPr>
      </p:pic>
      <p:pic>
        <p:nvPicPr>
          <p:cNvPr id="23" name="صورة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668" y="2652100"/>
            <a:ext cx="2233882" cy="37504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0508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23528" y="332656"/>
            <a:ext cx="8640960" cy="866527"/>
          </a:xfrm>
        </p:spPr>
        <p:style>
          <a:lnRef idx="3">
            <a:schemeClr val="lt1"/>
          </a:lnRef>
          <a:fillRef idx="1">
            <a:schemeClr val="accent5"/>
          </a:fillRef>
          <a:effectRef idx="1">
            <a:schemeClr val="accent5"/>
          </a:effectRef>
          <a:fontRef idx="minor">
            <a:schemeClr val="lt1"/>
          </a:fontRef>
        </p:style>
        <p:txBody>
          <a:bodyPr>
            <a:normAutofit/>
          </a:bodyPr>
          <a:lstStyle/>
          <a:p>
            <a:pPr rtl="0"/>
            <a:r>
              <a:rPr lang="en-US" sz="2400" b="1" dirty="0">
                <a:solidFill>
                  <a:schemeClr val="tx1"/>
                </a:solidFill>
                <a:latin typeface="Bahnschrift" pitchFamily="34" charset="0"/>
              </a:rPr>
              <a:t>The gross room/surgical cut-up including sample handling</a:t>
            </a:r>
            <a:endParaRPr lang="ar-IQ" sz="2400" b="1" dirty="0">
              <a:solidFill>
                <a:schemeClr val="tx1"/>
              </a:solidFill>
              <a:latin typeface="Bahnschrift" pitchFamily="34" charset="0"/>
            </a:endParaRPr>
          </a:p>
        </p:txBody>
      </p:sp>
      <p:sp>
        <p:nvSpPr>
          <p:cNvPr id="4" name="مربع نص 3"/>
          <p:cNvSpPr txBox="1"/>
          <p:nvPr/>
        </p:nvSpPr>
        <p:spPr>
          <a:xfrm>
            <a:off x="2267744" y="1341856"/>
            <a:ext cx="468052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l" rtl="0"/>
            <a:r>
              <a:rPr lang="en-US" sz="2400" b="1" cap="all" dirty="0">
                <a:ln w="0">
                  <a:solidFill>
                    <a:sysClr val="windowText" lastClr="00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Instruments used in grossing</a:t>
            </a:r>
            <a:endParaRPr lang="ar-IQ" sz="2400" b="1" cap="all" dirty="0">
              <a:ln w="0">
                <a:solidFill>
                  <a:sysClr val="windowText" lastClr="000000"/>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16832"/>
            <a:ext cx="4499992" cy="4824536"/>
          </a:xfrm>
          <a:prstGeom prst="rect">
            <a:avLst/>
          </a:prstGeom>
          <a:ln>
            <a:noFill/>
          </a:ln>
          <a:effectLst>
            <a:softEdge rad="112500"/>
          </a:effectLst>
        </p:spPr>
      </p:pic>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992" y="2321496"/>
            <a:ext cx="4644008" cy="4536504"/>
          </a:xfrm>
          <a:prstGeom prst="rect">
            <a:avLst/>
          </a:prstGeom>
        </p:spPr>
      </p:pic>
    </p:spTree>
    <p:extLst>
      <p:ext uri="{BB962C8B-B14F-4D97-AF65-F5344CB8AC3E}">
        <p14:creationId xmlns:p14="http://schemas.microsoft.com/office/powerpoint/2010/main" val="3280595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06090"/>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US" b="1" dirty="0">
                <a:solidFill>
                  <a:schemeClr val="tx1"/>
                </a:solidFill>
              </a:rPr>
              <a:t>General principles of grossing</a:t>
            </a:r>
            <a:endParaRPr lang="ar-IQ" b="1" dirty="0">
              <a:solidFill>
                <a:schemeClr val="tx1"/>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2736"/>
            <a:ext cx="8784976" cy="5805264"/>
          </a:xfrm>
          <a:prstGeom prst="rect">
            <a:avLst/>
          </a:prstGeom>
        </p:spPr>
      </p:pic>
    </p:spTree>
    <p:extLst>
      <p:ext uri="{BB962C8B-B14F-4D97-AF65-F5344CB8AC3E}">
        <p14:creationId xmlns:p14="http://schemas.microsoft.com/office/powerpoint/2010/main" val="5255039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5710" y="332656"/>
            <a:ext cx="8229600" cy="936104"/>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US" b="1" dirty="0" smtClean="0">
                <a:solidFill>
                  <a:schemeClr val="tx1"/>
                </a:solidFill>
              </a:rPr>
              <a:t/>
            </a:r>
            <a:br>
              <a:rPr lang="en-US" b="1" dirty="0" smtClean="0">
                <a:solidFill>
                  <a:schemeClr val="tx1"/>
                </a:solidFill>
              </a:rPr>
            </a:br>
            <a:r>
              <a:rPr lang="en-US" b="1" dirty="0" smtClean="0">
                <a:solidFill>
                  <a:schemeClr val="tx1"/>
                </a:solidFill>
              </a:rPr>
              <a:t>Type of tissues obtained in laboratory</a:t>
            </a:r>
            <a:br>
              <a:rPr lang="en-US" b="1" dirty="0" smtClean="0">
                <a:solidFill>
                  <a:schemeClr val="tx1"/>
                </a:solidFill>
              </a:rPr>
            </a:br>
            <a:endParaRPr lang="ar-IQ" b="1" dirty="0">
              <a:solidFill>
                <a:schemeClr val="tx1"/>
              </a:solidFill>
            </a:endParaRPr>
          </a:p>
        </p:txBody>
      </p:sp>
      <p:sp>
        <p:nvSpPr>
          <p:cNvPr id="5" name="مربع نص 4"/>
          <p:cNvSpPr txBox="1"/>
          <p:nvPr/>
        </p:nvSpPr>
        <p:spPr>
          <a:xfrm>
            <a:off x="539552" y="1484784"/>
            <a:ext cx="4176464" cy="4370427"/>
          </a:xfrm>
          <a:prstGeom prst="rect">
            <a:avLst/>
          </a:prstGeom>
          <a:noFill/>
        </p:spPr>
        <p:txBody>
          <a:bodyPr wrap="square" rtlCol="1">
            <a:spAutoFit/>
          </a:bodyPr>
          <a:lstStyle/>
          <a:p>
            <a:pPr algn="l"/>
            <a:endParaRPr lang="en-US" dirty="0"/>
          </a:p>
          <a:p>
            <a:pPr algn="just" rtl="0"/>
            <a:r>
              <a:rPr lang="en-US" sz="2000" b="1" dirty="0"/>
              <a:t>The human tissue comes from the surgery (Biopsy) and/or from the dissection room (Autopsy). From surgery two types of biopsy could be obtained:</a:t>
            </a:r>
          </a:p>
          <a:p>
            <a:pPr algn="just" rtl="0"/>
            <a:endParaRPr lang="en-US" sz="2000" b="1" dirty="0"/>
          </a:p>
          <a:p>
            <a:pPr algn="just" rtl="0"/>
            <a:r>
              <a:rPr lang="en-US" sz="2000" b="1" dirty="0"/>
              <a:t>• Incisional Biopsy: A small piece of lesions or tumor is removed and sent for diagnosis before final removal of the lesion or tumor.</a:t>
            </a:r>
          </a:p>
          <a:p>
            <a:pPr algn="just" rtl="0"/>
            <a:endParaRPr lang="en-US" sz="2000" b="1" dirty="0"/>
          </a:p>
          <a:p>
            <a:pPr algn="just" rtl="0"/>
            <a:r>
              <a:rPr lang="en-US" sz="2000" b="1" dirty="0"/>
              <a:t>• Excisional Biopsy: whole tumor or lesion is removed for examination.</a:t>
            </a:r>
            <a:endParaRPr lang="ar-IQ" b="1"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2240" y="1340768"/>
            <a:ext cx="2291334" cy="3260398"/>
          </a:xfrm>
          <a:prstGeom prst="rect">
            <a:avLst/>
          </a:prstGeom>
          <a:ln>
            <a:noFill/>
          </a:ln>
          <a:effectLst>
            <a:outerShdw blurRad="292100" dist="139700" dir="2700000" algn="tl" rotWithShape="0">
              <a:srgbClr val="333333">
                <a:alpha val="65000"/>
              </a:srgbClr>
            </a:outerShdw>
          </a:effectLst>
        </p:spPr>
      </p:pic>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0381" y="3667007"/>
            <a:ext cx="2152650" cy="31909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7278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778098"/>
          </a:xfrm>
        </p:spPr>
        <p:style>
          <a:lnRef idx="3">
            <a:schemeClr val="lt1"/>
          </a:lnRef>
          <a:fillRef idx="1">
            <a:schemeClr val="accent5"/>
          </a:fillRef>
          <a:effectRef idx="1">
            <a:schemeClr val="accent5"/>
          </a:effectRef>
          <a:fontRef idx="minor">
            <a:schemeClr val="lt1"/>
          </a:fontRef>
        </p:style>
        <p:txBody>
          <a:bodyPr/>
          <a:lstStyle/>
          <a:p>
            <a:r>
              <a:rPr lang="en-US" b="1" dirty="0">
                <a:solidFill>
                  <a:schemeClr val="tx1"/>
                </a:solidFill>
              </a:rPr>
              <a:t>Specimen dissection plans</a:t>
            </a:r>
            <a:endParaRPr lang="ar-IQ" b="1" dirty="0">
              <a:solidFill>
                <a:schemeClr val="tx1"/>
              </a:solidFill>
            </a:endParaRPr>
          </a:p>
        </p:txBody>
      </p:sp>
      <p:sp>
        <p:nvSpPr>
          <p:cNvPr id="3" name="عنصر نائب للمحتوى 2"/>
          <p:cNvSpPr>
            <a:spLocks noGrp="1"/>
          </p:cNvSpPr>
          <p:nvPr>
            <p:ph idx="1"/>
          </p:nvPr>
        </p:nvSpPr>
        <p:spPr>
          <a:xfrm>
            <a:off x="457200" y="1600200"/>
            <a:ext cx="8229600" cy="4565104"/>
          </a:xfrm>
        </p:spPr>
        <p:txBody>
          <a:bodyPr>
            <a:normAutofit fontScale="92500" lnSpcReduction="20000"/>
          </a:bodyPr>
          <a:lstStyle/>
          <a:p>
            <a:pPr algn="just" rtl="0"/>
            <a:r>
              <a:rPr lang="en-US" sz="2400" b="1" dirty="0">
                <a:solidFill>
                  <a:schemeClr val="tx2">
                    <a:lumMod val="60000"/>
                    <a:lumOff val="40000"/>
                  </a:schemeClr>
                </a:solidFill>
              </a:rPr>
              <a:t>Small specimens need not to undergo any dissection and can be processed as they present ie whole ambedded.</a:t>
            </a:r>
          </a:p>
          <a:p>
            <a:pPr algn="just" rtl="0"/>
            <a:r>
              <a:rPr lang="en-US" sz="2400" b="1" dirty="0" smtClean="0">
                <a:solidFill>
                  <a:schemeClr val="tx2">
                    <a:lumMod val="60000"/>
                    <a:lumOff val="40000"/>
                  </a:schemeClr>
                </a:solidFill>
              </a:rPr>
              <a:t>Eyes</a:t>
            </a:r>
            <a:endParaRPr lang="en-US" sz="2400" b="1" dirty="0">
              <a:solidFill>
                <a:schemeClr val="tx2">
                  <a:lumMod val="60000"/>
                  <a:lumOff val="40000"/>
                </a:schemeClr>
              </a:solidFill>
            </a:endParaRPr>
          </a:p>
          <a:p>
            <a:pPr marL="0" indent="0" algn="just" rtl="0">
              <a:buNone/>
            </a:pPr>
            <a:r>
              <a:rPr lang="en-US" sz="2400" b="1" dirty="0"/>
              <a:t>Eyes may be fixed in NBF usually for approximately 48 </a:t>
            </a:r>
            <a:r>
              <a:rPr lang="en-US" sz="2400" b="1" dirty="0" smtClean="0"/>
              <a:t>hours</a:t>
            </a:r>
            <a:endParaRPr lang="en-US" sz="2400" b="1" dirty="0"/>
          </a:p>
          <a:p>
            <a:pPr algn="just" rtl="0"/>
            <a:r>
              <a:rPr lang="en-US" sz="2400" b="1" dirty="0" smtClean="0">
                <a:solidFill>
                  <a:schemeClr val="tx2">
                    <a:lumMod val="60000"/>
                    <a:lumOff val="40000"/>
                  </a:schemeClr>
                </a:solidFill>
              </a:rPr>
              <a:t>Brain</a:t>
            </a:r>
            <a:endParaRPr lang="en-US" sz="2400" b="1" dirty="0">
              <a:solidFill>
                <a:schemeClr val="tx2">
                  <a:lumMod val="60000"/>
                  <a:lumOff val="40000"/>
                </a:schemeClr>
              </a:solidFill>
            </a:endParaRPr>
          </a:p>
          <a:p>
            <a:pPr marL="0" indent="0" algn="just" rtl="0">
              <a:buNone/>
            </a:pPr>
            <a:r>
              <a:rPr lang="en-US" sz="2400" b="1" dirty="0" smtClean="0"/>
              <a:t>this </a:t>
            </a:r>
            <a:r>
              <a:rPr lang="en-US" sz="2400" b="1" dirty="0"/>
              <a:t>fixation takes 2-6 weeks.</a:t>
            </a:r>
          </a:p>
          <a:p>
            <a:pPr marL="0" indent="0" algn="just" rtl="0">
              <a:buNone/>
            </a:pPr>
            <a:r>
              <a:rPr lang="en-US" sz="2400" b="1" dirty="0"/>
              <a:t>Fixation may also be enhanced by the use of microwave technology</a:t>
            </a:r>
            <a:r>
              <a:rPr lang="en-US" sz="2400" b="1" dirty="0" smtClean="0"/>
              <a:t>.</a:t>
            </a:r>
          </a:p>
          <a:p>
            <a:pPr algn="just" rtl="0"/>
            <a:r>
              <a:rPr lang="en-US" sz="2400" b="1" dirty="0" smtClean="0">
                <a:solidFill>
                  <a:schemeClr val="tx2">
                    <a:lumMod val="60000"/>
                    <a:lumOff val="40000"/>
                  </a:schemeClr>
                </a:solidFill>
              </a:rPr>
              <a:t>Lungs</a:t>
            </a:r>
            <a:endParaRPr lang="en-US" sz="2400" b="1" dirty="0">
              <a:solidFill>
                <a:schemeClr val="tx2">
                  <a:lumMod val="60000"/>
                  <a:lumOff val="40000"/>
                </a:schemeClr>
              </a:solidFill>
            </a:endParaRPr>
          </a:p>
          <a:p>
            <a:pPr marL="0" indent="0" algn="just" rtl="0">
              <a:buNone/>
            </a:pPr>
            <a:r>
              <a:rPr lang="en-US" sz="2400" b="1" dirty="0" smtClean="0"/>
              <a:t>Lung </a:t>
            </a:r>
            <a:r>
              <a:rPr lang="en-US" sz="2400" b="1" dirty="0"/>
              <a:t>biopsies are typically fixed in NBF.</a:t>
            </a:r>
          </a:p>
          <a:p>
            <a:pPr marL="0" indent="0" algn="just" rtl="0">
              <a:buNone/>
            </a:pPr>
            <a:r>
              <a:rPr lang="en-US" sz="2400" b="1" dirty="0" smtClean="0"/>
              <a:t>Such </a:t>
            </a:r>
            <a:r>
              <a:rPr lang="en-US" sz="2400" b="1" dirty="0"/>
              <a:t>fixed lungs can be cut within 2-6 </a:t>
            </a:r>
            <a:r>
              <a:rPr lang="en-US" sz="2400" b="1" dirty="0" smtClean="0"/>
              <a:t>hours</a:t>
            </a:r>
          </a:p>
          <a:p>
            <a:pPr algn="just" rtl="0"/>
            <a:r>
              <a:rPr lang="en-US" sz="2400" b="1" dirty="0">
                <a:solidFill>
                  <a:schemeClr val="tx2">
                    <a:lumMod val="60000"/>
                    <a:lumOff val="40000"/>
                  </a:schemeClr>
                </a:solidFill>
              </a:rPr>
              <a:t>Muscle </a:t>
            </a:r>
            <a:r>
              <a:rPr lang="en-US" sz="2400" b="1" dirty="0" smtClean="0">
                <a:solidFill>
                  <a:schemeClr val="tx2">
                    <a:lumMod val="60000"/>
                    <a:lumOff val="40000"/>
                  </a:schemeClr>
                </a:solidFill>
              </a:rPr>
              <a:t>biopsies</a:t>
            </a:r>
            <a:endParaRPr lang="en-US" sz="2400" b="1" dirty="0">
              <a:solidFill>
                <a:schemeClr val="tx2">
                  <a:lumMod val="60000"/>
                  <a:lumOff val="40000"/>
                </a:schemeClr>
              </a:solidFill>
            </a:endParaRPr>
          </a:p>
          <a:p>
            <a:pPr marL="0" indent="0" algn="just" rtl="0">
              <a:buNone/>
            </a:pPr>
            <a:r>
              <a:rPr lang="en-US" sz="2400" b="1" dirty="0" smtClean="0"/>
              <a:t>The </a:t>
            </a:r>
            <a:r>
              <a:rPr lang="en-US" sz="2400" b="1" dirty="0"/>
              <a:t>tissue for routine histological assessment is fixed in NBF and embedded so the fibers of the specimen are viewed in crosssection and longitudinally.</a:t>
            </a:r>
            <a:endParaRPr lang="en-US" sz="2400" b="1" dirty="0" smtClean="0"/>
          </a:p>
          <a:p>
            <a:pPr marL="0" indent="0" algn="just" rtl="0">
              <a:buNone/>
            </a:pPr>
            <a:endParaRPr lang="en-US" sz="2400" b="1" dirty="0" smtClean="0"/>
          </a:p>
          <a:p>
            <a:pPr marL="0" indent="0" algn="just" rtl="0">
              <a:buNone/>
            </a:pPr>
            <a:endParaRPr lang="en-US" sz="2400" b="1" dirty="0" smtClean="0"/>
          </a:p>
          <a:p>
            <a:pPr marL="0" indent="0" algn="l" rtl="0">
              <a:buNone/>
            </a:pPr>
            <a:endParaRPr lang="ar-IQ" dirty="0"/>
          </a:p>
        </p:txBody>
      </p:sp>
    </p:spTree>
    <p:extLst>
      <p:ext uri="{BB962C8B-B14F-4D97-AF65-F5344CB8AC3E}">
        <p14:creationId xmlns:p14="http://schemas.microsoft.com/office/powerpoint/2010/main" val="3598752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274638"/>
            <a:ext cx="8147248" cy="778098"/>
          </a:xfrm>
        </p:spPr>
        <p:style>
          <a:lnRef idx="3">
            <a:schemeClr val="lt1"/>
          </a:lnRef>
          <a:fillRef idx="1">
            <a:schemeClr val="accent5"/>
          </a:fillRef>
          <a:effectRef idx="1">
            <a:schemeClr val="accent5"/>
          </a:effectRef>
          <a:fontRef idx="minor">
            <a:schemeClr val="lt1"/>
          </a:fontRef>
        </p:style>
        <p:txBody>
          <a:bodyPr/>
          <a:lstStyle/>
          <a:p>
            <a:r>
              <a:rPr lang="en-US" b="1" dirty="0">
                <a:solidFill>
                  <a:schemeClr val="tx1"/>
                </a:solidFill>
              </a:rPr>
              <a:t>Specimen dissection plans</a:t>
            </a:r>
            <a:endParaRPr lang="ar-IQ" b="1" dirty="0">
              <a:solidFill>
                <a:schemeClr val="tx1"/>
              </a:solidFill>
            </a:endParaRPr>
          </a:p>
        </p:txBody>
      </p:sp>
      <p:sp>
        <p:nvSpPr>
          <p:cNvPr id="3" name="عنصر نائب للمحتوى 2"/>
          <p:cNvSpPr>
            <a:spLocks noGrp="1"/>
          </p:cNvSpPr>
          <p:nvPr>
            <p:ph idx="1"/>
          </p:nvPr>
        </p:nvSpPr>
        <p:spPr>
          <a:xfrm>
            <a:off x="251520" y="1340768"/>
            <a:ext cx="3826768" cy="4525963"/>
          </a:xfrm>
        </p:spPr>
        <p:txBody>
          <a:bodyPr>
            <a:normAutofit fontScale="92500" lnSpcReduction="10000"/>
          </a:bodyPr>
          <a:lstStyle/>
          <a:p>
            <a:pPr algn="just" rtl="0"/>
            <a:r>
              <a:rPr lang="en-US" sz="2000" b="1" dirty="0">
                <a:solidFill>
                  <a:schemeClr val="tx2">
                    <a:lumMod val="60000"/>
                    <a:lumOff val="40000"/>
                  </a:schemeClr>
                </a:solidFill>
              </a:rPr>
              <a:t>Thyroid </a:t>
            </a:r>
            <a:r>
              <a:rPr lang="en-US" sz="2000" b="1" dirty="0" smtClean="0">
                <a:solidFill>
                  <a:schemeClr val="tx2">
                    <a:lumMod val="60000"/>
                    <a:lumOff val="40000"/>
                  </a:schemeClr>
                </a:solidFill>
              </a:rPr>
              <a:t>gland-Thyroidectomy</a:t>
            </a:r>
          </a:p>
          <a:p>
            <a:pPr marL="0" indent="0" algn="just" rtl="0">
              <a:buNone/>
            </a:pPr>
            <a:r>
              <a:rPr lang="en-US" sz="2000" dirty="0"/>
              <a:t>Orient the specimen and cut parallel longitudinal slices 5 mm </a:t>
            </a:r>
            <a:r>
              <a:rPr lang="en-US" sz="2000" dirty="0" smtClean="0"/>
              <a:t>each</a:t>
            </a:r>
          </a:p>
          <a:p>
            <a:pPr algn="just" rtl="0"/>
            <a:r>
              <a:rPr lang="en-US" sz="2000" b="1" dirty="0">
                <a:solidFill>
                  <a:srgbClr val="C00000"/>
                </a:solidFill>
              </a:rPr>
              <a:t>For multinodularThyroid </a:t>
            </a:r>
            <a:r>
              <a:rPr lang="en-US" sz="2000" b="1" dirty="0" smtClean="0">
                <a:solidFill>
                  <a:srgbClr val="C00000"/>
                </a:solidFill>
              </a:rPr>
              <a:t>gland</a:t>
            </a:r>
            <a:endParaRPr lang="en-US" sz="2000" b="1" dirty="0">
              <a:solidFill>
                <a:srgbClr val="C00000"/>
              </a:solidFill>
            </a:endParaRPr>
          </a:p>
          <a:p>
            <a:pPr marL="0" indent="0" algn="just" rtl="0">
              <a:buNone/>
            </a:pPr>
            <a:r>
              <a:rPr lang="en-US" sz="2000" dirty="0"/>
              <a:t>One section of each nodule (up to five nodules), including rim &amp; adjacent normal gland.</a:t>
            </a:r>
          </a:p>
          <a:p>
            <a:pPr algn="just" rtl="0"/>
            <a:r>
              <a:rPr lang="en-US" sz="2000" dirty="0"/>
              <a:t>More than one section for larger </a:t>
            </a:r>
            <a:r>
              <a:rPr lang="en-US" sz="2000" dirty="0" smtClean="0"/>
              <a:t>nodules</a:t>
            </a:r>
          </a:p>
          <a:p>
            <a:pPr algn="just" rtl="0"/>
            <a:r>
              <a:rPr lang="en-US" sz="2000" b="1" dirty="0">
                <a:solidFill>
                  <a:srgbClr val="C00000"/>
                </a:solidFill>
              </a:rPr>
              <a:t>Solitary Encapsulated Lesion</a:t>
            </a:r>
          </a:p>
          <a:p>
            <a:pPr algn="just" rtl="0"/>
            <a:r>
              <a:rPr lang="en-US" sz="2000" dirty="0"/>
              <a:t>For a solitary encapsulated nodule measuring up to </a:t>
            </a:r>
            <a:r>
              <a:rPr lang="en-US" sz="2000" dirty="0" smtClean="0"/>
              <a:t>5cm.</a:t>
            </a:r>
            <a:endParaRPr lang="en-US" sz="2000" dirty="0"/>
          </a:p>
          <a:p>
            <a:pPr algn="just" rtl="0"/>
            <a:r>
              <a:rPr lang="en-US" sz="2000" dirty="0" smtClean="0"/>
              <a:t>   </a:t>
            </a:r>
            <a:r>
              <a:rPr lang="en-US" sz="2000" dirty="0" smtClean="0"/>
              <a:t>take   </a:t>
            </a:r>
            <a:r>
              <a:rPr lang="en-US" sz="2000" dirty="0" smtClean="0"/>
              <a:t>1cm </a:t>
            </a:r>
            <a:r>
              <a:rPr lang="en-US" sz="2000" dirty="0" smtClean="0"/>
              <a:t> </a:t>
            </a:r>
            <a:r>
              <a:rPr lang="en-US" sz="2000" dirty="0"/>
              <a:t>section for each </a:t>
            </a:r>
            <a:r>
              <a:rPr lang="en-US" sz="2000" dirty="0" smtClean="0"/>
              <a:t>      additional </a:t>
            </a:r>
            <a:r>
              <a:rPr lang="en-US" sz="2000" dirty="0" smtClean="0"/>
              <a:t>centimeter</a:t>
            </a:r>
            <a:endParaRPr lang="en-US" sz="2000" dirty="0"/>
          </a:p>
          <a:p>
            <a:pPr algn="just" rtl="0"/>
            <a:endParaRPr lang="en-US" sz="2000" dirty="0"/>
          </a:p>
          <a:p>
            <a:pPr algn="just" rtl="0"/>
            <a:endParaRPr lang="en-US" sz="2000" dirty="0"/>
          </a:p>
          <a:p>
            <a:pPr marL="0" indent="0" algn="l" rtl="0">
              <a:buNone/>
            </a:pPr>
            <a:endParaRPr lang="en-US" sz="2000" dirty="0"/>
          </a:p>
          <a:p>
            <a:pPr marL="0" indent="0" algn="l" rtl="0">
              <a:buNone/>
            </a:pPr>
            <a:endParaRPr lang="ar-IQ" sz="20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8" y="1412776"/>
            <a:ext cx="4705350" cy="2305050"/>
          </a:xfrm>
          <a:prstGeom prst="rect">
            <a:avLst/>
          </a:prstGeom>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3933057"/>
            <a:ext cx="4705351" cy="2304256"/>
          </a:xfrm>
          <a:prstGeom prst="rect">
            <a:avLst/>
          </a:prstGeom>
        </p:spPr>
      </p:pic>
    </p:spTree>
    <p:extLst>
      <p:ext uri="{BB962C8B-B14F-4D97-AF65-F5344CB8AC3E}">
        <p14:creationId xmlns:p14="http://schemas.microsoft.com/office/powerpoint/2010/main" val="3684043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4082"/>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US" b="1" dirty="0">
                <a:solidFill>
                  <a:schemeClr val="tx1"/>
                </a:solidFill>
              </a:rPr>
              <a:t>Specimen dissection plans</a:t>
            </a:r>
            <a:endParaRPr lang="ar-IQ" b="1" dirty="0">
              <a:solidFill>
                <a:schemeClr val="tx1"/>
              </a:solidFill>
            </a:endParaRPr>
          </a:p>
        </p:txBody>
      </p:sp>
      <p:sp>
        <p:nvSpPr>
          <p:cNvPr id="3" name="عنصر نائب للمحتوى 2"/>
          <p:cNvSpPr>
            <a:spLocks noGrp="1"/>
          </p:cNvSpPr>
          <p:nvPr>
            <p:ph idx="1"/>
          </p:nvPr>
        </p:nvSpPr>
        <p:spPr/>
        <p:txBody>
          <a:bodyPr/>
          <a:lstStyle/>
          <a:p>
            <a:pPr algn="l" rtl="0"/>
            <a:r>
              <a:rPr lang="en-US" sz="2000" b="1" dirty="0" smtClean="0">
                <a:solidFill>
                  <a:schemeClr val="tx2">
                    <a:lumMod val="60000"/>
                    <a:lumOff val="40000"/>
                  </a:schemeClr>
                </a:solidFill>
              </a:rPr>
              <a:t>Stomach _gastrectomy for tumer and ulcer : </a:t>
            </a:r>
            <a:r>
              <a:rPr lang="en-US" sz="2000" b="1" dirty="0" smtClean="0"/>
              <a:t>use formalin fixtive for  24 h</a:t>
            </a:r>
            <a:endParaRPr lang="en-US" sz="2000" b="1" dirty="0" smtClean="0">
              <a:solidFill>
                <a:schemeClr val="tx2">
                  <a:lumMod val="60000"/>
                  <a:lumOff val="40000"/>
                </a:schemeClr>
              </a:solidFill>
            </a:endParaRPr>
          </a:p>
          <a:p>
            <a:pPr algn="l" rtl="0"/>
            <a:endParaRPr lang="ar-IQ" b="1" dirty="0">
              <a:solidFill>
                <a:schemeClr val="tx2">
                  <a:lumMod val="60000"/>
                  <a:lumOff val="40000"/>
                </a:schemeClr>
              </a:solidFill>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276872"/>
            <a:ext cx="7776864" cy="4248472"/>
          </a:xfrm>
          <a:prstGeom prst="rect">
            <a:avLst/>
          </a:prstGeom>
        </p:spPr>
      </p:pic>
    </p:spTree>
    <p:extLst>
      <p:ext uri="{BB962C8B-B14F-4D97-AF65-F5344CB8AC3E}">
        <p14:creationId xmlns:p14="http://schemas.microsoft.com/office/powerpoint/2010/main" val="4024574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50106"/>
          </a:xfrm>
        </p:spPr>
        <p:style>
          <a:lnRef idx="3">
            <a:schemeClr val="lt1"/>
          </a:lnRef>
          <a:fillRef idx="1">
            <a:schemeClr val="accent5"/>
          </a:fillRef>
          <a:effectRef idx="1">
            <a:schemeClr val="accent5"/>
          </a:effectRef>
          <a:fontRef idx="minor">
            <a:schemeClr val="lt1"/>
          </a:fontRef>
        </p:style>
        <p:txBody>
          <a:bodyPr/>
          <a:lstStyle/>
          <a:p>
            <a:r>
              <a:rPr lang="en-US" b="1" dirty="0">
                <a:solidFill>
                  <a:schemeClr val="tx1"/>
                </a:solidFill>
              </a:rPr>
              <a:t>Specimen dissection plans</a:t>
            </a:r>
            <a:endParaRPr lang="ar-IQ" b="1" dirty="0">
              <a:solidFill>
                <a:schemeClr val="tx1"/>
              </a:solidFill>
            </a:endParaRPr>
          </a:p>
        </p:txBody>
      </p:sp>
      <p:sp>
        <p:nvSpPr>
          <p:cNvPr id="3" name="عنصر نائب للمحتوى 2"/>
          <p:cNvSpPr>
            <a:spLocks noGrp="1"/>
          </p:cNvSpPr>
          <p:nvPr>
            <p:ph idx="1"/>
          </p:nvPr>
        </p:nvSpPr>
        <p:spPr>
          <a:xfrm>
            <a:off x="457200" y="1600200"/>
            <a:ext cx="4114800" cy="4525963"/>
          </a:xfrm>
        </p:spPr>
        <p:txBody>
          <a:bodyPr>
            <a:normAutofit lnSpcReduction="10000"/>
          </a:bodyPr>
          <a:lstStyle/>
          <a:p>
            <a:pPr algn="l" rtl="0"/>
            <a:endParaRPr lang="en-US" sz="2800" b="1" dirty="0" smtClean="0">
              <a:solidFill>
                <a:schemeClr val="tx2">
                  <a:lumMod val="60000"/>
                  <a:lumOff val="40000"/>
                </a:schemeClr>
              </a:solidFill>
            </a:endParaRPr>
          </a:p>
          <a:p>
            <a:pPr algn="l" rtl="0"/>
            <a:r>
              <a:rPr lang="en-US" sz="2800" b="1" dirty="0" smtClean="0">
                <a:solidFill>
                  <a:schemeClr val="tx2">
                    <a:lumMod val="60000"/>
                    <a:lumOff val="40000"/>
                  </a:schemeClr>
                </a:solidFill>
              </a:rPr>
              <a:t>Polypectomy: </a:t>
            </a:r>
            <a:r>
              <a:rPr lang="en-US" sz="2800" dirty="0" smtClean="0"/>
              <a:t>use formalin fixtive for  24 h</a:t>
            </a:r>
          </a:p>
          <a:p>
            <a:pPr algn="l" rtl="0"/>
            <a:endParaRPr lang="en-US" sz="2800" b="1" dirty="0">
              <a:solidFill>
                <a:schemeClr val="tx2">
                  <a:lumMod val="60000"/>
                  <a:lumOff val="40000"/>
                </a:schemeClr>
              </a:solidFill>
            </a:endParaRPr>
          </a:p>
          <a:p>
            <a:pPr algn="l" rtl="0"/>
            <a:endParaRPr lang="en-US" sz="2800" b="1" dirty="0" smtClean="0">
              <a:solidFill>
                <a:schemeClr val="tx2">
                  <a:lumMod val="60000"/>
                  <a:lumOff val="40000"/>
                </a:schemeClr>
              </a:solidFill>
            </a:endParaRPr>
          </a:p>
          <a:p>
            <a:pPr algn="l" rtl="0"/>
            <a:r>
              <a:rPr lang="en-US" sz="2800" b="1" dirty="0" smtClean="0">
                <a:solidFill>
                  <a:schemeClr val="tx2">
                    <a:lumMod val="60000"/>
                    <a:lumOff val="40000"/>
                  </a:schemeClr>
                </a:solidFill>
              </a:rPr>
              <a:t>Small bowel – excision:</a:t>
            </a:r>
          </a:p>
          <a:p>
            <a:pPr marL="0" indent="0" algn="l" rtl="0">
              <a:buNone/>
            </a:pPr>
            <a:r>
              <a:rPr lang="en-US" sz="2600" dirty="0"/>
              <a:t>use </a:t>
            </a:r>
            <a:r>
              <a:rPr lang="en-US" sz="2600" dirty="0" smtClean="0"/>
              <a:t>formalin or NBF </a:t>
            </a:r>
            <a:r>
              <a:rPr lang="en-US" sz="2600" dirty="0"/>
              <a:t>fixtive for  24 h</a:t>
            </a:r>
          </a:p>
          <a:p>
            <a:pPr marL="0" indent="0" algn="l" rtl="0">
              <a:buNone/>
            </a:pPr>
            <a:endParaRPr lang="en-US" sz="2600" dirty="0" smtClean="0"/>
          </a:p>
          <a:p>
            <a:pPr marL="0" indent="0" algn="l" rtl="0">
              <a:buNone/>
            </a:pPr>
            <a:r>
              <a:rPr lang="en-US" sz="2800" b="1" dirty="0" smtClean="0">
                <a:solidFill>
                  <a:schemeClr val="tx2">
                    <a:lumMod val="60000"/>
                    <a:lumOff val="40000"/>
                  </a:schemeClr>
                </a:solidFill>
              </a:rPr>
              <a:t> </a:t>
            </a:r>
          </a:p>
          <a:p>
            <a:pPr marL="0" indent="0" algn="l" rtl="0">
              <a:buNone/>
            </a:pPr>
            <a:endParaRPr lang="ar-IQ"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305" y="1196752"/>
            <a:ext cx="4380309" cy="2664296"/>
          </a:xfrm>
          <a:prstGeom prst="rect">
            <a:avLst/>
          </a:prstGeom>
          <a:ln>
            <a:noFill/>
          </a:ln>
          <a:effectLst>
            <a:outerShdw blurRad="292100" dist="139700" dir="2700000" algn="tl" rotWithShape="0">
              <a:srgbClr val="333333">
                <a:alpha val="65000"/>
              </a:srgbClr>
            </a:outerShdw>
          </a:effectLst>
        </p:spPr>
      </p:pic>
      <p:pic>
        <p:nvPicPr>
          <p:cNvPr id="5" name="صورة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306" y="4096146"/>
            <a:ext cx="4380309" cy="27363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82423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578</TotalTime>
  <Words>763</Words>
  <Application>Microsoft Office PowerPoint</Application>
  <PresentationFormat>عرض على الشاشة (3:4)‏</PresentationFormat>
  <Paragraphs>103</Paragraphs>
  <Slides>18</Slides>
  <Notes>0</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نسق Office</vt:lpstr>
      <vt:lpstr>عرض تقديمي في PowerPoint</vt:lpstr>
      <vt:lpstr>عرض تقديمي في PowerPoint</vt:lpstr>
      <vt:lpstr>The gross room/surgical cut-up including sample handling</vt:lpstr>
      <vt:lpstr>General principles of grossing</vt:lpstr>
      <vt:lpstr> Type of tissues obtained in laboratory </vt:lpstr>
      <vt:lpstr>Specimen dissection plans</vt:lpstr>
      <vt:lpstr>Specimen dissection plans</vt:lpstr>
      <vt:lpstr>Specimen dissection plans</vt:lpstr>
      <vt:lpstr>Specimen dissection plans</vt:lpstr>
      <vt:lpstr>Specimen dissection plans</vt:lpstr>
      <vt:lpstr>Specimen dissection plans</vt:lpstr>
      <vt:lpstr>Specimen dissection plans</vt:lpstr>
      <vt:lpstr>Specimen dissection plans</vt:lpstr>
      <vt:lpstr>Specimen dissection plans</vt:lpstr>
      <vt:lpstr>Specimen dissection plans</vt:lpstr>
      <vt:lpstr>Specimen dissection plans</vt:lpstr>
      <vt:lpstr> GROSSING/SURGICAL CUT-UP </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AL-NOOR</dc:creator>
  <cp:lastModifiedBy>AL-NOOR</cp:lastModifiedBy>
  <cp:revision>42</cp:revision>
  <dcterms:created xsi:type="dcterms:W3CDTF">2024-10-17T19:46:59Z</dcterms:created>
  <dcterms:modified xsi:type="dcterms:W3CDTF">2024-10-18T13:06:35Z</dcterms:modified>
</cp:coreProperties>
</file>