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4" d="100"/>
          <a:sy n="64" d="100"/>
        </p:scale>
        <p:origin x="-156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597B1-4BAC-4302-BD40-C308F8A835E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10AD34D8-4A8F-4A08-8BC5-B38775BD626C}">
      <dgm:prSet custT="1"/>
      <dgm:spPr/>
      <dgm:t>
        <a:bodyPr/>
        <a:lstStyle/>
        <a:p>
          <a:pPr rtl="1"/>
          <a:r>
            <a:rPr lang="en-US" sz="14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Magnification</a:t>
          </a:r>
          <a:endParaRPr lang="ar-IQ" sz="1400" b="1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dgm:t>
    </dgm:pt>
    <dgm:pt modelId="{FF7B28A1-11EF-494D-8650-4D87F70DE097}" type="parTrans" cxnId="{E246BB20-89DA-4288-8317-7420C7F57C29}">
      <dgm:prSet/>
      <dgm:spPr/>
      <dgm:t>
        <a:bodyPr/>
        <a:lstStyle/>
        <a:p>
          <a:pPr rtl="1"/>
          <a:endParaRPr lang="ar-IQ"/>
        </a:p>
      </dgm:t>
    </dgm:pt>
    <dgm:pt modelId="{0E91D2A3-C4C8-4B07-A7AC-64944EB8EB05}" type="sibTrans" cxnId="{E246BB20-89DA-4288-8317-7420C7F57C29}">
      <dgm:prSet/>
      <dgm:spPr/>
      <dgm:t>
        <a:bodyPr/>
        <a:lstStyle/>
        <a:p>
          <a:pPr rtl="1"/>
          <a:endParaRPr lang="ar-IQ"/>
        </a:p>
      </dgm:t>
    </dgm:pt>
    <dgm:pt modelId="{6498AF03-B904-47C1-91CF-1B25980CEFA4}">
      <dgm:prSet custT="1"/>
      <dgm:spPr/>
      <dgm:t>
        <a:bodyPr/>
        <a:lstStyle/>
        <a:p>
          <a:pPr rtl="1"/>
          <a:r>
            <a:rPr lang="en-US" sz="1600" b="1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Resolution</a:t>
          </a:r>
          <a:endParaRPr lang="ar-IQ" sz="1600" b="1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dgm:t>
    </dgm:pt>
    <dgm:pt modelId="{A5B00DFF-02A5-468C-8A83-FA9D125F1020}" type="parTrans" cxnId="{15D83D1A-27D8-4906-96D5-61A36C43165F}">
      <dgm:prSet/>
      <dgm:spPr/>
      <dgm:t>
        <a:bodyPr/>
        <a:lstStyle/>
        <a:p>
          <a:pPr rtl="1"/>
          <a:endParaRPr lang="ar-IQ"/>
        </a:p>
      </dgm:t>
    </dgm:pt>
    <dgm:pt modelId="{D0AB56C3-3503-49D0-A043-59604B594B2A}" type="sibTrans" cxnId="{15D83D1A-27D8-4906-96D5-61A36C43165F}">
      <dgm:prSet/>
      <dgm:spPr/>
      <dgm:t>
        <a:bodyPr/>
        <a:lstStyle/>
        <a:p>
          <a:pPr rtl="1"/>
          <a:endParaRPr lang="ar-IQ"/>
        </a:p>
      </dgm:t>
    </dgm:pt>
    <dgm:pt modelId="{0D3080DA-7D50-4F4E-9DFA-373E5C07713C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Contrast</a:t>
          </a:r>
          <a:endParaRPr lang="ar-IQ" sz="1800" b="1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dgm:t>
    </dgm:pt>
    <dgm:pt modelId="{CEE62DCB-1A16-404B-A0B7-5610DFD630CA}" type="parTrans" cxnId="{72AE5C98-B979-4B1F-B51E-BFFD781C0813}">
      <dgm:prSet/>
      <dgm:spPr/>
      <dgm:t>
        <a:bodyPr/>
        <a:lstStyle/>
        <a:p>
          <a:pPr rtl="1"/>
          <a:endParaRPr lang="ar-IQ"/>
        </a:p>
      </dgm:t>
    </dgm:pt>
    <dgm:pt modelId="{53DB49BA-7721-4B23-8D3A-DF35FEBD5900}" type="sibTrans" cxnId="{72AE5C98-B979-4B1F-B51E-BFFD781C0813}">
      <dgm:prSet/>
      <dgm:spPr/>
      <dgm:t>
        <a:bodyPr/>
        <a:lstStyle/>
        <a:p>
          <a:pPr rtl="1"/>
          <a:endParaRPr lang="ar-IQ"/>
        </a:p>
      </dgm:t>
    </dgm:pt>
    <dgm:pt modelId="{5191F26F-6A4F-48EC-A681-60E5F70985BF}" type="pres">
      <dgm:prSet presAssocID="{490597B1-4BAC-4302-BD40-C308F8A835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IQ"/>
        </a:p>
      </dgm:t>
    </dgm:pt>
    <dgm:pt modelId="{162471E1-A9E7-4736-8BD4-3314E2610723}" type="pres">
      <dgm:prSet presAssocID="{10AD34D8-4A8F-4A08-8BC5-B38775BD626C}" presName="composite" presStyleCnt="0"/>
      <dgm:spPr/>
    </dgm:pt>
    <dgm:pt modelId="{3E31C830-165F-4E92-A9D6-9022393FF07D}" type="pres">
      <dgm:prSet presAssocID="{10AD34D8-4A8F-4A08-8BC5-B38775BD626C}" presName="bentUpArrow1" presStyleLbl="alignImgPlace1" presStyleIdx="0" presStyleCnt="2"/>
      <dgm:spPr/>
    </dgm:pt>
    <dgm:pt modelId="{1EC687F5-096F-4D17-9213-C8BCA5BD5C90}" type="pres">
      <dgm:prSet presAssocID="{10AD34D8-4A8F-4A08-8BC5-B38775BD626C}" presName="ParentText" presStyleLbl="node1" presStyleIdx="0" presStyleCnt="3" custScaleX="120973" custLinFactNeighborX="1788" custLinFactNeighborY="105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E9B9F15-1F17-4732-87F9-F84A375D8E0D}" type="pres">
      <dgm:prSet presAssocID="{10AD34D8-4A8F-4A08-8BC5-B38775BD626C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4738918-4811-4838-BB9A-BE4018C2A26E}" type="pres">
      <dgm:prSet presAssocID="{0E91D2A3-C4C8-4B07-A7AC-64944EB8EB05}" presName="sibTrans" presStyleCnt="0"/>
      <dgm:spPr/>
    </dgm:pt>
    <dgm:pt modelId="{D0A74B13-7A7D-464D-A7F1-742F506EE692}" type="pres">
      <dgm:prSet presAssocID="{0D3080DA-7D50-4F4E-9DFA-373E5C07713C}" presName="composite" presStyleCnt="0"/>
      <dgm:spPr/>
    </dgm:pt>
    <dgm:pt modelId="{50F8124A-031C-4EED-9B76-1154C7FED7C0}" type="pres">
      <dgm:prSet presAssocID="{0D3080DA-7D50-4F4E-9DFA-373E5C07713C}" presName="bentUpArrow1" presStyleLbl="alignImgPlace1" presStyleIdx="1" presStyleCnt="2"/>
      <dgm:spPr/>
    </dgm:pt>
    <dgm:pt modelId="{28A9F944-4221-41AD-B62C-94F23BF69572}" type="pres">
      <dgm:prSet presAssocID="{0D3080DA-7D50-4F4E-9DFA-373E5C07713C}" presName="ParentText" presStyleLbl="node1" presStyleIdx="1" presStyleCnt="3" custScaleX="1273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8F16800-5BA9-4872-9E7A-0327A4D5102F}" type="pres">
      <dgm:prSet presAssocID="{0D3080DA-7D50-4F4E-9DFA-373E5C07713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E981FE7-E08F-404C-942F-4804F45153FC}" type="pres">
      <dgm:prSet presAssocID="{53DB49BA-7721-4B23-8D3A-DF35FEBD5900}" presName="sibTrans" presStyleCnt="0"/>
      <dgm:spPr/>
    </dgm:pt>
    <dgm:pt modelId="{8906C2AF-1BEF-4F07-8C8D-3D83461DFBB7}" type="pres">
      <dgm:prSet presAssocID="{6498AF03-B904-47C1-91CF-1B25980CEFA4}" presName="composite" presStyleCnt="0"/>
      <dgm:spPr/>
    </dgm:pt>
    <dgm:pt modelId="{BA8963A8-521D-472E-9EF5-1C15DE2214A8}" type="pres">
      <dgm:prSet presAssocID="{6498AF03-B904-47C1-91CF-1B25980CEFA4}" presName="ParentText" presStyleLbl="node1" presStyleIdx="2" presStyleCnt="3" custScaleX="1236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DC515D1F-3E06-423F-B8EE-E570E741C202}" type="presOf" srcId="{0D3080DA-7D50-4F4E-9DFA-373E5C07713C}" destId="{28A9F944-4221-41AD-B62C-94F23BF69572}" srcOrd="0" destOrd="0" presId="urn:microsoft.com/office/officeart/2005/8/layout/StepDownProcess"/>
    <dgm:cxn modelId="{7ED10C9F-57B7-4CA3-906C-B3D190ADD4FA}" type="presOf" srcId="{6498AF03-B904-47C1-91CF-1B25980CEFA4}" destId="{BA8963A8-521D-472E-9EF5-1C15DE2214A8}" srcOrd="0" destOrd="0" presId="urn:microsoft.com/office/officeart/2005/8/layout/StepDownProcess"/>
    <dgm:cxn modelId="{72AE5C98-B979-4B1F-B51E-BFFD781C0813}" srcId="{490597B1-4BAC-4302-BD40-C308F8A835E5}" destId="{0D3080DA-7D50-4F4E-9DFA-373E5C07713C}" srcOrd="1" destOrd="0" parTransId="{CEE62DCB-1A16-404B-A0B7-5610DFD630CA}" sibTransId="{53DB49BA-7721-4B23-8D3A-DF35FEBD5900}"/>
    <dgm:cxn modelId="{76ED5530-513B-45D8-92B8-A5F596CBAE81}" type="presOf" srcId="{10AD34D8-4A8F-4A08-8BC5-B38775BD626C}" destId="{1EC687F5-096F-4D17-9213-C8BCA5BD5C90}" srcOrd="0" destOrd="0" presId="urn:microsoft.com/office/officeart/2005/8/layout/StepDownProcess"/>
    <dgm:cxn modelId="{E246BB20-89DA-4288-8317-7420C7F57C29}" srcId="{490597B1-4BAC-4302-BD40-C308F8A835E5}" destId="{10AD34D8-4A8F-4A08-8BC5-B38775BD626C}" srcOrd="0" destOrd="0" parTransId="{FF7B28A1-11EF-494D-8650-4D87F70DE097}" sibTransId="{0E91D2A3-C4C8-4B07-A7AC-64944EB8EB05}"/>
    <dgm:cxn modelId="{47E83240-E047-4E2C-A594-F0DD3252BECD}" type="presOf" srcId="{490597B1-4BAC-4302-BD40-C308F8A835E5}" destId="{5191F26F-6A4F-48EC-A681-60E5F70985BF}" srcOrd="0" destOrd="0" presId="urn:microsoft.com/office/officeart/2005/8/layout/StepDownProcess"/>
    <dgm:cxn modelId="{15D83D1A-27D8-4906-96D5-61A36C43165F}" srcId="{490597B1-4BAC-4302-BD40-C308F8A835E5}" destId="{6498AF03-B904-47C1-91CF-1B25980CEFA4}" srcOrd="2" destOrd="0" parTransId="{A5B00DFF-02A5-468C-8A83-FA9D125F1020}" sibTransId="{D0AB56C3-3503-49D0-A043-59604B594B2A}"/>
    <dgm:cxn modelId="{41C1C4D2-F4A5-44DA-AEAE-D9BA794826EA}" type="presParOf" srcId="{5191F26F-6A4F-48EC-A681-60E5F70985BF}" destId="{162471E1-A9E7-4736-8BD4-3314E2610723}" srcOrd="0" destOrd="0" presId="urn:microsoft.com/office/officeart/2005/8/layout/StepDownProcess"/>
    <dgm:cxn modelId="{3576CE6D-AFE6-4698-9204-DEB61FB92A95}" type="presParOf" srcId="{162471E1-A9E7-4736-8BD4-3314E2610723}" destId="{3E31C830-165F-4E92-A9D6-9022393FF07D}" srcOrd="0" destOrd="0" presId="urn:microsoft.com/office/officeart/2005/8/layout/StepDownProcess"/>
    <dgm:cxn modelId="{CC6D40C6-C345-4E41-8D1C-0D8943242644}" type="presParOf" srcId="{162471E1-A9E7-4736-8BD4-3314E2610723}" destId="{1EC687F5-096F-4D17-9213-C8BCA5BD5C90}" srcOrd="1" destOrd="0" presId="urn:microsoft.com/office/officeart/2005/8/layout/StepDownProcess"/>
    <dgm:cxn modelId="{BCB89D5D-0F79-4B01-BD2F-06BB91BD06FF}" type="presParOf" srcId="{162471E1-A9E7-4736-8BD4-3314E2610723}" destId="{4E9B9F15-1F17-4732-87F9-F84A375D8E0D}" srcOrd="2" destOrd="0" presId="urn:microsoft.com/office/officeart/2005/8/layout/StepDownProcess"/>
    <dgm:cxn modelId="{637543F9-931C-4004-8F5D-35DEB1E47C74}" type="presParOf" srcId="{5191F26F-6A4F-48EC-A681-60E5F70985BF}" destId="{D4738918-4811-4838-BB9A-BE4018C2A26E}" srcOrd="1" destOrd="0" presId="urn:microsoft.com/office/officeart/2005/8/layout/StepDownProcess"/>
    <dgm:cxn modelId="{149AFC41-4A83-4930-B476-7960B1702B0E}" type="presParOf" srcId="{5191F26F-6A4F-48EC-A681-60E5F70985BF}" destId="{D0A74B13-7A7D-464D-A7F1-742F506EE692}" srcOrd="2" destOrd="0" presId="urn:microsoft.com/office/officeart/2005/8/layout/StepDownProcess"/>
    <dgm:cxn modelId="{E5E0525B-7626-4430-8D7E-A5961AC43DF9}" type="presParOf" srcId="{D0A74B13-7A7D-464D-A7F1-742F506EE692}" destId="{50F8124A-031C-4EED-9B76-1154C7FED7C0}" srcOrd="0" destOrd="0" presId="urn:microsoft.com/office/officeart/2005/8/layout/StepDownProcess"/>
    <dgm:cxn modelId="{1A254C56-B38E-46E2-A697-5E996A3AA2E8}" type="presParOf" srcId="{D0A74B13-7A7D-464D-A7F1-742F506EE692}" destId="{28A9F944-4221-41AD-B62C-94F23BF69572}" srcOrd="1" destOrd="0" presId="urn:microsoft.com/office/officeart/2005/8/layout/StepDownProcess"/>
    <dgm:cxn modelId="{DC40F336-28AC-4B27-A36E-17310AB58744}" type="presParOf" srcId="{D0A74B13-7A7D-464D-A7F1-742F506EE692}" destId="{38F16800-5BA9-4872-9E7A-0327A4D5102F}" srcOrd="2" destOrd="0" presId="urn:microsoft.com/office/officeart/2005/8/layout/StepDownProcess"/>
    <dgm:cxn modelId="{F49471A9-FC11-473A-88E2-55B92AAB3343}" type="presParOf" srcId="{5191F26F-6A4F-48EC-A681-60E5F70985BF}" destId="{6E981FE7-E08F-404C-942F-4804F45153FC}" srcOrd="3" destOrd="0" presId="urn:microsoft.com/office/officeart/2005/8/layout/StepDownProcess"/>
    <dgm:cxn modelId="{06B753A3-DEB9-4AFC-8E7E-858E91815470}" type="presParOf" srcId="{5191F26F-6A4F-48EC-A681-60E5F70985BF}" destId="{8906C2AF-1BEF-4F07-8C8D-3D83461DFBB7}" srcOrd="4" destOrd="0" presId="urn:microsoft.com/office/officeart/2005/8/layout/StepDownProcess"/>
    <dgm:cxn modelId="{DA1B7720-C29A-4B80-9BD3-970419CAA90D}" type="presParOf" srcId="{8906C2AF-1BEF-4F07-8C8D-3D83461DFBB7}" destId="{BA8963A8-521D-472E-9EF5-1C15DE2214A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D910C-E367-453D-BCE1-0D5E5CD131F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708B0D8F-7564-4367-85D7-307C66937FF3}">
      <dgm:prSet custT="1"/>
      <dgm:spPr/>
      <dgm:t>
        <a:bodyPr/>
        <a:lstStyle/>
        <a:p>
          <a:pPr rtl="1"/>
          <a:r>
            <a:rPr lang="en-US" sz="2000" b="1" dirty="0" smtClean="0">
              <a:latin typeface="Bahnschrift SemiBold" pitchFamily="34" charset="0"/>
            </a:rPr>
            <a:t>Bright-field Microscopy</a:t>
          </a:r>
          <a:endParaRPr lang="ar-IQ" sz="2000" b="1" dirty="0">
            <a:latin typeface="Bahnschrift SemiBold" pitchFamily="34" charset="0"/>
          </a:endParaRPr>
        </a:p>
      </dgm:t>
    </dgm:pt>
    <dgm:pt modelId="{2B9CE1FC-5A2C-473D-9402-A2F866C3A4E1}" type="parTrans" cxnId="{26DCDC0A-F16E-48A3-91AF-89DE10ABB8A7}">
      <dgm:prSet/>
      <dgm:spPr/>
      <dgm:t>
        <a:bodyPr/>
        <a:lstStyle/>
        <a:p>
          <a:pPr rtl="1"/>
          <a:endParaRPr lang="ar-IQ"/>
        </a:p>
      </dgm:t>
    </dgm:pt>
    <dgm:pt modelId="{67A10D7C-7E18-4017-86C1-BE6232012D60}" type="sibTrans" cxnId="{26DCDC0A-F16E-48A3-91AF-89DE10ABB8A7}">
      <dgm:prSet/>
      <dgm:spPr/>
      <dgm:t>
        <a:bodyPr/>
        <a:lstStyle/>
        <a:p>
          <a:pPr rtl="1"/>
          <a:endParaRPr lang="ar-IQ"/>
        </a:p>
      </dgm:t>
    </dgm:pt>
    <dgm:pt modelId="{FCD0C6AC-C991-4CF4-8E80-32983C2AB3D9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900" dirty="0" smtClean="0"/>
            <a:t> </a:t>
          </a:r>
          <a:r>
            <a:rPr lang="en-US" sz="2000" dirty="0" smtClean="0">
              <a:latin typeface="Bahnschrift SemiBold" pitchFamily="34" charset="0"/>
            </a:rPr>
            <a:t>Dark-field Microscopy</a:t>
          </a:r>
          <a:endParaRPr lang="ar-IQ" sz="1900" dirty="0">
            <a:latin typeface="Bahnschrift SemiBold" pitchFamily="34" charset="0"/>
          </a:endParaRPr>
        </a:p>
      </dgm:t>
    </dgm:pt>
    <dgm:pt modelId="{99ABB277-3608-41C9-BC94-342E8A77960A}" type="parTrans" cxnId="{A513B727-DACA-4B43-9991-F86658612BEB}">
      <dgm:prSet/>
      <dgm:spPr/>
      <dgm:t>
        <a:bodyPr/>
        <a:lstStyle/>
        <a:p>
          <a:pPr rtl="1"/>
          <a:endParaRPr lang="ar-IQ"/>
        </a:p>
      </dgm:t>
    </dgm:pt>
    <dgm:pt modelId="{595E0043-EB52-40CE-AE66-44663664BA93}" type="sibTrans" cxnId="{A513B727-DACA-4B43-9991-F86658612BEB}">
      <dgm:prSet/>
      <dgm:spPr/>
      <dgm:t>
        <a:bodyPr/>
        <a:lstStyle/>
        <a:p>
          <a:pPr rtl="1"/>
          <a:endParaRPr lang="ar-IQ"/>
        </a:p>
      </dgm:t>
    </dgm:pt>
    <dgm:pt modelId="{C173F08D-7279-4E1B-91E6-1D0BEE4A3CD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sz="2000" dirty="0" smtClean="0">
              <a:latin typeface="Bahnschrift SemiBold" pitchFamily="34" charset="0"/>
            </a:rPr>
            <a:t>Phase contrast Microscopy</a:t>
          </a:r>
          <a:endParaRPr lang="ar-IQ" sz="2000" dirty="0">
            <a:latin typeface="Bahnschrift SemiBold" pitchFamily="34" charset="0"/>
          </a:endParaRPr>
        </a:p>
      </dgm:t>
    </dgm:pt>
    <dgm:pt modelId="{A1C2CA45-BE7B-4EEF-90C0-55E9E43C2594}" type="parTrans" cxnId="{ED9DF69F-C89B-4D7C-BA8B-A0AA3338B39B}">
      <dgm:prSet/>
      <dgm:spPr/>
      <dgm:t>
        <a:bodyPr/>
        <a:lstStyle/>
        <a:p>
          <a:pPr rtl="1"/>
          <a:endParaRPr lang="ar-IQ"/>
        </a:p>
      </dgm:t>
    </dgm:pt>
    <dgm:pt modelId="{5EBCA62C-7701-473E-98F1-0D073E9E91DA}" type="sibTrans" cxnId="{ED9DF69F-C89B-4D7C-BA8B-A0AA3338B39B}">
      <dgm:prSet/>
      <dgm:spPr/>
      <dgm:t>
        <a:bodyPr/>
        <a:lstStyle/>
        <a:p>
          <a:pPr rtl="1"/>
          <a:endParaRPr lang="ar-IQ"/>
        </a:p>
      </dgm:t>
    </dgm:pt>
    <dgm:pt modelId="{5506D819-B6A9-4F39-B8F7-E44F43339E1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1"/>
          <a:r>
            <a:rPr lang="en-US" sz="1600" b="1" dirty="0" smtClean="0">
              <a:latin typeface="Bahnschrift SemiBold" pitchFamily="34" charset="0"/>
            </a:rPr>
            <a:t>Fluorescence Microscopy</a:t>
          </a:r>
          <a:endParaRPr lang="ar-IQ" sz="1600" b="1" dirty="0">
            <a:latin typeface="Bahnschrift SemiBold" pitchFamily="34" charset="0"/>
          </a:endParaRPr>
        </a:p>
      </dgm:t>
    </dgm:pt>
    <dgm:pt modelId="{134A4B20-4717-4F60-A013-6DBFE6F9169D}" type="parTrans" cxnId="{00CE7AC2-DF1D-4564-B4C9-511946617DBE}">
      <dgm:prSet/>
      <dgm:spPr/>
      <dgm:t>
        <a:bodyPr/>
        <a:lstStyle/>
        <a:p>
          <a:pPr rtl="1"/>
          <a:endParaRPr lang="ar-IQ"/>
        </a:p>
      </dgm:t>
    </dgm:pt>
    <dgm:pt modelId="{53CB77D3-01D6-4970-8A1B-9706E6544DD9}" type="sibTrans" cxnId="{00CE7AC2-DF1D-4564-B4C9-511946617DBE}">
      <dgm:prSet/>
      <dgm:spPr/>
      <dgm:t>
        <a:bodyPr/>
        <a:lstStyle/>
        <a:p>
          <a:pPr rtl="1"/>
          <a:endParaRPr lang="ar-IQ"/>
        </a:p>
      </dgm:t>
    </dgm:pt>
    <dgm:pt modelId="{50C08F8A-E080-413A-BB23-D9BB890CE717}" type="pres">
      <dgm:prSet presAssocID="{763D910C-E367-453D-BCE1-0D5E5CD1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2BD5A151-837C-4743-8D4D-3E8E1DBFBBA9}" type="pres">
      <dgm:prSet presAssocID="{708B0D8F-7564-4367-85D7-307C66937FF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E8321D3-87A2-4C1E-A72C-5E3D67B334E1}" type="pres">
      <dgm:prSet presAssocID="{67A10D7C-7E18-4017-86C1-BE6232012D60}" presName="space" presStyleCnt="0"/>
      <dgm:spPr/>
    </dgm:pt>
    <dgm:pt modelId="{D9A36990-F8E7-42D7-B6E0-37CCC17F1F11}" type="pres">
      <dgm:prSet presAssocID="{FCD0C6AC-C991-4CF4-8E80-32983C2AB3D9}" presName="Name5" presStyleLbl="vennNode1" presStyleIdx="1" presStyleCnt="4" custLinFactNeighborY="70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4058C20-82EB-451F-A994-37F226AC83F7}" type="pres">
      <dgm:prSet presAssocID="{595E0043-EB52-40CE-AE66-44663664BA93}" presName="space" presStyleCnt="0"/>
      <dgm:spPr/>
    </dgm:pt>
    <dgm:pt modelId="{080D60B1-7D79-4121-8B54-D8A8A8B65E4F}" type="pres">
      <dgm:prSet presAssocID="{C173F08D-7279-4E1B-91E6-1D0BEE4A3CD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3C137D0-492D-4CE6-9CEC-98277C20C61E}" type="pres">
      <dgm:prSet presAssocID="{5EBCA62C-7701-473E-98F1-0D073E9E91DA}" presName="space" presStyleCnt="0"/>
      <dgm:spPr/>
    </dgm:pt>
    <dgm:pt modelId="{1D2BA26D-EDA5-473F-BD83-2C4A287B6D01}" type="pres">
      <dgm:prSet presAssocID="{5506D819-B6A9-4F39-B8F7-E44F43339E1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628F35D8-79E8-462F-AB0A-AE8C9D1D54C4}" type="presOf" srcId="{763D910C-E367-453D-BCE1-0D5E5CD131F6}" destId="{50C08F8A-E080-413A-BB23-D9BB890CE717}" srcOrd="0" destOrd="0" presId="urn:microsoft.com/office/officeart/2005/8/layout/venn3"/>
    <dgm:cxn modelId="{00CE7AC2-DF1D-4564-B4C9-511946617DBE}" srcId="{763D910C-E367-453D-BCE1-0D5E5CD131F6}" destId="{5506D819-B6A9-4F39-B8F7-E44F43339E1F}" srcOrd="3" destOrd="0" parTransId="{134A4B20-4717-4F60-A013-6DBFE6F9169D}" sibTransId="{53CB77D3-01D6-4970-8A1B-9706E6544DD9}"/>
    <dgm:cxn modelId="{51AB9F0B-B752-4B67-8CF9-8090EF0F07BB}" type="presOf" srcId="{C173F08D-7279-4E1B-91E6-1D0BEE4A3CD5}" destId="{080D60B1-7D79-4121-8B54-D8A8A8B65E4F}" srcOrd="0" destOrd="0" presId="urn:microsoft.com/office/officeart/2005/8/layout/venn3"/>
    <dgm:cxn modelId="{26DCDC0A-F16E-48A3-91AF-89DE10ABB8A7}" srcId="{763D910C-E367-453D-BCE1-0D5E5CD131F6}" destId="{708B0D8F-7564-4367-85D7-307C66937FF3}" srcOrd="0" destOrd="0" parTransId="{2B9CE1FC-5A2C-473D-9402-A2F866C3A4E1}" sibTransId="{67A10D7C-7E18-4017-86C1-BE6232012D60}"/>
    <dgm:cxn modelId="{3AEA8B36-33B3-4F20-8BFF-A8F476CA3DB7}" type="presOf" srcId="{FCD0C6AC-C991-4CF4-8E80-32983C2AB3D9}" destId="{D9A36990-F8E7-42D7-B6E0-37CCC17F1F11}" srcOrd="0" destOrd="0" presId="urn:microsoft.com/office/officeart/2005/8/layout/venn3"/>
    <dgm:cxn modelId="{ED9DF69F-C89B-4D7C-BA8B-A0AA3338B39B}" srcId="{763D910C-E367-453D-BCE1-0D5E5CD131F6}" destId="{C173F08D-7279-4E1B-91E6-1D0BEE4A3CD5}" srcOrd="2" destOrd="0" parTransId="{A1C2CA45-BE7B-4EEF-90C0-55E9E43C2594}" sibTransId="{5EBCA62C-7701-473E-98F1-0D073E9E91DA}"/>
    <dgm:cxn modelId="{539E8406-A82B-4072-9222-A4E1529B9021}" type="presOf" srcId="{708B0D8F-7564-4367-85D7-307C66937FF3}" destId="{2BD5A151-837C-4743-8D4D-3E8E1DBFBBA9}" srcOrd="0" destOrd="0" presId="urn:microsoft.com/office/officeart/2005/8/layout/venn3"/>
    <dgm:cxn modelId="{68234EF6-D472-4110-AF8B-E0860895ED2F}" type="presOf" srcId="{5506D819-B6A9-4F39-B8F7-E44F43339E1F}" destId="{1D2BA26D-EDA5-473F-BD83-2C4A287B6D01}" srcOrd="0" destOrd="0" presId="urn:microsoft.com/office/officeart/2005/8/layout/venn3"/>
    <dgm:cxn modelId="{A513B727-DACA-4B43-9991-F86658612BEB}" srcId="{763D910C-E367-453D-BCE1-0D5E5CD131F6}" destId="{FCD0C6AC-C991-4CF4-8E80-32983C2AB3D9}" srcOrd="1" destOrd="0" parTransId="{99ABB277-3608-41C9-BC94-342E8A77960A}" sibTransId="{595E0043-EB52-40CE-AE66-44663664BA93}"/>
    <dgm:cxn modelId="{B1738DE4-9440-4349-9D41-65F0259DD315}" type="presParOf" srcId="{50C08F8A-E080-413A-BB23-D9BB890CE717}" destId="{2BD5A151-837C-4743-8D4D-3E8E1DBFBBA9}" srcOrd="0" destOrd="0" presId="urn:microsoft.com/office/officeart/2005/8/layout/venn3"/>
    <dgm:cxn modelId="{940F13F6-872C-479B-8085-911AD9667C19}" type="presParOf" srcId="{50C08F8A-E080-413A-BB23-D9BB890CE717}" destId="{5E8321D3-87A2-4C1E-A72C-5E3D67B334E1}" srcOrd="1" destOrd="0" presId="urn:microsoft.com/office/officeart/2005/8/layout/venn3"/>
    <dgm:cxn modelId="{52B31298-778C-4C39-AE64-6A9795E7FA2D}" type="presParOf" srcId="{50C08F8A-E080-413A-BB23-D9BB890CE717}" destId="{D9A36990-F8E7-42D7-B6E0-37CCC17F1F11}" srcOrd="2" destOrd="0" presId="urn:microsoft.com/office/officeart/2005/8/layout/venn3"/>
    <dgm:cxn modelId="{16E89B97-0288-44EB-ACFC-6E04873EC6FD}" type="presParOf" srcId="{50C08F8A-E080-413A-BB23-D9BB890CE717}" destId="{C4058C20-82EB-451F-A994-37F226AC83F7}" srcOrd="3" destOrd="0" presId="urn:microsoft.com/office/officeart/2005/8/layout/venn3"/>
    <dgm:cxn modelId="{FAB24A9A-3197-4EF3-9C2A-1F34389DDD95}" type="presParOf" srcId="{50C08F8A-E080-413A-BB23-D9BB890CE717}" destId="{080D60B1-7D79-4121-8B54-D8A8A8B65E4F}" srcOrd="4" destOrd="0" presId="urn:microsoft.com/office/officeart/2005/8/layout/venn3"/>
    <dgm:cxn modelId="{E9AC05C9-E096-4775-8724-2DE1391EAC18}" type="presParOf" srcId="{50C08F8A-E080-413A-BB23-D9BB890CE717}" destId="{A3C137D0-492D-4CE6-9CEC-98277C20C61E}" srcOrd="5" destOrd="0" presId="urn:microsoft.com/office/officeart/2005/8/layout/venn3"/>
    <dgm:cxn modelId="{C221F081-E1FD-4F09-AF70-C2698F3508C2}" type="presParOf" srcId="{50C08F8A-E080-413A-BB23-D9BB890CE717}" destId="{1D2BA26D-EDA5-473F-BD83-2C4A287B6D01}" srcOrd="6" destOrd="0" presId="urn:microsoft.com/office/officeart/2005/8/layout/venn3"/>
  </dgm:cxnLst>
  <dgm:bg>
    <a:noFill/>
    <a:effectLst>
      <a:softEdge rad="12700"/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1C830-165F-4E92-A9D6-9022393FF07D}">
      <dsp:nvSpPr>
        <dsp:cNvPr id="0" name=""/>
        <dsp:cNvSpPr/>
      </dsp:nvSpPr>
      <dsp:spPr>
        <a:xfrm rot="5400000">
          <a:off x="342761" y="976749"/>
          <a:ext cx="772621" cy="8796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687F5-096F-4D17-9213-C8BCA5BD5C90}">
      <dsp:nvSpPr>
        <dsp:cNvPr id="0" name=""/>
        <dsp:cNvSpPr/>
      </dsp:nvSpPr>
      <dsp:spPr>
        <a:xfrm>
          <a:off x="24927" y="216267"/>
          <a:ext cx="1573422" cy="910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Magnification</a:t>
          </a:r>
          <a:endParaRPr lang="ar-IQ" sz="1400" b="1" kern="1200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dsp:txBody>
      <dsp:txXfrm>
        <a:off x="69377" y="260717"/>
        <a:ext cx="1484522" cy="821505"/>
      </dsp:txXfrm>
    </dsp:sp>
    <dsp:sp modelId="{4E9B9F15-1F17-4732-87F9-F84A375D8E0D}">
      <dsp:nvSpPr>
        <dsp:cNvPr id="0" name=""/>
        <dsp:cNvSpPr/>
      </dsp:nvSpPr>
      <dsp:spPr>
        <a:xfrm>
          <a:off x="1438703" y="207111"/>
          <a:ext cx="945961" cy="73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8124A-031C-4EED-9B76-1154C7FED7C0}">
      <dsp:nvSpPr>
        <dsp:cNvPr id="0" name=""/>
        <dsp:cNvSpPr/>
      </dsp:nvSpPr>
      <dsp:spPr>
        <a:xfrm rot="5400000">
          <a:off x="1527918" y="1999435"/>
          <a:ext cx="772621" cy="8796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9F944-4221-41AD-B62C-94F23BF69572}">
      <dsp:nvSpPr>
        <dsp:cNvPr id="0" name=""/>
        <dsp:cNvSpPr/>
      </dsp:nvSpPr>
      <dsp:spPr>
        <a:xfrm>
          <a:off x="1145508" y="1142969"/>
          <a:ext cx="1656064" cy="910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Contrast</a:t>
          </a:r>
          <a:endParaRPr lang="ar-IQ" sz="1800" b="1" kern="1200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dsp:txBody>
      <dsp:txXfrm>
        <a:off x="1189958" y="1187419"/>
        <a:ext cx="1567164" cy="821505"/>
      </dsp:txXfrm>
    </dsp:sp>
    <dsp:sp modelId="{38F16800-5BA9-4872-9E7A-0327A4D5102F}">
      <dsp:nvSpPr>
        <dsp:cNvPr id="0" name=""/>
        <dsp:cNvSpPr/>
      </dsp:nvSpPr>
      <dsp:spPr>
        <a:xfrm>
          <a:off x="2623860" y="1229797"/>
          <a:ext cx="945961" cy="73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963A8-521D-472E-9EF5-1C15DE2214A8}">
      <dsp:nvSpPr>
        <dsp:cNvPr id="0" name=""/>
        <dsp:cNvSpPr/>
      </dsp:nvSpPr>
      <dsp:spPr>
        <a:xfrm>
          <a:off x="2289344" y="2165654"/>
          <a:ext cx="1607759" cy="910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Resolution</a:t>
          </a:r>
          <a:endParaRPr lang="ar-IQ" sz="1600" b="1" kern="1200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dsp:txBody>
      <dsp:txXfrm>
        <a:off x="2333794" y="2210104"/>
        <a:ext cx="1518859" cy="821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5A151-837C-4743-8D4D-3E8E1DBFBBA9}">
      <dsp:nvSpPr>
        <dsp:cNvPr id="0" name=""/>
        <dsp:cNvSpPr/>
      </dsp:nvSpPr>
      <dsp:spPr>
        <a:xfrm>
          <a:off x="2232" y="1280368"/>
          <a:ext cx="2239863" cy="22398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267" tIns="25400" rIns="123267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Bahnschrift SemiBold" pitchFamily="34" charset="0"/>
            </a:rPr>
            <a:t>Bright-field Microscopy</a:t>
          </a:r>
          <a:endParaRPr lang="ar-IQ" sz="2000" b="1" kern="1200" dirty="0">
            <a:latin typeface="Bahnschrift SemiBold" pitchFamily="34" charset="0"/>
          </a:endParaRPr>
        </a:p>
      </dsp:txBody>
      <dsp:txXfrm>
        <a:off x="330252" y="1608388"/>
        <a:ext cx="1583823" cy="1583823"/>
      </dsp:txXfrm>
    </dsp:sp>
    <dsp:sp modelId="{D9A36990-F8E7-42D7-B6E0-37CCC17F1F11}">
      <dsp:nvSpPr>
        <dsp:cNvPr id="0" name=""/>
        <dsp:cNvSpPr/>
      </dsp:nvSpPr>
      <dsp:spPr>
        <a:xfrm>
          <a:off x="1794123" y="1296136"/>
          <a:ext cx="2239863" cy="223986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3267" tIns="24130" rIns="123267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r>
            <a:rPr lang="en-US" sz="2000" kern="1200" dirty="0" smtClean="0">
              <a:latin typeface="Bahnschrift SemiBold" pitchFamily="34" charset="0"/>
            </a:rPr>
            <a:t>Dark-field Microscopy</a:t>
          </a:r>
          <a:endParaRPr lang="ar-IQ" sz="1900" kern="1200" dirty="0">
            <a:latin typeface="Bahnschrift SemiBold" pitchFamily="34" charset="0"/>
          </a:endParaRPr>
        </a:p>
      </dsp:txBody>
      <dsp:txXfrm>
        <a:off x="2122143" y="1624156"/>
        <a:ext cx="1583823" cy="1583823"/>
      </dsp:txXfrm>
    </dsp:sp>
    <dsp:sp modelId="{080D60B1-7D79-4121-8B54-D8A8A8B65E4F}">
      <dsp:nvSpPr>
        <dsp:cNvPr id="0" name=""/>
        <dsp:cNvSpPr/>
      </dsp:nvSpPr>
      <dsp:spPr>
        <a:xfrm>
          <a:off x="3586013" y="1280368"/>
          <a:ext cx="2239863" cy="2239863"/>
        </a:xfrm>
        <a:prstGeom prst="ellipse">
          <a:avLst/>
        </a:prstGeom>
        <a:solidFill>
          <a:schemeClr val="accent4">
            <a:tint val="55000"/>
          </a:schemeClr>
        </a:solid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267" tIns="25400" rIns="123267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ahnschrift SemiBold" pitchFamily="34" charset="0"/>
            </a:rPr>
            <a:t>Phase contrast Microscopy</a:t>
          </a:r>
          <a:endParaRPr lang="ar-IQ" sz="2000" kern="1200" dirty="0">
            <a:latin typeface="Bahnschrift SemiBold" pitchFamily="34" charset="0"/>
          </a:endParaRPr>
        </a:p>
      </dsp:txBody>
      <dsp:txXfrm>
        <a:off x="3914033" y="1608388"/>
        <a:ext cx="1583823" cy="1583823"/>
      </dsp:txXfrm>
    </dsp:sp>
    <dsp:sp modelId="{1D2BA26D-EDA5-473F-BD83-2C4A287B6D01}">
      <dsp:nvSpPr>
        <dsp:cNvPr id="0" name=""/>
        <dsp:cNvSpPr/>
      </dsp:nvSpPr>
      <dsp:spPr>
        <a:xfrm>
          <a:off x="5377904" y="1280368"/>
          <a:ext cx="2239863" cy="2239863"/>
        </a:xfrm>
        <a:prstGeom prst="ellipse">
          <a:avLst/>
        </a:prstGeom>
        <a:solidFill>
          <a:schemeClr val="accent6">
            <a:tint val="55000"/>
          </a:schemeClr>
        </a:soli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3267" tIns="20320" rIns="123267" bIns="20320" numCol="1" spcCol="1270" anchor="ctr" anchorCtr="0">
          <a:noAutofit/>
        </a:bodyPr>
        <a:lstStyle/>
        <a:p>
          <a:pPr lvl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ahnschrift SemiBold" pitchFamily="34" charset="0"/>
            </a:rPr>
            <a:t>Fluorescence Microscopy</a:t>
          </a:r>
          <a:endParaRPr lang="ar-IQ" sz="1600" b="1" kern="1200" dirty="0">
            <a:latin typeface="Bahnschrift SemiBold" pitchFamily="34" charset="0"/>
          </a:endParaRPr>
        </a:p>
      </dsp:txBody>
      <dsp:txXfrm>
        <a:off x="5705924" y="1608388"/>
        <a:ext cx="1583823" cy="1583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B276F9-C3BE-408A-85AB-F4CB221C74C7}" type="datetimeFigureOut">
              <a:rPr lang="ar-IQ" smtClean="0"/>
              <a:t>26/03/1446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F47249-A73F-4679-BEC1-FEAC65749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518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26/03/1446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0"/>
            <a:ext cx="913205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4553879" cy="7920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Light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Microscopy</a:t>
            </a:r>
            <a:endParaRPr lang="ar-IQ" sz="3600" dirty="0">
              <a:latin typeface="Arial Black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07704" y="1192726"/>
            <a:ext cx="9361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Lab3</a:t>
            </a:r>
            <a:endParaRPr lang="ar-IQ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-900608" y="6486595"/>
            <a:ext cx="4392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Bahnschrift" pitchFamily="34" charset="0"/>
              </a:rPr>
              <a:t>M.SC. FADHELA NAFAA ALRAWI</a:t>
            </a:r>
            <a:endParaRPr lang="ar-IQ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800" dirty="0" smtClean="0">
                <a:latin typeface="Bahnschrift SemiBold" pitchFamily="34" charset="0"/>
              </a:rPr>
              <a:t/>
            </a:r>
            <a:br>
              <a:rPr lang="en-US" sz="4800" dirty="0" smtClean="0">
                <a:latin typeface="Bahnschrift SemiBold" pitchFamily="34" charset="0"/>
              </a:rPr>
            </a:br>
            <a:r>
              <a:rPr lang="en-US" sz="4800" dirty="0" smtClean="0">
                <a:latin typeface="Bahnschrift SemiBold" pitchFamily="34" charset="0"/>
              </a:rPr>
              <a:t>Dark-field </a:t>
            </a:r>
            <a:r>
              <a:rPr lang="en-US" sz="4800" dirty="0">
                <a:latin typeface="Bahnschrift SemiBold" pitchFamily="34" charset="0"/>
              </a:rPr>
              <a:t>Microscopy</a:t>
            </a:r>
            <a:r>
              <a:rPr lang="ar-IQ" dirty="0"/>
              <a:t/>
            </a:r>
            <a:br>
              <a:rPr lang="ar-IQ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800600"/>
          </a:xfrm>
        </p:spPr>
        <p:txBody>
          <a:bodyPr/>
          <a:lstStyle/>
          <a:p>
            <a:pPr algn="just" rtl="0"/>
            <a:r>
              <a:rPr lang="en-US" dirty="0"/>
              <a:t>produces a bright image of the object against a dark </a:t>
            </a:r>
            <a:r>
              <a:rPr lang="en-US" dirty="0" smtClean="0"/>
              <a:t>background</a:t>
            </a:r>
            <a:endParaRPr lang="en-US" dirty="0"/>
          </a:p>
          <a:p>
            <a:pPr algn="just" rtl="0"/>
            <a:r>
              <a:rPr lang="en-US" dirty="0" smtClean="0"/>
              <a:t>used </a:t>
            </a:r>
            <a:r>
              <a:rPr lang="en-US" dirty="0"/>
              <a:t>to observe living, unstained</a:t>
            </a:r>
            <a:endParaRPr lang="ar-IQ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3898404" cy="56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800" dirty="0" smtClean="0">
                <a:latin typeface="Bahnschrift SemiBold" pitchFamily="34" charset="0"/>
              </a:rPr>
              <a:t/>
            </a:r>
            <a:br>
              <a:rPr lang="en-US" sz="4800" dirty="0" smtClean="0">
                <a:latin typeface="Bahnschrift SemiBold" pitchFamily="34" charset="0"/>
              </a:rPr>
            </a:br>
            <a:r>
              <a:rPr lang="en-US" sz="4800" dirty="0" smtClean="0">
                <a:latin typeface="Bahnschrift SemiBold" pitchFamily="34" charset="0"/>
              </a:rPr>
              <a:t>Phase </a:t>
            </a:r>
            <a:r>
              <a:rPr lang="en-US" sz="4800" dirty="0">
                <a:latin typeface="Bahnschrift SemiBold" pitchFamily="34" charset="0"/>
              </a:rPr>
              <a:t>contrast Microscopy</a:t>
            </a:r>
            <a:r>
              <a:rPr lang="ar-IQ" sz="4800" dirty="0">
                <a:latin typeface="Bahnschrift SemiBold" pitchFamily="34" charset="0"/>
              </a:rPr>
              <a:t/>
            </a:r>
            <a:br>
              <a:rPr lang="ar-IQ" sz="4800" dirty="0">
                <a:latin typeface="Bahnschrift SemiBold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800600"/>
          </a:xfrm>
        </p:spPr>
        <p:txBody>
          <a:bodyPr/>
          <a:lstStyle/>
          <a:p>
            <a:pPr algn="l" rtl="0"/>
            <a:r>
              <a:rPr lang="en-US" dirty="0"/>
              <a:t>nhances the contrast between intracellular structures having slight differences in refractive </a:t>
            </a:r>
            <a:r>
              <a:rPr lang="en-US" dirty="0" smtClean="0"/>
              <a:t>index</a:t>
            </a:r>
            <a:endParaRPr lang="en-US" dirty="0"/>
          </a:p>
          <a:p>
            <a:pPr algn="l" rtl="0"/>
            <a:r>
              <a:rPr lang="en-US" dirty="0" smtClean="0"/>
              <a:t>excellent </a:t>
            </a:r>
            <a:r>
              <a:rPr lang="en-US" dirty="0"/>
              <a:t>way to observe living cells</a:t>
            </a:r>
            <a:endParaRPr lang="ar-IQ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894088" cy="55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1143000"/>
          </a:xfrm>
        </p:spPr>
        <p:txBody>
          <a:bodyPr/>
          <a:lstStyle/>
          <a:p>
            <a:pPr lvl="0" algn="ctr"/>
            <a:r>
              <a:rPr lang="en-US" sz="4800" b="1" dirty="0" smtClean="0">
                <a:latin typeface="Bahnschrift SemiBold" pitchFamily="34" charset="0"/>
              </a:rPr>
              <a:t/>
            </a:r>
            <a:br>
              <a:rPr lang="en-US" sz="4800" b="1" dirty="0" smtClean="0">
                <a:latin typeface="Bahnschrift SemiBold" pitchFamily="34" charset="0"/>
              </a:rPr>
            </a:br>
            <a:r>
              <a:rPr lang="en-US" sz="4800" b="1" dirty="0" smtClean="0">
                <a:latin typeface="Bahnschrift SemiBold" pitchFamily="34" charset="0"/>
              </a:rPr>
              <a:t>Fluorescence </a:t>
            </a:r>
            <a:r>
              <a:rPr lang="en-US" sz="4800" b="1" dirty="0">
                <a:latin typeface="Bahnschrift SemiBold" pitchFamily="34" charset="0"/>
              </a:rPr>
              <a:t>Microscopy</a:t>
            </a:r>
            <a:r>
              <a:rPr lang="ar-IQ" sz="4800" b="1" dirty="0">
                <a:latin typeface="Bahnschrift SemiBold" pitchFamily="34" charset="0"/>
              </a:rPr>
              <a:t/>
            </a:r>
            <a:br>
              <a:rPr lang="ar-IQ" sz="4800" b="1" dirty="0">
                <a:latin typeface="Bahnschrift SemiBold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00600"/>
          </a:xfrm>
        </p:spPr>
        <p:txBody>
          <a:bodyPr/>
          <a:lstStyle/>
          <a:p>
            <a:pPr algn="just" rtl="0"/>
            <a:r>
              <a:rPr lang="en-US" dirty="0"/>
              <a:t>exposes specimen to ultraviolet, violet, or blue </a:t>
            </a:r>
            <a:r>
              <a:rPr lang="en-US" dirty="0" smtClean="0"/>
              <a:t>light</a:t>
            </a:r>
            <a:endParaRPr lang="en-US" dirty="0"/>
          </a:p>
          <a:p>
            <a:pPr algn="just" rtl="0"/>
            <a:r>
              <a:rPr lang="en-US" dirty="0" smtClean="0"/>
              <a:t>specimens </a:t>
            </a:r>
            <a:r>
              <a:rPr lang="en-US" dirty="0"/>
              <a:t>usually stained with fluorochromes</a:t>
            </a:r>
            <a:endParaRPr lang="ar-IQ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306664" cy="56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3563888" y="5502464"/>
            <a:ext cx="5470217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Thank you</a:t>
            </a:r>
            <a:endParaRPr lang="ar-IQ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itchFamily="34" charset="0"/>
              <a:ea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microscopy ?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74271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323528" y="1720922"/>
            <a:ext cx="424847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0">
              <a:buFont typeface="Arial" pitchFamily="34" charset="0"/>
              <a:buChar char="•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 microscopy : It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is a tool used to see small things that can only be seen with the naked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eye. Such as microorganisms.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 microscopy consists :</a:t>
            </a:r>
          </a:p>
          <a:p>
            <a:pPr marL="285750" indent="-285750" algn="just" rtl="0"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Light microscopy</a:t>
            </a:r>
          </a:p>
          <a:p>
            <a:pPr marL="285750" indent="-285750" algn="just" rtl="0"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Electron microscopy</a:t>
            </a:r>
            <a:endParaRPr lang="ar-IQ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65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 rtl="0"/>
            <a:r>
              <a:rPr lang="en-US" sz="4800" dirty="0">
                <a:latin typeface="Andalus" pitchFamily="18" charset="-78"/>
                <a:cs typeface="Andalus" pitchFamily="18" charset="-78"/>
              </a:rPr>
              <a:t>Light microscopy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>
            <a:normAutofit/>
          </a:bodyPr>
          <a:lstStyle/>
          <a:p>
            <a:pPr algn="just" rtl="0"/>
            <a:r>
              <a:rPr lang="en-US" dirty="0">
                <a:latin typeface="Bahnschrift" pitchFamily="34" charset="0"/>
              </a:rPr>
              <a:t>Light microscopes are compound microscopes, meaning they have at least two lenses.</a:t>
            </a:r>
          </a:p>
          <a:p>
            <a:pPr algn="just" rtl="0"/>
            <a:r>
              <a:rPr lang="en-US" dirty="0">
                <a:latin typeface="Bahnschrift" pitchFamily="34" charset="0"/>
              </a:rPr>
              <a:t>Lenses are curved pieces of glass or plastic that bend light rays and can magnify objects, making them appear larger than they actually are.</a:t>
            </a:r>
          </a:p>
          <a:p>
            <a:pPr algn="just" rtl="0"/>
            <a:r>
              <a:rPr lang="en-US" dirty="0" smtClean="0">
                <a:latin typeface="Bahnschrift" pitchFamily="34" charset="0"/>
              </a:rPr>
              <a:t>Light </a:t>
            </a:r>
            <a:r>
              <a:rPr lang="en-US" dirty="0">
                <a:latin typeface="Bahnschrift" pitchFamily="34" charset="0"/>
              </a:rPr>
              <a:t>is reflected from a mirror through the specimen or object to be viewed to a powerful objective lens, which produces the first magnification.</a:t>
            </a:r>
          </a:p>
          <a:p>
            <a:pPr algn="just" rtl="0"/>
            <a:r>
              <a:rPr lang="en-US" dirty="0">
                <a:latin typeface="Bahnschrift" pitchFamily="34" charset="0"/>
              </a:rPr>
              <a:t>The image produced by the objective lens is then magnified again by the eyepiece lens, which acts as a simple magnifying </a:t>
            </a:r>
            <a:r>
              <a:rPr lang="en-US" dirty="0" smtClean="0">
                <a:latin typeface="Bahnschrift" pitchFamily="34" charset="0"/>
              </a:rPr>
              <a:t>glass.</a:t>
            </a:r>
          </a:p>
          <a:p>
            <a:pPr marL="114300" indent="0" algn="just" rtl="0">
              <a:buNone/>
            </a:pPr>
            <a:endParaRPr lang="ar-IQ" dirty="0">
              <a:solidFill>
                <a:srgbClr val="C00000"/>
              </a:solidFill>
              <a:latin typeface="Corbel" pitchFamily="34" charset="0"/>
            </a:endParaRPr>
          </a:p>
          <a:p>
            <a:pPr algn="just" rtl="0"/>
            <a:endParaRPr lang="en-US" dirty="0"/>
          </a:p>
          <a:p>
            <a:pPr algn="just" rtl="0"/>
            <a:endParaRPr lang="en-US" dirty="0" smtClean="0"/>
          </a:p>
          <a:p>
            <a:pPr algn="just" rtl="0"/>
            <a:endParaRPr lang="en-US" dirty="0"/>
          </a:p>
          <a:p>
            <a:pPr algn="just" rtl="0"/>
            <a:endParaRPr lang="en-US" dirty="0" smtClean="0"/>
          </a:p>
          <a:p>
            <a:pPr algn="just" rtl="0"/>
            <a:endParaRPr lang="en-US" dirty="0"/>
          </a:p>
          <a:p>
            <a:pPr algn="just" rtl="0"/>
            <a:endParaRPr lang="en-US" dirty="0"/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035"/>
            <a:ext cx="8208912" cy="660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4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ndalus" pitchFamily="18" charset="-78"/>
                <a:cs typeface="Andalus" pitchFamily="18" charset="-78"/>
              </a:rPr>
              <a:t>Light microscopy</a:t>
            </a:r>
            <a:endParaRPr lang="ar-IQ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925215"/>
              </p:ext>
            </p:extLst>
          </p:nvPr>
        </p:nvGraphicFramePr>
        <p:xfrm>
          <a:off x="298605" y="2276872"/>
          <a:ext cx="3898776" cy="31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323528" y="1340768"/>
            <a:ext cx="48245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latin typeface="Arial Black" pitchFamily="34" charset="0"/>
              </a:rPr>
              <a:t>The </a:t>
            </a:r>
            <a:r>
              <a:rPr lang="en-US" sz="2000" b="1" dirty="0" smtClean="0">
                <a:latin typeface="Arial Black" pitchFamily="34" charset="0"/>
              </a:rPr>
              <a:t>light microscope </a:t>
            </a:r>
            <a:r>
              <a:rPr lang="en-US" sz="2000" b="1" dirty="0">
                <a:latin typeface="Arial Black" pitchFamily="34" charset="0"/>
              </a:rPr>
              <a:t>works according to important factors:</a:t>
            </a:r>
            <a:endParaRPr lang="ar-IQ" sz="2000" b="1" dirty="0">
              <a:latin typeface="Arial Black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7457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7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microscopy</a:t>
            </a:r>
            <a:endParaRPr lang="ar-IQ" dirty="0"/>
          </a:p>
        </p:txBody>
      </p:sp>
      <p:sp>
        <p:nvSpPr>
          <p:cNvPr id="8" name="مستطيل 7"/>
          <p:cNvSpPr/>
          <p:nvPr/>
        </p:nvSpPr>
        <p:spPr>
          <a:xfrm>
            <a:off x="179512" y="1628800"/>
            <a:ext cx="2592288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Simple Light Microscope</a:t>
            </a:r>
            <a:endParaRPr lang="ar-IQ" b="1" dirty="0">
              <a:solidFill>
                <a:schemeClr val="tx2">
                  <a:lumMod val="50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9512" y="2852936"/>
            <a:ext cx="2592288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Compound Light Microscope</a:t>
            </a:r>
            <a:endParaRPr lang="ar-IQ" sz="2000" b="1" dirty="0">
              <a:solidFill>
                <a:schemeClr val="tx2">
                  <a:lumMod val="50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9512" y="4293096"/>
            <a:ext cx="2592288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Monocular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Microscope</a:t>
            </a:r>
          </a:p>
          <a:p>
            <a:pPr algn="ctr"/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179512" y="5661248"/>
            <a:ext cx="2592288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Binocular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Microscope</a:t>
            </a:r>
            <a:endParaRPr lang="ar-IQ" sz="2000" b="1" dirty="0">
              <a:solidFill>
                <a:schemeClr val="tx2">
                  <a:lumMod val="50000"/>
                </a:schemeClr>
              </a:solidFill>
              <a:latin typeface="Bahnschrift SemiCondensed" pitchFamily="34" charset="0"/>
            </a:endParaRPr>
          </a:p>
        </p:txBody>
      </p:sp>
      <p:cxnSp>
        <p:nvCxnSpPr>
          <p:cNvPr id="13" name="رابط بشكل مرفق 12"/>
          <p:cNvCxnSpPr/>
          <p:nvPr/>
        </p:nvCxnSpPr>
        <p:spPr>
          <a:xfrm>
            <a:off x="2771800" y="1628800"/>
            <a:ext cx="720080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بشكل مرفق 14"/>
          <p:cNvCxnSpPr/>
          <p:nvPr/>
        </p:nvCxnSpPr>
        <p:spPr>
          <a:xfrm>
            <a:off x="2915816" y="2852936"/>
            <a:ext cx="648072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بشكل مرفق 16"/>
          <p:cNvCxnSpPr/>
          <p:nvPr/>
        </p:nvCxnSpPr>
        <p:spPr>
          <a:xfrm>
            <a:off x="2987824" y="4293119"/>
            <a:ext cx="576064" cy="5040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بشكل مرفق 20"/>
          <p:cNvCxnSpPr/>
          <p:nvPr/>
        </p:nvCxnSpPr>
        <p:spPr>
          <a:xfrm>
            <a:off x="2915816" y="5661248"/>
            <a:ext cx="576064" cy="46805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3707904" y="1695956"/>
            <a:ext cx="4536504" cy="7969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 rtl="0">
              <a:buFont typeface="Wingdings" pitchFamily="2" charset="2"/>
              <a:buChar char="§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Contain Single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lens.</a:t>
            </a:r>
          </a:p>
          <a:p>
            <a:pPr marL="285750" indent="-285750" algn="ctr" rtl="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It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has low magnification</a:t>
            </a:r>
            <a:endParaRPr lang="ar-IQ" b="1" dirty="0">
              <a:solidFill>
                <a:schemeClr val="tx2">
                  <a:lumMod val="50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707904" y="2852936"/>
            <a:ext cx="4536504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 rtl="0">
              <a:buFont typeface="Wingdings" pitchFamily="2" charset="2"/>
              <a:buChar char="§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Contain Two set of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lens.</a:t>
            </a:r>
          </a:p>
          <a:p>
            <a:pPr marL="285750" indent="-285750" algn="ctr" rtl="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Has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higher magnification</a:t>
            </a:r>
            <a:r>
              <a:rPr lang="en-US" dirty="0"/>
              <a:t>.</a:t>
            </a:r>
            <a:endParaRPr lang="ar-IQ" dirty="0"/>
          </a:p>
        </p:txBody>
      </p:sp>
      <p:sp>
        <p:nvSpPr>
          <p:cNvPr id="24" name="مستطيل 23"/>
          <p:cNvSpPr/>
          <p:nvPr/>
        </p:nvSpPr>
        <p:spPr>
          <a:xfrm>
            <a:off x="3707904" y="4293096"/>
            <a:ext cx="4536504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Bahnschrift SemiCondensed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Contain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one eye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piece</a:t>
            </a:r>
            <a:endParaRPr lang="ar-IQ" sz="2000" b="1" dirty="0">
              <a:solidFill>
                <a:schemeClr val="tx2">
                  <a:lumMod val="50000"/>
                </a:schemeClr>
              </a:solidFill>
              <a:latin typeface="Bahnschrift SemiCondensed" pitchFamily="34" charset="0"/>
            </a:endParaRPr>
          </a:p>
          <a:p>
            <a:pPr algn="ctr"/>
            <a:endParaRPr lang="ar-IQ" dirty="0"/>
          </a:p>
        </p:txBody>
      </p:sp>
      <p:sp>
        <p:nvSpPr>
          <p:cNvPr id="25" name="مستطيل 24"/>
          <p:cNvSpPr/>
          <p:nvPr/>
        </p:nvSpPr>
        <p:spPr>
          <a:xfrm>
            <a:off x="3707904" y="5661248"/>
            <a:ext cx="4536504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 rtl="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Contain two eye piece</a:t>
            </a:r>
          </a:p>
          <a:p>
            <a:pPr marL="285750" indent="-285750" algn="ctr" rtl="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Reduce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eye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ahnschrift SemiCondensed" pitchFamily="34" charset="0"/>
              </a:rPr>
              <a:t>strain</a:t>
            </a:r>
            <a:endParaRPr lang="ar-IQ" b="1" dirty="0">
              <a:solidFill>
                <a:schemeClr val="tx2">
                  <a:lumMod val="50000"/>
                </a:schemeClr>
              </a:solidFill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19672" y="260647"/>
            <a:ext cx="5760640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Parts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microscopy</a:t>
            </a:r>
            <a:endParaRPr lang="ar-IQ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280920" cy="5688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1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11144" cy="11430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n-US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itchFamily="34" charset="0"/>
              </a:rPr>
              <a:t>Types of Light microscope </a:t>
            </a:r>
            <a:endParaRPr lang="ar-IQ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57387"/>
              </p:ext>
            </p:extLst>
          </p:nvPr>
        </p:nvGraphicFramePr>
        <p:xfrm>
          <a:off x="384212" y="692696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8388424" cy="227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79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800" b="1" dirty="0" smtClean="0">
                <a:latin typeface="Bahnschrift SemiBold" pitchFamily="34" charset="0"/>
              </a:rPr>
              <a:t/>
            </a:r>
            <a:br>
              <a:rPr lang="en-US" sz="4800" b="1" dirty="0" smtClean="0">
                <a:latin typeface="Bahnschrift SemiBold" pitchFamily="34" charset="0"/>
              </a:rPr>
            </a:br>
            <a:r>
              <a:rPr lang="en-US" sz="4800" b="1" dirty="0" smtClean="0">
                <a:latin typeface="Bahnschrift SemiBold" pitchFamily="34" charset="0"/>
              </a:rPr>
              <a:t>Bright-field Microscopy</a:t>
            </a:r>
            <a:r>
              <a:rPr lang="ar-IQ" sz="4800" b="1" dirty="0">
                <a:latin typeface="Bahnschrift SemiBold" pitchFamily="34" charset="0"/>
              </a:rPr>
              <a:t/>
            </a:r>
            <a:br>
              <a:rPr lang="ar-IQ" sz="4800" b="1" dirty="0">
                <a:latin typeface="Bahnschrift SemiBold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800600"/>
          </a:xfrm>
        </p:spPr>
        <p:txBody>
          <a:bodyPr/>
          <a:lstStyle/>
          <a:p>
            <a:pPr algn="just" rtl="0"/>
            <a:r>
              <a:rPr lang="en-US" dirty="0" smtClean="0"/>
              <a:t>produces </a:t>
            </a:r>
            <a:r>
              <a:rPr lang="en-US" dirty="0"/>
              <a:t>a dark image against a brighter background</a:t>
            </a:r>
          </a:p>
          <a:p>
            <a:pPr algn="just" rtl="0"/>
            <a:r>
              <a:rPr lang="en-US" dirty="0" smtClean="0"/>
              <a:t>parfocal </a:t>
            </a:r>
            <a:r>
              <a:rPr lang="en-US" dirty="0"/>
              <a:t>microscopes remain in focus when objectives are </a:t>
            </a:r>
            <a:r>
              <a:rPr lang="en-US" dirty="0" smtClean="0"/>
              <a:t>changed.</a:t>
            </a:r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403244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2716</TotalTime>
  <Words>282</Words>
  <Application>Microsoft Office PowerPoint</Application>
  <PresentationFormat>عرض على الشاشة (3:4)‏</PresentationFormat>
  <Paragraphs>57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تجاور</vt:lpstr>
      <vt:lpstr>عرض تقديمي في PowerPoint</vt:lpstr>
      <vt:lpstr>What is microscopy ?</vt:lpstr>
      <vt:lpstr>Light microscopy</vt:lpstr>
      <vt:lpstr>عرض تقديمي في PowerPoint</vt:lpstr>
      <vt:lpstr>Light microscopy</vt:lpstr>
      <vt:lpstr>Types of microscopy</vt:lpstr>
      <vt:lpstr>عرض تقديمي في PowerPoint</vt:lpstr>
      <vt:lpstr>Types of Light microscope </vt:lpstr>
      <vt:lpstr> Bright-field Microscopy </vt:lpstr>
      <vt:lpstr> Dark-field Microscopy </vt:lpstr>
      <vt:lpstr> Phase contrast Microscopy </vt:lpstr>
      <vt:lpstr> Fluorescence Microscopy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AL-NOOR</dc:creator>
  <cp:lastModifiedBy>AL-NOOR</cp:lastModifiedBy>
  <cp:revision>33</cp:revision>
  <cp:lastPrinted>2024-09-28T17:21:44Z</cp:lastPrinted>
  <dcterms:created xsi:type="dcterms:W3CDTF">2024-09-26T14:22:23Z</dcterms:created>
  <dcterms:modified xsi:type="dcterms:W3CDTF">2024-09-30T10:05:47Z</dcterms:modified>
</cp:coreProperties>
</file>