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69" r:id="rId2"/>
    <p:sldId id="256" r:id="rId3"/>
    <p:sldId id="257" r:id="rId4"/>
    <p:sldId id="270" r:id="rId5"/>
    <p:sldId id="258" r:id="rId6"/>
    <p:sldId id="259" r:id="rId7"/>
    <p:sldId id="260" r:id="rId8"/>
    <p:sldId id="271" r:id="rId9"/>
    <p:sldId id="261" r:id="rId10"/>
    <p:sldId id="263" r:id="rId11"/>
    <p:sldId id="262" r:id="rId12"/>
    <p:sldId id="264" r:id="rId13"/>
    <p:sldId id="265" r:id="rId14"/>
    <p:sldId id="266" r:id="rId15"/>
    <p:sldId id="267" r:id="rId16"/>
    <p:sldId id="268" r:id="rId17"/>
  </p:sldIdLst>
  <p:sldSz cx="12192000" cy="6858000"/>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54" d="100"/>
          <a:sy n="54" d="100"/>
        </p:scale>
        <p:origin x="90" y="3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D2F841CC-0FD9-46CC-842B-DC14FD598D9F}" type="datetimeFigureOut">
              <a:rPr lang="ar-IQ" smtClean="0"/>
              <a:t>02/04/1446</a:t>
            </a:fld>
            <a:endParaRPr lang="ar-IQ"/>
          </a:p>
        </p:txBody>
      </p:sp>
      <p:sp>
        <p:nvSpPr>
          <p:cNvPr id="5" name="Footer Placeholder 4"/>
          <p:cNvSpPr>
            <a:spLocks noGrp="1"/>
          </p:cNvSpPr>
          <p:nvPr>
            <p:ph type="ftr" sz="quarter" idx="11"/>
          </p:nvPr>
        </p:nvSpPr>
        <p:spPr/>
        <p:txBody>
          <a:bodyPr/>
          <a:lstStyle/>
          <a:p>
            <a:endParaRPr lang="ar-IQ"/>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41E98166-B395-4A89-B642-5DE0B16E3B27}" type="slidenum">
              <a:rPr lang="ar-IQ" smtClean="0"/>
              <a:t>‹#›</a:t>
            </a:fld>
            <a:endParaRPr lang="ar-IQ"/>
          </a:p>
        </p:txBody>
      </p:sp>
    </p:spTree>
    <p:extLst>
      <p:ext uri="{BB962C8B-B14F-4D97-AF65-F5344CB8AC3E}">
        <p14:creationId xmlns:p14="http://schemas.microsoft.com/office/powerpoint/2010/main" val="1538466868"/>
      </p:ext>
    </p:extLst>
  </p:cSld>
  <p:clrMapOvr>
    <a:masterClrMapping/>
  </p:clrMapOvr>
  <p:transition spd="slow">
    <p:cover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D2F841CC-0FD9-46CC-842B-DC14FD598D9F}" type="datetimeFigureOut">
              <a:rPr lang="ar-IQ" smtClean="0"/>
              <a:t>02/04/1446</a:t>
            </a:fld>
            <a:endParaRPr lang="ar-IQ"/>
          </a:p>
        </p:txBody>
      </p:sp>
      <p:sp>
        <p:nvSpPr>
          <p:cNvPr id="5" name="Footer Placeholder 4"/>
          <p:cNvSpPr>
            <a:spLocks noGrp="1"/>
          </p:cNvSpPr>
          <p:nvPr>
            <p:ph type="ftr" sz="quarter" idx="11"/>
          </p:nvPr>
        </p:nvSpPr>
        <p:spPr/>
        <p:txBody>
          <a:bodyPr/>
          <a:lstStyle/>
          <a:p>
            <a:endParaRPr lang="ar-IQ"/>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1E98166-B395-4A89-B642-5DE0B16E3B27}" type="slidenum">
              <a:rPr lang="ar-IQ" smtClean="0"/>
              <a:t>‹#›</a:t>
            </a:fld>
            <a:endParaRPr lang="ar-IQ"/>
          </a:p>
        </p:txBody>
      </p:sp>
    </p:spTree>
    <p:extLst>
      <p:ext uri="{BB962C8B-B14F-4D97-AF65-F5344CB8AC3E}">
        <p14:creationId xmlns:p14="http://schemas.microsoft.com/office/powerpoint/2010/main" val="2782162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D2F841CC-0FD9-46CC-842B-DC14FD598D9F}" type="datetimeFigureOut">
              <a:rPr lang="ar-IQ" smtClean="0"/>
              <a:t>02/04/1446</a:t>
            </a:fld>
            <a:endParaRPr lang="ar-IQ"/>
          </a:p>
        </p:txBody>
      </p:sp>
      <p:sp>
        <p:nvSpPr>
          <p:cNvPr id="5" name="Footer Placeholder 4"/>
          <p:cNvSpPr>
            <a:spLocks noGrp="1"/>
          </p:cNvSpPr>
          <p:nvPr>
            <p:ph type="ftr" sz="quarter" idx="11"/>
          </p:nvPr>
        </p:nvSpPr>
        <p:spPr/>
        <p:txBody>
          <a:bodyPr/>
          <a:lstStyle/>
          <a:p>
            <a:endParaRPr lang="ar-IQ"/>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1E98166-B395-4A89-B642-5DE0B16E3B27}" type="slidenum">
              <a:rPr lang="ar-IQ" smtClean="0"/>
              <a:t>‹#›</a:t>
            </a:fld>
            <a:endParaRPr lang="ar-IQ"/>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882373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D2F841CC-0FD9-46CC-842B-DC14FD598D9F}" type="datetimeFigureOut">
              <a:rPr lang="ar-IQ" smtClean="0"/>
              <a:t>02/04/1446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E98166-B395-4A89-B642-5DE0B16E3B27}" type="slidenum">
              <a:rPr lang="ar-IQ" smtClean="0"/>
              <a:t>‹#›</a:t>
            </a:fld>
            <a:endParaRPr lang="ar-IQ"/>
          </a:p>
        </p:txBody>
      </p:sp>
    </p:spTree>
    <p:extLst>
      <p:ext uri="{BB962C8B-B14F-4D97-AF65-F5344CB8AC3E}">
        <p14:creationId xmlns:p14="http://schemas.microsoft.com/office/powerpoint/2010/main" val="36546210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D2F841CC-0FD9-46CC-842B-DC14FD598D9F}" type="datetimeFigureOut">
              <a:rPr lang="ar-IQ" smtClean="0"/>
              <a:t>02/04/1446</a:t>
            </a:fld>
            <a:endParaRPr lang="ar-IQ"/>
          </a:p>
        </p:txBody>
      </p:sp>
      <p:sp>
        <p:nvSpPr>
          <p:cNvPr id="6" name="Footer Placeholder 5"/>
          <p:cNvSpPr>
            <a:spLocks noGrp="1"/>
          </p:cNvSpPr>
          <p:nvPr>
            <p:ph type="ftr" sz="quarter" idx="11"/>
          </p:nvPr>
        </p:nvSpPr>
        <p:spPr/>
        <p:txBody>
          <a:bodyPr/>
          <a:lstStyle/>
          <a:p>
            <a:endParaRPr lang="ar-IQ"/>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E98166-B395-4A89-B642-5DE0B16E3B27}" type="slidenum">
              <a:rPr lang="ar-IQ" smtClean="0"/>
              <a:t>‹#›</a:t>
            </a:fld>
            <a:endParaRPr lang="ar-IQ"/>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532172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ar-SA" smtClean="0"/>
              <a:t>انقر لتحرير نمط العنوان الرئيسي</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تحرير أنماط النص الرئيسي</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ar-SA" smtClean="0"/>
              <a:t>تحرير أنماط النص الرئيسي</a:t>
            </a:r>
          </a:p>
        </p:txBody>
      </p:sp>
      <p:sp>
        <p:nvSpPr>
          <p:cNvPr id="5" name="Date Placeholder 4"/>
          <p:cNvSpPr>
            <a:spLocks noGrp="1"/>
          </p:cNvSpPr>
          <p:nvPr>
            <p:ph type="dt" sz="half" idx="10"/>
          </p:nvPr>
        </p:nvSpPr>
        <p:spPr/>
        <p:txBody>
          <a:bodyPr/>
          <a:lstStyle/>
          <a:p>
            <a:fld id="{D2F841CC-0FD9-46CC-842B-DC14FD598D9F}" type="datetimeFigureOut">
              <a:rPr lang="ar-IQ" smtClean="0"/>
              <a:t>02/04/1446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E98166-B395-4A89-B642-5DE0B16E3B27}" type="slidenum">
              <a:rPr lang="ar-IQ" smtClean="0"/>
              <a:t>‹#›</a:t>
            </a:fld>
            <a:endParaRPr lang="ar-IQ"/>
          </a:p>
        </p:txBody>
      </p:sp>
    </p:spTree>
    <p:extLst>
      <p:ext uri="{BB962C8B-B14F-4D97-AF65-F5344CB8AC3E}">
        <p14:creationId xmlns:p14="http://schemas.microsoft.com/office/powerpoint/2010/main" val="22810987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D2F841CC-0FD9-46CC-842B-DC14FD598D9F}" type="datetimeFigureOut">
              <a:rPr lang="ar-IQ" smtClean="0"/>
              <a:t>02/04/1446</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E98166-B395-4A89-B642-5DE0B16E3B27}" type="slidenum">
              <a:rPr lang="ar-IQ" smtClean="0"/>
              <a:t>‹#›</a:t>
            </a:fld>
            <a:endParaRPr lang="ar-IQ"/>
          </a:p>
        </p:txBody>
      </p:sp>
    </p:spTree>
    <p:extLst>
      <p:ext uri="{BB962C8B-B14F-4D97-AF65-F5344CB8AC3E}">
        <p14:creationId xmlns:p14="http://schemas.microsoft.com/office/powerpoint/2010/main" val="16027084"/>
      </p:ext>
    </p:extLst>
  </p:cSld>
  <p:clrMapOvr>
    <a:masterClrMapping/>
  </p:clrMapOvr>
  <p:transition spd="slow">
    <p:cover dir="r"/>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D2F841CC-0FD9-46CC-842B-DC14FD598D9F}" type="datetimeFigureOut">
              <a:rPr lang="ar-IQ" smtClean="0"/>
              <a:t>02/04/1446</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E98166-B395-4A89-B642-5DE0B16E3B27}" type="slidenum">
              <a:rPr lang="ar-IQ" smtClean="0"/>
              <a:t>‹#›</a:t>
            </a:fld>
            <a:endParaRPr lang="ar-IQ"/>
          </a:p>
        </p:txBody>
      </p:sp>
    </p:spTree>
    <p:extLst>
      <p:ext uri="{BB962C8B-B14F-4D97-AF65-F5344CB8AC3E}">
        <p14:creationId xmlns:p14="http://schemas.microsoft.com/office/powerpoint/2010/main" val="2215527122"/>
      </p:ext>
    </p:extLst>
  </p:cSld>
  <p:clrMapOvr>
    <a:masterClrMapping/>
  </p:clrMapOvr>
  <p:transition spd="slow">
    <p:cover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D2F841CC-0FD9-46CC-842B-DC14FD598D9F}" type="datetimeFigureOut">
              <a:rPr lang="ar-IQ" smtClean="0"/>
              <a:t>02/04/1446</a:t>
            </a:fld>
            <a:endParaRPr lang="ar-IQ"/>
          </a:p>
        </p:txBody>
      </p:sp>
      <p:sp>
        <p:nvSpPr>
          <p:cNvPr id="5" name="Footer Placeholder 4"/>
          <p:cNvSpPr>
            <a:spLocks noGrp="1"/>
          </p:cNvSpPr>
          <p:nvPr>
            <p:ph type="ftr" sz="quarter" idx="11"/>
          </p:nvPr>
        </p:nvSpPr>
        <p:spPr/>
        <p:txBody>
          <a:bodyPr/>
          <a:lstStyle/>
          <a:p>
            <a:endParaRPr lang="ar-IQ"/>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41E98166-B395-4A89-B642-5DE0B16E3B27}" type="slidenum">
              <a:rPr lang="ar-IQ" smtClean="0"/>
              <a:t>‹#›</a:t>
            </a:fld>
            <a:endParaRPr lang="ar-IQ"/>
          </a:p>
        </p:txBody>
      </p:sp>
    </p:spTree>
    <p:extLst>
      <p:ext uri="{BB962C8B-B14F-4D97-AF65-F5344CB8AC3E}">
        <p14:creationId xmlns:p14="http://schemas.microsoft.com/office/powerpoint/2010/main" val="3822008178"/>
      </p:ext>
    </p:extLst>
  </p:cSld>
  <p:clrMapOvr>
    <a:masterClrMapping/>
  </p:clrMapOvr>
  <p:transition spd="slow">
    <p:cover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D2F841CC-0FD9-46CC-842B-DC14FD598D9F}" type="datetimeFigureOut">
              <a:rPr lang="ar-IQ" smtClean="0"/>
              <a:t>02/04/1446</a:t>
            </a:fld>
            <a:endParaRPr lang="ar-IQ"/>
          </a:p>
        </p:txBody>
      </p:sp>
      <p:sp>
        <p:nvSpPr>
          <p:cNvPr id="5" name="Footer Placeholder 4"/>
          <p:cNvSpPr>
            <a:spLocks noGrp="1"/>
          </p:cNvSpPr>
          <p:nvPr>
            <p:ph type="ftr" sz="quarter" idx="11"/>
          </p:nvPr>
        </p:nvSpPr>
        <p:spPr/>
        <p:txBody>
          <a:bodyPr/>
          <a:lstStyle/>
          <a:p>
            <a:endParaRPr lang="ar-IQ"/>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41E98166-B395-4A89-B642-5DE0B16E3B27}" type="slidenum">
              <a:rPr lang="ar-IQ" smtClean="0"/>
              <a:t>‹#›</a:t>
            </a:fld>
            <a:endParaRPr lang="ar-IQ"/>
          </a:p>
        </p:txBody>
      </p:sp>
    </p:spTree>
    <p:extLst>
      <p:ext uri="{BB962C8B-B14F-4D97-AF65-F5344CB8AC3E}">
        <p14:creationId xmlns:p14="http://schemas.microsoft.com/office/powerpoint/2010/main" val="1054945099"/>
      </p:ext>
    </p:extLst>
  </p:cSld>
  <p:clrMapOvr>
    <a:masterClrMapping/>
  </p:clrMapOvr>
  <p:transition spd="slow">
    <p:cover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D2F841CC-0FD9-46CC-842B-DC14FD598D9F}" type="datetimeFigureOut">
              <a:rPr lang="ar-IQ" smtClean="0"/>
              <a:t>02/04/1446</a:t>
            </a:fld>
            <a:endParaRPr lang="ar-IQ"/>
          </a:p>
        </p:txBody>
      </p:sp>
      <p:sp>
        <p:nvSpPr>
          <p:cNvPr id="6" name="Footer Placeholder 5"/>
          <p:cNvSpPr>
            <a:spLocks noGrp="1"/>
          </p:cNvSpPr>
          <p:nvPr>
            <p:ph type="ftr" sz="quarter" idx="11"/>
          </p:nvPr>
        </p:nvSpPr>
        <p:spPr/>
        <p:txBody>
          <a:bodyPr/>
          <a:lstStyle/>
          <a:p>
            <a:endParaRPr lang="ar-IQ"/>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41E98166-B395-4A89-B642-5DE0B16E3B27}" type="slidenum">
              <a:rPr lang="ar-IQ" smtClean="0"/>
              <a:t>‹#›</a:t>
            </a:fld>
            <a:endParaRPr lang="ar-IQ"/>
          </a:p>
        </p:txBody>
      </p:sp>
    </p:spTree>
    <p:extLst>
      <p:ext uri="{BB962C8B-B14F-4D97-AF65-F5344CB8AC3E}">
        <p14:creationId xmlns:p14="http://schemas.microsoft.com/office/powerpoint/2010/main" val="48643325"/>
      </p:ext>
    </p:extLst>
  </p:cSld>
  <p:clrMapOvr>
    <a:masterClrMapping/>
  </p:clrMapOvr>
  <p:transition spd="slow">
    <p:cover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D2F841CC-0FD9-46CC-842B-DC14FD598D9F}" type="datetimeFigureOut">
              <a:rPr lang="ar-IQ" smtClean="0"/>
              <a:t>02/04/1446</a:t>
            </a:fld>
            <a:endParaRPr lang="ar-IQ"/>
          </a:p>
        </p:txBody>
      </p:sp>
      <p:sp>
        <p:nvSpPr>
          <p:cNvPr id="8" name="Footer Placeholder 7"/>
          <p:cNvSpPr>
            <a:spLocks noGrp="1"/>
          </p:cNvSpPr>
          <p:nvPr>
            <p:ph type="ftr" sz="quarter" idx="11"/>
          </p:nvPr>
        </p:nvSpPr>
        <p:spPr/>
        <p:txBody>
          <a:bodyPr/>
          <a:lstStyle/>
          <a:p>
            <a:endParaRPr lang="ar-IQ"/>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41E98166-B395-4A89-B642-5DE0B16E3B27}" type="slidenum">
              <a:rPr lang="ar-IQ" smtClean="0"/>
              <a:t>‹#›</a:t>
            </a:fld>
            <a:endParaRPr lang="ar-IQ"/>
          </a:p>
        </p:txBody>
      </p:sp>
    </p:spTree>
    <p:extLst>
      <p:ext uri="{BB962C8B-B14F-4D97-AF65-F5344CB8AC3E}">
        <p14:creationId xmlns:p14="http://schemas.microsoft.com/office/powerpoint/2010/main" val="1292692090"/>
      </p:ext>
    </p:extLst>
  </p:cSld>
  <p:clrMapOvr>
    <a:masterClrMapping/>
  </p:clrMapOvr>
  <p:transition spd="slow">
    <p:cover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D2F841CC-0FD9-46CC-842B-DC14FD598D9F}" type="datetimeFigureOut">
              <a:rPr lang="ar-IQ" smtClean="0"/>
              <a:t>02/04/1446</a:t>
            </a:fld>
            <a:endParaRPr lang="ar-IQ"/>
          </a:p>
        </p:txBody>
      </p:sp>
      <p:sp>
        <p:nvSpPr>
          <p:cNvPr id="4" name="Footer Placeholder 3"/>
          <p:cNvSpPr>
            <a:spLocks noGrp="1"/>
          </p:cNvSpPr>
          <p:nvPr>
            <p:ph type="ftr" sz="quarter" idx="11"/>
          </p:nvPr>
        </p:nvSpPr>
        <p:spPr/>
        <p:txBody>
          <a:bodyPr/>
          <a:lstStyle/>
          <a:p>
            <a:endParaRPr lang="ar-IQ"/>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41E98166-B395-4A89-B642-5DE0B16E3B27}" type="slidenum">
              <a:rPr lang="ar-IQ" smtClean="0"/>
              <a:t>‹#›</a:t>
            </a:fld>
            <a:endParaRPr lang="ar-IQ"/>
          </a:p>
        </p:txBody>
      </p:sp>
    </p:spTree>
    <p:extLst>
      <p:ext uri="{BB962C8B-B14F-4D97-AF65-F5344CB8AC3E}">
        <p14:creationId xmlns:p14="http://schemas.microsoft.com/office/powerpoint/2010/main" val="2431010066"/>
      </p:ext>
    </p:extLst>
  </p:cSld>
  <p:clrMapOvr>
    <a:masterClrMapping/>
  </p:clrMapOvr>
  <p:transition spd="slow">
    <p:cover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F841CC-0FD9-46CC-842B-DC14FD598D9F}" type="datetimeFigureOut">
              <a:rPr lang="ar-IQ" smtClean="0"/>
              <a:t>02/04/1446</a:t>
            </a:fld>
            <a:endParaRPr lang="ar-IQ"/>
          </a:p>
        </p:txBody>
      </p:sp>
      <p:sp>
        <p:nvSpPr>
          <p:cNvPr id="3" name="Footer Placeholder 2"/>
          <p:cNvSpPr>
            <a:spLocks noGrp="1"/>
          </p:cNvSpPr>
          <p:nvPr>
            <p:ph type="ftr" sz="quarter" idx="11"/>
          </p:nvPr>
        </p:nvSpPr>
        <p:spPr/>
        <p:txBody>
          <a:bodyPr/>
          <a:lstStyle/>
          <a:p>
            <a:endParaRPr lang="ar-IQ"/>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41E98166-B395-4A89-B642-5DE0B16E3B27}" type="slidenum">
              <a:rPr lang="ar-IQ" smtClean="0"/>
              <a:t>‹#›</a:t>
            </a:fld>
            <a:endParaRPr lang="ar-IQ"/>
          </a:p>
        </p:txBody>
      </p:sp>
    </p:spTree>
    <p:extLst>
      <p:ext uri="{BB962C8B-B14F-4D97-AF65-F5344CB8AC3E}">
        <p14:creationId xmlns:p14="http://schemas.microsoft.com/office/powerpoint/2010/main" val="2667643541"/>
      </p:ext>
    </p:extLst>
  </p:cSld>
  <p:clrMapOvr>
    <a:masterClrMapping/>
  </p:clrMapOvr>
  <p:transition spd="slow">
    <p:cover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D2F841CC-0FD9-46CC-842B-DC14FD598D9F}" type="datetimeFigureOut">
              <a:rPr lang="ar-IQ" smtClean="0"/>
              <a:t>02/04/1446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41E98166-B395-4A89-B642-5DE0B16E3B27}" type="slidenum">
              <a:rPr lang="ar-IQ" smtClean="0"/>
              <a:t>‹#›</a:t>
            </a:fld>
            <a:endParaRPr lang="ar-IQ"/>
          </a:p>
        </p:txBody>
      </p:sp>
    </p:spTree>
    <p:extLst>
      <p:ext uri="{BB962C8B-B14F-4D97-AF65-F5344CB8AC3E}">
        <p14:creationId xmlns:p14="http://schemas.microsoft.com/office/powerpoint/2010/main" val="448452660"/>
      </p:ext>
    </p:extLst>
  </p:cSld>
  <p:clrMapOvr>
    <a:masterClrMapping/>
  </p:clrMapOvr>
  <p:transition spd="slow">
    <p:cover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D2F841CC-0FD9-46CC-842B-DC14FD598D9F}" type="datetimeFigureOut">
              <a:rPr lang="ar-IQ" smtClean="0"/>
              <a:t>02/04/1446</a:t>
            </a:fld>
            <a:endParaRPr lang="ar-IQ"/>
          </a:p>
        </p:txBody>
      </p:sp>
      <p:sp>
        <p:nvSpPr>
          <p:cNvPr id="6" name="Footer Placeholder 5"/>
          <p:cNvSpPr>
            <a:spLocks noGrp="1"/>
          </p:cNvSpPr>
          <p:nvPr>
            <p:ph type="ftr" sz="quarter" idx="11"/>
          </p:nvPr>
        </p:nvSpPr>
        <p:spPr/>
        <p:txBody>
          <a:bodyPr/>
          <a:lstStyle/>
          <a:p>
            <a:endParaRPr lang="ar-IQ"/>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41E98166-B395-4A89-B642-5DE0B16E3B27}" type="slidenum">
              <a:rPr lang="ar-IQ" smtClean="0"/>
              <a:t>‹#›</a:t>
            </a:fld>
            <a:endParaRPr lang="ar-IQ"/>
          </a:p>
        </p:txBody>
      </p:sp>
    </p:spTree>
    <p:extLst>
      <p:ext uri="{BB962C8B-B14F-4D97-AF65-F5344CB8AC3E}">
        <p14:creationId xmlns:p14="http://schemas.microsoft.com/office/powerpoint/2010/main" val="3411862735"/>
      </p:ext>
    </p:extLst>
  </p:cSld>
  <p:clrMapOvr>
    <a:masterClrMapping/>
  </p:clrMapOvr>
  <p:transition spd="slow">
    <p:cover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2F841CC-0FD9-46CC-842B-DC14FD598D9F}" type="datetimeFigureOut">
              <a:rPr lang="ar-IQ" smtClean="0"/>
              <a:t>02/04/1446</a:t>
            </a:fld>
            <a:endParaRPr lang="ar-IQ"/>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ar-IQ"/>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41E98166-B395-4A89-B642-5DE0B16E3B27}" type="slidenum">
              <a:rPr lang="ar-IQ" smtClean="0"/>
              <a:t>‹#›</a:t>
            </a:fld>
            <a:endParaRPr lang="ar-IQ"/>
          </a:p>
        </p:txBody>
      </p:sp>
    </p:spTree>
    <p:extLst>
      <p:ext uri="{BB962C8B-B14F-4D97-AF65-F5344CB8AC3E}">
        <p14:creationId xmlns:p14="http://schemas.microsoft.com/office/powerpoint/2010/main" val="30551042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ransition spd="slow">
    <p:cover dir="r"/>
  </p:transition>
  <p:timing>
    <p:tnLst>
      <p:par>
        <p:cTn id="1" dur="indefinite" restart="never" nodeType="tmRoot"/>
      </p:par>
    </p:tnLst>
  </p:timing>
  <p:txStyles>
    <p:titleStyle>
      <a:lvl1pPr algn="l" defTabSz="457200" rtl="1" eaLnBrk="1" latinLnBrk="0" hangingPunct="1">
        <a:spcBef>
          <a:spcPct val="0"/>
        </a:spcBef>
        <a:buNone/>
        <a:defRPr sz="3600" kern="1200">
          <a:solidFill>
            <a:schemeClr val="tx1">
              <a:lumMod val="85000"/>
              <a:lumOff val="1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467102" y="1668398"/>
            <a:ext cx="6515098" cy="3979936"/>
          </a:xfrm>
          <a:prstGeom prst="rect">
            <a:avLst/>
          </a:prstGeom>
        </p:spPr>
        <p:txBody>
          <a:bodyPr vert="horz" wrap="square" lIns="0" tIns="9525" rIns="0" bIns="0" rtlCol="0">
            <a:spAutoFit/>
          </a:bodyPr>
          <a:lstStyle/>
          <a:p>
            <a:pPr marL="169069" marR="152876" algn="ctr">
              <a:spcBef>
                <a:spcPts val="75"/>
              </a:spcBef>
            </a:pPr>
            <a:r>
              <a:rPr sz="2700" spc="-4" dirty="0">
                <a:solidFill>
                  <a:srgbClr val="242424"/>
                </a:solidFill>
                <a:latin typeface="Times New Roman"/>
                <a:cs typeface="Times New Roman"/>
              </a:rPr>
              <a:t>Al-Maarif </a:t>
            </a:r>
            <a:r>
              <a:rPr sz="2700" spc="-8" dirty="0" smtClean="0">
                <a:solidFill>
                  <a:srgbClr val="242424"/>
                </a:solidFill>
                <a:latin typeface="Times New Roman"/>
                <a:cs typeface="Times New Roman"/>
              </a:rPr>
              <a:t>University</a:t>
            </a:r>
            <a:endParaRPr lang="en-US" sz="2700" spc="-4" dirty="0">
              <a:solidFill>
                <a:srgbClr val="242424"/>
              </a:solidFill>
              <a:latin typeface="Times New Roman"/>
              <a:cs typeface="Times New Roman"/>
            </a:endParaRPr>
          </a:p>
          <a:p>
            <a:pPr marL="169069" marR="152876" algn="ctr">
              <a:spcBef>
                <a:spcPts val="75"/>
              </a:spcBef>
            </a:pPr>
            <a:r>
              <a:rPr lang="en-US" sz="2700" spc="-4" dirty="0">
                <a:solidFill>
                  <a:srgbClr val="242424"/>
                </a:solidFill>
                <a:latin typeface="Times New Roman"/>
                <a:cs typeface="Times New Roman"/>
              </a:rPr>
              <a:t>Department</a:t>
            </a:r>
            <a:r>
              <a:rPr sz="2700" spc="-4" dirty="0">
                <a:solidFill>
                  <a:srgbClr val="242424"/>
                </a:solidFill>
                <a:latin typeface="Times New Roman"/>
                <a:cs typeface="Times New Roman"/>
              </a:rPr>
              <a:t> </a:t>
            </a:r>
            <a:r>
              <a:rPr lang="en-US" sz="2700" spc="-4" dirty="0">
                <a:solidFill>
                  <a:srgbClr val="242424"/>
                </a:solidFill>
                <a:latin typeface="Times New Roman"/>
                <a:cs typeface="Times New Roman"/>
              </a:rPr>
              <a:t>of Dentistry</a:t>
            </a:r>
          </a:p>
          <a:p>
            <a:pPr marL="169069" marR="152876" algn="ctr">
              <a:spcBef>
                <a:spcPts val="75"/>
              </a:spcBef>
            </a:pPr>
            <a:r>
              <a:rPr lang="en-US" sz="2700" spc="-4" dirty="0">
                <a:solidFill>
                  <a:srgbClr val="242424"/>
                </a:solidFill>
                <a:latin typeface="Times New Roman"/>
                <a:cs typeface="Times New Roman"/>
              </a:rPr>
              <a:t>General Histology Lab</a:t>
            </a:r>
            <a:endParaRPr sz="2700" dirty="0">
              <a:latin typeface="Times New Roman"/>
              <a:cs typeface="Times New Roman"/>
            </a:endParaRPr>
          </a:p>
          <a:p>
            <a:pPr algn="ctr">
              <a:spcBef>
                <a:spcPts val="1620"/>
              </a:spcBef>
            </a:pPr>
            <a:r>
              <a:rPr lang="en-US" sz="2700" spc="-4" dirty="0" smtClean="0">
                <a:solidFill>
                  <a:srgbClr val="242424"/>
                </a:solidFill>
                <a:latin typeface="Times New Roman"/>
                <a:cs typeface="Times New Roman"/>
              </a:rPr>
              <a:t> </a:t>
            </a:r>
            <a:r>
              <a:rPr sz="2700" spc="-4" dirty="0" smtClean="0">
                <a:solidFill>
                  <a:srgbClr val="242424"/>
                </a:solidFill>
                <a:latin typeface="Times New Roman"/>
                <a:cs typeface="Times New Roman"/>
              </a:rPr>
              <a:t>Stage</a:t>
            </a:r>
            <a:r>
              <a:rPr sz="2700" spc="-68" dirty="0" smtClean="0">
                <a:solidFill>
                  <a:srgbClr val="242424"/>
                </a:solidFill>
                <a:latin typeface="Times New Roman"/>
                <a:cs typeface="Times New Roman"/>
              </a:rPr>
              <a:t> </a:t>
            </a:r>
            <a:r>
              <a:rPr sz="2700" spc="-4" dirty="0">
                <a:solidFill>
                  <a:srgbClr val="242424"/>
                </a:solidFill>
                <a:latin typeface="Times New Roman"/>
                <a:cs typeface="Times New Roman"/>
              </a:rPr>
              <a:t>-</a:t>
            </a:r>
            <a:r>
              <a:rPr lang="ar-IQ" sz="2700" spc="-4" dirty="0">
                <a:solidFill>
                  <a:srgbClr val="242424"/>
                </a:solidFill>
                <a:latin typeface="Times New Roman"/>
                <a:cs typeface="Times New Roman"/>
              </a:rPr>
              <a:t>2</a:t>
            </a:r>
            <a:r>
              <a:rPr sz="2700" spc="-4" dirty="0">
                <a:solidFill>
                  <a:srgbClr val="242424"/>
                </a:solidFill>
                <a:latin typeface="Times New Roman"/>
                <a:cs typeface="Times New Roman"/>
              </a:rPr>
              <a:t>-</a:t>
            </a:r>
            <a:endParaRPr sz="2700" dirty="0">
              <a:latin typeface="Times New Roman"/>
              <a:cs typeface="Times New Roman"/>
            </a:endParaRPr>
          </a:p>
          <a:p>
            <a:pPr marL="9525" marR="3810" algn="ctr">
              <a:lnSpc>
                <a:spcPts val="2903"/>
              </a:lnSpc>
              <a:spcBef>
                <a:spcPts val="382"/>
              </a:spcBef>
            </a:pPr>
            <a:r>
              <a:rPr lang="en-US" sz="2800" b="1" dirty="0">
                <a:solidFill>
                  <a:srgbClr val="FF0000"/>
                </a:solidFill>
              </a:rPr>
              <a:t>Urinary system </a:t>
            </a:r>
            <a:endParaRPr lang="en-US" sz="2800" b="1" dirty="0" smtClean="0">
              <a:solidFill>
                <a:srgbClr val="FF0000"/>
              </a:solidFill>
            </a:endParaRPr>
          </a:p>
          <a:p>
            <a:pPr marL="9525" marR="3810" algn="ctr">
              <a:lnSpc>
                <a:spcPts val="2903"/>
              </a:lnSpc>
              <a:spcBef>
                <a:spcPts val="382"/>
              </a:spcBef>
            </a:pPr>
            <a:r>
              <a:rPr sz="2700" spc="-4" dirty="0" smtClean="0">
                <a:solidFill>
                  <a:srgbClr val="242424"/>
                </a:solidFill>
                <a:latin typeface="Times New Roman"/>
                <a:cs typeface="Times New Roman"/>
              </a:rPr>
              <a:t>Lec</a:t>
            </a:r>
            <a:r>
              <a:rPr sz="2700" spc="-4" dirty="0">
                <a:solidFill>
                  <a:srgbClr val="242424"/>
                </a:solidFill>
                <a:latin typeface="Times New Roman"/>
                <a:cs typeface="Times New Roman"/>
              </a:rPr>
              <a:t>.</a:t>
            </a:r>
            <a:r>
              <a:rPr sz="2700" spc="-23" dirty="0">
                <a:solidFill>
                  <a:srgbClr val="242424"/>
                </a:solidFill>
                <a:latin typeface="Times New Roman"/>
                <a:cs typeface="Times New Roman"/>
              </a:rPr>
              <a:t> </a:t>
            </a:r>
            <a:r>
              <a:rPr lang="en-US" sz="2700" dirty="0" smtClean="0">
                <a:solidFill>
                  <a:srgbClr val="242424"/>
                </a:solidFill>
                <a:latin typeface="Times New Roman"/>
                <a:cs typeface="Times New Roman"/>
              </a:rPr>
              <a:t>5</a:t>
            </a:r>
            <a:endParaRPr lang="ar-IQ" sz="2700" dirty="0">
              <a:solidFill>
                <a:srgbClr val="242424"/>
              </a:solidFill>
              <a:latin typeface="Times New Roman"/>
              <a:cs typeface="Times New Roman"/>
            </a:endParaRPr>
          </a:p>
          <a:p>
            <a:pPr marL="79058" algn="ctr">
              <a:lnSpc>
                <a:spcPts val="3203"/>
              </a:lnSpc>
            </a:pPr>
            <a:endParaRPr lang="ar-IQ" sz="2700" dirty="0">
              <a:solidFill>
                <a:srgbClr val="242424"/>
              </a:solidFill>
              <a:latin typeface="Times New Roman"/>
              <a:cs typeface="Times New Roman"/>
            </a:endParaRPr>
          </a:p>
          <a:p>
            <a:pPr marL="79058" algn="ctr">
              <a:lnSpc>
                <a:spcPts val="3203"/>
              </a:lnSpc>
            </a:pPr>
            <a:r>
              <a:rPr lang="en-US" sz="2700" dirty="0">
                <a:solidFill>
                  <a:srgbClr val="242424"/>
                </a:solidFill>
                <a:latin typeface="Times New Roman"/>
                <a:cs typeface="Times New Roman"/>
              </a:rPr>
              <a:t>By :</a:t>
            </a:r>
          </a:p>
          <a:p>
            <a:pPr marL="79058" algn="ctr">
              <a:lnSpc>
                <a:spcPts val="3203"/>
              </a:lnSpc>
            </a:pPr>
            <a:r>
              <a:rPr lang="en-US" sz="2700" dirty="0">
                <a:solidFill>
                  <a:srgbClr val="242424"/>
                </a:solidFill>
                <a:latin typeface="Times New Roman"/>
                <a:cs typeface="Times New Roman"/>
              </a:rPr>
              <a:t>Zaid Ahmad Hameed </a:t>
            </a:r>
            <a:endParaRPr sz="2700" dirty="0">
              <a:latin typeface="Times New Roman"/>
              <a:cs typeface="Times New Roman"/>
            </a:endParaRPr>
          </a:p>
        </p:txBody>
      </p:sp>
      <p:pic>
        <p:nvPicPr>
          <p:cNvPr id="6" name="صورة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9758" y="61054"/>
            <a:ext cx="1607344" cy="1607344"/>
          </a:xfrm>
          <a:prstGeom prst="rect">
            <a:avLst/>
          </a:prstGeom>
        </p:spPr>
      </p:pic>
      <p:pic>
        <p:nvPicPr>
          <p:cNvPr id="2" name="صورة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82200" y="61054"/>
            <a:ext cx="2009404" cy="1488141"/>
          </a:xfrm>
          <a:prstGeom prst="rect">
            <a:avLst/>
          </a:prstGeom>
        </p:spPr>
      </p:pic>
    </p:spTree>
    <p:extLst>
      <p:ext uri="{BB962C8B-B14F-4D97-AF65-F5344CB8AC3E}">
        <p14:creationId xmlns:p14="http://schemas.microsoft.com/office/powerpoint/2010/main" val="4108702852"/>
      </p:ext>
    </p:extLst>
  </p:cSld>
  <p:clrMapOvr>
    <a:masterClrMapping/>
  </p:clrMapOvr>
  <p:transition spd="slow">
    <p:cover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6"/>
            <a:ext cx="10515600" cy="850358"/>
          </a:xfrm>
        </p:spPr>
        <p:txBody>
          <a:bodyPr>
            <a:noAutofit/>
          </a:bodyPr>
          <a:lstStyle/>
          <a:p>
            <a:pPr algn="ctr" rtl="0"/>
            <a:r>
              <a:rPr lang="en-US" sz="4800" b="1" dirty="0" smtClean="0">
                <a:solidFill>
                  <a:srgbClr val="FF0000"/>
                </a:solidFill>
              </a:rPr>
              <a:t>1- Nephron</a:t>
            </a:r>
            <a:endParaRPr lang="ar-IQ" sz="4800" dirty="0">
              <a:solidFill>
                <a:srgbClr val="FF0000"/>
              </a:solidFill>
            </a:endParaRPr>
          </a:p>
        </p:txBody>
      </p:sp>
      <p:sp>
        <p:nvSpPr>
          <p:cNvPr id="3" name="عنصر نائب للمحتوى 2"/>
          <p:cNvSpPr>
            <a:spLocks noGrp="1"/>
          </p:cNvSpPr>
          <p:nvPr>
            <p:ph idx="1"/>
          </p:nvPr>
        </p:nvSpPr>
        <p:spPr>
          <a:xfrm>
            <a:off x="1873404" y="1483112"/>
            <a:ext cx="9480395" cy="4693851"/>
          </a:xfrm>
        </p:spPr>
        <p:txBody>
          <a:bodyPr>
            <a:normAutofit fontScale="70000" lnSpcReduction="20000"/>
          </a:bodyPr>
          <a:lstStyle/>
          <a:p>
            <a:pPr algn="l" rtl="0">
              <a:lnSpc>
                <a:spcPct val="170000"/>
              </a:lnSpc>
              <a:buFont typeface="Wingdings" panose="05000000000000000000" pitchFamily="2" charset="2"/>
              <a:buChar char="Ø"/>
            </a:pPr>
            <a:r>
              <a:rPr lang="en-US" sz="3200" b="1" dirty="0"/>
              <a:t>A nephron is the basic structural and functional unit of the kidneys that regulates water and soluble substances in the blood by filtering the blood, reabsorbing what is needed, and excreting the rest as urine</a:t>
            </a:r>
            <a:r>
              <a:rPr lang="en-US" sz="3200" b="1" dirty="0" smtClean="0"/>
              <a:t>. </a:t>
            </a:r>
            <a:r>
              <a:rPr lang="en-US" sz="3200" b="1" dirty="0"/>
              <a:t>Its function is vital for homeostasis of blood volume, blood pressure, and plasma </a:t>
            </a:r>
            <a:r>
              <a:rPr lang="en-US" sz="3200" b="1" dirty="0" smtClean="0"/>
              <a:t>osmolality.</a:t>
            </a:r>
          </a:p>
          <a:p>
            <a:pPr algn="l" rtl="0">
              <a:lnSpc>
                <a:spcPct val="170000"/>
              </a:lnSpc>
              <a:buFont typeface="Wingdings" panose="05000000000000000000" pitchFamily="2" charset="2"/>
              <a:buChar char="Ø"/>
            </a:pPr>
            <a:r>
              <a:rPr lang="en-US" sz="3200" b="1" dirty="0" smtClean="0"/>
              <a:t> </a:t>
            </a:r>
            <a:r>
              <a:rPr lang="en-US" sz="3200" b="1" dirty="0"/>
              <a:t>It is regulated by the neuroendocrine system by hormones such as antidiuretic hormone, aldosterone, and parathyroid </a:t>
            </a:r>
            <a:r>
              <a:rPr lang="en-US" sz="3200" b="1" dirty="0" smtClean="0"/>
              <a:t>hormone.</a:t>
            </a:r>
            <a:endParaRPr lang="ar-IQ" sz="3200" b="1" dirty="0"/>
          </a:p>
        </p:txBody>
      </p:sp>
    </p:spTree>
    <p:extLst>
      <p:ext uri="{BB962C8B-B14F-4D97-AF65-F5344CB8AC3E}">
        <p14:creationId xmlns:p14="http://schemas.microsoft.com/office/powerpoint/2010/main" val="1878458838"/>
      </p:ext>
    </p:extLst>
  </p:cSld>
  <p:clrMapOvr>
    <a:masterClrMapping/>
  </p:clrMapOvr>
  <p:transition spd="slow">
    <p:cover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5"/>
            <a:ext cx="10515600" cy="805753"/>
          </a:xfrm>
        </p:spPr>
        <p:txBody>
          <a:bodyPr/>
          <a:lstStyle/>
          <a:p>
            <a:pPr algn="ctr"/>
            <a:r>
              <a:rPr lang="en-US" b="1" dirty="0" smtClean="0">
                <a:solidFill>
                  <a:srgbClr val="FF0000"/>
                </a:solidFill>
              </a:rPr>
              <a:t>Nephron structure </a:t>
            </a:r>
            <a:endParaRPr lang="ar-IQ" b="1" dirty="0">
              <a:solidFill>
                <a:srgbClr val="FF0000"/>
              </a:solidFill>
            </a:endParaRPr>
          </a:p>
        </p:txBody>
      </p:sp>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26273" y="1393426"/>
            <a:ext cx="10114156" cy="4783537"/>
          </a:xfrm>
        </p:spPr>
      </p:pic>
    </p:spTree>
    <p:extLst>
      <p:ext uri="{BB962C8B-B14F-4D97-AF65-F5344CB8AC3E}">
        <p14:creationId xmlns:p14="http://schemas.microsoft.com/office/powerpoint/2010/main" val="2645844508"/>
      </p:ext>
    </p:extLst>
  </p:cSld>
  <p:clrMapOvr>
    <a:masterClrMapping/>
  </p:clrMapOvr>
  <p:transition spd="slow">
    <p:cover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pPr algn="ctr"/>
            <a:r>
              <a:rPr lang="en-US" b="1" dirty="0" smtClean="0">
                <a:solidFill>
                  <a:srgbClr val="FF0000"/>
                </a:solidFill>
              </a:rPr>
              <a:t>Components of nephron </a:t>
            </a:r>
            <a:endParaRPr lang="ar-IQ" b="1" dirty="0">
              <a:solidFill>
                <a:srgbClr val="FF0000"/>
              </a:solidFill>
            </a:endParaRPr>
          </a:p>
        </p:txBody>
      </p:sp>
      <p:sp>
        <p:nvSpPr>
          <p:cNvPr id="3" name="عنصر نائب للمحتوى 2"/>
          <p:cNvSpPr>
            <a:spLocks noGrp="1"/>
          </p:cNvSpPr>
          <p:nvPr>
            <p:ph idx="1"/>
          </p:nvPr>
        </p:nvSpPr>
        <p:spPr>
          <a:xfrm>
            <a:off x="1382749" y="1204333"/>
            <a:ext cx="10660567" cy="5441794"/>
          </a:xfrm>
        </p:spPr>
        <p:txBody>
          <a:bodyPr>
            <a:noAutofit/>
          </a:bodyPr>
          <a:lstStyle/>
          <a:p>
            <a:pPr marL="0" indent="0" algn="l" fontAlgn="base">
              <a:lnSpc>
                <a:spcPct val="150000"/>
              </a:lnSpc>
              <a:buNone/>
            </a:pPr>
            <a:r>
              <a:rPr lang="en-US" sz="2000" b="1" dirty="0">
                <a:solidFill>
                  <a:srgbClr val="FF0000"/>
                </a:solidFill>
              </a:rPr>
              <a:t>The</a:t>
            </a:r>
            <a:r>
              <a:rPr lang="en-US" sz="2000" b="1" dirty="0"/>
              <a:t> </a:t>
            </a:r>
            <a:r>
              <a:rPr lang="en-US" sz="2000" b="1" dirty="0">
                <a:solidFill>
                  <a:srgbClr val="FF0000"/>
                </a:solidFill>
              </a:rPr>
              <a:t>Glomerulus</a:t>
            </a:r>
          </a:p>
          <a:p>
            <a:pPr marL="0" indent="0" algn="l" fontAlgn="base">
              <a:lnSpc>
                <a:spcPct val="150000"/>
              </a:lnSpc>
              <a:buNone/>
            </a:pPr>
            <a:r>
              <a:rPr lang="en-US" sz="2000" b="1" dirty="0"/>
              <a:t>The glomerulus is a capillary tuft that receives its blood supply from an afferent arteriole of the renal circulation. Here, fluid and solutes are filtered out of the blood and into the space made by Bowman’s capsule</a:t>
            </a:r>
            <a:r>
              <a:rPr lang="en-US" sz="2000" b="1" dirty="0" smtClean="0"/>
              <a:t>.</a:t>
            </a:r>
            <a:endParaRPr lang="ar-IQ" sz="2000" b="1" dirty="0" smtClean="0"/>
          </a:p>
          <a:p>
            <a:pPr marL="0" indent="0" algn="l" fontAlgn="base">
              <a:lnSpc>
                <a:spcPct val="150000"/>
              </a:lnSpc>
              <a:buNone/>
            </a:pPr>
            <a:endParaRPr lang="en-US" sz="2000" b="1" dirty="0"/>
          </a:p>
          <a:p>
            <a:pPr marL="0" indent="0" algn="l">
              <a:lnSpc>
                <a:spcPct val="150000"/>
              </a:lnSpc>
              <a:buNone/>
            </a:pPr>
            <a:r>
              <a:rPr lang="en-US" sz="2000" b="1" dirty="0">
                <a:solidFill>
                  <a:srgbClr val="FF0000"/>
                </a:solidFill>
              </a:rPr>
              <a:t>The Bowman’s capsule</a:t>
            </a:r>
            <a:r>
              <a:rPr lang="en-US" sz="2000" b="1" dirty="0"/>
              <a:t> (also called the glomerular capsule) surrounds the glomerulus. It is composed of visceral (simple squamous epithelial cells; inner) and parietal (simple squamous epithelial cells; outer) layers. The visceral layer lies just beneath the thickened glomerular basement membrane and only allows fluid and small molecules like glucose and ions like sodium to pass through into the nephron.</a:t>
            </a:r>
            <a:endParaRPr lang="ar-IQ" sz="2000" b="1" dirty="0"/>
          </a:p>
        </p:txBody>
      </p:sp>
    </p:spTree>
    <p:extLst>
      <p:ext uri="{BB962C8B-B14F-4D97-AF65-F5344CB8AC3E}">
        <p14:creationId xmlns:p14="http://schemas.microsoft.com/office/powerpoint/2010/main" val="2000888306"/>
      </p:ext>
    </p:extLst>
  </p:cSld>
  <p:clrMapOvr>
    <a:masterClrMapping/>
  </p:clrMapOvr>
  <p:transition spd="slow">
    <p:cover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74489" y="189572"/>
            <a:ext cx="9330124" cy="1304692"/>
          </a:xfrm>
        </p:spPr>
        <p:txBody>
          <a:bodyPr>
            <a:normAutofit fontScale="90000"/>
          </a:bodyPr>
          <a:lstStyle/>
          <a:p>
            <a:pPr lvl="2" algn="ctr" defTabSz="457200" fontAlgn="base">
              <a:spcBef>
                <a:spcPct val="0"/>
              </a:spcBef>
            </a:pPr>
            <a:r>
              <a:rPr lang="en-US" altLang="ar-IQ" sz="2400" b="1" dirty="0" smtClean="0">
                <a:solidFill>
                  <a:srgbClr val="0070C0"/>
                </a:solidFill>
              </a:rPr>
              <a:t>Tubular section </a:t>
            </a:r>
            <a:br>
              <a:rPr lang="en-US" altLang="ar-IQ" sz="2400" b="1" dirty="0" smtClean="0">
                <a:solidFill>
                  <a:srgbClr val="0070C0"/>
                </a:solidFill>
              </a:rPr>
            </a:br>
            <a:r>
              <a:rPr lang="en-US" altLang="ar-IQ" sz="2400" b="1" dirty="0" smtClean="0">
                <a:solidFill>
                  <a:srgbClr val="0070C0"/>
                </a:solidFill>
              </a:rPr>
              <a:t/>
            </a:r>
            <a:br>
              <a:rPr lang="en-US" altLang="ar-IQ" sz="2400" b="1" dirty="0" smtClean="0">
                <a:solidFill>
                  <a:srgbClr val="0070C0"/>
                </a:solidFill>
              </a:rPr>
            </a:br>
            <a:r>
              <a:rPr lang="en-US" sz="2400" b="1" dirty="0" smtClean="0">
                <a:solidFill>
                  <a:srgbClr val="FF0000"/>
                </a:solidFill>
              </a:rPr>
              <a:t>Proximal </a:t>
            </a:r>
            <a:r>
              <a:rPr lang="en-US" sz="2400" b="1" dirty="0">
                <a:solidFill>
                  <a:srgbClr val="FF0000"/>
                </a:solidFill>
              </a:rPr>
              <a:t>Convoluted Tubule</a:t>
            </a:r>
            <a:r>
              <a:rPr lang="en-US" altLang="ar-IQ" sz="1600" b="1" dirty="0"/>
              <a:t> </a:t>
            </a:r>
            <a:r>
              <a:rPr lang="en-US" altLang="ar-IQ" sz="2400" b="1" dirty="0"/>
              <a:t/>
            </a:r>
            <a:br>
              <a:rPr lang="en-US" altLang="ar-IQ" sz="2400" b="1" dirty="0"/>
            </a:br>
            <a:r>
              <a:rPr lang="en-US" b="1" dirty="0">
                <a:solidFill>
                  <a:srgbClr val="FF0000"/>
                </a:solidFill>
              </a:rPr>
              <a:t/>
            </a:r>
            <a:br>
              <a:rPr lang="en-US" b="1" dirty="0">
                <a:solidFill>
                  <a:srgbClr val="FF0000"/>
                </a:solidFill>
              </a:rPr>
            </a:br>
            <a:endParaRPr lang="ar-IQ" dirty="0">
              <a:solidFill>
                <a:srgbClr val="FF0000"/>
              </a:solidFill>
            </a:endParaRPr>
          </a:p>
        </p:txBody>
      </p:sp>
      <p:sp>
        <p:nvSpPr>
          <p:cNvPr id="3" name="عنصر نائب للمحتوى 2"/>
          <p:cNvSpPr>
            <a:spLocks noGrp="1"/>
          </p:cNvSpPr>
          <p:nvPr>
            <p:ph idx="1"/>
          </p:nvPr>
        </p:nvSpPr>
        <p:spPr>
          <a:xfrm>
            <a:off x="1561170" y="1616927"/>
            <a:ext cx="9792629" cy="4560035"/>
          </a:xfrm>
        </p:spPr>
        <p:txBody>
          <a:bodyPr>
            <a:normAutofit fontScale="92500" lnSpcReduction="10000"/>
          </a:bodyPr>
          <a:lstStyle/>
          <a:p>
            <a:pPr algn="just" rtl="0" fontAlgn="base">
              <a:lnSpc>
                <a:spcPct val="150000"/>
              </a:lnSpc>
              <a:buFont typeface="Wingdings" panose="05000000000000000000" pitchFamily="2" charset="2"/>
              <a:buChar char="Ø"/>
            </a:pPr>
            <a:r>
              <a:rPr lang="en-US" sz="2200" b="1" dirty="0"/>
              <a:t>The proximal tubule is the first site of water reabsorption into the bloodstream, and the site where the majority of water and salt reabsorption takes place. Water reabsorption in the proximal convoluted tubule occurs due to both passive diffusion across the basolateral membrane, and active transport from Na+/K+/ATPase pumps that actively transports sodium across the basolateral membrane. </a:t>
            </a:r>
          </a:p>
          <a:p>
            <a:pPr algn="just" rtl="0" fontAlgn="base">
              <a:lnSpc>
                <a:spcPct val="150000"/>
              </a:lnSpc>
              <a:buFont typeface="Wingdings" panose="05000000000000000000" pitchFamily="2" charset="2"/>
              <a:buChar char="Ø"/>
            </a:pPr>
            <a:r>
              <a:rPr lang="en-US" sz="2200" b="1" dirty="0"/>
              <a:t>Water and glucose follow sodium through the basolateral membrane via an osmotic gradient, in a process called co-transport. Approximately 2/3rds of water in the nephron and 100% of the glucose in the nephron are reabsorbed by cotransport in the proximal convoluted tubule. </a:t>
            </a:r>
          </a:p>
          <a:p>
            <a:pPr marL="0" indent="0" algn="just">
              <a:buNone/>
            </a:pPr>
            <a:endParaRPr lang="ar-IQ" b="1" dirty="0"/>
          </a:p>
        </p:txBody>
      </p:sp>
    </p:spTree>
    <p:extLst>
      <p:ext uri="{BB962C8B-B14F-4D97-AF65-F5344CB8AC3E}">
        <p14:creationId xmlns:p14="http://schemas.microsoft.com/office/powerpoint/2010/main" val="3909693286"/>
      </p:ext>
    </p:extLst>
  </p:cSld>
  <p:clrMapOvr>
    <a:masterClrMapping/>
  </p:clrMapOvr>
  <p:transition spd="slow">
    <p:cover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592925" y="624110"/>
            <a:ext cx="8911687" cy="680583"/>
          </a:xfrm>
        </p:spPr>
        <p:txBody>
          <a:bodyPr>
            <a:normAutofit/>
          </a:bodyPr>
          <a:lstStyle/>
          <a:p>
            <a:pPr algn="ctr" fontAlgn="base"/>
            <a:r>
              <a:rPr lang="en-US" b="1" dirty="0">
                <a:solidFill>
                  <a:srgbClr val="FF0000"/>
                </a:solidFill>
              </a:rPr>
              <a:t>The Loop of </a:t>
            </a:r>
            <a:r>
              <a:rPr lang="en-US" b="1" dirty="0" smtClean="0">
                <a:solidFill>
                  <a:srgbClr val="FF0000"/>
                </a:solidFill>
              </a:rPr>
              <a:t>Henle</a:t>
            </a:r>
            <a:endParaRPr lang="ar-IQ" dirty="0">
              <a:solidFill>
                <a:srgbClr val="FF0000"/>
              </a:solidFill>
            </a:endParaRPr>
          </a:p>
        </p:txBody>
      </p:sp>
      <p:sp>
        <p:nvSpPr>
          <p:cNvPr id="3" name="عنصر نائب للمحتوى 2"/>
          <p:cNvSpPr>
            <a:spLocks noGrp="1"/>
          </p:cNvSpPr>
          <p:nvPr>
            <p:ph idx="1"/>
          </p:nvPr>
        </p:nvSpPr>
        <p:spPr>
          <a:xfrm>
            <a:off x="1851102" y="1583473"/>
            <a:ext cx="10013796" cy="4593490"/>
          </a:xfrm>
        </p:spPr>
        <p:txBody>
          <a:bodyPr>
            <a:noAutofit/>
          </a:bodyPr>
          <a:lstStyle/>
          <a:p>
            <a:pPr algn="just" rtl="0">
              <a:lnSpc>
                <a:spcPct val="150000"/>
              </a:lnSpc>
              <a:buFont typeface="Wingdings" panose="05000000000000000000" pitchFamily="2" charset="2"/>
              <a:buChar char="Ø"/>
            </a:pPr>
            <a:r>
              <a:rPr lang="en-US" sz="2000" b="1" dirty="0"/>
              <a:t>The loop of Henle is a U-shaped tube that consists of a descending limb and ascending limb. It transfers fluid from the proximal to the distal tubule</a:t>
            </a:r>
            <a:r>
              <a:rPr lang="en-US" sz="2000" b="1" dirty="0" smtClean="0"/>
              <a:t>.</a:t>
            </a:r>
          </a:p>
          <a:p>
            <a:pPr algn="just" rtl="0">
              <a:lnSpc>
                <a:spcPct val="150000"/>
              </a:lnSpc>
              <a:buFont typeface="Wingdings" panose="05000000000000000000" pitchFamily="2" charset="2"/>
              <a:buChar char="Ø"/>
            </a:pPr>
            <a:r>
              <a:rPr lang="en-US" sz="2000" b="1" dirty="0" smtClean="0"/>
              <a:t> </a:t>
            </a:r>
            <a:r>
              <a:rPr lang="en-US" sz="2000" b="1" dirty="0"/>
              <a:t>The descending limb is highly permeable to water but completely impermeable to ions, causing a large amount of water to be reabsorbed, which increases fluid osmolarity to about 1200 </a:t>
            </a:r>
            <a:r>
              <a:rPr lang="en-US" sz="2000" b="1" dirty="0" err="1"/>
              <a:t>mOSm</a:t>
            </a:r>
            <a:r>
              <a:rPr lang="en-US" sz="2000" b="1" dirty="0"/>
              <a:t>/L</a:t>
            </a:r>
            <a:r>
              <a:rPr lang="en-US" sz="2000" b="1" dirty="0" smtClean="0"/>
              <a:t>.</a:t>
            </a:r>
          </a:p>
          <a:p>
            <a:pPr algn="just" rtl="0">
              <a:lnSpc>
                <a:spcPct val="150000"/>
              </a:lnSpc>
              <a:buFont typeface="Wingdings" panose="05000000000000000000" pitchFamily="2" charset="2"/>
              <a:buChar char="Ø"/>
            </a:pPr>
            <a:r>
              <a:rPr lang="en-US" sz="2000" b="1" dirty="0" smtClean="0"/>
              <a:t> </a:t>
            </a:r>
            <a:r>
              <a:rPr lang="en-US" sz="2000" b="1" dirty="0"/>
              <a:t>In contrast, the ascending limb of Henle’s loop is impermeable to water but highly permeable to </a:t>
            </a:r>
            <a:r>
              <a:rPr lang="en-US" sz="2000" b="1" dirty="0" smtClean="0"/>
              <a:t>ions.</a:t>
            </a:r>
            <a:endParaRPr lang="ar-IQ" sz="2000" b="1" dirty="0"/>
          </a:p>
        </p:txBody>
      </p:sp>
    </p:spTree>
    <p:extLst>
      <p:ext uri="{BB962C8B-B14F-4D97-AF65-F5344CB8AC3E}">
        <p14:creationId xmlns:p14="http://schemas.microsoft.com/office/powerpoint/2010/main" val="866263459"/>
      </p:ext>
    </p:extLst>
  </p:cSld>
  <p:clrMapOvr>
    <a:masterClrMapping/>
  </p:clrMapOvr>
  <p:transition spd="slow">
    <p:cover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185639" y="624110"/>
            <a:ext cx="9318973" cy="1280890"/>
          </a:xfrm>
        </p:spPr>
        <p:txBody>
          <a:bodyPr>
            <a:normAutofit/>
          </a:bodyPr>
          <a:lstStyle/>
          <a:p>
            <a:pPr algn="ctr" fontAlgn="base"/>
            <a:r>
              <a:rPr lang="en-US" sz="3200" b="1" dirty="0">
                <a:solidFill>
                  <a:srgbClr val="FF0000"/>
                </a:solidFill>
              </a:rPr>
              <a:t>Distal Convoluted Tubule and Collecting </a:t>
            </a:r>
            <a:r>
              <a:rPr lang="en-US" sz="3200" b="1" dirty="0" smtClean="0">
                <a:solidFill>
                  <a:srgbClr val="FF0000"/>
                </a:solidFill>
              </a:rPr>
              <a:t>Duct</a:t>
            </a:r>
            <a:endParaRPr lang="ar-IQ" sz="3200" dirty="0">
              <a:solidFill>
                <a:srgbClr val="FF0000"/>
              </a:solidFill>
            </a:endParaRPr>
          </a:p>
        </p:txBody>
      </p:sp>
      <p:sp>
        <p:nvSpPr>
          <p:cNvPr id="3" name="عنصر نائب للمحتوى 2"/>
          <p:cNvSpPr>
            <a:spLocks noGrp="1"/>
          </p:cNvSpPr>
          <p:nvPr>
            <p:ph idx="1"/>
          </p:nvPr>
        </p:nvSpPr>
        <p:spPr>
          <a:xfrm>
            <a:off x="1828800" y="1550020"/>
            <a:ext cx="9675812" cy="4361202"/>
          </a:xfrm>
        </p:spPr>
        <p:txBody>
          <a:bodyPr>
            <a:normAutofit fontScale="70000" lnSpcReduction="20000"/>
          </a:bodyPr>
          <a:lstStyle/>
          <a:p>
            <a:pPr marL="0" indent="0" algn="just" rtl="0" fontAlgn="base">
              <a:lnSpc>
                <a:spcPct val="170000"/>
              </a:lnSpc>
              <a:buNone/>
            </a:pPr>
            <a:r>
              <a:rPr lang="en-US" sz="3200" b="1" dirty="0"/>
              <a:t>The distal convoluted tubule and collecting duct is the final site of reabsorption in the nephron. Unlike the other components of the nephron, its permeability to water is variable depending on a hormone stimulus to enable the complex regulation of blood osmolarity, volume, pressure, and </a:t>
            </a:r>
            <a:r>
              <a:rPr lang="en-US" sz="3200" b="1" dirty="0" smtClean="0"/>
              <a:t>pH .</a:t>
            </a:r>
            <a:r>
              <a:rPr lang="en-US" sz="3200" b="1" dirty="0"/>
              <a:t> </a:t>
            </a:r>
          </a:p>
          <a:p>
            <a:pPr marL="0" indent="0" algn="just" rtl="0">
              <a:lnSpc>
                <a:spcPct val="170000"/>
              </a:lnSpc>
              <a:buNone/>
            </a:pPr>
            <a:r>
              <a:rPr lang="en-US" sz="3200" b="1" dirty="0" smtClean="0"/>
              <a:t/>
            </a:r>
            <a:br>
              <a:rPr lang="en-US" sz="3200" b="1" dirty="0" smtClean="0"/>
            </a:br>
            <a:endParaRPr lang="ar-IQ" sz="3200" b="1" dirty="0"/>
          </a:p>
        </p:txBody>
      </p:sp>
    </p:spTree>
    <p:extLst>
      <p:ext uri="{BB962C8B-B14F-4D97-AF65-F5344CB8AC3E}">
        <p14:creationId xmlns:p14="http://schemas.microsoft.com/office/powerpoint/2010/main" val="177768309"/>
      </p:ext>
    </p:extLst>
  </p:cSld>
  <p:clrMapOvr>
    <a:masterClrMapping/>
  </p:clrMapOvr>
  <p:transition spd="slow">
    <p:cover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943922" y="568712"/>
            <a:ext cx="8409878" cy="791738"/>
          </a:xfrm>
        </p:spPr>
        <p:txBody>
          <a:bodyPr>
            <a:normAutofit/>
          </a:bodyPr>
          <a:lstStyle/>
          <a:p>
            <a:pPr algn="ctr"/>
            <a:r>
              <a:rPr lang="en-US" sz="4000" b="1" dirty="0" smtClean="0">
                <a:solidFill>
                  <a:srgbClr val="FF0000"/>
                </a:solidFill>
              </a:rPr>
              <a:t>2- </a:t>
            </a:r>
            <a:r>
              <a:rPr lang="en-US" sz="4000" b="1" dirty="0">
                <a:solidFill>
                  <a:srgbClr val="FF0000"/>
                </a:solidFill>
              </a:rPr>
              <a:t>The collecting </a:t>
            </a:r>
            <a:r>
              <a:rPr lang="en-US" sz="4000" b="1" dirty="0" smtClean="0">
                <a:solidFill>
                  <a:srgbClr val="FF0000"/>
                </a:solidFill>
              </a:rPr>
              <a:t>tubules </a:t>
            </a:r>
            <a:endParaRPr lang="ar-IQ" sz="4000" b="1" dirty="0">
              <a:solidFill>
                <a:srgbClr val="FF0000"/>
              </a:solidFill>
            </a:endParaRPr>
          </a:p>
        </p:txBody>
      </p:sp>
      <p:sp>
        <p:nvSpPr>
          <p:cNvPr id="3" name="عنصر نائب للمحتوى 2"/>
          <p:cNvSpPr>
            <a:spLocks noGrp="1"/>
          </p:cNvSpPr>
          <p:nvPr>
            <p:ph idx="1"/>
          </p:nvPr>
        </p:nvSpPr>
        <p:spPr>
          <a:xfrm>
            <a:off x="1828800" y="1806498"/>
            <a:ext cx="9675812" cy="4104724"/>
          </a:xfrm>
        </p:spPr>
        <p:txBody>
          <a:bodyPr>
            <a:noAutofit/>
          </a:bodyPr>
          <a:lstStyle/>
          <a:p>
            <a:pPr algn="just" rtl="0" fontAlgn="base">
              <a:lnSpc>
                <a:spcPct val="150000"/>
              </a:lnSpc>
              <a:buFont typeface="Wingdings" panose="05000000000000000000" pitchFamily="2" charset="2"/>
              <a:buChar char="Ø"/>
            </a:pPr>
            <a:r>
              <a:rPr lang="en-US" b="1" dirty="0" smtClean="0"/>
              <a:t>The </a:t>
            </a:r>
            <a:r>
              <a:rPr lang="en-US" b="1" dirty="0"/>
              <a:t>collecting duct is similar in function to the distal convoluted tubule and generally responds the same way to the same hormone stimuli. It is, however, different in terms of histology. The osmolarity of fluid through the distal tubule and collecting duct is highly variable depending on hormone stimulus. After passage through the collecting duct, the fluid is brought into the ureter, where it leaves the kidney as urine.</a:t>
            </a:r>
          </a:p>
          <a:p>
            <a:pPr algn="just" rtl="0">
              <a:lnSpc>
                <a:spcPct val="150000"/>
              </a:lnSpc>
              <a:buFont typeface="Wingdings" panose="05000000000000000000" pitchFamily="2" charset="2"/>
              <a:buChar char="Ø"/>
            </a:pPr>
            <a:r>
              <a:rPr lang="en-US" b="1" dirty="0" smtClean="0"/>
              <a:t> secretion of potassium and hydrogen ions to the lumen .</a:t>
            </a:r>
            <a:endParaRPr lang="ar-IQ" b="1" dirty="0"/>
          </a:p>
        </p:txBody>
      </p:sp>
    </p:spTree>
    <p:extLst>
      <p:ext uri="{BB962C8B-B14F-4D97-AF65-F5344CB8AC3E}">
        <p14:creationId xmlns:p14="http://schemas.microsoft.com/office/powerpoint/2010/main" val="3404233241"/>
      </p:ext>
    </p:extLst>
  </p:cSld>
  <p:clrMapOvr>
    <a:masterClrMapping/>
  </p:clrMapOvr>
  <p:transition spd="slow">
    <p:cover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512957"/>
            <a:ext cx="9144000" cy="802887"/>
          </a:xfrm>
        </p:spPr>
        <p:txBody>
          <a:bodyPr>
            <a:noAutofit/>
          </a:bodyPr>
          <a:lstStyle/>
          <a:p>
            <a:pPr algn="ctr"/>
            <a:r>
              <a:rPr lang="en-US" b="1" dirty="0" smtClean="0">
                <a:solidFill>
                  <a:srgbClr val="FF0000"/>
                </a:solidFill>
              </a:rPr>
              <a:t>Urinary system </a:t>
            </a:r>
            <a:endParaRPr lang="ar-IQ" b="1" dirty="0">
              <a:solidFill>
                <a:srgbClr val="FF0000"/>
              </a:solidFill>
            </a:endParaRPr>
          </a:p>
        </p:txBody>
      </p:sp>
      <p:sp>
        <p:nvSpPr>
          <p:cNvPr id="3" name="عنوان فرعي 2"/>
          <p:cNvSpPr>
            <a:spLocks noGrp="1"/>
          </p:cNvSpPr>
          <p:nvPr>
            <p:ph type="subTitle" idx="1"/>
          </p:nvPr>
        </p:nvSpPr>
        <p:spPr>
          <a:xfrm>
            <a:off x="2486721" y="1739590"/>
            <a:ext cx="8683083" cy="4650059"/>
          </a:xfrm>
        </p:spPr>
        <p:txBody>
          <a:bodyPr>
            <a:normAutofit/>
          </a:bodyPr>
          <a:lstStyle/>
          <a:p>
            <a:pPr algn="l">
              <a:lnSpc>
                <a:spcPct val="150000"/>
              </a:lnSpc>
            </a:pPr>
            <a:r>
              <a:rPr lang="en-US" sz="3200" b="1" dirty="0" smtClean="0"/>
              <a:t>Consists of : </a:t>
            </a:r>
          </a:p>
          <a:p>
            <a:pPr marL="457200" indent="-457200" rtl="0">
              <a:lnSpc>
                <a:spcPct val="150000"/>
              </a:lnSpc>
              <a:buFont typeface="Wingdings" panose="05000000000000000000" pitchFamily="2" charset="2"/>
              <a:buChar char="Ø"/>
            </a:pPr>
            <a:r>
              <a:rPr lang="en-US" sz="3200" b="1" dirty="0" smtClean="0"/>
              <a:t> Two kidneys . </a:t>
            </a:r>
            <a:r>
              <a:rPr lang="en-US" altLang="ar-IQ" sz="3200" b="1" dirty="0" smtClean="0">
                <a:latin typeface="Times" panose="02020603050405020304" pitchFamily="18" charset="0"/>
              </a:rPr>
              <a:t>(urine formation)</a:t>
            </a:r>
            <a:endParaRPr lang="en-US" sz="3200" b="1" dirty="0" smtClean="0"/>
          </a:p>
          <a:p>
            <a:pPr marL="457200" indent="-457200" rtl="0">
              <a:lnSpc>
                <a:spcPct val="150000"/>
              </a:lnSpc>
              <a:buFont typeface="Wingdings" panose="05000000000000000000" pitchFamily="2" charset="2"/>
              <a:buChar char="Ø"/>
            </a:pPr>
            <a:r>
              <a:rPr lang="en-US" sz="3200" b="1" dirty="0" smtClean="0"/>
              <a:t> Two ureters .  </a:t>
            </a:r>
          </a:p>
          <a:p>
            <a:pPr marL="457200" indent="-457200" rtl="0">
              <a:lnSpc>
                <a:spcPct val="150000"/>
              </a:lnSpc>
              <a:buFont typeface="Wingdings" panose="05000000000000000000" pitchFamily="2" charset="2"/>
              <a:buChar char="Ø"/>
            </a:pPr>
            <a:r>
              <a:rPr lang="en-US" sz="3200" b="1" dirty="0" smtClean="0"/>
              <a:t> One urinary bladder and one urethra .</a:t>
            </a:r>
            <a:r>
              <a:rPr lang="en-US" altLang="ar-IQ" sz="3200" dirty="0" smtClean="0">
                <a:latin typeface="Times" panose="02020603050405020304" pitchFamily="18" charset="0"/>
              </a:rPr>
              <a:t> </a:t>
            </a:r>
            <a:r>
              <a:rPr lang="en-US" altLang="ar-IQ" sz="3200" b="1" dirty="0" smtClean="0">
                <a:latin typeface="Times" panose="02020603050405020304" pitchFamily="18" charset="0"/>
              </a:rPr>
              <a:t>(urine collection, storage, excretion) </a:t>
            </a:r>
          </a:p>
          <a:p>
            <a:pPr algn="l">
              <a:lnSpc>
                <a:spcPct val="150000"/>
              </a:lnSpc>
            </a:pPr>
            <a:endParaRPr lang="ar-IQ" sz="3200" b="1" dirty="0"/>
          </a:p>
        </p:txBody>
      </p:sp>
    </p:spTree>
    <p:extLst>
      <p:ext uri="{BB962C8B-B14F-4D97-AF65-F5344CB8AC3E}">
        <p14:creationId xmlns:p14="http://schemas.microsoft.com/office/powerpoint/2010/main" val="4238946518"/>
      </p:ext>
    </p:extLst>
  </p:cSld>
  <p:clrMapOvr>
    <a:masterClrMapping/>
  </p:clrMapOvr>
  <mc:AlternateContent xmlns:mc="http://schemas.openxmlformats.org/markup-compatibility/2006" xmlns:p14="http://schemas.microsoft.com/office/powerpoint/2010/main">
    <mc:Choice Requires="p14">
      <p:transition spd="slow" p14:dur="56750">
        <p:cover dir="r"/>
      </p:transition>
    </mc:Choice>
    <mc:Fallback xmlns="">
      <p:transition spd="slow">
        <p:cover dir="r"/>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6"/>
            <a:ext cx="10515600" cy="961870"/>
          </a:xfrm>
        </p:spPr>
        <p:txBody>
          <a:bodyPr/>
          <a:lstStyle/>
          <a:p>
            <a:pPr algn="ctr"/>
            <a:r>
              <a:rPr lang="en-US" sz="5400" b="1" dirty="0">
                <a:solidFill>
                  <a:srgbClr val="FF0000"/>
                </a:solidFill>
              </a:rPr>
              <a:t>kidneys</a:t>
            </a:r>
            <a:endParaRPr lang="ar-IQ" b="1" dirty="0">
              <a:solidFill>
                <a:srgbClr val="FF0000"/>
              </a:solidFill>
            </a:endParaRPr>
          </a:p>
        </p:txBody>
      </p:sp>
      <p:sp>
        <p:nvSpPr>
          <p:cNvPr id="3" name="عنصر نائب للمحتوى 2"/>
          <p:cNvSpPr>
            <a:spLocks noGrp="1"/>
          </p:cNvSpPr>
          <p:nvPr>
            <p:ph idx="1"/>
          </p:nvPr>
        </p:nvSpPr>
        <p:spPr>
          <a:xfrm>
            <a:off x="1507273" y="1639230"/>
            <a:ext cx="10515600" cy="4459675"/>
          </a:xfrm>
        </p:spPr>
        <p:txBody>
          <a:bodyPr>
            <a:normAutofit lnSpcReduction="10000"/>
          </a:bodyPr>
          <a:lstStyle/>
          <a:p>
            <a:pPr algn="l" rtl="0">
              <a:lnSpc>
                <a:spcPct val="150000"/>
              </a:lnSpc>
              <a:buFont typeface="Wingdings" panose="05000000000000000000" pitchFamily="2" charset="2"/>
              <a:buChar char="Ø"/>
            </a:pPr>
            <a:r>
              <a:rPr lang="en-US" sz="3200" b="1" dirty="0" smtClean="0"/>
              <a:t>The kidney is an organ similar to a bean in shape located on both sides of the human spine.</a:t>
            </a:r>
          </a:p>
          <a:p>
            <a:pPr algn="l" rtl="0">
              <a:lnSpc>
                <a:spcPct val="150000"/>
              </a:lnSpc>
              <a:buFont typeface="Wingdings" panose="05000000000000000000" pitchFamily="2" charset="2"/>
              <a:buChar char="Ø"/>
            </a:pPr>
            <a:r>
              <a:rPr lang="en-US" sz="3200" b="1" dirty="0" smtClean="0"/>
              <a:t> The length of the kidney is 14-11 cm (extending over the height of three lumbar vertebrae). </a:t>
            </a:r>
          </a:p>
          <a:p>
            <a:pPr algn="l" rtl="0">
              <a:lnSpc>
                <a:spcPct val="150000"/>
              </a:lnSpc>
              <a:buFont typeface="Wingdings" panose="05000000000000000000" pitchFamily="2" charset="2"/>
              <a:buChar char="Ø"/>
            </a:pPr>
            <a:r>
              <a:rPr lang="en-US" sz="3200" b="1" dirty="0" smtClean="0"/>
              <a:t>The right kidney is usually several centimeters lower than the left kidney</a:t>
            </a:r>
            <a:endParaRPr lang="ar-IQ" sz="3200" b="1" dirty="0">
              <a:solidFill>
                <a:srgbClr val="FF0000"/>
              </a:solidFill>
            </a:endParaRPr>
          </a:p>
        </p:txBody>
      </p:sp>
    </p:spTree>
    <p:extLst>
      <p:ext uri="{BB962C8B-B14F-4D97-AF65-F5344CB8AC3E}">
        <p14:creationId xmlns:p14="http://schemas.microsoft.com/office/powerpoint/2010/main" val="1404415797"/>
      </p:ext>
    </p:extLst>
  </p:cSld>
  <p:clrMapOvr>
    <a:masterClrMapping/>
  </p:clrMapOvr>
  <p:transition spd="slow">
    <p:cover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475571" y="1761893"/>
            <a:ext cx="9029041" cy="4149329"/>
          </a:xfrm>
        </p:spPr>
        <p:txBody>
          <a:bodyPr>
            <a:normAutofit/>
          </a:bodyPr>
          <a:lstStyle/>
          <a:p>
            <a:pPr algn="just" rtl="0">
              <a:lnSpc>
                <a:spcPct val="150000"/>
              </a:lnSpc>
            </a:pPr>
            <a:r>
              <a:rPr lang="en-US" sz="2400" b="1" dirty="0" smtClean="0"/>
              <a:t>Both </a:t>
            </a:r>
            <a:r>
              <a:rPr lang="en-US" sz="2400" b="1" dirty="0"/>
              <a:t>kidneys rise and fall several centimeters during breathing , the kidney is divided into two parts, an external part, this part is called the </a:t>
            </a:r>
            <a:r>
              <a:rPr lang="en-US" sz="2400" b="1" dirty="0">
                <a:solidFill>
                  <a:srgbClr val="FF0000"/>
                </a:solidFill>
              </a:rPr>
              <a:t>renal cortex</a:t>
            </a:r>
            <a:r>
              <a:rPr lang="en-US" sz="2400" b="1" dirty="0"/>
              <a:t>, and an inner part is the core of the kidney, </a:t>
            </a:r>
            <a:r>
              <a:rPr lang="en-US" sz="2400" b="1" dirty="0">
                <a:solidFill>
                  <a:srgbClr val="FF0000"/>
                </a:solidFill>
              </a:rPr>
              <a:t>Renal </a:t>
            </a:r>
            <a:r>
              <a:rPr lang="en-US" sz="2400" b="1" dirty="0" smtClean="0">
                <a:solidFill>
                  <a:srgbClr val="FF0000"/>
                </a:solidFill>
              </a:rPr>
              <a:t>Medulla.</a:t>
            </a:r>
            <a:endParaRPr lang="ar-IQ" sz="2400" b="1" dirty="0">
              <a:solidFill>
                <a:srgbClr val="FF0000"/>
              </a:solidFill>
            </a:endParaRPr>
          </a:p>
        </p:txBody>
      </p:sp>
    </p:spTree>
    <p:extLst>
      <p:ext uri="{BB962C8B-B14F-4D97-AF65-F5344CB8AC3E}">
        <p14:creationId xmlns:p14="http://schemas.microsoft.com/office/powerpoint/2010/main" val="3978810430"/>
      </p:ext>
    </p:extLst>
  </p:cSld>
  <p:clrMapOvr>
    <a:masterClrMapping/>
  </p:clrMapOvr>
  <p:transition spd="slow">
    <p:cover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6"/>
            <a:ext cx="10515600" cy="1017626"/>
          </a:xfrm>
        </p:spPr>
        <p:txBody>
          <a:bodyPr/>
          <a:lstStyle/>
          <a:p>
            <a:pPr algn="ctr"/>
            <a:r>
              <a:rPr lang="en-US" b="1" dirty="0" smtClean="0">
                <a:solidFill>
                  <a:srgbClr val="FF0000"/>
                </a:solidFill>
              </a:rPr>
              <a:t>The kidneys functions</a:t>
            </a:r>
            <a:endParaRPr lang="ar-IQ" b="1" dirty="0">
              <a:solidFill>
                <a:srgbClr val="FF0000"/>
              </a:solidFill>
            </a:endParaRPr>
          </a:p>
        </p:txBody>
      </p:sp>
      <p:sp>
        <p:nvSpPr>
          <p:cNvPr id="3" name="عنصر نائب للمحتوى 2"/>
          <p:cNvSpPr>
            <a:spLocks noGrp="1"/>
          </p:cNvSpPr>
          <p:nvPr>
            <p:ph idx="1"/>
          </p:nvPr>
        </p:nvSpPr>
        <p:spPr>
          <a:xfrm>
            <a:off x="1717288" y="1037064"/>
            <a:ext cx="9980341" cy="5597912"/>
          </a:xfrm>
        </p:spPr>
        <p:txBody>
          <a:bodyPr>
            <a:noAutofit/>
          </a:bodyPr>
          <a:lstStyle/>
          <a:p>
            <a:pPr marL="0" indent="0" algn="ctr" rtl="0">
              <a:lnSpc>
                <a:spcPct val="170000"/>
              </a:lnSpc>
              <a:buNone/>
            </a:pPr>
            <a:r>
              <a:rPr lang="en-US" b="1" dirty="0" smtClean="0">
                <a:solidFill>
                  <a:srgbClr val="0070C0"/>
                </a:solidFill>
              </a:rPr>
              <a:t>The kidneys perform several functions: </a:t>
            </a:r>
          </a:p>
          <a:p>
            <a:pPr algn="l" rtl="0">
              <a:lnSpc>
                <a:spcPct val="170000"/>
              </a:lnSpc>
              <a:buFont typeface="Wingdings" panose="05000000000000000000" pitchFamily="2" charset="2"/>
              <a:buChar char="Ø"/>
            </a:pPr>
            <a:r>
              <a:rPr lang="en-US" b="1" dirty="0"/>
              <a:t>excretion of excess waste and foreign </a:t>
            </a:r>
            <a:r>
              <a:rPr lang="en-US" b="1" dirty="0" smtClean="0"/>
              <a:t>chemicals.</a:t>
            </a:r>
            <a:endParaRPr lang="en-US" b="1" dirty="0"/>
          </a:p>
          <a:p>
            <a:pPr algn="l" rtl="0">
              <a:lnSpc>
                <a:spcPct val="170000"/>
              </a:lnSpc>
              <a:buFont typeface="Wingdings" panose="05000000000000000000" pitchFamily="2" charset="2"/>
              <a:buChar char="Ø"/>
            </a:pPr>
            <a:r>
              <a:rPr lang="en-US" b="1" dirty="0"/>
              <a:t> regulating water and balancing </a:t>
            </a:r>
            <a:r>
              <a:rPr lang="en-US" b="1" dirty="0" smtClean="0"/>
              <a:t>minerals.</a:t>
            </a:r>
            <a:endParaRPr lang="en-US" b="1" dirty="0"/>
          </a:p>
          <a:p>
            <a:pPr algn="l" rtl="0">
              <a:lnSpc>
                <a:spcPct val="170000"/>
              </a:lnSpc>
              <a:buFont typeface="Wingdings" panose="05000000000000000000" pitchFamily="2" charset="2"/>
              <a:buChar char="Ø"/>
            </a:pPr>
            <a:r>
              <a:rPr lang="en-US" b="1" dirty="0"/>
              <a:t> regulating body fluid pressure and electrolyte concentrations, regulating arterial </a:t>
            </a:r>
            <a:r>
              <a:rPr lang="en-US" b="1" dirty="0" smtClean="0"/>
              <a:t>pressure , </a:t>
            </a:r>
            <a:r>
              <a:rPr lang="en-US" b="1" dirty="0"/>
              <a:t>regulating acid and base balance</a:t>
            </a:r>
            <a:r>
              <a:rPr lang="en-US" b="1" dirty="0" smtClean="0"/>
              <a:t>.</a:t>
            </a:r>
            <a:endParaRPr lang="en-US" b="1" dirty="0"/>
          </a:p>
          <a:p>
            <a:pPr algn="l" rtl="0">
              <a:lnSpc>
                <a:spcPct val="170000"/>
              </a:lnSpc>
              <a:buFont typeface="Wingdings" panose="05000000000000000000" pitchFamily="2" charset="2"/>
              <a:buChar char="Ø"/>
            </a:pPr>
            <a:r>
              <a:rPr lang="en-US" b="1" dirty="0" smtClean="0"/>
              <a:t>secreting </a:t>
            </a:r>
            <a:r>
              <a:rPr lang="en-US" b="1" dirty="0"/>
              <a:t>hormones and excreting metabolites, and the glycolysis process . </a:t>
            </a:r>
          </a:p>
          <a:p>
            <a:pPr algn="l" rtl="0">
              <a:lnSpc>
                <a:spcPct val="170000"/>
              </a:lnSpc>
              <a:buFont typeface="Wingdings" panose="05000000000000000000" pitchFamily="2" charset="2"/>
              <a:buChar char="Ø"/>
            </a:pPr>
            <a:r>
              <a:rPr lang="en-US" b="1" dirty="0"/>
              <a:t>It is also the main source of the hormone erythropoietin, also works on the secretion of the hormone renin.</a:t>
            </a:r>
          </a:p>
          <a:p>
            <a:pPr algn="l" rtl="0">
              <a:lnSpc>
                <a:spcPct val="170000"/>
              </a:lnSpc>
              <a:buFont typeface="Wingdings" panose="05000000000000000000" pitchFamily="2" charset="2"/>
              <a:buChar char="Ø"/>
            </a:pPr>
            <a:r>
              <a:rPr lang="en-US" b="1" dirty="0"/>
              <a:t> as well as its great role in converting vitamin D into the active </a:t>
            </a:r>
            <a:r>
              <a:rPr lang="en-US" b="1" dirty="0" smtClean="0"/>
              <a:t>form. </a:t>
            </a:r>
            <a:endParaRPr lang="ar-IQ" b="1" dirty="0"/>
          </a:p>
        </p:txBody>
      </p:sp>
    </p:spTree>
    <p:extLst>
      <p:ext uri="{BB962C8B-B14F-4D97-AF65-F5344CB8AC3E}">
        <p14:creationId xmlns:p14="http://schemas.microsoft.com/office/powerpoint/2010/main" val="2623219033"/>
      </p:ext>
    </p:extLst>
  </p:cSld>
  <p:clrMapOvr>
    <a:masterClrMapping/>
  </p:clrMapOvr>
  <p:transition spd="slow">
    <p:cover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6"/>
            <a:ext cx="10515600" cy="794602"/>
          </a:xfrm>
        </p:spPr>
        <p:txBody>
          <a:bodyPr>
            <a:normAutofit/>
          </a:bodyPr>
          <a:lstStyle/>
          <a:p>
            <a:pPr algn="ctr"/>
            <a:r>
              <a:rPr lang="en-US" b="1" dirty="0">
                <a:solidFill>
                  <a:srgbClr val="FF0000"/>
                </a:solidFill>
              </a:rPr>
              <a:t>Kidney </a:t>
            </a:r>
            <a:r>
              <a:rPr lang="en-US" b="1" dirty="0" smtClean="0">
                <a:solidFill>
                  <a:srgbClr val="FF0000"/>
                </a:solidFill>
              </a:rPr>
              <a:t>Anatomy</a:t>
            </a:r>
            <a:endParaRPr lang="ar-IQ" dirty="0">
              <a:solidFill>
                <a:srgbClr val="FF0000"/>
              </a:solidFill>
            </a:endParaRPr>
          </a:p>
        </p:txBody>
      </p:sp>
      <p:pic>
        <p:nvPicPr>
          <p:cNvPr id="7" name="عنصر نائب للمحتوى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42479" y="1505415"/>
            <a:ext cx="7828156" cy="4973444"/>
          </a:xfrm>
        </p:spPr>
      </p:pic>
      <p:sp>
        <p:nvSpPr>
          <p:cNvPr id="8" name="مستطيل 7"/>
          <p:cNvSpPr/>
          <p:nvPr/>
        </p:nvSpPr>
        <p:spPr>
          <a:xfrm>
            <a:off x="5097457" y="3244334"/>
            <a:ext cx="1997085" cy="369332"/>
          </a:xfrm>
          <a:prstGeom prst="rect">
            <a:avLst/>
          </a:prstGeom>
        </p:spPr>
        <p:txBody>
          <a:bodyPr wrap="none">
            <a:spAutoFit/>
          </a:bodyPr>
          <a:lstStyle/>
          <a:p>
            <a:pPr algn="l"/>
            <a:r>
              <a:rPr lang="en-US" b="1" i="0" u="none" strike="noStrike" dirty="0" smtClean="0">
                <a:solidFill>
                  <a:srgbClr val="333333"/>
                </a:solidFill>
                <a:effectLst/>
                <a:latin typeface="Open Sans"/>
              </a:rPr>
              <a:t>Kidney Anatomy</a:t>
            </a:r>
            <a:endParaRPr lang="en-US" b="1" i="0" u="none" strike="noStrike" dirty="0">
              <a:solidFill>
                <a:srgbClr val="333333"/>
              </a:solidFill>
              <a:effectLst/>
              <a:latin typeface="Open Sans"/>
            </a:endParaRPr>
          </a:p>
        </p:txBody>
      </p:sp>
    </p:spTree>
    <p:extLst>
      <p:ext uri="{BB962C8B-B14F-4D97-AF65-F5344CB8AC3E}">
        <p14:creationId xmlns:p14="http://schemas.microsoft.com/office/powerpoint/2010/main" val="693268515"/>
      </p:ext>
    </p:extLst>
  </p:cSld>
  <p:clrMapOvr>
    <a:masterClrMapping/>
  </p:clrMapOvr>
  <p:transition spd="slow">
    <p:cover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41394" y="568712"/>
            <a:ext cx="8642195" cy="579864"/>
          </a:xfrm>
        </p:spPr>
        <p:txBody>
          <a:bodyPr>
            <a:normAutofit fontScale="90000"/>
          </a:bodyPr>
          <a:lstStyle/>
          <a:p>
            <a:pPr algn="ctr"/>
            <a:r>
              <a:rPr lang="en-US" b="1" dirty="0" smtClean="0">
                <a:solidFill>
                  <a:srgbClr val="FF0000"/>
                </a:solidFill>
              </a:rPr>
              <a:t>General organization </a:t>
            </a:r>
            <a:endParaRPr lang="ar-IQ" b="1" dirty="0">
              <a:solidFill>
                <a:srgbClr val="FF0000"/>
              </a:solidFill>
            </a:endParaRPr>
          </a:p>
        </p:txBody>
      </p:sp>
      <p:sp>
        <p:nvSpPr>
          <p:cNvPr id="3" name="عنصر نائب للمحتوى 2"/>
          <p:cNvSpPr>
            <a:spLocks noGrp="1"/>
          </p:cNvSpPr>
          <p:nvPr>
            <p:ph idx="1"/>
          </p:nvPr>
        </p:nvSpPr>
        <p:spPr>
          <a:xfrm>
            <a:off x="1683834" y="1628078"/>
            <a:ext cx="9835376" cy="4861932"/>
          </a:xfrm>
        </p:spPr>
        <p:txBody>
          <a:bodyPr>
            <a:noAutofit/>
          </a:bodyPr>
          <a:lstStyle/>
          <a:p>
            <a:pPr algn="l" rtl="0">
              <a:lnSpc>
                <a:spcPct val="150000"/>
              </a:lnSpc>
              <a:buFont typeface="Wingdings" panose="05000000000000000000" pitchFamily="2" charset="2"/>
              <a:buChar char="v"/>
            </a:pPr>
            <a:r>
              <a:rPr lang="en-US" sz="2000" b="1" dirty="0" smtClean="0">
                <a:solidFill>
                  <a:srgbClr val="FF0000"/>
                </a:solidFill>
              </a:rPr>
              <a:t>Renal</a:t>
            </a:r>
            <a:r>
              <a:rPr lang="en-US" sz="2000" b="1" dirty="0" smtClean="0"/>
              <a:t> </a:t>
            </a:r>
            <a:r>
              <a:rPr lang="en-US" sz="2000" b="1" dirty="0">
                <a:solidFill>
                  <a:srgbClr val="FF0000"/>
                </a:solidFill>
              </a:rPr>
              <a:t>Capsule</a:t>
            </a:r>
            <a:r>
              <a:rPr lang="en-US" sz="2000" b="1" dirty="0"/>
              <a:t> </a:t>
            </a:r>
            <a:r>
              <a:rPr lang="en-US" sz="2000" b="1" dirty="0" smtClean="0"/>
              <a:t>outer </a:t>
            </a:r>
            <a:r>
              <a:rPr lang="en-US" sz="2000" b="1" dirty="0"/>
              <a:t>  membrane that surrounds the kidney; it is thin but tough and fibrous</a:t>
            </a:r>
          </a:p>
          <a:p>
            <a:pPr algn="l" rtl="0">
              <a:lnSpc>
                <a:spcPct val="150000"/>
              </a:lnSpc>
              <a:buFont typeface="Wingdings" panose="05000000000000000000" pitchFamily="2" charset="2"/>
              <a:buChar char="v"/>
            </a:pPr>
            <a:r>
              <a:rPr lang="en-US" sz="2000" b="1" dirty="0" smtClean="0">
                <a:solidFill>
                  <a:srgbClr val="FF0000"/>
                </a:solidFill>
              </a:rPr>
              <a:t>Renal</a:t>
            </a:r>
            <a:r>
              <a:rPr lang="en-US" sz="2000" b="1" dirty="0" smtClean="0"/>
              <a:t> </a:t>
            </a:r>
            <a:r>
              <a:rPr lang="en-US" sz="2000" b="1" dirty="0">
                <a:solidFill>
                  <a:srgbClr val="FF0000"/>
                </a:solidFill>
              </a:rPr>
              <a:t>Pelvis</a:t>
            </a:r>
            <a:r>
              <a:rPr lang="en-US" sz="2000" b="1" dirty="0"/>
              <a:t> </a:t>
            </a:r>
            <a:r>
              <a:rPr lang="en-US" sz="2000" b="1" dirty="0" smtClean="0"/>
              <a:t>basin-like </a:t>
            </a:r>
            <a:r>
              <a:rPr lang="en-US" sz="2000" b="1" dirty="0"/>
              <a:t>area that collects urine from the nephrons, it narrows into the upper end of the ureter</a:t>
            </a:r>
          </a:p>
          <a:p>
            <a:pPr algn="l" rtl="0">
              <a:lnSpc>
                <a:spcPct val="150000"/>
              </a:lnSpc>
              <a:buFont typeface="Wingdings" panose="05000000000000000000" pitchFamily="2" charset="2"/>
              <a:buChar char="v"/>
            </a:pPr>
            <a:r>
              <a:rPr lang="en-US" sz="2000" b="1" dirty="0" smtClean="0">
                <a:solidFill>
                  <a:srgbClr val="FF0000"/>
                </a:solidFill>
              </a:rPr>
              <a:t>Calyx</a:t>
            </a:r>
            <a:r>
              <a:rPr lang="en-US" sz="2000" b="1" dirty="0" smtClean="0"/>
              <a:t> extension </a:t>
            </a:r>
            <a:r>
              <a:rPr lang="en-US" sz="2000" b="1" dirty="0"/>
              <a:t>of the renal pelvis; they channel urine from the pyramids to the renal pelvis</a:t>
            </a:r>
          </a:p>
          <a:p>
            <a:pPr algn="l" rtl="0">
              <a:lnSpc>
                <a:spcPct val="150000"/>
              </a:lnSpc>
              <a:buFont typeface="Wingdings" panose="05000000000000000000" pitchFamily="2" charset="2"/>
              <a:buChar char="v"/>
            </a:pPr>
            <a:r>
              <a:rPr lang="en-US" sz="2000" b="1" dirty="0" smtClean="0">
                <a:solidFill>
                  <a:srgbClr val="FF0000"/>
                </a:solidFill>
              </a:rPr>
              <a:t>Cortex</a:t>
            </a:r>
            <a:r>
              <a:rPr lang="en-US" sz="2000" b="1" dirty="0" smtClean="0"/>
              <a:t> the </a:t>
            </a:r>
            <a:r>
              <a:rPr lang="en-US" sz="2000" b="1" dirty="0"/>
              <a:t>outer region of the kidney; extensions of the cortical tissue, contains about one million blood filtering nephrons</a:t>
            </a:r>
          </a:p>
          <a:p>
            <a:pPr algn="l" rtl="0">
              <a:lnSpc>
                <a:spcPct val="150000"/>
              </a:lnSpc>
              <a:buFont typeface="Wingdings" panose="05000000000000000000" pitchFamily="2" charset="2"/>
              <a:buChar char="v"/>
            </a:pPr>
            <a:endParaRPr lang="ar-IQ" sz="2000" b="1" dirty="0"/>
          </a:p>
        </p:txBody>
      </p:sp>
    </p:spTree>
    <p:extLst>
      <p:ext uri="{BB962C8B-B14F-4D97-AF65-F5344CB8AC3E}">
        <p14:creationId xmlns:p14="http://schemas.microsoft.com/office/powerpoint/2010/main" val="839787002"/>
      </p:ext>
    </p:extLst>
  </p:cSld>
  <p:clrMapOvr>
    <a:masterClrMapping/>
  </p:clrMapOvr>
  <p:transition spd="slow">
    <p:cover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996068" y="758283"/>
            <a:ext cx="9508544" cy="5597912"/>
          </a:xfrm>
        </p:spPr>
        <p:txBody>
          <a:bodyPr>
            <a:normAutofit fontScale="92500"/>
          </a:bodyPr>
          <a:lstStyle/>
          <a:p>
            <a:pPr algn="l" rtl="0">
              <a:lnSpc>
                <a:spcPct val="150000"/>
              </a:lnSpc>
              <a:buFont typeface="Wingdings" panose="05000000000000000000" pitchFamily="2" charset="2"/>
              <a:buChar char="v"/>
            </a:pPr>
            <a:r>
              <a:rPr lang="en-US" sz="2000" b="1" dirty="0" smtClean="0">
                <a:solidFill>
                  <a:srgbClr val="FF0000"/>
                </a:solidFill>
              </a:rPr>
              <a:t>Medulla</a:t>
            </a:r>
            <a:r>
              <a:rPr lang="en-US" sz="2000" b="1" dirty="0" smtClean="0">
                <a:solidFill>
                  <a:schemeClr val="tx1"/>
                </a:solidFill>
              </a:rPr>
              <a:t> </a:t>
            </a:r>
            <a:r>
              <a:rPr lang="en-US" sz="2000" b="1" dirty="0">
                <a:solidFill>
                  <a:schemeClr val="tx1"/>
                </a:solidFill>
              </a:rPr>
              <a:t>inner region of the kidney contains 8-12 renal pyramids. The pyramids empty into the calyx.</a:t>
            </a:r>
          </a:p>
          <a:p>
            <a:pPr algn="l" rtl="0">
              <a:lnSpc>
                <a:spcPct val="150000"/>
              </a:lnSpc>
              <a:buFont typeface="Wingdings" panose="05000000000000000000" pitchFamily="2" charset="2"/>
              <a:buChar char="v"/>
            </a:pPr>
            <a:r>
              <a:rPr lang="en-US" sz="2000" b="1" dirty="0" smtClean="0">
                <a:solidFill>
                  <a:schemeClr val="tx1"/>
                </a:solidFill>
              </a:rPr>
              <a:t> </a:t>
            </a:r>
            <a:r>
              <a:rPr lang="en-US" sz="2000" b="1" dirty="0">
                <a:solidFill>
                  <a:srgbClr val="FF0000"/>
                </a:solidFill>
              </a:rPr>
              <a:t>Medullary pyramids </a:t>
            </a:r>
            <a:r>
              <a:rPr lang="en-US" sz="2000" b="1" dirty="0">
                <a:solidFill>
                  <a:schemeClr val="tx1"/>
                </a:solidFill>
              </a:rPr>
              <a:t>formed by the collecting ducts, inner part of the kidney</a:t>
            </a:r>
          </a:p>
          <a:p>
            <a:pPr algn="l" rtl="0">
              <a:lnSpc>
                <a:spcPct val="150000"/>
              </a:lnSpc>
              <a:buFont typeface="Wingdings" panose="05000000000000000000" pitchFamily="2" charset="2"/>
              <a:buChar char="v"/>
            </a:pPr>
            <a:r>
              <a:rPr lang="en-US" sz="2000" b="1" dirty="0" smtClean="0">
                <a:solidFill>
                  <a:schemeClr val="tx1"/>
                </a:solidFill>
              </a:rPr>
              <a:t> </a:t>
            </a:r>
            <a:r>
              <a:rPr lang="en-US" sz="2000" b="1" dirty="0">
                <a:solidFill>
                  <a:srgbClr val="FF0000"/>
                </a:solidFill>
              </a:rPr>
              <a:t>Nephron</a:t>
            </a:r>
            <a:r>
              <a:rPr lang="en-US" sz="2000" b="1" dirty="0">
                <a:solidFill>
                  <a:schemeClr val="tx1"/>
                </a:solidFill>
              </a:rPr>
              <a:t> these are the filtration units in the kidneys</a:t>
            </a:r>
          </a:p>
          <a:p>
            <a:pPr algn="l" rtl="0">
              <a:lnSpc>
                <a:spcPct val="150000"/>
              </a:lnSpc>
              <a:buFont typeface="Wingdings" panose="05000000000000000000" pitchFamily="2" charset="2"/>
              <a:buChar char="v"/>
            </a:pPr>
            <a:r>
              <a:rPr lang="en-US" sz="2000" b="1" dirty="0" smtClean="0">
                <a:solidFill>
                  <a:srgbClr val="FF0000"/>
                </a:solidFill>
              </a:rPr>
              <a:t>Ureter</a:t>
            </a:r>
            <a:r>
              <a:rPr lang="en-US" sz="2000" b="1" dirty="0" smtClean="0">
                <a:solidFill>
                  <a:schemeClr val="tx1"/>
                </a:solidFill>
              </a:rPr>
              <a:t> </a:t>
            </a:r>
            <a:r>
              <a:rPr lang="en-US" sz="2000" b="1" dirty="0">
                <a:solidFill>
                  <a:schemeClr val="tx1"/>
                </a:solidFill>
              </a:rPr>
              <a:t>collects filtrate and urine from renal pelvis and takes it to the bladder for urination</a:t>
            </a:r>
          </a:p>
          <a:p>
            <a:pPr algn="l" rtl="0">
              <a:lnSpc>
                <a:spcPct val="150000"/>
              </a:lnSpc>
              <a:buFont typeface="Wingdings" panose="05000000000000000000" pitchFamily="2" charset="2"/>
              <a:buChar char="v"/>
            </a:pPr>
            <a:r>
              <a:rPr lang="en-US" sz="2000" b="1" dirty="0" smtClean="0">
                <a:solidFill>
                  <a:srgbClr val="FF0000"/>
                </a:solidFill>
              </a:rPr>
              <a:t>Renal </a:t>
            </a:r>
            <a:r>
              <a:rPr lang="en-US" sz="2000" b="1" dirty="0">
                <a:solidFill>
                  <a:srgbClr val="FF0000"/>
                </a:solidFill>
              </a:rPr>
              <a:t>Artery </a:t>
            </a:r>
            <a:r>
              <a:rPr lang="en-US" sz="2000" b="1" dirty="0">
                <a:solidFill>
                  <a:schemeClr val="tx1"/>
                </a:solidFill>
              </a:rPr>
              <a:t>branches off of the aorta bringing waste-filled blood into the kidney for filtering in the nephrons; the renal artery is further subdivided into several branches inside the kidney. Each minute, the kidneys receive 20% of the blood pumped by the heart. Some arteries nourish the kidney cells themselves.</a:t>
            </a:r>
          </a:p>
          <a:p>
            <a:endParaRPr lang="en-US" dirty="0">
              <a:solidFill>
                <a:schemeClr val="tx1"/>
              </a:solidFill>
            </a:endParaRPr>
          </a:p>
        </p:txBody>
      </p:sp>
    </p:spTree>
    <p:extLst>
      <p:ext uri="{BB962C8B-B14F-4D97-AF65-F5344CB8AC3E}">
        <p14:creationId xmlns:p14="http://schemas.microsoft.com/office/powerpoint/2010/main" val="2914290210"/>
      </p:ext>
    </p:extLst>
  </p:cSld>
  <p:clrMapOvr>
    <a:masterClrMapping/>
  </p:clrMapOvr>
  <p:transition spd="slow">
    <p:cover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838200" y="365126"/>
            <a:ext cx="10515600" cy="961870"/>
          </a:xfrm>
        </p:spPr>
        <p:txBody>
          <a:bodyPr/>
          <a:lstStyle/>
          <a:p>
            <a:pPr algn="ctr"/>
            <a:r>
              <a:rPr lang="en-US" b="1" dirty="0" smtClean="0">
                <a:solidFill>
                  <a:srgbClr val="FF0000"/>
                </a:solidFill>
              </a:rPr>
              <a:t>uriniferous tubule</a:t>
            </a:r>
            <a:endParaRPr lang="ar-IQ" b="1" dirty="0">
              <a:solidFill>
                <a:srgbClr val="FF0000"/>
              </a:solidFill>
            </a:endParaRPr>
          </a:p>
        </p:txBody>
      </p:sp>
      <p:sp>
        <p:nvSpPr>
          <p:cNvPr id="3" name="عنصر نائب للمحتوى 2"/>
          <p:cNvSpPr>
            <a:spLocks noGrp="1"/>
          </p:cNvSpPr>
          <p:nvPr>
            <p:ph idx="1"/>
          </p:nvPr>
        </p:nvSpPr>
        <p:spPr>
          <a:xfrm>
            <a:off x="1471960" y="1483112"/>
            <a:ext cx="10593659" cy="4428110"/>
          </a:xfrm>
        </p:spPr>
        <p:txBody>
          <a:bodyPr>
            <a:normAutofit fontScale="92500" lnSpcReduction="10000"/>
          </a:bodyPr>
          <a:lstStyle/>
          <a:p>
            <a:pPr marL="0" indent="0" algn="l" rtl="0">
              <a:buNone/>
            </a:pPr>
            <a:r>
              <a:rPr lang="en-US" altLang="ar-IQ" sz="3200" b="1" dirty="0" smtClean="0"/>
              <a:t>Uriniferous tubule (anatomical unit for forming urine)</a:t>
            </a:r>
          </a:p>
          <a:p>
            <a:pPr marL="457200" lvl="1" indent="0" algn="l" rtl="0">
              <a:buNone/>
            </a:pPr>
            <a:r>
              <a:rPr lang="en-US" altLang="ar-IQ" sz="2800" b="1" dirty="0" smtClean="0">
                <a:solidFill>
                  <a:srgbClr val="FF0000"/>
                </a:solidFill>
              </a:rPr>
              <a:t>1-Nephron</a:t>
            </a:r>
            <a:r>
              <a:rPr lang="en-US" altLang="ar-IQ" sz="2800" b="1" dirty="0" smtClean="0"/>
              <a:t> </a:t>
            </a:r>
            <a:r>
              <a:rPr lang="en-US" altLang="ar-IQ" b="1" dirty="0"/>
              <a:t>Each KIDNEY consists of 1 million NEPHRONS</a:t>
            </a:r>
            <a:endParaRPr lang="en-US" altLang="ar-IQ" sz="2800" b="1" dirty="0" smtClean="0"/>
          </a:p>
          <a:p>
            <a:pPr lvl="2" algn="l" rtl="0"/>
            <a:r>
              <a:rPr lang="en-US" altLang="ar-IQ" sz="2400" b="1" dirty="0" smtClean="0"/>
              <a:t>Renal corpuscle (in cortex)</a:t>
            </a:r>
          </a:p>
          <a:p>
            <a:pPr lvl="3" algn="l" rtl="0"/>
            <a:r>
              <a:rPr lang="en-US" altLang="ar-IQ" sz="2000" b="1" dirty="0" smtClean="0"/>
              <a:t>Glomerulus (tuft of capillaries)</a:t>
            </a:r>
          </a:p>
          <a:p>
            <a:pPr lvl="3" algn="l" rtl="0"/>
            <a:r>
              <a:rPr lang="en-US" altLang="ar-IQ" sz="2000" b="1" dirty="0" smtClean="0"/>
              <a:t>Glomerular (Bowman’s) capsule</a:t>
            </a:r>
          </a:p>
          <a:p>
            <a:pPr lvl="2" algn="l" rtl="0">
              <a:buFont typeface="Wingdings" panose="05000000000000000000" pitchFamily="2" charset="2"/>
              <a:buChar char="v"/>
            </a:pPr>
            <a:r>
              <a:rPr lang="en-US" altLang="ar-IQ" sz="2400" b="1" dirty="0" smtClean="0"/>
              <a:t> </a:t>
            </a:r>
            <a:r>
              <a:rPr lang="en-US" altLang="ar-IQ" sz="2400" b="1" dirty="0" smtClean="0">
                <a:solidFill>
                  <a:srgbClr val="0070C0"/>
                </a:solidFill>
              </a:rPr>
              <a:t>Tubular section</a:t>
            </a:r>
          </a:p>
          <a:p>
            <a:pPr lvl="3" algn="l" rtl="0"/>
            <a:r>
              <a:rPr lang="en-US" altLang="ar-IQ" sz="2000" b="1" dirty="0" smtClean="0"/>
              <a:t>Proximal convoluted tubule</a:t>
            </a:r>
          </a:p>
          <a:p>
            <a:pPr lvl="3" algn="l" rtl="0"/>
            <a:r>
              <a:rPr lang="en-US" altLang="ar-IQ" sz="2000" b="1" dirty="0" smtClean="0"/>
              <a:t>Loop of Henle</a:t>
            </a:r>
          </a:p>
          <a:p>
            <a:pPr lvl="3" algn="l" rtl="0"/>
            <a:r>
              <a:rPr lang="en-US" altLang="ar-IQ" sz="2000" b="1" dirty="0" smtClean="0"/>
              <a:t>Distal convoluted tubule</a:t>
            </a:r>
          </a:p>
          <a:p>
            <a:pPr marL="457200" lvl="1" indent="0" algn="l" rtl="0">
              <a:buNone/>
            </a:pPr>
            <a:r>
              <a:rPr lang="en-US" altLang="ar-IQ" sz="2800" b="1" dirty="0" smtClean="0">
                <a:solidFill>
                  <a:srgbClr val="FF0000"/>
                </a:solidFill>
              </a:rPr>
              <a:t>2- Collecting duct</a:t>
            </a:r>
          </a:p>
          <a:p>
            <a:pPr algn="l" rtl="0"/>
            <a:endParaRPr lang="ar-IQ" sz="3200" b="1" dirty="0"/>
          </a:p>
        </p:txBody>
      </p:sp>
    </p:spTree>
    <p:extLst>
      <p:ext uri="{BB962C8B-B14F-4D97-AF65-F5344CB8AC3E}">
        <p14:creationId xmlns:p14="http://schemas.microsoft.com/office/powerpoint/2010/main" val="348641308"/>
      </p:ext>
    </p:extLst>
  </p:cSld>
  <p:clrMapOvr>
    <a:masterClrMapping/>
  </p:clrMapOvr>
  <p:transition spd="slow">
    <p:cover dir="r"/>
  </p:transition>
  <p:timing>
    <p:tnLst>
      <p:par>
        <p:cTn id="1" dur="indefinite" restart="never" nodeType="tmRoot"/>
      </p:par>
    </p:tnLst>
  </p:timing>
</p:sld>
</file>

<file path=ppt/theme/theme1.xml><?xml version="1.0" encoding="utf-8"?>
<a:theme xmlns:a="http://schemas.openxmlformats.org/drawingml/2006/main" name="ربطة">
  <a:themeElements>
    <a:clrScheme name="ربطة">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ربط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ربطة">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157</TotalTime>
  <Words>906</Words>
  <Application>Microsoft Office PowerPoint</Application>
  <PresentationFormat>شاشة عريضة</PresentationFormat>
  <Paragraphs>72</Paragraphs>
  <Slides>16</Slides>
  <Notes>0</Notes>
  <HiddenSlides>0</HiddenSlides>
  <MMClips>0</MMClips>
  <ScaleCrop>false</ScaleCrop>
  <HeadingPairs>
    <vt:vector size="6" baseType="variant">
      <vt:variant>
        <vt:lpstr>الخطوط المستخدمة</vt:lpstr>
      </vt:variant>
      <vt:variant>
        <vt:i4>8</vt:i4>
      </vt:variant>
      <vt:variant>
        <vt:lpstr>نسق</vt:lpstr>
      </vt:variant>
      <vt:variant>
        <vt:i4>1</vt:i4>
      </vt:variant>
      <vt:variant>
        <vt:lpstr>عناوين الشرائح</vt:lpstr>
      </vt:variant>
      <vt:variant>
        <vt:i4>16</vt:i4>
      </vt:variant>
    </vt:vector>
  </HeadingPairs>
  <TitlesOfParts>
    <vt:vector size="25" baseType="lpstr">
      <vt:lpstr>Arial</vt:lpstr>
      <vt:lpstr>Century Gothic</vt:lpstr>
      <vt:lpstr>Open Sans</vt:lpstr>
      <vt:lpstr>Tahoma</vt:lpstr>
      <vt:lpstr>Times</vt:lpstr>
      <vt:lpstr>Times New Roman</vt:lpstr>
      <vt:lpstr>Wingdings</vt:lpstr>
      <vt:lpstr>Wingdings 3</vt:lpstr>
      <vt:lpstr>ربطة</vt:lpstr>
      <vt:lpstr>عرض تقديمي في PowerPoint</vt:lpstr>
      <vt:lpstr>Urinary system </vt:lpstr>
      <vt:lpstr>kidneys</vt:lpstr>
      <vt:lpstr>عرض تقديمي في PowerPoint</vt:lpstr>
      <vt:lpstr>The kidneys functions</vt:lpstr>
      <vt:lpstr>Kidney Anatomy</vt:lpstr>
      <vt:lpstr>General organization </vt:lpstr>
      <vt:lpstr>عرض تقديمي في PowerPoint</vt:lpstr>
      <vt:lpstr>uriniferous tubule</vt:lpstr>
      <vt:lpstr>1- Nephron</vt:lpstr>
      <vt:lpstr>Nephron structure </vt:lpstr>
      <vt:lpstr>Components of nephron </vt:lpstr>
      <vt:lpstr>Tubular section   Proximal Convoluted Tubule   </vt:lpstr>
      <vt:lpstr>The Loop of Henle</vt:lpstr>
      <vt:lpstr>Distal Convoluted Tubule and Collecting Duct</vt:lpstr>
      <vt:lpstr>2- The collecting tubules </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Urinary system</dc:title>
  <dc:creator>Dr.Ahmed</dc:creator>
  <cp:lastModifiedBy>HiTech Center</cp:lastModifiedBy>
  <cp:revision>16</cp:revision>
  <dcterms:created xsi:type="dcterms:W3CDTF">2020-11-23T18:56:41Z</dcterms:created>
  <dcterms:modified xsi:type="dcterms:W3CDTF">2024-10-04T22:05:33Z</dcterms:modified>
</cp:coreProperties>
</file>