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Lst>
  <p:sldIdLst>
    <p:sldId id="273" r:id="rId2"/>
    <p:sldId id="257" r:id="rId3"/>
    <p:sldId id="258" r:id="rId4"/>
    <p:sldId id="259" r:id="rId5"/>
    <p:sldId id="260" r:id="rId6"/>
    <p:sldId id="261" r:id="rId7"/>
    <p:sldId id="262" r:id="rId8"/>
    <p:sldId id="274" r:id="rId9"/>
    <p:sldId id="264" r:id="rId10"/>
    <p:sldId id="265" r:id="rId11"/>
    <p:sldId id="266" r:id="rId12"/>
    <p:sldId id="267" r:id="rId13"/>
    <p:sldId id="275" r:id="rId14"/>
    <p:sldId id="269" r:id="rId15"/>
    <p:sldId id="270" r:id="rId16"/>
    <p:sldId id="271" r:id="rId17"/>
  </p:sldIdLst>
  <p:sldSz cx="12192000" cy="6858000"/>
  <p:notesSz cx="12192000" cy="6858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90" y="3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2536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1D8BD707-D9CF-40AE-B4C6-C98DA3205C09}"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9993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1D8BD707-D9CF-40AE-B4C6-C98DA3205C09}"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F15528-21DE-4FAA-801E-634DDDAF4B2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9495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697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86703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95122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79654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06266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59421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C00000"/>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788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5666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1D8BD707-D9CF-40AE-B4C6-C98DA3205C09}"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8417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0089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10/5/2024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5361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10/5/2024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0045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45F7B-4DED-47F1-8F09-79F33849D450}" type="datetimeFigureOut">
              <a:rPr lang="en-US" smtClean="0"/>
              <a:t>10/5/2024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5DB5F4F-8850-48E1-87C8-A568B7D19CA6}" type="slidenum">
              <a:rPr lang="en-US" smtClean="0"/>
              <a:t>‹#›</a:t>
            </a:fld>
            <a:endParaRPr lang="en-US"/>
          </a:p>
        </p:txBody>
      </p:sp>
    </p:spTree>
    <p:extLst>
      <p:ext uri="{BB962C8B-B14F-4D97-AF65-F5344CB8AC3E}">
        <p14:creationId xmlns:p14="http://schemas.microsoft.com/office/powerpoint/2010/main" val="16694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0782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7006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10/5/2024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6170962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67102" y="1668398"/>
            <a:ext cx="6515098" cy="3979936"/>
          </a:xfrm>
          <a:prstGeom prst="rect">
            <a:avLst/>
          </a:prstGeom>
        </p:spPr>
        <p:txBody>
          <a:bodyPr vert="horz" wrap="square" lIns="0" tIns="9525" rIns="0" bIns="0" rtlCol="0">
            <a:spAutoFit/>
          </a:bodyPr>
          <a:lstStyle/>
          <a:p>
            <a:pPr marL="169069" marR="152876" algn="ctr">
              <a:spcBef>
                <a:spcPts val="75"/>
              </a:spcBef>
            </a:pPr>
            <a:r>
              <a:rPr sz="2700" spc="-4">
                <a:solidFill>
                  <a:srgbClr val="242424"/>
                </a:solidFill>
                <a:latin typeface="Times New Roman"/>
                <a:cs typeface="Times New Roman"/>
              </a:rPr>
              <a:t>Al-Maarif </a:t>
            </a:r>
            <a:r>
              <a:rPr sz="2700" spc="-8" smtClean="0">
                <a:solidFill>
                  <a:srgbClr val="242424"/>
                </a:solidFill>
                <a:latin typeface="Times New Roman"/>
                <a:cs typeface="Times New Roman"/>
              </a:rPr>
              <a:t>University</a:t>
            </a:r>
            <a:endParaRPr lang="en-US" sz="2700" spc="-4" dirty="0">
              <a:solidFill>
                <a:srgbClr val="242424"/>
              </a:solidFill>
              <a:latin typeface="Times New Roman"/>
              <a:cs typeface="Times New Roman"/>
            </a:endParaRPr>
          </a:p>
          <a:p>
            <a:pPr marL="169069" marR="152876" algn="ctr">
              <a:spcBef>
                <a:spcPts val="75"/>
              </a:spcBef>
            </a:pPr>
            <a:r>
              <a:rPr lang="en-US" sz="2700" spc="-4" dirty="0">
                <a:solidFill>
                  <a:srgbClr val="242424"/>
                </a:solidFill>
                <a:latin typeface="Times New Roman"/>
                <a:cs typeface="Times New Roman"/>
              </a:rPr>
              <a:t>Department</a:t>
            </a:r>
            <a:r>
              <a:rPr sz="2700" spc="-4" dirty="0">
                <a:solidFill>
                  <a:srgbClr val="242424"/>
                </a:solidFill>
                <a:latin typeface="Times New Roman"/>
                <a:cs typeface="Times New Roman"/>
              </a:rPr>
              <a:t> </a:t>
            </a:r>
            <a:r>
              <a:rPr lang="en-US" sz="2700" spc="-4" dirty="0">
                <a:solidFill>
                  <a:srgbClr val="242424"/>
                </a:solidFill>
                <a:latin typeface="Times New Roman"/>
                <a:cs typeface="Times New Roman"/>
              </a:rPr>
              <a:t>of Dentistry</a:t>
            </a:r>
          </a:p>
          <a:p>
            <a:pPr marL="169069" marR="152876" algn="ctr">
              <a:spcBef>
                <a:spcPts val="75"/>
              </a:spcBef>
            </a:pPr>
            <a:r>
              <a:rPr lang="en-US" sz="2700" spc="-4" dirty="0">
                <a:solidFill>
                  <a:srgbClr val="242424"/>
                </a:solidFill>
                <a:latin typeface="Times New Roman"/>
                <a:cs typeface="Times New Roman"/>
              </a:rPr>
              <a:t>General Histology Lab</a:t>
            </a:r>
            <a:endParaRPr sz="2700" dirty="0">
              <a:latin typeface="Times New Roman"/>
              <a:cs typeface="Times New Roman"/>
            </a:endParaRPr>
          </a:p>
          <a:p>
            <a:pPr algn="ctr">
              <a:spcBef>
                <a:spcPts val="1620"/>
              </a:spcBef>
            </a:pPr>
            <a:r>
              <a:rPr lang="en-US" sz="2700" spc="-4" dirty="0" smtClean="0">
                <a:solidFill>
                  <a:srgbClr val="242424"/>
                </a:solidFill>
                <a:latin typeface="Times New Roman"/>
                <a:cs typeface="Times New Roman"/>
              </a:rPr>
              <a:t> </a:t>
            </a:r>
            <a:r>
              <a:rPr sz="2700" spc="-4" dirty="0" smtClean="0">
                <a:solidFill>
                  <a:srgbClr val="242424"/>
                </a:solidFill>
                <a:latin typeface="Times New Roman"/>
                <a:cs typeface="Times New Roman"/>
              </a:rPr>
              <a:t>Stage</a:t>
            </a:r>
            <a:r>
              <a:rPr sz="2700" spc="-68" dirty="0" smtClean="0">
                <a:solidFill>
                  <a:srgbClr val="242424"/>
                </a:solidFill>
                <a:latin typeface="Times New Roman"/>
                <a:cs typeface="Times New Roman"/>
              </a:rPr>
              <a:t> </a:t>
            </a:r>
            <a:r>
              <a:rPr sz="2700" spc="-4" dirty="0">
                <a:solidFill>
                  <a:srgbClr val="242424"/>
                </a:solidFill>
                <a:latin typeface="Times New Roman"/>
                <a:cs typeface="Times New Roman"/>
              </a:rPr>
              <a:t>-</a:t>
            </a:r>
            <a:r>
              <a:rPr lang="ar-IQ" sz="2700" spc="-4" dirty="0">
                <a:solidFill>
                  <a:srgbClr val="242424"/>
                </a:solidFill>
                <a:latin typeface="Times New Roman"/>
                <a:cs typeface="Times New Roman"/>
              </a:rPr>
              <a:t>2</a:t>
            </a:r>
            <a:r>
              <a:rPr sz="2700" spc="-4" dirty="0">
                <a:solidFill>
                  <a:srgbClr val="242424"/>
                </a:solidFill>
                <a:latin typeface="Times New Roman"/>
                <a:cs typeface="Times New Roman"/>
              </a:rPr>
              <a:t>-</a:t>
            </a:r>
            <a:endParaRPr sz="2700" dirty="0">
              <a:latin typeface="Times New Roman"/>
              <a:cs typeface="Times New Roman"/>
            </a:endParaRPr>
          </a:p>
          <a:p>
            <a:pPr marL="9525" marR="3810" algn="ctr">
              <a:lnSpc>
                <a:spcPts val="2903"/>
              </a:lnSpc>
              <a:spcBef>
                <a:spcPts val="382"/>
              </a:spcBef>
            </a:pPr>
            <a:r>
              <a:rPr lang="en-US" sz="2800" b="1" spc="-10" dirty="0" smtClean="0">
                <a:solidFill>
                  <a:srgbClr val="FF0000"/>
                </a:solidFill>
                <a:latin typeface="Carlito"/>
                <a:cs typeface="Carlito"/>
              </a:rPr>
              <a:t>Connective </a:t>
            </a:r>
            <a:r>
              <a:rPr lang="en-US" sz="2800" b="1" dirty="0" smtClean="0">
                <a:solidFill>
                  <a:srgbClr val="FF0000"/>
                </a:solidFill>
                <a:latin typeface="Carlito"/>
                <a:cs typeface="Carlito"/>
              </a:rPr>
              <a:t>tissue</a:t>
            </a:r>
            <a:r>
              <a:rPr lang="en-US" sz="2800" b="1" spc="5" dirty="0" smtClean="0">
                <a:solidFill>
                  <a:srgbClr val="FF0000"/>
                </a:solidFill>
                <a:latin typeface="Carlito"/>
                <a:cs typeface="Carlito"/>
              </a:rPr>
              <a:t> </a:t>
            </a:r>
          </a:p>
          <a:p>
            <a:pPr marL="9525" marR="3810" algn="ctr">
              <a:lnSpc>
                <a:spcPts val="2903"/>
              </a:lnSpc>
              <a:spcBef>
                <a:spcPts val="382"/>
              </a:spcBef>
            </a:pPr>
            <a:r>
              <a:rPr sz="2700" spc="-4" dirty="0" smtClean="0">
                <a:solidFill>
                  <a:srgbClr val="242424"/>
                </a:solidFill>
                <a:latin typeface="Times New Roman"/>
                <a:cs typeface="Times New Roman"/>
              </a:rPr>
              <a:t>Lec</a:t>
            </a:r>
            <a:r>
              <a:rPr sz="2700" spc="-4" dirty="0">
                <a:solidFill>
                  <a:srgbClr val="242424"/>
                </a:solidFill>
                <a:latin typeface="Times New Roman"/>
                <a:cs typeface="Times New Roman"/>
              </a:rPr>
              <a:t>.</a:t>
            </a:r>
            <a:r>
              <a:rPr sz="2700" spc="-23" dirty="0">
                <a:solidFill>
                  <a:srgbClr val="242424"/>
                </a:solidFill>
                <a:latin typeface="Times New Roman"/>
                <a:cs typeface="Times New Roman"/>
              </a:rPr>
              <a:t> </a:t>
            </a:r>
            <a:r>
              <a:rPr lang="en-US" sz="2700" dirty="0" smtClean="0">
                <a:solidFill>
                  <a:srgbClr val="242424"/>
                </a:solidFill>
                <a:latin typeface="Times New Roman"/>
                <a:cs typeface="Times New Roman"/>
              </a:rPr>
              <a:t>4</a:t>
            </a:r>
            <a:endParaRPr lang="ar-IQ" sz="2700" dirty="0">
              <a:solidFill>
                <a:srgbClr val="242424"/>
              </a:solidFill>
              <a:latin typeface="Times New Roman"/>
              <a:cs typeface="Times New Roman"/>
            </a:endParaRPr>
          </a:p>
          <a:p>
            <a:pPr marL="79058" algn="ctr">
              <a:lnSpc>
                <a:spcPts val="3203"/>
              </a:lnSpc>
            </a:pPr>
            <a:endParaRPr lang="ar-IQ" sz="2700" dirty="0">
              <a:solidFill>
                <a:srgbClr val="242424"/>
              </a:solidFill>
              <a:latin typeface="Times New Roman"/>
              <a:cs typeface="Times New Roman"/>
            </a:endParaRPr>
          </a:p>
          <a:p>
            <a:pPr marL="79058" algn="ctr">
              <a:lnSpc>
                <a:spcPts val="3203"/>
              </a:lnSpc>
            </a:pPr>
            <a:r>
              <a:rPr lang="en-US" sz="2700" dirty="0">
                <a:solidFill>
                  <a:srgbClr val="242424"/>
                </a:solidFill>
                <a:latin typeface="Times New Roman"/>
                <a:cs typeface="Times New Roman"/>
              </a:rPr>
              <a:t>By :</a:t>
            </a:r>
          </a:p>
          <a:p>
            <a:pPr marL="79058" algn="ctr">
              <a:lnSpc>
                <a:spcPts val="3203"/>
              </a:lnSpc>
            </a:pPr>
            <a:r>
              <a:rPr lang="en-US" sz="2700" dirty="0">
                <a:solidFill>
                  <a:srgbClr val="242424"/>
                </a:solidFill>
                <a:latin typeface="Times New Roman"/>
                <a:cs typeface="Times New Roman"/>
              </a:rPr>
              <a:t>Zaid Ahmad Hameed </a:t>
            </a:r>
            <a:endParaRPr sz="2700" dirty="0">
              <a:latin typeface="Times New Roman"/>
              <a:cs typeface="Times New Roman"/>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758" y="61054"/>
            <a:ext cx="1607344" cy="1607344"/>
          </a:xfrm>
          <a:prstGeom prst="rect">
            <a:avLst/>
          </a:prstGeom>
        </p:spPr>
      </p:pic>
      <p:pic>
        <p:nvPicPr>
          <p:cNvPr id="2" name="صورة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199" y="-4481"/>
            <a:ext cx="1819835" cy="1821520"/>
          </a:xfrm>
          <a:prstGeom prst="rect">
            <a:avLst/>
          </a:prstGeom>
        </p:spPr>
      </p:pic>
    </p:spTree>
    <p:extLst>
      <p:ext uri="{BB962C8B-B14F-4D97-AF65-F5344CB8AC3E}">
        <p14:creationId xmlns:p14="http://schemas.microsoft.com/office/powerpoint/2010/main" val="1630902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819" y="4448555"/>
            <a:ext cx="1633727" cy="43281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3152" y="2535935"/>
            <a:ext cx="1801368" cy="43281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6971" y="0"/>
            <a:ext cx="1633727" cy="43281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52807" y="34543"/>
            <a:ext cx="6628994" cy="6137657"/>
          </a:xfrm>
          <a:prstGeom prst="rect">
            <a:avLst/>
          </a:prstGeom>
        </p:spPr>
        <p:txBody>
          <a:bodyPr vert="horz" wrap="square" lIns="0" tIns="12700" rIns="0" bIns="0" rtlCol="0">
            <a:spAutoFit/>
          </a:bodyPr>
          <a:lstStyle/>
          <a:p>
            <a:pPr marL="12700" algn="just" rtl="0">
              <a:lnSpc>
                <a:spcPct val="100000"/>
              </a:lnSpc>
              <a:spcBef>
                <a:spcPts val="100"/>
              </a:spcBef>
            </a:pPr>
            <a:r>
              <a:rPr sz="2400" b="1" spc="-5" dirty="0">
                <a:solidFill>
                  <a:srgbClr val="EC7C30"/>
                </a:solidFill>
                <a:latin typeface="Carlito"/>
                <a:cs typeface="Carlito"/>
              </a:rPr>
              <a:t>Plasma </a:t>
            </a:r>
            <a:r>
              <a:rPr sz="2400" b="1" dirty="0">
                <a:solidFill>
                  <a:srgbClr val="EC7C30"/>
                </a:solidFill>
                <a:latin typeface="Carlito"/>
                <a:cs typeface="Carlito"/>
              </a:rPr>
              <a:t>cells</a:t>
            </a:r>
            <a:endParaRPr sz="2400" dirty="0">
              <a:latin typeface="Carlito"/>
              <a:cs typeface="Carlito"/>
            </a:endParaRPr>
          </a:p>
          <a:p>
            <a:pPr marL="12700" marR="6350" algn="just" rtl="0">
              <a:lnSpc>
                <a:spcPct val="100000"/>
              </a:lnSpc>
            </a:pPr>
            <a:r>
              <a:rPr sz="2400" b="1" dirty="0">
                <a:latin typeface="Carlito"/>
                <a:cs typeface="Carlito"/>
              </a:rPr>
              <a:t>Also </a:t>
            </a:r>
            <a:r>
              <a:rPr sz="2400" b="1" spc="-5" dirty="0">
                <a:latin typeface="Carlito"/>
                <a:cs typeface="Carlito"/>
              </a:rPr>
              <a:t>called plasma </a:t>
            </a:r>
            <a:r>
              <a:rPr sz="2400" b="1" dirty="0">
                <a:latin typeface="Carlito"/>
                <a:cs typeface="Carlito"/>
              </a:rPr>
              <a:t>B cells, </a:t>
            </a:r>
            <a:r>
              <a:rPr sz="2400" b="1" spc="-10" dirty="0">
                <a:latin typeface="Carlito"/>
                <a:cs typeface="Carlito"/>
              </a:rPr>
              <a:t>are white </a:t>
            </a:r>
            <a:r>
              <a:rPr sz="2400" b="1" spc="-5" dirty="0">
                <a:latin typeface="Carlito"/>
                <a:cs typeface="Carlito"/>
              </a:rPr>
              <a:t>blood </a:t>
            </a:r>
            <a:r>
              <a:rPr sz="2400" b="1" spc="-10" dirty="0">
                <a:latin typeface="Carlito"/>
                <a:cs typeface="Carlito"/>
              </a:rPr>
              <a:t>cells  </a:t>
            </a:r>
            <a:r>
              <a:rPr sz="2400" b="1" spc="-5" dirty="0">
                <a:latin typeface="Carlito"/>
                <a:cs typeface="Carlito"/>
              </a:rPr>
              <a:t>that </a:t>
            </a:r>
            <a:r>
              <a:rPr sz="2400" b="1" spc="-10" dirty="0">
                <a:latin typeface="Carlito"/>
                <a:cs typeface="Carlito"/>
              </a:rPr>
              <a:t>originate </a:t>
            </a:r>
            <a:r>
              <a:rPr sz="2400" b="1" spc="-5" dirty="0">
                <a:latin typeface="Carlito"/>
                <a:cs typeface="Carlito"/>
              </a:rPr>
              <a:t>in the </a:t>
            </a:r>
            <a:r>
              <a:rPr sz="2400" b="1" dirty="0">
                <a:latin typeface="Carlito"/>
                <a:cs typeface="Carlito"/>
              </a:rPr>
              <a:t>bone </a:t>
            </a:r>
            <a:r>
              <a:rPr sz="2400" b="1" spc="-15" dirty="0">
                <a:latin typeface="Carlito"/>
                <a:cs typeface="Carlito"/>
              </a:rPr>
              <a:t>marrow </a:t>
            </a:r>
            <a:r>
              <a:rPr sz="2400" b="1" dirty="0">
                <a:latin typeface="Carlito"/>
                <a:cs typeface="Carlito"/>
              </a:rPr>
              <a:t>and </a:t>
            </a:r>
            <a:r>
              <a:rPr sz="2400" b="1" spc="-15" dirty="0">
                <a:latin typeface="Carlito"/>
                <a:cs typeface="Carlito"/>
              </a:rPr>
              <a:t>secrete  </a:t>
            </a:r>
            <a:r>
              <a:rPr sz="2400" b="1" spc="-10" dirty="0">
                <a:latin typeface="Carlito"/>
                <a:cs typeface="Carlito"/>
              </a:rPr>
              <a:t>large </a:t>
            </a:r>
            <a:r>
              <a:rPr sz="2400" b="1" spc="-5" dirty="0">
                <a:latin typeface="Carlito"/>
                <a:cs typeface="Carlito"/>
              </a:rPr>
              <a:t>quantities </a:t>
            </a:r>
            <a:r>
              <a:rPr sz="2400" b="1" dirty="0">
                <a:latin typeface="Carlito"/>
                <a:cs typeface="Carlito"/>
              </a:rPr>
              <a:t>of </a:t>
            </a:r>
            <a:r>
              <a:rPr sz="2400" b="1" spc="-10" dirty="0">
                <a:latin typeface="Carlito"/>
                <a:cs typeface="Carlito"/>
              </a:rPr>
              <a:t>proteins </a:t>
            </a:r>
            <a:r>
              <a:rPr sz="2400" b="1" spc="-5" dirty="0">
                <a:latin typeface="Carlito"/>
                <a:cs typeface="Carlito"/>
              </a:rPr>
              <a:t>called antibodies in  </a:t>
            </a:r>
            <a:r>
              <a:rPr sz="2400" b="1" spc="-10" dirty="0">
                <a:latin typeface="Carlito"/>
                <a:cs typeface="Carlito"/>
              </a:rPr>
              <a:t>response </a:t>
            </a:r>
            <a:r>
              <a:rPr sz="2400" b="1" spc="-15" dirty="0">
                <a:latin typeface="Carlito"/>
                <a:cs typeface="Carlito"/>
              </a:rPr>
              <a:t>to </a:t>
            </a:r>
            <a:r>
              <a:rPr sz="2400" b="1" spc="-5" dirty="0">
                <a:latin typeface="Carlito"/>
                <a:cs typeface="Carlito"/>
              </a:rPr>
              <a:t>being </a:t>
            </a:r>
            <a:r>
              <a:rPr sz="2400" b="1" spc="-15" dirty="0">
                <a:latin typeface="Carlito"/>
                <a:cs typeface="Carlito"/>
              </a:rPr>
              <a:t>presented </a:t>
            </a:r>
            <a:r>
              <a:rPr sz="2400" b="1" dirty="0">
                <a:latin typeface="Carlito"/>
                <a:cs typeface="Carlito"/>
              </a:rPr>
              <a:t>specific </a:t>
            </a:r>
            <a:r>
              <a:rPr sz="2400" b="1" spc="-10" dirty="0">
                <a:latin typeface="Carlito"/>
                <a:cs typeface="Carlito"/>
              </a:rPr>
              <a:t>substances  </a:t>
            </a:r>
            <a:r>
              <a:rPr sz="2400" b="1" spc="-5" dirty="0">
                <a:latin typeface="Carlito"/>
                <a:cs typeface="Carlito"/>
              </a:rPr>
              <a:t>called</a:t>
            </a:r>
            <a:r>
              <a:rPr sz="2400" b="1" spc="-25" dirty="0">
                <a:latin typeface="Carlito"/>
                <a:cs typeface="Carlito"/>
              </a:rPr>
              <a:t> </a:t>
            </a:r>
            <a:r>
              <a:rPr sz="2400" b="1" spc="-10" dirty="0">
                <a:latin typeface="Carlito"/>
                <a:cs typeface="Carlito"/>
              </a:rPr>
              <a:t>antigens</a:t>
            </a:r>
            <a:endParaRPr sz="2400" dirty="0">
              <a:latin typeface="Carlito"/>
              <a:cs typeface="Carlito"/>
            </a:endParaRPr>
          </a:p>
          <a:p>
            <a:pPr algn="l" rtl="0">
              <a:lnSpc>
                <a:spcPct val="100000"/>
              </a:lnSpc>
              <a:spcBef>
                <a:spcPts val="15"/>
              </a:spcBef>
            </a:pPr>
            <a:endParaRPr sz="2350" dirty="0">
              <a:latin typeface="Carlito"/>
              <a:cs typeface="Carlito"/>
            </a:endParaRPr>
          </a:p>
          <a:p>
            <a:pPr marL="12700" algn="just" rtl="0">
              <a:lnSpc>
                <a:spcPct val="100000"/>
              </a:lnSpc>
            </a:pPr>
            <a:r>
              <a:rPr sz="2400" b="1" spc="-5" dirty="0">
                <a:solidFill>
                  <a:srgbClr val="EC7C30"/>
                </a:solidFill>
                <a:latin typeface="Carlito"/>
                <a:cs typeface="Carlito"/>
              </a:rPr>
              <a:t>Mobile</a:t>
            </a:r>
            <a:r>
              <a:rPr sz="2400" b="1" spc="-15" dirty="0">
                <a:solidFill>
                  <a:srgbClr val="EC7C30"/>
                </a:solidFill>
                <a:latin typeface="Carlito"/>
                <a:cs typeface="Carlito"/>
              </a:rPr>
              <a:t> </a:t>
            </a:r>
            <a:r>
              <a:rPr sz="2400" b="1" dirty="0">
                <a:solidFill>
                  <a:srgbClr val="EC7C30"/>
                </a:solidFill>
                <a:latin typeface="Carlito"/>
                <a:cs typeface="Carlito"/>
              </a:rPr>
              <a:t>cells</a:t>
            </a:r>
            <a:endParaRPr sz="2400" dirty="0">
              <a:latin typeface="Carlito"/>
              <a:cs typeface="Carlito"/>
            </a:endParaRPr>
          </a:p>
          <a:p>
            <a:pPr marL="12700" marR="5080" algn="just" rtl="0">
              <a:lnSpc>
                <a:spcPct val="100000"/>
              </a:lnSpc>
            </a:pPr>
            <a:r>
              <a:rPr sz="2400" b="1" spc="-10" dirty="0">
                <a:latin typeface="Carlito"/>
                <a:cs typeface="Carlito"/>
              </a:rPr>
              <a:t>That </a:t>
            </a:r>
            <a:r>
              <a:rPr sz="2400" b="1" spc="-20" dirty="0">
                <a:latin typeface="Carlito"/>
                <a:cs typeface="Carlito"/>
              </a:rPr>
              <a:t>migrate </a:t>
            </a:r>
            <a:r>
              <a:rPr sz="2400" b="1" spc="-5" dirty="0">
                <a:latin typeface="Carlito"/>
                <a:cs typeface="Carlito"/>
              </a:rPr>
              <a:t>in </a:t>
            </a:r>
            <a:r>
              <a:rPr sz="2400" b="1" spc="-15" dirty="0">
                <a:latin typeface="Carlito"/>
                <a:cs typeface="Carlito"/>
              </a:rPr>
              <a:t>to </a:t>
            </a:r>
            <a:r>
              <a:rPr sz="2400" b="1" spc="-5" dirty="0">
                <a:latin typeface="Carlito"/>
                <a:cs typeface="Carlito"/>
              </a:rPr>
              <a:t>the connective tissue matrix  </a:t>
            </a:r>
            <a:r>
              <a:rPr sz="2400" b="1" spc="-10" dirty="0">
                <a:latin typeface="Carlito"/>
                <a:cs typeface="Carlito"/>
              </a:rPr>
              <a:t>from </a:t>
            </a:r>
            <a:r>
              <a:rPr sz="2400" b="1" spc="-5" dirty="0">
                <a:latin typeface="Carlito"/>
                <a:cs typeface="Carlito"/>
              </a:rPr>
              <a:t>the </a:t>
            </a:r>
            <a:r>
              <a:rPr sz="2400" b="1" dirty="0">
                <a:latin typeface="Carlito"/>
                <a:cs typeface="Carlito"/>
              </a:rPr>
              <a:t>blood </a:t>
            </a:r>
            <a:r>
              <a:rPr sz="2400" b="1" spc="-15" dirty="0">
                <a:latin typeface="Carlito"/>
                <a:cs typeface="Carlito"/>
              </a:rPr>
              <a:t>stream </a:t>
            </a:r>
            <a:r>
              <a:rPr sz="2400" b="1" spc="-10" dirty="0">
                <a:latin typeface="Carlito"/>
                <a:cs typeface="Carlito"/>
              </a:rPr>
              <a:t>they </a:t>
            </a:r>
            <a:r>
              <a:rPr sz="2400" b="1" spc="-5" dirty="0">
                <a:latin typeface="Carlito"/>
                <a:cs typeface="Carlito"/>
              </a:rPr>
              <a:t>include </a:t>
            </a:r>
            <a:r>
              <a:rPr sz="2400" b="1" spc="-10" dirty="0">
                <a:latin typeface="Carlito"/>
                <a:cs typeface="Carlito"/>
              </a:rPr>
              <a:t>white </a:t>
            </a:r>
            <a:r>
              <a:rPr sz="2400" b="1" dirty="0">
                <a:latin typeface="Carlito"/>
                <a:cs typeface="Carlito"/>
              </a:rPr>
              <a:t>blood  </a:t>
            </a:r>
            <a:r>
              <a:rPr sz="2400" b="1" spc="-5" dirty="0">
                <a:latin typeface="Carlito"/>
                <a:cs typeface="Carlito"/>
              </a:rPr>
              <a:t>cells</a:t>
            </a:r>
            <a:r>
              <a:rPr sz="2400" b="1" spc="-5" dirty="0">
                <a:solidFill>
                  <a:srgbClr val="FF0000"/>
                </a:solidFill>
                <a:latin typeface="Carlito"/>
                <a:cs typeface="Carlito"/>
              </a:rPr>
              <a:t>(Neutrophils ,Eosinophils </a:t>
            </a:r>
            <a:r>
              <a:rPr sz="2400" b="1" dirty="0">
                <a:solidFill>
                  <a:srgbClr val="FF0000"/>
                </a:solidFill>
                <a:latin typeface="Carlito"/>
                <a:cs typeface="Carlito"/>
              </a:rPr>
              <a:t>,</a:t>
            </a:r>
            <a:r>
              <a:rPr sz="2400" b="1" spc="-15" dirty="0">
                <a:solidFill>
                  <a:srgbClr val="FF0000"/>
                </a:solidFill>
                <a:latin typeface="Carlito"/>
                <a:cs typeface="Carlito"/>
              </a:rPr>
              <a:t> Lymphocytes</a:t>
            </a:r>
            <a:r>
              <a:rPr sz="2400" b="1" spc="-15" dirty="0" smtClean="0">
                <a:solidFill>
                  <a:srgbClr val="FF0000"/>
                </a:solidFill>
                <a:latin typeface="Carlito"/>
                <a:cs typeface="Carlito"/>
              </a:rPr>
              <a:t>)</a:t>
            </a:r>
            <a:endParaRPr sz="2150" dirty="0">
              <a:latin typeface="Carlito"/>
              <a:cs typeface="Carlito"/>
            </a:endParaRPr>
          </a:p>
          <a:p>
            <a:pPr marL="96520" algn="l" rtl="0">
              <a:lnSpc>
                <a:spcPts val="2735"/>
              </a:lnSpc>
            </a:pPr>
            <a:r>
              <a:rPr sz="2400" spc="-130" dirty="0">
                <a:solidFill>
                  <a:srgbClr val="EC7C30"/>
                </a:solidFill>
                <a:latin typeface="Trebuchet MS"/>
                <a:cs typeface="Trebuchet MS"/>
              </a:rPr>
              <a:t>Adipocytes</a:t>
            </a:r>
            <a:endParaRPr sz="2400" dirty="0">
              <a:latin typeface="Trebuchet MS"/>
              <a:cs typeface="Trebuchet MS"/>
            </a:endParaRPr>
          </a:p>
          <a:p>
            <a:pPr marL="96520" marR="323850" indent="68580" algn="just" rtl="0">
              <a:lnSpc>
                <a:spcPct val="90000"/>
              </a:lnSpc>
              <a:spcBef>
                <a:spcPts val="145"/>
              </a:spcBef>
              <a:tabLst>
                <a:tab pos="2945130" algn="l"/>
                <a:tab pos="5029200" algn="l"/>
              </a:tabLst>
            </a:pPr>
            <a:r>
              <a:rPr sz="2400" b="1" spc="-10" dirty="0">
                <a:latin typeface="Carlito"/>
                <a:cs typeface="Carlito"/>
              </a:rPr>
              <a:t>Are large connective tissue cells which contain a  substantial amount of lipid stored in the form of  </a:t>
            </a:r>
            <a:r>
              <a:rPr sz="2400" b="1" spc="-10" dirty="0" smtClean="0">
                <a:latin typeface="Carlito"/>
                <a:cs typeface="Carlito"/>
              </a:rPr>
              <a:t>conspicuous</a:t>
            </a:r>
            <a:r>
              <a:rPr lang="en-US" sz="2400" b="1" spc="-10" dirty="0">
                <a:latin typeface="Carlito"/>
                <a:cs typeface="Carlito"/>
              </a:rPr>
              <a:t> </a:t>
            </a:r>
            <a:r>
              <a:rPr sz="2400" b="1" spc="-10" dirty="0" smtClean="0">
                <a:latin typeface="Carlito"/>
                <a:cs typeface="Carlito"/>
              </a:rPr>
              <a:t>round</a:t>
            </a:r>
            <a:r>
              <a:rPr lang="en-US" sz="2400" b="1" spc="-10" dirty="0" smtClean="0">
                <a:latin typeface="Carlito"/>
                <a:cs typeface="Carlito"/>
              </a:rPr>
              <a:t> </a:t>
            </a:r>
            <a:r>
              <a:rPr sz="2400" b="1" spc="-10" dirty="0" smtClean="0">
                <a:latin typeface="Carlito"/>
                <a:cs typeface="Carlito"/>
              </a:rPr>
              <a:t>droplets</a:t>
            </a:r>
            <a:r>
              <a:rPr sz="2400" b="1" spc="-10" dirty="0">
                <a:latin typeface="Carlito"/>
                <a:cs typeface="Carlito"/>
              </a:rPr>
              <a:t>.</a:t>
            </a:r>
          </a:p>
        </p:txBody>
      </p:sp>
      <p:sp>
        <p:nvSpPr>
          <p:cNvPr id="7" name="object 7"/>
          <p:cNvSpPr/>
          <p:nvPr/>
        </p:nvSpPr>
        <p:spPr>
          <a:xfrm>
            <a:off x="7315199" y="1066800"/>
            <a:ext cx="4783835" cy="371398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252" y="0"/>
            <a:ext cx="11546840" cy="2160335"/>
          </a:xfrm>
          <a:prstGeom prst="rect">
            <a:avLst/>
          </a:prstGeom>
        </p:spPr>
        <p:txBody>
          <a:bodyPr vert="horz" wrap="square" lIns="0" tIns="12700" rIns="0" bIns="0" rtlCol="0">
            <a:spAutoFit/>
          </a:bodyPr>
          <a:lstStyle/>
          <a:p>
            <a:pPr marL="12700" marR="5080" algn="just">
              <a:lnSpc>
                <a:spcPct val="150000"/>
              </a:lnSpc>
              <a:spcBef>
                <a:spcPts val="100"/>
              </a:spcBef>
            </a:pPr>
            <a:r>
              <a:rPr sz="2400" b="1" spc="-5" dirty="0">
                <a:solidFill>
                  <a:schemeClr val="tx1"/>
                </a:solidFill>
                <a:latin typeface="Carlito"/>
                <a:cs typeface="Carlito"/>
              </a:rPr>
              <a:t>All </a:t>
            </a:r>
            <a:r>
              <a:rPr sz="2400" b="1" spc="-5" dirty="0">
                <a:solidFill>
                  <a:srgbClr val="FF0000"/>
                </a:solidFill>
                <a:latin typeface="Carlito"/>
                <a:cs typeface="Carlito"/>
              </a:rPr>
              <a:t>classes </a:t>
            </a:r>
            <a:r>
              <a:rPr sz="2400" b="1" dirty="0">
                <a:solidFill>
                  <a:srgbClr val="FF0000"/>
                </a:solidFill>
                <a:latin typeface="Carlito"/>
                <a:cs typeface="Carlito"/>
              </a:rPr>
              <a:t>of </a:t>
            </a:r>
            <a:r>
              <a:rPr sz="2400" b="1" spc="-10" dirty="0">
                <a:solidFill>
                  <a:srgbClr val="FF0000"/>
                </a:solidFill>
                <a:latin typeface="Carlito"/>
                <a:cs typeface="Carlito"/>
              </a:rPr>
              <a:t>connective </a:t>
            </a:r>
            <a:r>
              <a:rPr sz="2400" b="1" spc="-5" dirty="0">
                <a:solidFill>
                  <a:srgbClr val="FF0000"/>
                </a:solidFill>
                <a:latin typeface="Carlito"/>
                <a:cs typeface="Carlito"/>
              </a:rPr>
              <a:t>tissue </a:t>
            </a:r>
            <a:r>
              <a:rPr sz="2400" b="1" spc="-5" dirty="0">
                <a:solidFill>
                  <a:schemeClr val="tx1"/>
                </a:solidFill>
                <a:latin typeface="Carlito"/>
                <a:cs typeface="Carlito"/>
              </a:rPr>
              <a:t>consist </a:t>
            </a:r>
            <a:r>
              <a:rPr sz="2400" b="1" dirty="0">
                <a:solidFill>
                  <a:schemeClr val="tx1"/>
                </a:solidFill>
                <a:latin typeface="Carlito"/>
                <a:cs typeface="Carlito"/>
              </a:rPr>
              <a:t>of living </a:t>
            </a:r>
            <a:r>
              <a:rPr sz="2400" b="1" spc="-5" dirty="0">
                <a:solidFill>
                  <a:schemeClr val="tx1"/>
                </a:solidFill>
                <a:latin typeface="Carlito"/>
                <a:cs typeface="Carlito"/>
              </a:rPr>
              <a:t>cells surrounded </a:t>
            </a:r>
            <a:r>
              <a:rPr sz="2400" b="1" spc="-10" dirty="0">
                <a:solidFill>
                  <a:schemeClr val="tx1"/>
                </a:solidFill>
                <a:latin typeface="Carlito"/>
                <a:cs typeface="Carlito"/>
              </a:rPr>
              <a:t>by </a:t>
            </a:r>
            <a:r>
              <a:rPr sz="2400" b="1" dirty="0">
                <a:solidFill>
                  <a:schemeClr val="tx1"/>
                </a:solidFill>
                <a:latin typeface="Carlito"/>
                <a:cs typeface="Carlito"/>
              </a:rPr>
              <a:t>a </a:t>
            </a:r>
            <a:r>
              <a:rPr sz="2400" b="1" spc="-5" dirty="0">
                <a:solidFill>
                  <a:schemeClr val="tx1"/>
                </a:solidFill>
                <a:latin typeface="Carlito"/>
                <a:cs typeface="Carlito"/>
              </a:rPr>
              <a:t>matrix, </a:t>
            </a:r>
            <a:r>
              <a:rPr sz="2400" b="1" dirty="0">
                <a:solidFill>
                  <a:schemeClr val="tx1"/>
                </a:solidFill>
                <a:latin typeface="Carlito"/>
                <a:cs typeface="Carlito"/>
              </a:rPr>
              <a:t>their </a:t>
            </a:r>
            <a:r>
              <a:rPr sz="2400" b="1" spc="-5" dirty="0">
                <a:solidFill>
                  <a:schemeClr val="tx1"/>
                </a:solidFill>
                <a:latin typeface="Carlito"/>
                <a:cs typeface="Carlito"/>
              </a:rPr>
              <a:t>major  </a:t>
            </a:r>
            <a:r>
              <a:rPr sz="2400" b="1" spc="-10" dirty="0">
                <a:solidFill>
                  <a:schemeClr val="tx1"/>
                </a:solidFill>
                <a:latin typeface="Carlito"/>
                <a:cs typeface="Carlito"/>
              </a:rPr>
              <a:t>differences reflect </a:t>
            </a:r>
            <a:r>
              <a:rPr sz="2400" b="1" dirty="0">
                <a:solidFill>
                  <a:schemeClr val="tx1"/>
                </a:solidFill>
                <a:latin typeface="Carlito"/>
                <a:cs typeface="Carlito"/>
              </a:rPr>
              <a:t>cell </a:t>
            </a:r>
            <a:r>
              <a:rPr sz="2400" b="1" spc="-5" dirty="0">
                <a:solidFill>
                  <a:schemeClr val="tx1"/>
                </a:solidFill>
                <a:latin typeface="Carlito"/>
                <a:cs typeface="Carlito"/>
              </a:rPr>
              <a:t>type, </a:t>
            </a:r>
            <a:r>
              <a:rPr sz="2400" b="1" spc="-10" dirty="0">
                <a:solidFill>
                  <a:schemeClr val="tx1"/>
                </a:solidFill>
                <a:latin typeface="Carlito"/>
                <a:cs typeface="Carlito"/>
              </a:rPr>
              <a:t>fiber </a:t>
            </a:r>
            <a:r>
              <a:rPr sz="2400" b="1" dirty="0">
                <a:solidFill>
                  <a:schemeClr val="tx1"/>
                </a:solidFill>
                <a:latin typeface="Carlito"/>
                <a:cs typeface="Carlito"/>
              </a:rPr>
              <a:t>type , and </a:t>
            </a:r>
            <a:r>
              <a:rPr sz="2400" b="1" spc="-5" dirty="0">
                <a:solidFill>
                  <a:schemeClr val="tx1"/>
                </a:solidFill>
                <a:latin typeface="Carlito"/>
                <a:cs typeface="Carlito"/>
              </a:rPr>
              <a:t>the proportion </a:t>
            </a:r>
            <a:r>
              <a:rPr sz="2400" b="1" dirty="0">
                <a:solidFill>
                  <a:schemeClr val="tx1"/>
                </a:solidFill>
                <a:latin typeface="Carlito"/>
                <a:cs typeface="Carlito"/>
              </a:rPr>
              <a:t>of </a:t>
            </a:r>
            <a:r>
              <a:rPr sz="2400" b="1" spc="-5" dirty="0">
                <a:solidFill>
                  <a:schemeClr val="tx1"/>
                </a:solidFill>
                <a:latin typeface="Carlito"/>
                <a:cs typeface="Carlito"/>
              </a:rPr>
              <a:t>the </a:t>
            </a:r>
            <a:r>
              <a:rPr sz="2400" b="1" spc="-10" dirty="0">
                <a:solidFill>
                  <a:schemeClr val="tx1"/>
                </a:solidFill>
                <a:latin typeface="Carlito"/>
                <a:cs typeface="Carlito"/>
              </a:rPr>
              <a:t>matrix contributed </a:t>
            </a:r>
            <a:r>
              <a:rPr sz="2400" b="1" spc="-20" dirty="0">
                <a:solidFill>
                  <a:schemeClr val="tx1"/>
                </a:solidFill>
                <a:latin typeface="Carlito"/>
                <a:cs typeface="Carlito"/>
              </a:rPr>
              <a:t>by  </a:t>
            </a:r>
            <a:r>
              <a:rPr sz="2400" b="1" spc="-10" dirty="0">
                <a:solidFill>
                  <a:schemeClr val="tx1"/>
                </a:solidFill>
                <a:latin typeface="Carlito"/>
                <a:cs typeface="Carlito"/>
              </a:rPr>
              <a:t>fibers </a:t>
            </a:r>
            <a:r>
              <a:rPr sz="2400" b="1" dirty="0">
                <a:solidFill>
                  <a:schemeClr val="tx1"/>
                </a:solidFill>
                <a:latin typeface="Carlito"/>
                <a:cs typeface="Carlito"/>
              </a:rPr>
              <a:t>.Based on </a:t>
            </a:r>
            <a:r>
              <a:rPr sz="2400" b="1" spc="-5" dirty="0">
                <a:solidFill>
                  <a:schemeClr val="tx1"/>
                </a:solidFill>
                <a:latin typeface="Carlito"/>
                <a:cs typeface="Carlito"/>
              </a:rPr>
              <a:t>the cells </a:t>
            </a:r>
            <a:r>
              <a:rPr sz="2400" b="1" spc="-10" dirty="0">
                <a:solidFill>
                  <a:schemeClr val="tx1"/>
                </a:solidFill>
                <a:latin typeface="Carlito"/>
                <a:cs typeface="Carlito"/>
              </a:rPr>
              <a:t>present </a:t>
            </a:r>
            <a:r>
              <a:rPr sz="2400" b="1" dirty="0">
                <a:solidFill>
                  <a:schemeClr val="tx1"/>
                </a:solidFill>
                <a:latin typeface="Carlito"/>
                <a:cs typeface="Carlito"/>
              </a:rPr>
              <a:t>and </a:t>
            </a:r>
            <a:r>
              <a:rPr sz="2400" b="1" spc="-5" dirty="0">
                <a:solidFill>
                  <a:schemeClr val="tx1"/>
                </a:solidFill>
                <a:latin typeface="Carlito"/>
                <a:cs typeface="Carlito"/>
              </a:rPr>
              <a:t>the </a:t>
            </a:r>
            <a:r>
              <a:rPr sz="2400" b="1" spc="-10" dirty="0">
                <a:solidFill>
                  <a:schemeClr val="tx1"/>
                </a:solidFill>
                <a:latin typeface="Carlito"/>
                <a:cs typeface="Carlito"/>
              </a:rPr>
              <a:t>extracellular matrix structure, </a:t>
            </a:r>
            <a:r>
              <a:rPr sz="2400" b="1" spc="-15" dirty="0">
                <a:solidFill>
                  <a:schemeClr val="tx1"/>
                </a:solidFill>
                <a:latin typeface="Carlito"/>
                <a:cs typeface="Carlito"/>
              </a:rPr>
              <a:t>we differ </a:t>
            </a:r>
            <a:r>
              <a:rPr sz="2400" b="1" spc="-10" dirty="0">
                <a:solidFill>
                  <a:srgbClr val="FF0000"/>
                </a:solidFill>
                <a:latin typeface="Carlito"/>
                <a:cs typeface="Carlito"/>
              </a:rPr>
              <a:t>two  </a:t>
            </a:r>
            <a:r>
              <a:rPr sz="2400" b="1" spc="-5" dirty="0">
                <a:solidFill>
                  <a:srgbClr val="FF0000"/>
                </a:solidFill>
                <a:latin typeface="Carlito"/>
                <a:cs typeface="Carlito"/>
              </a:rPr>
              <a:t>types </a:t>
            </a:r>
            <a:r>
              <a:rPr sz="2400" b="1" dirty="0">
                <a:solidFill>
                  <a:schemeClr val="tx1"/>
                </a:solidFill>
                <a:latin typeface="Carlito"/>
                <a:cs typeface="Carlito"/>
              </a:rPr>
              <a:t>of </a:t>
            </a:r>
            <a:r>
              <a:rPr sz="2400" b="1" spc="-5" dirty="0">
                <a:solidFill>
                  <a:schemeClr val="tx1"/>
                </a:solidFill>
                <a:latin typeface="Carlito"/>
                <a:cs typeface="Carlito"/>
              </a:rPr>
              <a:t>connective</a:t>
            </a:r>
            <a:r>
              <a:rPr sz="2400" b="1" spc="-10" dirty="0">
                <a:solidFill>
                  <a:schemeClr val="tx1"/>
                </a:solidFill>
                <a:latin typeface="Carlito"/>
                <a:cs typeface="Carlito"/>
              </a:rPr>
              <a:t> </a:t>
            </a:r>
            <a:r>
              <a:rPr sz="2400" b="1" spc="-5" dirty="0">
                <a:solidFill>
                  <a:schemeClr val="tx1"/>
                </a:solidFill>
                <a:latin typeface="Carlito"/>
                <a:cs typeface="Carlito"/>
              </a:rPr>
              <a:t>tissue:</a:t>
            </a:r>
            <a:endParaRPr sz="2400" dirty="0">
              <a:solidFill>
                <a:schemeClr val="tx1"/>
              </a:solidFill>
              <a:latin typeface="Carlito"/>
              <a:cs typeface="Carlito"/>
            </a:endParaRPr>
          </a:p>
        </p:txBody>
      </p:sp>
      <p:pic>
        <p:nvPicPr>
          <p:cNvPr id="3" name="صورة 2"/>
          <p:cNvPicPr>
            <a:picLocks noChangeAspect="1"/>
          </p:cNvPicPr>
          <p:nvPr/>
        </p:nvPicPr>
        <p:blipFill>
          <a:blip r:embed="rId2"/>
          <a:stretch>
            <a:fillRect/>
          </a:stretch>
        </p:blipFill>
        <p:spPr>
          <a:xfrm>
            <a:off x="1073356" y="2667000"/>
            <a:ext cx="10130631" cy="3505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08228"/>
            <a:ext cx="6158230" cy="696595"/>
          </a:xfrm>
          <a:prstGeom prst="rect">
            <a:avLst/>
          </a:prstGeom>
        </p:spPr>
        <p:txBody>
          <a:bodyPr vert="horz" wrap="square" lIns="0" tIns="12700" rIns="0" bIns="0" rtlCol="0">
            <a:spAutoFit/>
          </a:bodyPr>
          <a:lstStyle/>
          <a:p>
            <a:pPr marL="12700">
              <a:lnSpc>
                <a:spcPct val="100000"/>
              </a:lnSpc>
              <a:spcBef>
                <a:spcPts val="100"/>
              </a:spcBef>
            </a:pPr>
            <a:r>
              <a:rPr sz="4400" spc="-200" dirty="0">
                <a:solidFill>
                  <a:srgbClr val="FF0000"/>
                </a:solidFill>
                <a:latin typeface="Trebuchet MS"/>
                <a:cs typeface="Trebuchet MS"/>
              </a:rPr>
              <a:t>A-Loose </a:t>
            </a:r>
            <a:r>
              <a:rPr sz="4400" spc="-260" dirty="0">
                <a:solidFill>
                  <a:srgbClr val="FF0000"/>
                </a:solidFill>
                <a:latin typeface="Trebuchet MS"/>
                <a:cs typeface="Trebuchet MS"/>
              </a:rPr>
              <a:t>connective </a:t>
            </a:r>
            <a:r>
              <a:rPr sz="4400" spc="-204" dirty="0">
                <a:solidFill>
                  <a:srgbClr val="FF0000"/>
                </a:solidFill>
                <a:latin typeface="Trebuchet MS"/>
                <a:cs typeface="Trebuchet MS"/>
              </a:rPr>
              <a:t>tissue</a:t>
            </a:r>
            <a:r>
              <a:rPr sz="4400" spc="-850" dirty="0">
                <a:solidFill>
                  <a:srgbClr val="FF0000"/>
                </a:solidFill>
                <a:latin typeface="Trebuchet MS"/>
                <a:cs typeface="Trebuchet MS"/>
              </a:rPr>
              <a:t> </a:t>
            </a:r>
            <a:r>
              <a:rPr sz="4400" spc="-370" dirty="0">
                <a:solidFill>
                  <a:srgbClr val="FF0000"/>
                </a:solidFill>
                <a:latin typeface="Trebuchet MS"/>
                <a:cs typeface="Trebuchet MS"/>
              </a:rPr>
              <a:t>:-</a:t>
            </a:r>
            <a:endParaRPr sz="4400">
              <a:latin typeface="Trebuchet MS"/>
              <a:cs typeface="Trebuchet MS"/>
            </a:endParaRPr>
          </a:p>
        </p:txBody>
      </p:sp>
      <p:sp>
        <p:nvSpPr>
          <p:cNvPr id="3" name="object 3"/>
          <p:cNvSpPr txBox="1">
            <a:spLocks noGrp="1"/>
          </p:cNvSpPr>
          <p:nvPr>
            <p:ph idx="1"/>
          </p:nvPr>
        </p:nvSpPr>
        <p:spPr>
          <a:xfrm>
            <a:off x="457200" y="1004823"/>
            <a:ext cx="7467600" cy="8155438"/>
          </a:xfrm>
          <a:prstGeom prst="rect">
            <a:avLst/>
          </a:prstGeom>
        </p:spPr>
        <p:txBody>
          <a:bodyPr vert="horz" wrap="square" lIns="0" tIns="45085" rIns="0" bIns="0" rtlCol="0">
            <a:spAutoFit/>
          </a:bodyPr>
          <a:lstStyle/>
          <a:p>
            <a:pPr marL="241300" indent="-228600">
              <a:lnSpc>
                <a:spcPct val="100000"/>
              </a:lnSpc>
              <a:spcBef>
                <a:spcPts val="355"/>
              </a:spcBef>
              <a:buFont typeface="Arial"/>
              <a:buChar char="•"/>
              <a:tabLst>
                <a:tab pos="241300" algn="l"/>
              </a:tabLst>
            </a:pPr>
            <a:r>
              <a:rPr sz="2100" b="1" dirty="0">
                <a:solidFill>
                  <a:srgbClr val="EC7C30"/>
                </a:solidFill>
                <a:latin typeface="Carlito"/>
                <a:cs typeface="Carlito"/>
              </a:rPr>
              <a:t>1) Areolar connective tissue</a:t>
            </a:r>
          </a:p>
          <a:p>
            <a:pPr marL="241300" marR="5080" indent="-228600" algn="just">
              <a:lnSpc>
                <a:spcPct val="150000"/>
              </a:lnSpc>
              <a:spcBef>
                <a:spcPts val="1000"/>
              </a:spcBef>
              <a:buFont typeface="Arial"/>
              <a:buChar char="•"/>
              <a:tabLst>
                <a:tab pos="241300" algn="l"/>
              </a:tabLst>
            </a:pPr>
            <a:r>
              <a:rPr b="1" spc="-10" dirty="0">
                <a:solidFill>
                  <a:schemeClr val="tx1"/>
                </a:solidFill>
                <a:latin typeface="Carlito"/>
                <a:cs typeface="Carlito"/>
              </a:rPr>
              <a:t>Has a semi fluid or gelatinous ground substance, with the  three types of fibers (white, yellow and reticular fibers ) also  the cells (fibroblasts, numerous macrophages are also seen </a:t>
            </a:r>
            <a:r>
              <a:rPr b="1" spc="-10" dirty="0" smtClean="0">
                <a:solidFill>
                  <a:schemeClr val="tx1"/>
                </a:solidFill>
                <a:latin typeface="Carlito"/>
                <a:cs typeface="Carlito"/>
              </a:rPr>
              <a:t>Fat</a:t>
            </a:r>
            <a:r>
              <a:rPr lang="en-US" b="1" spc="-10" dirty="0" smtClean="0">
                <a:solidFill>
                  <a:schemeClr val="tx1"/>
                </a:solidFill>
                <a:latin typeface="Carlito"/>
                <a:cs typeface="Carlito"/>
              </a:rPr>
              <a:t> </a:t>
            </a:r>
            <a:r>
              <a:rPr b="1" spc="-10" dirty="0" smtClean="0">
                <a:solidFill>
                  <a:schemeClr val="tx1"/>
                </a:solidFill>
                <a:latin typeface="Carlito"/>
                <a:cs typeface="Carlito"/>
              </a:rPr>
              <a:t>cells </a:t>
            </a:r>
            <a:r>
              <a:rPr b="1" spc="-10" dirty="0">
                <a:solidFill>
                  <a:schemeClr val="tx1"/>
                </a:solidFill>
                <a:latin typeface="Carlito"/>
                <a:cs typeface="Carlito"/>
              </a:rPr>
              <a:t>appear singly or in small clusters, and the mast cells are  identified easily by the large, darkly stained cytoplasmic  granules that often obscure their nuclei, also some white  blood cells are seem)</a:t>
            </a:r>
          </a:p>
          <a:p>
            <a:pPr marL="0" indent="0" algn="just">
              <a:lnSpc>
                <a:spcPts val="2570"/>
              </a:lnSpc>
              <a:buNone/>
            </a:pPr>
            <a:r>
              <a:rPr sz="2000" b="1" spc="-15" dirty="0">
                <a:solidFill>
                  <a:srgbClr val="92D050"/>
                </a:solidFill>
              </a:rPr>
              <a:t>Location :-</a:t>
            </a:r>
          </a:p>
          <a:p>
            <a:pPr marL="0" indent="0" algn="just">
              <a:lnSpc>
                <a:spcPct val="100000"/>
              </a:lnSpc>
              <a:buNone/>
            </a:pPr>
            <a:r>
              <a:rPr b="1" spc="-10" dirty="0">
                <a:solidFill>
                  <a:schemeClr val="tx1"/>
                </a:solidFill>
                <a:latin typeface="Carlito"/>
                <a:cs typeface="Carlito"/>
              </a:rPr>
              <a:t>1-Under epithelia of body like lamina preppie of mucous</a:t>
            </a:r>
            <a:r>
              <a:rPr lang="en-US" b="1" spc="-10" dirty="0">
                <a:solidFill>
                  <a:schemeClr val="tx1"/>
                </a:solidFill>
                <a:latin typeface="Carlito"/>
                <a:cs typeface="Carlito"/>
              </a:rPr>
              <a:t>.</a:t>
            </a:r>
          </a:p>
          <a:p>
            <a:pPr marL="0" indent="0" algn="just">
              <a:lnSpc>
                <a:spcPct val="100000"/>
              </a:lnSpc>
              <a:buNone/>
            </a:pPr>
            <a:r>
              <a:rPr lang="en-US" b="1" spc="-10" dirty="0">
                <a:solidFill>
                  <a:schemeClr val="tx1"/>
                </a:solidFill>
                <a:latin typeface="Carlito"/>
                <a:cs typeface="Carlito"/>
              </a:rPr>
              <a:t>2-Packages organs.      3-Surrounds capillaries.</a:t>
            </a:r>
          </a:p>
          <a:p>
            <a:pPr marL="0" indent="0" algn="just">
              <a:buNone/>
            </a:pPr>
            <a:r>
              <a:rPr lang="en-US" sz="2000" b="1" spc="-15" dirty="0">
                <a:solidFill>
                  <a:srgbClr val="92D050"/>
                </a:solidFill>
              </a:rPr>
              <a:t>Function</a:t>
            </a:r>
            <a:r>
              <a:rPr lang="en-US" sz="1600" b="1" dirty="0" smtClean="0"/>
              <a:t> </a:t>
            </a:r>
            <a:r>
              <a:rPr lang="en-US" sz="1600" b="1" spc="-10" dirty="0" smtClean="0">
                <a:solidFill>
                  <a:srgbClr val="92D050"/>
                </a:solidFill>
              </a:rPr>
              <a:t>:-</a:t>
            </a:r>
          </a:p>
          <a:p>
            <a:r>
              <a:rPr lang="en-US" b="1" dirty="0" smtClean="0"/>
              <a:t>A- Wraps </a:t>
            </a:r>
            <a:r>
              <a:rPr lang="en-US" b="1" dirty="0"/>
              <a:t>and cushions organs</a:t>
            </a:r>
            <a:endParaRPr lang="en-US" dirty="0"/>
          </a:p>
          <a:p>
            <a:r>
              <a:rPr lang="en-US" b="1" dirty="0" smtClean="0"/>
              <a:t>B- Role </a:t>
            </a:r>
            <a:r>
              <a:rPr lang="en-US" b="1" dirty="0"/>
              <a:t>in inflammation</a:t>
            </a:r>
            <a:endParaRPr lang="en-US" dirty="0"/>
          </a:p>
          <a:p>
            <a:r>
              <a:rPr lang="en-US" b="1" dirty="0" smtClean="0"/>
              <a:t>C- Holds </a:t>
            </a:r>
            <a:r>
              <a:rPr lang="en-US" b="1" dirty="0"/>
              <a:t>and conveys tissue fluid</a:t>
            </a:r>
            <a:endParaRPr lang="en-US" sz="1600" b="1" spc="-10" dirty="0" smtClean="0">
              <a:solidFill>
                <a:srgbClr val="92D050"/>
              </a:solidFill>
            </a:endParaRPr>
          </a:p>
          <a:p>
            <a:pPr marL="0" indent="0" algn="just">
              <a:buNone/>
            </a:pPr>
            <a:endParaRPr lang="en-US" sz="1600" b="1" spc="-10" dirty="0" smtClean="0">
              <a:solidFill>
                <a:srgbClr val="92D050"/>
              </a:solidFill>
            </a:endParaRPr>
          </a:p>
          <a:p>
            <a:pPr marL="0" indent="0" algn="just">
              <a:buNone/>
            </a:pPr>
            <a:endParaRPr lang="en-US" b="1" dirty="0"/>
          </a:p>
          <a:p>
            <a:pPr marL="0" indent="0" algn="just">
              <a:lnSpc>
                <a:spcPct val="100000"/>
              </a:lnSpc>
              <a:buNone/>
            </a:pPr>
            <a:r>
              <a:rPr lang="en-US" b="1" dirty="0" smtClean="0"/>
              <a:t> </a:t>
            </a:r>
          </a:p>
          <a:p>
            <a:pPr marL="0" indent="0" algn="just">
              <a:lnSpc>
                <a:spcPct val="100000"/>
              </a:lnSpc>
              <a:buNone/>
            </a:pPr>
            <a:endParaRPr lang="en-US" b="1" dirty="0" smtClean="0"/>
          </a:p>
          <a:p>
            <a:pPr marL="0" indent="0" algn="just">
              <a:lnSpc>
                <a:spcPct val="100000"/>
              </a:lnSpc>
              <a:buNone/>
            </a:pPr>
            <a:endParaRPr sz="2200" dirty="0"/>
          </a:p>
        </p:txBody>
      </p:sp>
      <p:sp>
        <p:nvSpPr>
          <p:cNvPr id="6" name="object 6"/>
          <p:cNvSpPr/>
          <p:nvPr/>
        </p:nvSpPr>
        <p:spPr>
          <a:xfrm>
            <a:off x="8077200" y="2209800"/>
            <a:ext cx="3962399" cy="291693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stretch>
            <a:fillRect/>
          </a:stretch>
        </p:blipFill>
        <p:spPr>
          <a:xfrm>
            <a:off x="8839200" y="1524000"/>
            <a:ext cx="3209925" cy="3629940"/>
          </a:xfrm>
          <a:prstGeom prst="rect">
            <a:avLst/>
          </a:prstGeom>
        </p:spPr>
      </p:pic>
      <p:sp>
        <p:nvSpPr>
          <p:cNvPr id="2" name="مستطيل 1"/>
          <p:cNvSpPr/>
          <p:nvPr/>
        </p:nvSpPr>
        <p:spPr>
          <a:xfrm>
            <a:off x="2209800" y="4038600"/>
            <a:ext cx="5257800" cy="2585323"/>
          </a:xfrm>
          <a:prstGeom prst="rect">
            <a:avLst/>
          </a:prstGeom>
        </p:spPr>
        <p:txBody>
          <a:bodyPr wrap="square">
            <a:spAutoFit/>
          </a:bodyPr>
          <a:lstStyle/>
          <a:p>
            <a:pPr algn="l" rtl="0"/>
            <a:r>
              <a:rPr lang="en-US" b="1" spc="-5" dirty="0">
                <a:solidFill>
                  <a:srgbClr val="00AF50"/>
                </a:solidFill>
                <a:latin typeface="Carlito"/>
                <a:cs typeface="Carlito"/>
              </a:rPr>
              <a:t>Location</a:t>
            </a:r>
            <a:r>
              <a:rPr lang="en-US" b="1" spc="-5" dirty="0" smtClean="0">
                <a:solidFill>
                  <a:srgbClr val="00AF50"/>
                </a:solidFill>
                <a:latin typeface="Carlito"/>
                <a:cs typeface="Carlito"/>
              </a:rPr>
              <a:t>:-</a:t>
            </a:r>
            <a:endParaRPr lang="en-US" dirty="0"/>
          </a:p>
          <a:p>
            <a:pPr algn="l"/>
            <a:r>
              <a:rPr lang="en-US" b="1" dirty="0" smtClean="0"/>
              <a:t>1-under skin</a:t>
            </a:r>
          </a:p>
          <a:p>
            <a:pPr algn="l"/>
            <a:r>
              <a:rPr lang="en-US" b="1" dirty="0" smtClean="0"/>
              <a:t> 2-Around kidneys and eyeball</a:t>
            </a:r>
            <a:endParaRPr lang="en-US" dirty="0"/>
          </a:p>
          <a:p>
            <a:pPr algn="l"/>
            <a:r>
              <a:rPr lang="en-US" b="1" dirty="0" smtClean="0"/>
              <a:t>3-in bones</a:t>
            </a:r>
          </a:p>
          <a:p>
            <a:pPr algn="l"/>
            <a:r>
              <a:rPr lang="en-US" b="1" dirty="0" smtClean="0"/>
              <a:t>4-within abdomen</a:t>
            </a:r>
            <a:endParaRPr lang="en-US" b="1" spc="-5" dirty="0">
              <a:solidFill>
                <a:srgbClr val="00AF50"/>
              </a:solidFill>
              <a:latin typeface="Carlito"/>
              <a:cs typeface="Carlito"/>
            </a:endParaRPr>
          </a:p>
          <a:p>
            <a:pPr algn="l" rtl="0"/>
            <a:r>
              <a:rPr lang="en-US" b="1" spc="-5" dirty="0">
                <a:solidFill>
                  <a:srgbClr val="00AF50"/>
                </a:solidFill>
                <a:latin typeface="Carlito"/>
                <a:cs typeface="Carlito"/>
              </a:rPr>
              <a:t>Function</a:t>
            </a:r>
            <a:r>
              <a:rPr lang="en-US" b="1" spc="-5" dirty="0" smtClean="0">
                <a:solidFill>
                  <a:srgbClr val="00AF50"/>
                </a:solidFill>
                <a:latin typeface="Carlito"/>
                <a:cs typeface="Carlito"/>
              </a:rPr>
              <a:t>:-</a:t>
            </a:r>
            <a:endParaRPr lang="en-US" dirty="0"/>
          </a:p>
          <a:p>
            <a:pPr algn="l"/>
            <a:r>
              <a:rPr lang="en-US" b="1" dirty="0" smtClean="0"/>
              <a:t>A-Provides reserve food fuel</a:t>
            </a:r>
          </a:p>
          <a:p>
            <a:pPr algn="l"/>
            <a:r>
              <a:rPr lang="en-US" b="1" dirty="0" smtClean="0"/>
              <a:t>B-Insulates against heat loss</a:t>
            </a:r>
          </a:p>
          <a:p>
            <a:pPr algn="l"/>
            <a:r>
              <a:rPr lang="en-US" b="1" dirty="0" smtClean="0"/>
              <a:t>C-Supports and protects organs</a:t>
            </a:r>
            <a:endParaRPr lang="en-US" dirty="0"/>
          </a:p>
        </p:txBody>
      </p:sp>
      <p:sp>
        <p:nvSpPr>
          <p:cNvPr id="3" name="مستطيل 2"/>
          <p:cNvSpPr/>
          <p:nvPr/>
        </p:nvSpPr>
        <p:spPr>
          <a:xfrm>
            <a:off x="1600200" y="457200"/>
            <a:ext cx="2743200" cy="561692"/>
          </a:xfrm>
          <a:prstGeom prst="rect">
            <a:avLst/>
          </a:prstGeom>
        </p:spPr>
        <p:txBody>
          <a:bodyPr wrap="square">
            <a:spAutoFit/>
          </a:bodyPr>
          <a:lstStyle/>
          <a:p>
            <a:pPr algn="l"/>
            <a:endParaRPr lang="en-US" sz="1050" dirty="0">
              <a:solidFill>
                <a:srgbClr val="000000"/>
              </a:solidFill>
              <a:latin typeface="Calibri" panose="020F0502020204030204" pitchFamily="34" charset="0"/>
            </a:endParaRPr>
          </a:p>
          <a:p>
            <a:r>
              <a:rPr lang="en-US" sz="2000" b="1" dirty="0" smtClean="0">
                <a:solidFill>
                  <a:srgbClr val="EC7C30"/>
                </a:solidFill>
                <a:latin typeface="Calibri" panose="020F0502020204030204" pitchFamily="34" charset="0"/>
              </a:rPr>
              <a:t>2-Adipose (</a:t>
            </a:r>
            <a:r>
              <a:rPr lang="en-US" sz="2000" b="1" dirty="0">
                <a:solidFill>
                  <a:srgbClr val="EC7C30"/>
                </a:solidFill>
                <a:latin typeface="Calibri" panose="020F0502020204030204" pitchFamily="34" charset="0"/>
              </a:rPr>
              <a:t>fat</a:t>
            </a:r>
            <a:r>
              <a:rPr lang="en-US" sz="2000" b="1" dirty="0" smtClean="0">
                <a:solidFill>
                  <a:srgbClr val="EC7C30"/>
                </a:solidFill>
                <a:latin typeface="Calibri" panose="020F0502020204030204" pitchFamily="34" charset="0"/>
              </a:rPr>
              <a:t>) tissue :-</a:t>
            </a:r>
            <a:endParaRPr lang="en-US" sz="2000" dirty="0">
              <a:solidFill>
                <a:srgbClr val="EC7C30"/>
              </a:solidFill>
              <a:latin typeface="Calibri" panose="020F0502020204030204" pitchFamily="34" charset="0"/>
            </a:endParaRPr>
          </a:p>
        </p:txBody>
      </p:sp>
      <p:sp>
        <p:nvSpPr>
          <p:cNvPr id="7" name="مستطيل 6"/>
          <p:cNvSpPr/>
          <p:nvPr/>
        </p:nvSpPr>
        <p:spPr>
          <a:xfrm>
            <a:off x="1600200" y="1018892"/>
            <a:ext cx="5867400" cy="3539430"/>
          </a:xfrm>
          <a:prstGeom prst="rect">
            <a:avLst/>
          </a:prstGeom>
        </p:spPr>
        <p:txBody>
          <a:bodyPr wrap="square">
            <a:spAutoFit/>
          </a:bodyPr>
          <a:lstStyle/>
          <a:p>
            <a:pPr marL="285750" indent="-285750" algn="just" rtl="0">
              <a:buFont typeface="Arial" panose="020B0604020202020204" pitchFamily="34" charset="0"/>
              <a:buChar char="•"/>
            </a:pPr>
            <a:r>
              <a:rPr lang="en-US" b="1" dirty="0"/>
              <a:t>Is basically an areolar connective tissue in which the nutrient storing function is greatly </a:t>
            </a:r>
            <a:r>
              <a:rPr lang="en-US" b="1" dirty="0" smtClean="0"/>
              <a:t>increased </a:t>
            </a:r>
            <a:r>
              <a:rPr lang="en-US" b="1" dirty="0"/>
              <a:t>Adipocytes commonly called </a:t>
            </a:r>
            <a:r>
              <a:rPr lang="en-US" sz="2000" b="1" dirty="0">
                <a:solidFill>
                  <a:srgbClr val="EC7C30"/>
                </a:solidFill>
                <a:latin typeface="Calibri" panose="020F0502020204030204" pitchFamily="34" charset="0"/>
              </a:rPr>
              <a:t>adipose or fat cells</a:t>
            </a:r>
          </a:p>
          <a:p>
            <a:pPr marL="285750" indent="-285750" algn="just" rtl="0">
              <a:buFont typeface="Arial" panose="020B0604020202020204" pitchFamily="34" charset="0"/>
              <a:buChar char="•"/>
            </a:pPr>
            <a:r>
              <a:rPr lang="en-US" b="1" dirty="0"/>
              <a:t>oil droplet occupies most of a fat cells volume </a:t>
            </a:r>
            <a:r>
              <a:rPr lang="en-US" b="1" dirty="0" smtClean="0"/>
              <a:t>and compresses </a:t>
            </a:r>
            <a:r>
              <a:rPr lang="en-US" b="1" dirty="0"/>
              <a:t>the nucleus ,displacing it to one side only a thin rim of surrounding cytoplasm is </a:t>
            </a:r>
            <a:r>
              <a:rPr lang="en-US" b="1" dirty="0" smtClean="0"/>
              <a:t>seen</a:t>
            </a:r>
          </a:p>
          <a:p>
            <a:pPr marL="285750" indent="-285750" algn="just" rtl="0">
              <a:buFont typeface="Arial" panose="020B0604020202020204" pitchFamily="34" charset="0"/>
              <a:buChar char="•"/>
            </a:pPr>
            <a:r>
              <a:rPr lang="en-US" b="1" dirty="0"/>
              <a:t>Adipocytes are among the </a:t>
            </a:r>
            <a:r>
              <a:rPr lang="en-US" sz="2000" b="1" dirty="0">
                <a:solidFill>
                  <a:srgbClr val="EC7C30"/>
                </a:solidFill>
                <a:latin typeface="Calibri" panose="020F0502020204030204" pitchFamily="34" charset="0"/>
              </a:rPr>
              <a:t>largest cells in the body</a:t>
            </a:r>
            <a:r>
              <a:rPr lang="en-US" b="1" dirty="0"/>
              <a:t> and </a:t>
            </a:r>
            <a:r>
              <a:rPr lang="en-US" b="1" dirty="0" smtClean="0"/>
              <a:t>are incapable </a:t>
            </a:r>
            <a:r>
              <a:rPr lang="en-US" b="1" dirty="0"/>
              <a:t>of cell division</a:t>
            </a:r>
          </a:p>
          <a:p>
            <a:pPr algn="l" rtl="0"/>
            <a:endParaRPr lang="en-US" dirty="0" smtClean="0"/>
          </a:p>
          <a:p>
            <a:pPr algn="l" rtl="0"/>
            <a:endParaRPr lang="en-US" dirty="0"/>
          </a:p>
        </p:txBody>
      </p:sp>
    </p:spTree>
    <p:extLst>
      <p:ext uri="{BB962C8B-B14F-4D97-AF65-F5344CB8AC3E}">
        <p14:creationId xmlns:p14="http://schemas.microsoft.com/office/powerpoint/2010/main" val="2147362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01" y="152400"/>
            <a:ext cx="4495800" cy="282129"/>
          </a:xfrm>
          <a:prstGeom prst="rect">
            <a:avLst/>
          </a:prstGeom>
          <a:solidFill>
            <a:srgbClr val="FFFF00"/>
          </a:solidFill>
          <a:ln w="12192">
            <a:solidFill>
              <a:srgbClr val="41709C"/>
            </a:solidFill>
          </a:ln>
        </p:spPr>
        <p:txBody>
          <a:bodyPr vert="horz" wrap="square" lIns="0" tIns="0" rIns="0" bIns="0" rtlCol="0">
            <a:spAutoFit/>
          </a:bodyPr>
          <a:lstStyle/>
          <a:p>
            <a:pPr marL="90805">
              <a:lnSpc>
                <a:spcPts val="2215"/>
              </a:lnSpc>
            </a:pPr>
            <a:r>
              <a:rPr sz="2300" b="1" spc="-5" dirty="0">
                <a:solidFill>
                  <a:srgbClr val="EC7C30"/>
                </a:solidFill>
                <a:latin typeface="Carlito"/>
                <a:cs typeface="Carlito"/>
              </a:rPr>
              <a:t>3- </a:t>
            </a:r>
            <a:r>
              <a:rPr sz="2300" b="1" spc="-10" dirty="0">
                <a:solidFill>
                  <a:srgbClr val="EC7C30"/>
                </a:solidFill>
                <a:latin typeface="Carlito"/>
                <a:cs typeface="Carlito"/>
              </a:rPr>
              <a:t>Reticular </a:t>
            </a:r>
            <a:r>
              <a:rPr sz="2300" b="1" spc="-5" dirty="0">
                <a:solidFill>
                  <a:srgbClr val="EC7C30"/>
                </a:solidFill>
                <a:latin typeface="Carlito"/>
                <a:cs typeface="Carlito"/>
              </a:rPr>
              <a:t>connective tissue</a:t>
            </a:r>
            <a:r>
              <a:rPr sz="2300" b="1" spc="-15" dirty="0">
                <a:solidFill>
                  <a:srgbClr val="EC7C30"/>
                </a:solidFill>
                <a:latin typeface="Carlito"/>
                <a:cs typeface="Carlito"/>
              </a:rPr>
              <a:t> </a:t>
            </a:r>
            <a:r>
              <a:rPr sz="2300" b="1" spc="-5" dirty="0">
                <a:solidFill>
                  <a:srgbClr val="EC7C30"/>
                </a:solidFill>
                <a:latin typeface="Carlito"/>
                <a:cs typeface="Carlito"/>
              </a:rPr>
              <a:t>:-</a:t>
            </a:r>
            <a:endParaRPr sz="2300" dirty="0">
              <a:latin typeface="Carlito"/>
              <a:cs typeface="Carlito"/>
            </a:endParaRPr>
          </a:p>
        </p:txBody>
      </p:sp>
      <p:sp>
        <p:nvSpPr>
          <p:cNvPr id="4" name="object 4"/>
          <p:cNvSpPr txBox="1"/>
          <p:nvPr/>
        </p:nvSpPr>
        <p:spPr>
          <a:xfrm>
            <a:off x="152400" y="685800"/>
            <a:ext cx="6506769" cy="5922775"/>
          </a:xfrm>
          <a:prstGeom prst="rect">
            <a:avLst/>
          </a:prstGeom>
        </p:spPr>
        <p:txBody>
          <a:bodyPr vert="horz" wrap="square" lIns="0" tIns="13335" rIns="0" bIns="0" rtlCol="0">
            <a:spAutoFit/>
          </a:bodyPr>
          <a:lstStyle/>
          <a:p>
            <a:pPr marL="12700" marR="7620" algn="just" rtl="0">
              <a:lnSpc>
                <a:spcPct val="100000"/>
              </a:lnSpc>
              <a:spcBef>
                <a:spcPts val="105"/>
              </a:spcBef>
            </a:pPr>
            <a:r>
              <a:rPr sz="1800" spc="-5" dirty="0">
                <a:latin typeface="Carlito"/>
                <a:cs typeface="Carlito"/>
              </a:rPr>
              <a:t>R</a:t>
            </a:r>
            <a:r>
              <a:rPr sz="2000" b="1" spc="-5" dirty="0">
                <a:latin typeface="Carlito"/>
                <a:cs typeface="Carlito"/>
              </a:rPr>
              <a:t>esembles </a:t>
            </a:r>
            <a:r>
              <a:rPr sz="2000" b="1" spc="-10" dirty="0">
                <a:latin typeface="Carlito"/>
                <a:cs typeface="Carlito"/>
              </a:rPr>
              <a:t>areolar </a:t>
            </a:r>
            <a:r>
              <a:rPr sz="2000" b="1" spc="-5" dirty="0">
                <a:latin typeface="Carlito"/>
                <a:cs typeface="Carlito"/>
              </a:rPr>
              <a:t>connective </a:t>
            </a:r>
            <a:r>
              <a:rPr sz="2000" b="1" dirty="0">
                <a:latin typeface="Carlito"/>
                <a:cs typeface="Carlito"/>
              </a:rPr>
              <a:t>tissue But </a:t>
            </a:r>
            <a:r>
              <a:rPr sz="2000" b="1" spc="-5" dirty="0">
                <a:latin typeface="Carlito"/>
                <a:cs typeface="Carlito"/>
              </a:rPr>
              <a:t>the </a:t>
            </a:r>
            <a:r>
              <a:rPr sz="2000" b="1" dirty="0">
                <a:latin typeface="Carlito"/>
                <a:cs typeface="Carlito"/>
              </a:rPr>
              <a:t>only </a:t>
            </a:r>
            <a:r>
              <a:rPr sz="2000" b="1" spc="-10" dirty="0">
                <a:latin typeface="Carlito"/>
                <a:cs typeface="Carlito"/>
              </a:rPr>
              <a:t>fibers  </a:t>
            </a:r>
            <a:r>
              <a:rPr sz="2000" b="1" spc="-5" dirty="0">
                <a:latin typeface="Carlito"/>
                <a:cs typeface="Carlito"/>
              </a:rPr>
              <a:t>in </a:t>
            </a:r>
            <a:r>
              <a:rPr sz="2000" b="1" dirty="0">
                <a:latin typeface="Carlito"/>
                <a:cs typeface="Carlito"/>
              </a:rPr>
              <a:t>its </a:t>
            </a:r>
            <a:r>
              <a:rPr sz="2000" b="1" spc="-5" dirty="0">
                <a:latin typeface="Carlito"/>
                <a:cs typeface="Carlito"/>
              </a:rPr>
              <a:t>matrix </a:t>
            </a:r>
            <a:r>
              <a:rPr sz="2000" b="1" spc="-10" dirty="0">
                <a:latin typeface="Carlito"/>
                <a:cs typeface="Carlito"/>
              </a:rPr>
              <a:t>are </a:t>
            </a:r>
            <a:r>
              <a:rPr sz="2000" b="1" spc="-5" dirty="0">
                <a:solidFill>
                  <a:srgbClr val="EC7C30"/>
                </a:solidFill>
                <a:latin typeface="Carlito"/>
                <a:cs typeface="Carlito"/>
              </a:rPr>
              <a:t>reticular</a:t>
            </a:r>
            <a:r>
              <a:rPr sz="2000" b="1" spc="-45" dirty="0">
                <a:solidFill>
                  <a:srgbClr val="EC7C30"/>
                </a:solidFill>
                <a:latin typeface="Carlito"/>
                <a:cs typeface="Carlito"/>
              </a:rPr>
              <a:t> </a:t>
            </a:r>
            <a:r>
              <a:rPr sz="2000" b="1" spc="-5" dirty="0">
                <a:solidFill>
                  <a:srgbClr val="EC7C30"/>
                </a:solidFill>
                <a:latin typeface="Carlito"/>
                <a:cs typeface="Carlito"/>
              </a:rPr>
              <a:t>fibers</a:t>
            </a:r>
            <a:r>
              <a:rPr sz="2000" b="1" spc="-5" dirty="0">
                <a:latin typeface="Carlito"/>
                <a:cs typeface="Carlito"/>
              </a:rPr>
              <a:t>.</a:t>
            </a:r>
            <a:endParaRPr sz="2000" dirty="0">
              <a:latin typeface="Carlito"/>
              <a:cs typeface="Carlito"/>
            </a:endParaRPr>
          </a:p>
          <a:p>
            <a:pPr marL="12700" marR="5080" algn="just" rtl="0">
              <a:lnSpc>
                <a:spcPct val="100000"/>
              </a:lnSpc>
            </a:pPr>
            <a:r>
              <a:rPr sz="2000" b="1" dirty="0">
                <a:latin typeface="Carlito"/>
                <a:cs typeface="Carlito"/>
              </a:rPr>
              <a:t>The </a:t>
            </a:r>
            <a:r>
              <a:rPr sz="2000" b="1" spc="-10" dirty="0">
                <a:latin typeface="Carlito"/>
                <a:cs typeface="Carlito"/>
              </a:rPr>
              <a:t>reticular fibers </a:t>
            </a:r>
            <a:r>
              <a:rPr sz="2000" b="1" spc="-15" dirty="0">
                <a:latin typeface="Carlito"/>
                <a:cs typeface="Carlito"/>
              </a:rPr>
              <a:t>form </a:t>
            </a:r>
            <a:r>
              <a:rPr sz="2000" b="1" dirty="0">
                <a:latin typeface="Carlito"/>
                <a:cs typeface="Carlito"/>
              </a:rPr>
              <a:t>a </a:t>
            </a:r>
            <a:r>
              <a:rPr sz="2000" b="1" spc="-10" dirty="0">
                <a:latin typeface="Carlito"/>
                <a:cs typeface="Carlito"/>
              </a:rPr>
              <a:t>delicate </a:t>
            </a:r>
            <a:r>
              <a:rPr sz="2000" b="1" spc="-5" dirty="0">
                <a:latin typeface="Carlito"/>
                <a:cs typeface="Carlito"/>
              </a:rPr>
              <a:t>network along  which </a:t>
            </a:r>
            <a:r>
              <a:rPr sz="2000" b="1" spc="-10" dirty="0">
                <a:solidFill>
                  <a:srgbClr val="EC7C30"/>
                </a:solidFill>
                <a:latin typeface="Carlito"/>
                <a:cs typeface="Carlito"/>
              </a:rPr>
              <a:t>fibroblasts </a:t>
            </a:r>
            <a:r>
              <a:rPr sz="2000" b="1" spc="-5" dirty="0">
                <a:solidFill>
                  <a:srgbClr val="EC7C30"/>
                </a:solidFill>
                <a:latin typeface="Carlito"/>
                <a:cs typeface="Carlito"/>
              </a:rPr>
              <a:t>called </a:t>
            </a:r>
            <a:r>
              <a:rPr sz="2000" b="1" spc="-10" dirty="0">
                <a:solidFill>
                  <a:srgbClr val="EC7C30"/>
                </a:solidFill>
                <a:latin typeface="Carlito"/>
                <a:cs typeface="Carlito"/>
              </a:rPr>
              <a:t>reticular </a:t>
            </a:r>
            <a:r>
              <a:rPr sz="2000" b="1" spc="-5" dirty="0">
                <a:solidFill>
                  <a:srgbClr val="EC7C30"/>
                </a:solidFill>
                <a:latin typeface="Carlito"/>
                <a:cs typeface="Carlito"/>
              </a:rPr>
              <a:t>cells </a:t>
            </a:r>
            <a:r>
              <a:rPr sz="2000" b="1" spc="-10" dirty="0">
                <a:latin typeface="Carlito"/>
                <a:cs typeface="Carlito"/>
              </a:rPr>
              <a:t>lie </a:t>
            </a:r>
            <a:r>
              <a:rPr sz="2000" b="1" spc="-15" dirty="0">
                <a:latin typeface="Carlito"/>
                <a:cs typeface="Carlito"/>
              </a:rPr>
              <a:t>scattered.  </a:t>
            </a:r>
            <a:r>
              <a:rPr sz="2000" b="1" spc="-5" dirty="0">
                <a:latin typeface="Carlito"/>
                <a:cs typeface="Carlito"/>
              </a:rPr>
              <a:t>although </a:t>
            </a:r>
            <a:r>
              <a:rPr sz="2000" b="1" spc="-10" dirty="0">
                <a:latin typeface="Carlito"/>
                <a:cs typeface="Carlito"/>
              </a:rPr>
              <a:t>reticular fibers </a:t>
            </a:r>
            <a:r>
              <a:rPr sz="2000" b="1" spc="-15" dirty="0">
                <a:latin typeface="Carlito"/>
                <a:cs typeface="Carlito"/>
              </a:rPr>
              <a:t>are </a:t>
            </a:r>
            <a:r>
              <a:rPr sz="2000" b="1" dirty="0">
                <a:latin typeface="Carlito"/>
                <a:cs typeface="Carlito"/>
              </a:rPr>
              <a:t>widely </a:t>
            </a:r>
            <a:r>
              <a:rPr sz="2000" b="1" spc="-10" dirty="0">
                <a:latin typeface="Carlito"/>
                <a:cs typeface="Carlito"/>
              </a:rPr>
              <a:t>distributed </a:t>
            </a:r>
            <a:r>
              <a:rPr sz="2000" b="1" dirty="0">
                <a:latin typeface="Carlito"/>
                <a:cs typeface="Carlito"/>
              </a:rPr>
              <a:t>in </a:t>
            </a:r>
            <a:r>
              <a:rPr sz="2000" b="1" spc="-5" dirty="0">
                <a:latin typeface="Carlito"/>
                <a:cs typeface="Carlito"/>
              </a:rPr>
              <a:t>the  </a:t>
            </a:r>
            <a:r>
              <a:rPr sz="2000" b="1" spc="-25" dirty="0">
                <a:latin typeface="Carlito"/>
                <a:cs typeface="Carlito"/>
              </a:rPr>
              <a:t>body, </a:t>
            </a:r>
            <a:r>
              <a:rPr sz="2000" b="1" spc="-10" dirty="0">
                <a:latin typeface="Carlito"/>
                <a:cs typeface="Carlito"/>
              </a:rPr>
              <a:t>reticular </a:t>
            </a:r>
            <a:r>
              <a:rPr sz="2000" b="1" spc="-5" dirty="0">
                <a:latin typeface="Carlito"/>
                <a:cs typeface="Carlito"/>
              </a:rPr>
              <a:t>tissue </a:t>
            </a:r>
            <a:r>
              <a:rPr sz="2000" b="1" spc="-10" dirty="0">
                <a:latin typeface="Carlito"/>
                <a:cs typeface="Carlito"/>
              </a:rPr>
              <a:t>is limited </a:t>
            </a:r>
            <a:r>
              <a:rPr sz="2000" b="1" spc="-15" dirty="0">
                <a:latin typeface="Carlito"/>
                <a:cs typeface="Carlito"/>
              </a:rPr>
              <a:t>to </a:t>
            </a:r>
            <a:r>
              <a:rPr sz="2000" b="1" spc="-10" dirty="0">
                <a:latin typeface="Carlito"/>
                <a:cs typeface="Carlito"/>
              </a:rPr>
              <a:t>certain sites </a:t>
            </a:r>
            <a:r>
              <a:rPr sz="2000" b="1" spc="-5" dirty="0">
                <a:latin typeface="Carlito"/>
                <a:cs typeface="Carlito"/>
              </a:rPr>
              <a:t>It </a:t>
            </a:r>
            <a:r>
              <a:rPr sz="2000" b="1" spc="-10" dirty="0">
                <a:latin typeface="Carlito"/>
                <a:cs typeface="Carlito"/>
              </a:rPr>
              <a:t>forms  </a:t>
            </a:r>
            <a:r>
              <a:rPr sz="2000" b="1" dirty="0">
                <a:latin typeface="Carlito"/>
                <a:cs typeface="Carlito"/>
              </a:rPr>
              <a:t>a </a:t>
            </a:r>
            <a:r>
              <a:rPr sz="2000" b="1" spc="-10" dirty="0">
                <a:latin typeface="Carlito"/>
                <a:cs typeface="Carlito"/>
              </a:rPr>
              <a:t>stroma, </a:t>
            </a:r>
            <a:r>
              <a:rPr sz="2000" b="1" dirty="0">
                <a:latin typeface="Carlito"/>
                <a:cs typeface="Carlito"/>
              </a:rPr>
              <a:t>or </a:t>
            </a:r>
            <a:r>
              <a:rPr sz="2000" b="1" spc="-10" dirty="0">
                <a:latin typeface="Carlito"/>
                <a:cs typeface="Carlito"/>
              </a:rPr>
              <a:t>internal framework that </a:t>
            </a:r>
            <a:r>
              <a:rPr sz="2000" b="1" spc="-5" dirty="0">
                <a:latin typeface="Carlito"/>
                <a:cs typeface="Carlito"/>
              </a:rPr>
              <a:t>can support </a:t>
            </a:r>
            <a:r>
              <a:rPr sz="2000" b="1" spc="-15" dirty="0">
                <a:latin typeface="Carlito"/>
                <a:cs typeface="Carlito"/>
              </a:rPr>
              <a:t>many  </a:t>
            </a:r>
            <a:r>
              <a:rPr sz="2000" b="1" spc="-10" dirty="0">
                <a:latin typeface="Carlito"/>
                <a:cs typeface="Carlito"/>
              </a:rPr>
              <a:t>free </a:t>
            </a:r>
            <a:r>
              <a:rPr sz="2000" b="1" dirty="0">
                <a:latin typeface="Carlito"/>
                <a:cs typeface="Carlito"/>
              </a:rPr>
              <a:t>blood </a:t>
            </a:r>
            <a:r>
              <a:rPr sz="2000" b="1" spc="-5" dirty="0">
                <a:latin typeface="Carlito"/>
                <a:cs typeface="Carlito"/>
              </a:rPr>
              <a:t>cells </a:t>
            </a:r>
            <a:r>
              <a:rPr sz="2000" b="1" dirty="0">
                <a:latin typeface="Carlito"/>
                <a:cs typeface="Carlito"/>
              </a:rPr>
              <a:t>( </a:t>
            </a:r>
            <a:r>
              <a:rPr sz="2000" b="1" spc="-10" dirty="0">
                <a:latin typeface="Carlito"/>
                <a:cs typeface="Carlito"/>
              </a:rPr>
              <a:t>largely </a:t>
            </a:r>
            <a:r>
              <a:rPr sz="2000" b="1" spc="-5" dirty="0">
                <a:latin typeface="Carlito"/>
                <a:cs typeface="Carlito"/>
              </a:rPr>
              <a:t>lymphocytes) in lymph </a:t>
            </a:r>
            <a:r>
              <a:rPr sz="2000" b="1" dirty="0">
                <a:latin typeface="Carlito"/>
                <a:cs typeface="Carlito"/>
              </a:rPr>
              <a:t>nodes ,  the spleen, ( so </a:t>
            </a:r>
            <a:r>
              <a:rPr sz="2000" b="1" spc="-5" dirty="0">
                <a:latin typeface="Carlito"/>
                <a:cs typeface="Carlito"/>
              </a:rPr>
              <a:t>it is </a:t>
            </a:r>
            <a:r>
              <a:rPr sz="2000" b="1" dirty="0">
                <a:latin typeface="Carlito"/>
                <a:cs typeface="Carlito"/>
              </a:rPr>
              <a:t>a </a:t>
            </a:r>
            <a:r>
              <a:rPr sz="2000" b="1" spc="-10" dirty="0">
                <a:latin typeface="Carlito"/>
                <a:cs typeface="Carlito"/>
              </a:rPr>
              <a:t>network </a:t>
            </a:r>
            <a:r>
              <a:rPr sz="2000" b="1" dirty="0">
                <a:latin typeface="Carlito"/>
                <a:cs typeface="Carlito"/>
              </a:rPr>
              <a:t>of </a:t>
            </a:r>
            <a:r>
              <a:rPr sz="2000" b="1" spc="-10" dirty="0">
                <a:latin typeface="Carlito"/>
                <a:cs typeface="Carlito"/>
              </a:rPr>
              <a:t>reticular fibers in </a:t>
            </a:r>
            <a:r>
              <a:rPr sz="2000" b="1" dirty="0">
                <a:latin typeface="Carlito"/>
                <a:cs typeface="Carlito"/>
              </a:rPr>
              <a:t>a  </a:t>
            </a:r>
            <a:r>
              <a:rPr sz="2000" b="1" spc="-5" dirty="0">
                <a:latin typeface="Carlito"/>
                <a:cs typeface="Carlito"/>
              </a:rPr>
              <a:t>typical loose ground </a:t>
            </a:r>
            <a:r>
              <a:rPr sz="2000" b="1" spc="-10" dirty="0">
                <a:latin typeface="Carlito"/>
                <a:cs typeface="Carlito"/>
              </a:rPr>
              <a:t>substance, reticular </a:t>
            </a:r>
            <a:r>
              <a:rPr sz="2000" b="1" spc="-5" dirty="0">
                <a:latin typeface="Carlito"/>
                <a:cs typeface="Carlito"/>
              </a:rPr>
              <a:t>cells  </a:t>
            </a:r>
            <a:r>
              <a:rPr sz="2000" b="1" spc="-10" dirty="0">
                <a:latin typeface="Carlito"/>
                <a:cs typeface="Carlito"/>
              </a:rPr>
              <a:t>predominate</a:t>
            </a:r>
            <a:r>
              <a:rPr sz="2000" b="1" spc="-10" dirty="0" smtClean="0">
                <a:latin typeface="Carlito"/>
                <a:cs typeface="Carlito"/>
              </a:rPr>
              <a:t>)</a:t>
            </a:r>
            <a:endParaRPr lang="en-US" sz="2000" b="1" spc="-10" dirty="0" smtClean="0">
              <a:latin typeface="Carlito"/>
              <a:cs typeface="Carlito"/>
            </a:endParaRPr>
          </a:p>
          <a:p>
            <a:pPr marL="12700" marR="5080" algn="just" rtl="0">
              <a:lnSpc>
                <a:spcPct val="100000"/>
              </a:lnSpc>
            </a:pPr>
            <a:endParaRPr lang="en-US" sz="2000" b="1" spc="-10" dirty="0">
              <a:latin typeface="Carlito"/>
              <a:cs typeface="Carlito"/>
            </a:endParaRPr>
          </a:p>
          <a:p>
            <a:pPr algn="l" rtl="0"/>
            <a:r>
              <a:rPr lang="en-US" b="1" spc="-5" dirty="0">
                <a:solidFill>
                  <a:srgbClr val="00AF50"/>
                </a:solidFill>
                <a:latin typeface="Carlito"/>
                <a:cs typeface="Carlito"/>
              </a:rPr>
              <a:t>Location:-</a:t>
            </a:r>
          </a:p>
          <a:p>
            <a:pPr algn="l" rtl="0"/>
            <a:r>
              <a:rPr lang="en-US" b="1" dirty="0" smtClean="0"/>
              <a:t>Lymphoid organs (lymph nodes ,bone marrow, and spleen)</a:t>
            </a:r>
          </a:p>
          <a:p>
            <a:pPr algn="l" rtl="0"/>
            <a:endParaRPr lang="en-US" b="1" spc="-5" dirty="0">
              <a:solidFill>
                <a:srgbClr val="00AF50"/>
              </a:solidFill>
              <a:latin typeface="Carlito"/>
              <a:cs typeface="Carlito"/>
            </a:endParaRPr>
          </a:p>
          <a:p>
            <a:pPr algn="l" rtl="0"/>
            <a:r>
              <a:rPr lang="en-US" b="1" spc="-5" dirty="0">
                <a:solidFill>
                  <a:srgbClr val="00AF50"/>
                </a:solidFill>
                <a:latin typeface="Carlito"/>
                <a:cs typeface="Carlito"/>
              </a:rPr>
              <a:t>Function</a:t>
            </a:r>
            <a:r>
              <a:rPr lang="en-US" b="1" spc="-5" dirty="0" smtClean="0">
                <a:solidFill>
                  <a:srgbClr val="00AF50"/>
                </a:solidFill>
                <a:latin typeface="Carlito"/>
                <a:cs typeface="Carlito"/>
              </a:rPr>
              <a:t>:-</a:t>
            </a:r>
          </a:p>
          <a:p>
            <a:pPr algn="just" rtl="0"/>
            <a:r>
              <a:rPr lang="en-US" b="1" dirty="0" smtClean="0"/>
              <a:t>Fibers form a soft internal skeleton that supports other</a:t>
            </a:r>
          </a:p>
          <a:p>
            <a:pPr algn="just" rtl="0"/>
            <a:r>
              <a:rPr lang="en-US" b="1" dirty="0" smtClean="0"/>
              <a:t>Cell and bone marrow</a:t>
            </a:r>
            <a:r>
              <a:rPr lang="en-US" b="1" dirty="0"/>
              <a:t>.</a:t>
            </a:r>
            <a:endParaRPr lang="en-US" b="1" dirty="0" smtClean="0"/>
          </a:p>
          <a:p>
            <a:pPr algn="just" rtl="0"/>
            <a:endParaRPr lang="en-US" b="1" spc="-5" dirty="0" smtClean="0">
              <a:solidFill>
                <a:srgbClr val="00AF50"/>
              </a:solidFill>
              <a:latin typeface="Carlito"/>
              <a:cs typeface="Carlito"/>
            </a:endParaRPr>
          </a:p>
        </p:txBody>
      </p:sp>
      <p:sp>
        <p:nvSpPr>
          <p:cNvPr id="12" name="object 12"/>
          <p:cNvSpPr/>
          <p:nvPr/>
        </p:nvSpPr>
        <p:spPr>
          <a:xfrm>
            <a:off x="7086600" y="933122"/>
            <a:ext cx="4648199" cy="341680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825" y="0"/>
            <a:ext cx="11426787" cy="566181"/>
          </a:xfrm>
          <a:prstGeom prst="rect">
            <a:avLst/>
          </a:prstGeom>
        </p:spPr>
        <p:txBody>
          <a:bodyPr vert="horz" wrap="square" lIns="0" tIns="12065" rIns="0" bIns="0" rtlCol="0">
            <a:spAutoFit/>
          </a:bodyPr>
          <a:lstStyle/>
          <a:p>
            <a:pPr marL="12700">
              <a:lnSpc>
                <a:spcPct val="100000"/>
              </a:lnSpc>
              <a:spcBef>
                <a:spcPts val="95"/>
              </a:spcBef>
            </a:pPr>
            <a:r>
              <a:rPr b="1" spc="-10" dirty="0">
                <a:solidFill>
                  <a:srgbClr val="FF0000"/>
                </a:solidFill>
              </a:rPr>
              <a:t>B-Dense </a:t>
            </a:r>
            <a:r>
              <a:rPr b="1" spc="-15" dirty="0">
                <a:solidFill>
                  <a:srgbClr val="FF0000"/>
                </a:solidFill>
              </a:rPr>
              <a:t>connective </a:t>
            </a:r>
            <a:r>
              <a:rPr b="1" spc="-5" dirty="0">
                <a:solidFill>
                  <a:srgbClr val="FF0000"/>
                </a:solidFill>
              </a:rPr>
              <a:t>tissue</a:t>
            </a:r>
            <a:r>
              <a:rPr b="1" dirty="0">
                <a:solidFill>
                  <a:srgbClr val="FF0000"/>
                </a:solidFill>
              </a:rPr>
              <a:t> :-</a:t>
            </a:r>
          </a:p>
        </p:txBody>
      </p:sp>
      <p:sp>
        <p:nvSpPr>
          <p:cNvPr id="3" name="object 3"/>
          <p:cNvSpPr txBox="1"/>
          <p:nvPr/>
        </p:nvSpPr>
        <p:spPr>
          <a:xfrm>
            <a:off x="77825" y="836167"/>
            <a:ext cx="10604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EC7C30"/>
                </a:solidFill>
                <a:latin typeface="Arial"/>
                <a:cs typeface="Arial"/>
              </a:rPr>
              <a:t>•</a:t>
            </a:r>
            <a:endParaRPr sz="1800">
              <a:latin typeface="Arial"/>
              <a:cs typeface="Arial"/>
            </a:endParaRPr>
          </a:p>
        </p:txBody>
      </p:sp>
      <p:sp>
        <p:nvSpPr>
          <p:cNvPr id="4" name="object 4"/>
          <p:cNvSpPr txBox="1"/>
          <p:nvPr/>
        </p:nvSpPr>
        <p:spPr>
          <a:xfrm>
            <a:off x="234695" y="794004"/>
            <a:ext cx="4087495" cy="443865"/>
          </a:xfrm>
          <a:prstGeom prst="rect">
            <a:avLst/>
          </a:prstGeom>
          <a:solidFill>
            <a:srgbClr val="FFFF00"/>
          </a:solidFill>
          <a:ln w="12192">
            <a:solidFill>
              <a:srgbClr val="41709C"/>
            </a:solidFill>
          </a:ln>
        </p:spPr>
        <p:txBody>
          <a:bodyPr vert="horz" wrap="square" lIns="0" tIns="54610" rIns="0" bIns="0" rtlCol="0">
            <a:spAutoFit/>
          </a:bodyPr>
          <a:lstStyle/>
          <a:p>
            <a:pPr marL="83820">
              <a:lnSpc>
                <a:spcPct val="100000"/>
              </a:lnSpc>
              <a:spcBef>
                <a:spcPts val="430"/>
              </a:spcBef>
            </a:pPr>
            <a:r>
              <a:rPr sz="1800" b="1" spc="-5" dirty="0">
                <a:solidFill>
                  <a:srgbClr val="EC7C30"/>
                </a:solidFill>
                <a:latin typeface="Carlito"/>
                <a:cs typeface="Carlito"/>
              </a:rPr>
              <a:t>1- </a:t>
            </a:r>
            <a:r>
              <a:rPr sz="1800" b="1" dirty="0">
                <a:solidFill>
                  <a:srgbClr val="EC7C30"/>
                </a:solidFill>
                <a:latin typeface="Carlito"/>
                <a:cs typeface="Carlito"/>
              </a:rPr>
              <a:t>Dense </a:t>
            </a:r>
            <a:r>
              <a:rPr sz="1800" b="1" spc="-10" dirty="0">
                <a:solidFill>
                  <a:srgbClr val="EC7C30"/>
                </a:solidFill>
                <a:latin typeface="Carlito"/>
                <a:cs typeface="Carlito"/>
              </a:rPr>
              <a:t>regular </a:t>
            </a:r>
            <a:r>
              <a:rPr sz="1800" b="1" spc="-5" dirty="0">
                <a:solidFill>
                  <a:srgbClr val="EC7C30"/>
                </a:solidFill>
                <a:latin typeface="Carlito"/>
                <a:cs typeface="Carlito"/>
              </a:rPr>
              <a:t>connective tissue</a:t>
            </a:r>
            <a:r>
              <a:rPr sz="1800" b="1" spc="-75" dirty="0">
                <a:solidFill>
                  <a:srgbClr val="EC7C30"/>
                </a:solidFill>
                <a:latin typeface="Carlito"/>
                <a:cs typeface="Carlito"/>
              </a:rPr>
              <a:t> </a:t>
            </a:r>
            <a:r>
              <a:rPr sz="1800" b="1" spc="5" dirty="0">
                <a:solidFill>
                  <a:srgbClr val="EC7C30"/>
                </a:solidFill>
                <a:latin typeface="Carlito"/>
                <a:cs typeface="Carlito"/>
              </a:rPr>
              <a:t>:-</a:t>
            </a:r>
            <a:endParaRPr sz="1800" dirty="0">
              <a:latin typeface="Carlito"/>
              <a:cs typeface="Carlito"/>
            </a:endParaRPr>
          </a:p>
        </p:txBody>
      </p:sp>
      <p:sp>
        <p:nvSpPr>
          <p:cNvPr id="5" name="object 5"/>
          <p:cNvSpPr txBox="1"/>
          <p:nvPr/>
        </p:nvSpPr>
        <p:spPr>
          <a:xfrm>
            <a:off x="77824" y="1237869"/>
            <a:ext cx="7161175" cy="5736837"/>
          </a:xfrm>
          <a:prstGeom prst="rect">
            <a:avLst/>
          </a:prstGeom>
        </p:spPr>
        <p:txBody>
          <a:bodyPr vert="horz" wrap="square" lIns="0" tIns="94615" rIns="0" bIns="0" rtlCol="0">
            <a:spAutoFit/>
          </a:bodyPr>
          <a:lstStyle/>
          <a:p>
            <a:pPr marL="241300" marR="5715" indent="-228600" algn="l" rtl="0">
              <a:spcBef>
                <a:spcPts val="745"/>
              </a:spcBef>
              <a:buFont typeface="Arial"/>
              <a:buChar char="•"/>
              <a:tabLst>
                <a:tab pos="241300" algn="l"/>
              </a:tabLst>
            </a:pPr>
            <a:r>
              <a:rPr sz="1800" b="1" dirty="0">
                <a:latin typeface="Carlito"/>
                <a:cs typeface="Carlito"/>
              </a:rPr>
              <a:t>It is </a:t>
            </a:r>
            <a:r>
              <a:rPr sz="1800" b="1" spc="-10" dirty="0">
                <a:latin typeface="Carlito"/>
                <a:cs typeface="Carlito"/>
              </a:rPr>
              <a:t>one </a:t>
            </a:r>
            <a:r>
              <a:rPr sz="1800" b="1" dirty="0">
                <a:latin typeface="Carlito"/>
                <a:cs typeface="Carlito"/>
              </a:rPr>
              <a:t>of </a:t>
            </a:r>
            <a:r>
              <a:rPr sz="1800" b="1" spc="-5" dirty="0">
                <a:latin typeface="Carlito"/>
                <a:cs typeface="Carlito"/>
              </a:rPr>
              <a:t>the </a:t>
            </a:r>
            <a:r>
              <a:rPr sz="1800" b="1" spc="-10" dirty="0">
                <a:latin typeface="Carlito"/>
                <a:cs typeface="Carlito"/>
              </a:rPr>
              <a:t>dense connective tissues </a:t>
            </a:r>
            <a:r>
              <a:rPr sz="1800" b="1" dirty="0">
                <a:latin typeface="Carlito"/>
                <a:cs typeface="Carlito"/>
              </a:rPr>
              <a:t>, </a:t>
            </a:r>
            <a:r>
              <a:rPr sz="1800" b="1" spc="-5" dirty="0">
                <a:latin typeface="Carlito"/>
                <a:cs typeface="Carlito"/>
              </a:rPr>
              <a:t>all </a:t>
            </a:r>
            <a:r>
              <a:rPr sz="1800" b="1" dirty="0">
                <a:latin typeface="Carlito"/>
                <a:cs typeface="Carlito"/>
              </a:rPr>
              <a:t>of </a:t>
            </a:r>
            <a:r>
              <a:rPr sz="1800" b="1" spc="-10" dirty="0">
                <a:latin typeface="Carlito"/>
                <a:cs typeface="Carlito"/>
              </a:rPr>
              <a:t>which </a:t>
            </a:r>
            <a:r>
              <a:rPr sz="1800" b="1" spc="-15" dirty="0">
                <a:latin typeface="Carlito"/>
                <a:cs typeface="Carlito"/>
              </a:rPr>
              <a:t>have fibers  </a:t>
            </a:r>
            <a:r>
              <a:rPr sz="1800" b="1" spc="-5" dirty="0">
                <a:latin typeface="Carlito"/>
                <a:cs typeface="Carlito"/>
              </a:rPr>
              <a:t>as their </a:t>
            </a:r>
            <a:r>
              <a:rPr sz="1800" b="1" spc="-10" dirty="0">
                <a:latin typeface="Carlito"/>
                <a:cs typeface="Carlito"/>
              </a:rPr>
              <a:t>predominant element, so </a:t>
            </a:r>
            <a:r>
              <a:rPr sz="1800" b="1" spc="-5" dirty="0">
                <a:latin typeface="Carlito"/>
                <a:cs typeface="Carlito"/>
              </a:rPr>
              <a:t>the dense </a:t>
            </a:r>
            <a:r>
              <a:rPr sz="1800" b="1" spc="-10" dirty="0">
                <a:latin typeface="Carlito"/>
                <a:cs typeface="Carlito"/>
              </a:rPr>
              <a:t>connective tissues are  </a:t>
            </a:r>
            <a:r>
              <a:rPr sz="1800" b="1" spc="-5" dirty="0">
                <a:latin typeface="Carlito"/>
                <a:cs typeface="Carlito"/>
              </a:rPr>
              <a:t>often </a:t>
            </a:r>
            <a:r>
              <a:rPr sz="1800" b="1" spc="-20" dirty="0">
                <a:latin typeface="Carlito"/>
                <a:cs typeface="Carlito"/>
              </a:rPr>
              <a:t>referred</a:t>
            </a:r>
            <a:r>
              <a:rPr sz="1800" b="1" spc="365" dirty="0">
                <a:latin typeface="Carlito"/>
                <a:cs typeface="Carlito"/>
              </a:rPr>
              <a:t> </a:t>
            </a:r>
            <a:r>
              <a:rPr sz="1800" b="1" spc="-10" dirty="0">
                <a:latin typeface="Carlito"/>
                <a:cs typeface="Carlito"/>
              </a:rPr>
              <a:t>to as dense </a:t>
            </a:r>
            <a:r>
              <a:rPr sz="1800" b="1" spc="-15" dirty="0">
                <a:latin typeface="Carlito"/>
                <a:cs typeface="Carlito"/>
              </a:rPr>
              <a:t>fibrous </a:t>
            </a:r>
            <a:r>
              <a:rPr sz="1800" b="1" spc="-10" dirty="0">
                <a:solidFill>
                  <a:srgbClr val="EC7C30"/>
                </a:solidFill>
                <a:latin typeface="Carlito"/>
                <a:cs typeface="Carlito"/>
              </a:rPr>
              <a:t>fibers running </a:t>
            </a:r>
            <a:r>
              <a:rPr sz="1800" b="1" dirty="0">
                <a:solidFill>
                  <a:srgbClr val="EC7C30"/>
                </a:solidFill>
                <a:latin typeface="Carlito"/>
                <a:cs typeface="Carlito"/>
              </a:rPr>
              <a:t>in </a:t>
            </a:r>
            <a:r>
              <a:rPr sz="1800" b="1" spc="-5" dirty="0">
                <a:solidFill>
                  <a:srgbClr val="EC7C30"/>
                </a:solidFill>
                <a:latin typeface="Carlito"/>
                <a:cs typeface="Carlito"/>
              </a:rPr>
              <a:t>the same  direction, parallel </a:t>
            </a:r>
            <a:r>
              <a:rPr sz="1800" b="1" spc="-10" dirty="0">
                <a:solidFill>
                  <a:srgbClr val="EC7C30"/>
                </a:solidFill>
                <a:latin typeface="Carlito"/>
                <a:cs typeface="Carlito"/>
              </a:rPr>
              <a:t>to </a:t>
            </a:r>
            <a:r>
              <a:rPr sz="1800" b="1" dirty="0">
                <a:solidFill>
                  <a:srgbClr val="EC7C30"/>
                </a:solidFill>
                <a:latin typeface="Carlito"/>
                <a:cs typeface="Carlito"/>
              </a:rPr>
              <a:t>the </a:t>
            </a:r>
            <a:r>
              <a:rPr sz="1800" b="1" spc="-5" dirty="0">
                <a:solidFill>
                  <a:srgbClr val="EC7C30"/>
                </a:solidFill>
                <a:latin typeface="Carlito"/>
                <a:cs typeface="Carlito"/>
              </a:rPr>
              <a:t>direction </a:t>
            </a:r>
            <a:r>
              <a:rPr sz="1800" b="1" dirty="0">
                <a:solidFill>
                  <a:srgbClr val="EC7C30"/>
                </a:solidFill>
                <a:latin typeface="Carlito"/>
                <a:cs typeface="Carlito"/>
              </a:rPr>
              <a:t>of</a:t>
            </a:r>
            <a:r>
              <a:rPr sz="1800" b="1" spc="-90" dirty="0">
                <a:solidFill>
                  <a:srgbClr val="EC7C30"/>
                </a:solidFill>
                <a:latin typeface="Carlito"/>
                <a:cs typeface="Carlito"/>
              </a:rPr>
              <a:t> </a:t>
            </a:r>
            <a:r>
              <a:rPr sz="1800" b="1" dirty="0">
                <a:solidFill>
                  <a:srgbClr val="EC7C30"/>
                </a:solidFill>
                <a:latin typeface="Carlito"/>
                <a:cs typeface="Carlito"/>
              </a:rPr>
              <a:t>pull</a:t>
            </a:r>
            <a:r>
              <a:rPr sz="1800" b="1" dirty="0">
                <a:latin typeface="Carlito"/>
                <a:cs typeface="Carlito"/>
              </a:rPr>
              <a:t>.</a:t>
            </a:r>
            <a:endParaRPr sz="1800" dirty="0">
              <a:latin typeface="Carlito"/>
              <a:cs typeface="Carlito"/>
            </a:endParaRPr>
          </a:p>
          <a:p>
            <a:pPr marL="241300" marR="5080" indent="-228600" algn="l" rtl="0">
              <a:spcBef>
                <a:spcPts val="1010"/>
              </a:spcBef>
              <a:buFont typeface="Arial"/>
              <a:buChar char="•"/>
              <a:tabLst>
                <a:tab pos="241300" algn="l"/>
              </a:tabLst>
            </a:pPr>
            <a:r>
              <a:rPr sz="1800" b="1" spc="-5" dirty="0">
                <a:latin typeface="Carlito"/>
                <a:cs typeface="Carlito"/>
              </a:rPr>
              <a:t>This </a:t>
            </a:r>
            <a:r>
              <a:rPr sz="1800" b="1" spc="-10" dirty="0">
                <a:latin typeface="Carlito"/>
                <a:cs typeface="Carlito"/>
              </a:rPr>
              <a:t>results in </a:t>
            </a:r>
            <a:r>
              <a:rPr sz="1800" b="1" dirty="0">
                <a:latin typeface="Carlito"/>
                <a:cs typeface="Carlito"/>
              </a:rPr>
              <a:t>a </a:t>
            </a:r>
            <a:r>
              <a:rPr sz="1800" b="1" spc="-10" dirty="0">
                <a:latin typeface="Carlito"/>
                <a:cs typeface="Carlito"/>
              </a:rPr>
              <a:t>white, flexible tissue </a:t>
            </a:r>
            <a:r>
              <a:rPr sz="1800" b="1" spc="-5" dirty="0">
                <a:latin typeface="Carlito"/>
                <a:cs typeface="Carlito"/>
              </a:rPr>
              <a:t>with </a:t>
            </a:r>
            <a:r>
              <a:rPr sz="1800" b="1" spc="-15" dirty="0">
                <a:latin typeface="Carlito"/>
                <a:cs typeface="Carlito"/>
              </a:rPr>
              <a:t>great resistance to  </a:t>
            </a:r>
            <a:r>
              <a:rPr b="1" spc="-10" dirty="0">
                <a:latin typeface="Carlito"/>
                <a:cs typeface="Carlito"/>
              </a:rPr>
              <a:t>tension</a:t>
            </a:r>
            <a:r>
              <a:rPr sz="1800" b="1" spc="-10" dirty="0">
                <a:latin typeface="Carlito"/>
                <a:cs typeface="Carlito"/>
              </a:rPr>
              <a:t> </a:t>
            </a:r>
            <a:r>
              <a:rPr sz="1800" b="1" spc="-5" dirty="0">
                <a:latin typeface="Carlito"/>
                <a:cs typeface="Carlito"/>
              </a:rPr>
              <a:t>(pulling </a:t>
            </a:r>
            <a:r>
              <a:rPr sz="1800" b="1" spc="-15" dirty="0">
                <a:latin typeface="Carlito"/>
                <a:cs typeface="Carlito"/>
              </a:rPr>
              <a:t>forces </a:t>
            </a:r>
            <a:r>
              <a:rPr sz="1800" b="1" dirty="0">
                <a:latin typeface="Carlito"/>
                <a:cs typeface="Carlito"/>
              </a:rPr>
              <a:t>) </a:t>
            </a:r>
            <a:r>
              <a:rPr sz="1800" b="1" spc="-15" dirty="0">
                <a:latin typeface="Carlito"/>
                <a:cs typeface="Carlito"/>
              </a:rPr>
              <a:t>where </a:t>
            </a:r>
            <a:r>
              <a:rPr sz="1800" b="1" dirty="0">
                <a:latin typeface="Carlito"/>
                <a:cs typeface="Carlito"/>
              </a:rPr>
              <a:t>the </a:t>
            </a:r>
            <a:r>
              <a:rPr sz="1800" b="1" spc="-10" dirty="0">
                <a:latin typeface="Carlito"/>
                <a:cs typeface="Carlito"/>
              </a:rPr>
              <a:t>tension is </a:t>
            </a:r>
            <a:r>
              <a:rPr sz="1800" b="1" spc="-20" dirty="0">
                <a:latin typeface="Carlito"/>
                <a:cs typeface="Carlito"/>
              </a:rPr>
              <a:t>exerted </a:t>
            </a:r>
            <a:r>
              <a:rPr sz="1800" b="1" spc="-10" dirty="0">
                <a:latin typeface="Carlito"/>
                <a:cs typeface="Carlito"/>
              </a:rPr>
              <a:t>in </a:t>
            </a:r>
            <a:r>
              <a:rPr sz="1800" b="1" dirty="0">
                <a:latin typeface="Carlito"/>
                <a:cs typeface="Carlito"/>
              </a:rPr>
              <a:t>a </a:t>
            </a:r>
            <a:r>
              <a:rPr sz="1800" b="1" spc="-10" dirty="0">
                <a:latin typeface="Carlito"/>
                <a:cs typeface="Carlito"/>
              </a:rPr>
              <a:t>single  direction. </a:t>
            </a:r>
            <a:r>
              <a:rPr sz="1800" b="1" spc="-5" dirty="0">
                <a:latin typeface="Carlito"/>
                <a:cs typeface="Carlito"/>
              </a:rPr>
              <a:t>Among </a:t>
            </a:r>
            <a:r>
              <a:rPr sz="1800" b="1" dirty="0">
                <a:latin typeface="Carlito"/>
                <a:cs typeface="Carlito"/>
              </a:rPr>
              <a:t>the </a:t>
            </a:r>
            <a:r>
              <a:rPr sz="1800" b="1" spc="-10" dirty="0">
                <a:latin typeface="Carlito"/>
                <a:cs typeface="Carlito"/>
              </a:rPr>
              <a:t>collagen fibers are rows </a:t>
            </a:r>
            <a:r>
              <a:rPr sz="1800" b="1" dirty="0">
                <a:latin typeface="Carlito"/>
                <a:cs typeface="Carlito"/>
              </a:rPr>
              <a:t>of </a:t>
            </a:r>
            <a:r>
              <a:rPr sz="1800" b="1" spc="-10" dirty="0">
                <a:latin typeface="Carlito"/>
                <a:cs typeface="Carlito"/>
              </a:rPr>
              <a:t>fibroblasts that  continuously manufacture fibers </a:t>
            </a:r>
            <a:r>
              <a:rPr sz="1800" b="1" spc="-5" dirty="0">
                <a:latin typeface="Carlito"/>
                <a:cs typeface="Carlito"/>
              </a:rPr>
              <a:t>and </a:t>
            </a:r>
            <a:r>
              <a:rPr sz="1800" b="1" spc="-10" dirty="0">
                <a:latin typeface="Carlito"/>
                <a:cs typeface="Carlito"/>
              </a:rPr>
              <a:t>scant ground </a:t>
            </a:r>
            <a:r>
              <a:rPr sz="1800" b="1" spc="-15" dirty="0">
                <a:latin typeface="Carlito"/>
                <a:cs typeface="Carlito"/>
              </a:rPr>
              <a:t>substances  </a:t>
            </a:r>
            <a:r>
              <a:rPr sz="1800" b="1" spc="-10" dirty="0">
                <a:latin typeface="Carlito"/>
                <a:cs typeface="Carlito"/>
              </a:rPr>
              <a:t>collagen fibers are </a:t>
            </a:r>
            <a:r>
              <a:rPr sz="1800" b="1" spc="-5" dirty="0">
                <a:latin typeface="Carlito"/>
                <a:cs typeface="Carlito"/>
              </a:rPr>
              <a:t>slightly </a:t>
            </a:r>
            <a:r>
              <a:rPr sz="1800" b="1" spc="-35" dirty="0">
                <a:latin typeface="Carlito"/>
                <a:cs typeface="Carlito"/>
              </a:rPr>
              <a:t>wavy, </a:t>
            </a:r>
            <a:r>
              <a:rPr sz="1800" b="1" spc="-5" dirty="0">
                <a:latin typeface="Carlito"/>
                <a:cs typeface="Carlito"/>
              </a:rPr>
              <a:t>which </a:t>
            </a:r>
            <a:r>
              <a:rPr sz="1800" b="1" spc="-10" dirty="0">
                <a:latin typeface="Carlito"/>
                <a:cs typeface="Carlito"/>
              </a:rPr>
              <a:t>allows </a:t>
            </a:r>
            <a:r>
              <a:rPr sz="1800" b="1" spc="-5" dirty="0">
                <a:latin typeface="Carlito"/>
                <a:cs typeface="Carlito"/>
              </a:rPr>
              <a:t>the </a:t>
            </a:r>
            <a:r>
              <a:rPr sz="1800" b="1" spc="-10" dirty="0">
                <a:latin typeface="Carlito"/>
                <a:cs typeface="Carlito"/>
              </a:rPr>
              <a:t>tissue </a:t>
            </a:r>
            <a:r>
              <a:rPr sz="1800" b="1" spc="-15" dirty="0">
                <a:latin typeface="Carlito"/>
                <a:cs typeface="Carlito"/>
              </a:rPr>
              <a:t>to </a:t>
            </a:r>
            <a:r>
              <a:rPr sz="1800" b="1" spc="-20" dirty="0">
                <a:latin typeface="Carlito"/>
                <a:cs typeface="Carlito"/>
              </a:rPr>
              <a:t>stretch </a:t>
            </a:r>
            <a:r>
              <a:rPr sz="1800" b="1" spc="365" dirty="0">
                <a:latin typeface="Carlito"/>
                <a:cs typeface="Carlito"/>
              </a:rPr>
              <a:t> </a:t>
            </a:r>
            <a:r>
              <a:rPr sz="1800" b="1" dirty="0">
                <a:latin typeface="Carlito"/>
                <a:cs typeface="Carlito"/>
              </a:rPr>
              <a:t>a</a:t>
            </a:r>
            <a:r>
              <a:rPr sz="1800" b="1" spc="-5" dirty="0">
                <a:latin typeface="Carlito"/>
                <a:cs typeface="Carlito"/>
              </a:rPr>
              <a:t> little.</a:t>
            </a:r>
            <a:endParaRPr sz="1800" dirty="0">
              <a:latin typeface="Carlito"/>
              <a:cs typeface="Carlito"/>
            </a:endParaRPr>
          </a:p>
          <a:p>
            <a:pPr marL="241300" marR="5715" indent="-228600" algn="l" rtl="0">
              <a:spcBef>
                <a:spcPts val="994"/>
              </a:spcBef>
              <a:buFont typeface="Arial"/>
              <a:buChar char="•"/>
              <a:tabLst>
                <a:tab pos="240665" algn="l"/>
                <a:tab pos="241300" algn="l"/>
              </a:tabLst>
            </a:pPr>
            <a:r>
              <a:rPr sz="1800" b="1" spc="-5" dirty="0">
                <a:solidFill>
                  <a:srgbClr val="EC7C30"/>
                </a:solidFill>
                <a:latin typeface="Carlito"/>
                <a:cs typeface="Carlito"/>
              </a:rPr>
              <a:t>(so </a:t>
            </a:r>
            <a:r>
              <a:rPr sz="1800" b="1" dirty="0">
                <a:solidFill>
                  <a:srgbClr val="EC7C30"/>
                </a:solidFill>
                <a:latin typeface="Carlito"/>
                <a:cs typeface="Carlito"/>
              </a:rPr>
              <a:t>it </a:t>
            </a:r>
            <a:r>
              <a:rPr sz="1800" b="1" spc="-10" dirty="0">
                <a:solidFill>
                  <a:srgbClr val="EC7C30"/>
                </a:solidFill>
                <a:latin typeface="Carlito"/>
                <a:cs typeface="Carlito"/>
              </a:rPr>
              <a:t>is parallel collagen fibers, </a:t>
            </a:r>
            <a:r>
              <a:rPr sz="1800" b="1" dirty="0">
                <a:solidFill>
                  <a:srgbClr val="EC7C30"/>
                </a:solidFill>
                <a:latin typeface="Carlito"/>
                <a:cs typeface="Carlito"/>
              </a:rPr>
              <a:t>a </a:t>
            </a:r>
            <a:r>
              <a:rPr sz="1800" b="1" spc="-20" dirty="0">
                <a:solidFill>
                  <a:srgbClr val="EC7C30"/>
                </a:solidFill>
                <a:latin typeface="Carlito"/>
                <a:cs typeface="Carlito"/>
              </a:rPr>
              <a:t>few </a:t>
            </a:r>
            <a:r>
              <a:rPr sz="1800" b="1" spc="-10" dirty="0">
                <a:solidFill>
                  <a:srgbClr val="EC7C30"/>
                </a:solidFill>
                <a:latin typeface="Carlito"/>
                <a:cs typeface="Carlito"/>
              </a:rPr>
              <a:t>elastin fibers, </a:t>
            </a:r>
            <a:r>
              <a:rPr sz="1800" b="1" spc="-5" dirty="0">
                <a:solidFill>
                  <a:srgbClr val="EC7C30"/>
                </a:solidFill>
                <a:latin typeface="Carlito"/>
                <a:cs typeface="Carlito"/>
              </a:rPr>
              <a:t>major cell </a:t>
            </a:r>
            <a:r>
              <a:rPr sz="1800" b="1" spc="-10" dirty="0">
                <a:solidFill>
                  <a:srgbClr val="EC7C30"/>
                </a:solidFill>
                <a:latin typeface="Carlito"/>
                <a:cs typeface="Carlito"/>
              </a:rPr>
              <a:t>type  </a:t>
            </a:r>
            <a:r>
              <a:rPr sz="1800" b="1" dirty="0">
                <a:solidFill>
                  <a:srgbClr val="EC7C30"/>
                </a:solidFill>
                <a:latin typeface="Carlito"/>
                <a:cs typeface="Carlito"/>
              </a:rPr>
              <a:t>is the </a:t>
            </a:r>
            <a:r>
              <a:rPr sz="1800" b="1" spc="-10" dirty="0">
                <a:solidFill>
                  <a:srgbClr val="EC7C30"/>
                </a:solidFill>
                <a:latin typeface="Carlito"/>
                <a:cs typeface="Carlito"/>
              </a:rPr>
              <a:t>fibroblast</a:t>
            </a:r>
            <a:r>
              <a:rPr sz="1800" b="1" spc="-40" dirty="0">
                <a:solidFill>
                  <a:srgbClr val="EC7C30"/>
                </a:solidFill>
                <a:latin typeface="Carlito"/>
                <a:cs typeface="Carlito"/>
              </a:rPr>
              <a:t> </a:t>
            </a:r>
            <a:r>
              <a:rPr sz="1800" b="1" dirty="0">
                <a:solidFill>
                  <a:srgbClr val="EC7C30"/>
                </a:solidFill>
                <a:latin typeface="Carlito"/>
                <a:cs typeface="Carlito"/>
              </a:rPr>
              <a:t>)</a:t>
            </a:r>
            <a:endParaRPr sz="1800" dirty="0">
              <a:latin typeface="Carlito"/>
              <a:cs typeface="Carlito"/>
            </a:endParaRPr>
          </a:p>
          <a:p>
            <a:pPr marL="292735" indent="-280670" algn="l" rtl="0">
              <a:lnSpc>
                <a:spcPct val="100000"/>
              </a:lnSpc>
              <a:spcBef>
                <a:spcPts val="350"/>
              </a:spcBef>
              <a:buFont typeface="Arial"/>
              <a:buChar char="•"/>
              <a:tabLst>
                <a:tab pos="292735" algn="l"/>
                <a:tab pos="293370" algn="l"/>
              </a:tabLst>
            </a:pPr>
            <a:r>
              <a:rPr sz="1800" b="1" spc="-5" dirty="0">
                <a:solidFill>
                  <a:srgbClr val="00AF50"/>
                </a:solidFill>
                <a:latin typeface="Carlito"/>
                <a:cs typeface="Carlito"/>
              </a:rPr>
              <a:t>Location</a:t>
            </a:r>
            <a:r>
              <a:rPr sz="1800" b="1" spc="-20" dirty="0">
                <a:solidFill>
                  <a:srgbClr val="00AF50"/>
                </a:solidFill>
                <a:latin typeface="Carlito"/>
                <a:cs typeface="Carlito"/>
              </a:rPr>
              <a:t> </a:t>
            </a:r>
            <a:r>
              <a:rPr sz="1800" b="1" spc="-5" dirty="0">
                <a:solidFill>
                  <a:srgbClr val="00AF50"/>
                </a:solidFill>
                <a:latin typeface="Carlito"/>
                <a:cs typeface="Carlito"/>
              </a:rPr>
              <a:t>:-</a:t>
            </a:r>
            <a:endParaRPr sz="1800" dirty="0">
              <a:latin typeface="Carlito"/>
              <a:cs typeface="Carlito"/>
            </a:endParaRPr>
          </a:p>
          <a:p>
            <a:pPr marL="241300" indent="-228600" algn="l" rtl="0">
              <a:lnSpc>
                <a:spcPct val="100000"/>
              </a:lnSpc>
              <a:spcBef>
                <a:spcPts val="385"/>
              </a:spcBef>
              <a:buFont typeface="Arial"/>
              <a:buChar char="•"/>
              <a:tabLst>
                <a:tab pos="240665" algn="l"/>
                <a:tab pos="241300" algn="l"/>
                <a:tab pos="1457325" algn="l"/>
                <a:tab pos="3357879" algn="l"/>
              </a:tabLst>
            </a:pPr>
            <a:r>
              <a:rPr sz="1700" b="1" spc="-20" dirty="0">
                <a:latin typeface="Carlito"/>
                <a:cs typeface="Carlito"/>
              </a:rPr>
              <a:t>1-Tendons	</a:t>
            </a:r>
            <a:r>
              <a:rPr sz="1700" b="1" spc="-10" dirty="0">
                <a:latin typeface="Carlito"/>
                <a:cs typeface="Carlito"/>
              </a:rPr>
              <a:t>2-Most</a:t>
            </a:r>
            <a:r>
              <a:rPr sz="1700" b="1" spc="15" dirty="0">
                <a:latin typeface="Carlito"/>
                <a:cs typeface="Carlito"/>
              </a:rPr>
              <a:t> </a:t>
            </a:r>
            <a:r>
              <a:rPr sz="1700" b="1" spc="-5" dirty="0">
                <a:latin typeface="Carlito"/>
                <a:cs typeface="Carlito"/>
              </a:rPr>
              <a:t>ligaments	3-Aponeuroses</a:t>
            </a:r>
            <a:endParaRPr sz="1700" dirty="0">
              <a:latin typeface="Carlito"/>
              <a:cs typeface="Carlito"/>
            </a:endParaRPr>
          </a:p>
          <a:p>
            <a:pPr marL="241300" indent="-228600" algn="l" rtl="0">
              <a:lnSpc>
                <a:spcPct val="100000"/>
              </a:lnSpc>
              <a:spcBef>
                <a:spcPts val="400"/>
              </a:spcBef>
              <a:buFont typeface="Arial"/>
              <a:buChar char="•"/>
              <a:tabLst>
                <a:tab pos="240665" algn="l"/>
                <a:tab pos="241300" algn="l"/>
              </a:tabLst>
            </a:pPr>
            <a:r>
              <a:rPr sz="1700" b="1" spc="-5" dirty="0">
                <a:solidFill>
                  <a:srgbClr val="00AF50"/>
                </a:solidFill>
                <a:latin typeface="Carlito"/>
                <a:cs typeface="Carlito"/>
              </a:rPr>
              <a:t>Function</a:t>
            </a:r>
            <a:r>
              <a:rPr sz="1700" b="1" spc="-10" dirty="0">
                <a:solidFill>
                  <a:srgbClr val="00AF50"/>
                </a:solidFill>
                <a:latin typeface="Carlito"/>
                <a:cs typeface="Carlito"/>
              </a:rPr>
              <a:t> </a:t>
            </a:r>
            <a:r>
              <a:rPr sz="1700" b="1" spc="-5" dirty="0">
                <a:solidFill>
                  <a:srgbClr val="00AF50"/>
                </a:solidFill>
                <a:latin typeface="Carlito"/>
                <a:cs typeface="Carlito"/>
              </a:rPr>
              <a:t>:-</a:t>
            </a:r>
            <a:endParaRPr sz="1700" dirty="0">
              <a:latin typeface="Carlito"/>
              <a:cs typeface="Carlito"/>
            </a:endParaRPr>
          </a:p>
          <a:p>
            <a:pPr marL="241300" indent="-228600" algn="l" rtl="0">
              <a:lnSpc>
                <a:spcPct val="100000"/>
              </a:lnSpc>
              <a:spcBef>
                <a:spcPts val="384"/>
              </a:spcBef>
              <a:buFont typeface="Arial"/>
              <a:buChar char="•"/>
              <a:tabLst>
                <a:tab pos="240665" algn="l"/>
                <a:tab pos="241300" algn="l"/>
              </a:tabLst>
            </a:pPr>
            <a:r>
              <a:rPr sz="1700" b="1" spc="-15" dirty="0">
                <a:latin typeface="Carlito"/>
                <a:cs typeface="Carlito"/>
              </a:rPr>
              <a:t>A-Attaches </a:t>
            </a:r>
            <a:r>
              <a:rPr sz="1700" b="1" dirty="0">
                <a:latin typeface="Carlito"/>
                <a:cs typeface="Carlito"/>
              </a:rPr>
              <a:t>muscles </a:t>
            </a:r>
            <a:r>
              <a:rPr sz="1700" b="1" spc="-10" dirty="0">
                <a:latin typeface="Carlito"/>
                <a:cs typeface="Carlito"/>
              </a:rPr>
              <a:t>to </a:t>
            </a:r>
            <a:r>
              <a:rPr sz="1700" b="1" spc="-5" dirty="0">
                <a:latin typeface="Carlito"/>
                <a:cs typeface="Carlito"/>
              </a:rPr>
              <a:t>bones or </a:t>
            </a:r>
            <a:r>
              <a:rPr sz="1700" b="1" spc="-10" dirty="0">
                <a:latin typeface="Carlito"/>
                <a:cs typeface="Carlito"/>
              </a:rPr>
              <a:t>to</a:t>
            </a:r>
            <a:r>
              <a:rPr sz="1700" b="1" spc="-35" dirty="0">
                <a:latin typeface="Carlito"/>
                <a:cs typeface="Carlito"/>
              </a:rPr>
              <a:t> </a:t>
            </a:r>
            <a:r>
              <a:rPr sz="1700" b="1" dirty="0">
                <a:latin typeface="Carlito"/>
                <a:cs typeface="Carlito"/>
              </a:rPr>
              <a:t>muscles</a:t>
            </a:r>
            <a:endParaRPr sz="1700" dirty="0">
              <a:latin typeface="Carlito"/>
              <a:cs typeface="Carlito"/>
            </a:endParaRPr>
          </a:p>
          <a:p>
            <a:pPr marL="241300" indent="-228600" algn="l" rtl="0">
              <a:lnSpc>
                <a:spcPct val="100000"/>
              </a:lnSpc>
              <a:spcBef>
                <a:spcPts val="384"/>
              </a:spcBef>
              <a:buFont typeface="Arial"/>
              <a:buChar char="•"/>
              <a:tabLst>
                <a:tab pos="240665" algn="l"/>
                <a:tab pos="241300" algn="l"/>
              </a:tabLst>
            </a:pPr>
            <a:r>
              <a:rPr sz="1700" b="1" dirty="0">
                <a:latin typeface="Carlito"/>
                <a:cs typeface="Carlito"/>
              </a:rPr>
              <a:t>B- </a:t>
            </a:r>
            <a:r>
              <a:rPr sz="1700" b="1" spc="-15" dirty="0">
                <a:latin typeface="Carlito"/>
                <a:cs typeface="Carlito"/>
              </a:rPr>
              <a:t>Attaches </a:t>
            </a:r>
            <a:r>
              <a:rPr sz="1700" b="1" spc="-5" dirty="0">
                <a:latin typeface="Carlito"/>
                <a:cs typeface="Carlito"/>
              </a:rPr>
              <a:t>bones </a:t>
            </a:r>
            <a:r>
              <a:rPr sz="1700" b="1" spc="-10" dirty="0">
                <a:latin typeface="Carlito"/>
                <a:cs typeface="Carlito"/>
              </a:rPr>
              <a:t>to</a:t>
            </a:r>
            <a:r>
              <a:rPr sz="1700" b="1" spc="-20" dirty="0">
                <a:latin typeface="Carlito"/>
                <a:cs typeface="Carlito"/>
              </a:rPr>
              <a:t> </a:t>
            </a:r>
            <a:r>
              <a:rPr sz="1700" b="1" spc="-5" dirty="0">
                <a:latin typeface="Carlito"/>
                <a:cs typeface="Carlito"/>
              </a:rPr>
              <a:t>bones</a:t>
            </a:r>
            <a:endParaRPr sz="1700" dirty="0">
              <a:latin typeface="Carlito"/>
              <a:cs typeface="Carlito"/>
            </a:endParaRPr>
          </a:p>
          <a:p>
            <a:pPr marL="241300" indent="-228600" algn="l" rtl="0">
              <a:lnSpc>
                <a:spcPct val="100000"/>
              </a:lnSpc>
              <a:spcBef>
                <a:spcPts val="395"/>
              </a:spcBef>
              <a:buFont typeface="Arial"/>
              <a:buChar char="•"/>
              <a:tabLst>
                <a:tab pos="240665" algn="l"/>
                <a:tab pos="241300" algn="l"/>
              </a:tabLst>
            </a:pPr>
            <a:r>
              <a:rPr sz="1700" b="1" spc="-5" dirty="0">
                <a:latin typeface="Carlito"/>
                <a:cs typeface="Carlito"/>
              </a:rPr>
              <a:t>C-Withstands </a:t>
            </a:r>
            <a:r>
              <a:rPr sz="1700" b="1" spc="-15" dirty="0">
                <a:latin typeface="Carlito"/>
                <a:cs typeface="Carlito"/>
              </a:rPr>
              <a:t>great </a:t>
            </a:r>
            <a:r>
              <a:rPr sz="1700" b="1" spc="-5" dirty="0">
                <a:latin typeface="Carlito"/>
                <a:cs typeface="Carlito"/>
              </a:rPr>
              <a:t>tensile</a:t>
            </a:r>
            <a:r>
              <a:rPr sz="1700" b="1" spc="-50" dirty="0">
                <a:latin typeface="Carlito"/>
                <a:cs typeface="Carlito"/>
              </a:rPr>
              <a:t> </a:t>
            </a:r>
            <a:r>
              <a:rPr sz="1700" b="1" spc="-10" dirty="0">
                <a:latin typeface="Carlito"/>
                <a:cs typeface="Carlito"/>
              </a:rPr>
              <a:t>stress</a:t>
            </a:r>
            <a:endParaRPr sz="1700" dirty="0">
              <a:latin typeface="Carlito"/>
              <a:cs typeface="Carlito"/>
            </a:endParaRPr>
          </a:p>
        </p:txBody>
      </p:sp>
      <p:sp>
        <p:nvSpPr>
          <p:cNvPr id="6" name="object 6"/>
          <p:cNvSpPr/>
          <p:nvPr/>
        </p:nvSpPr>
        <p:spPr>
          <a:xfrm>
            <a:off x="7467600" y="2209800"/>
            <a:ext cx="4495800" cy="312724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6115" y="83819"/>
            <a:ext cx="5791200" cy="371897"/>
          </a:xfrm>
          <a:prstGeom prst="rect">
            <a:avLst/>
          </a:prstGeom>
          <a:solidFill>
            <a:srgbClr val="FFFF00"/>
          </a:solidFill>
          <a:ln w="12192">
            <a:solidFill>
              <a:srgbClr val="41709C"/>
            </a:solidFill>
          </a:ln>
        </p:spPr>
        <p:txBody>
          <a:bodyPr vert="horz" wrap="square" lIns="0" tIns="0" rIns="0" bIns="0" rtlCol="0">
            <a:spAutoFit/>
          </a:bodyPr>
          <a:lstStyle/>
          <a:p>
            <a:pPr marL="91440">
              <a:lnSpc>
                <a:spcPts val="2900"/>
              </a:lnSpc>
            </a:pPr>
            <a:r>
              <a:rPr sz="2800" b="1" spc="-5" dirty="0">
                <a:solidFill>
                  <a:srgbClr val="EC7C30"/>
                </a:solidFill>
                <a:latin typeface="Carlito"/>
                <a:cs typeface="Carlito"/>
              </a:rPr>
              <a:t>2- </a:t>
            </a:r>
            <a:r>
              <a:rPr sz="2400" b="1" spc="-10" dirty="0">
                <a:solidFill>
                  <a:srgbClr val="EC7C30"/>
                </a:solidFill>
                <a:latin typeface="Carlito"/>
                <a:cs typeface="Carlito"/>
              </a:rPr>
              <a:t>Dense irregular connective </a:t>
            </a:r>
            <a:r>
              <a:rPr sz="2400" b="1" spc="-5" dirty="0">
                <a:solidFill>
                  <a:srgbClr val="EC7C30"/>
                </a:solidFill>
                <a:latin typeface="Carlito"/>
                <a:cs typeface="Carlito"/>
              </a:rPr>
              <a:t>tissue</a:t>
            </a:r>
            <a:r>
              <a:rPr sz="2400" b="1" spc="130" dirty="0">
                <a:solidFill>
                  <a:srgbClr val="EC7C30"/>
                </a:solidFill>
                <a:latin typeface="Carlito"/>
                <a:cs typeface="Carlito"/>
              </a:rPr>
              <a:t> </a:t>
            </a:r>
            <a:r>
              <a:rPr sz="2400" b="1" spc="-5" dirty="0">
                <a:solidFill>
                  <a:srgbClr val="EC7C30"/>
                </a:solidFill>
                <a:latin typeface="Carlito"/>
                <a:cs typeface="Carlito"/>
              </a:rPr>
              <a:t>:-</a:t>
            </a:r>
            <a:endParaRPr sz="2400" dirty="0">
              <a:latin typeface="Carlito"/>
              <a:cs typeface="Carlito"/>
            </a:endParaRPr>
          </a:p>
        </p:txBody>
      </p:sp>
      <p:sp>
        <p:nvSpPr>
          <p:cNvPr id="4" name="object 4"/>
          <p:cNvSpPr txBox="1"/>
          <p:nvPr/>
        </p:nvSpPr>
        <p:spPr>
          <a:xfrm>
            <a:off x="76200" y="808734"/>
            <a:ext cx="7086600" cy="5829801"/>
          </a:xfrm>
          <a:prstGeom prst="rect">
            <a:avLst/>
          </a:prstGeom>
        </p:spPr>
        <p:txBody>
          <a:bodyPr vert="horz" wrap="square" lIns="0" tIns="12700" rIns="0" bIns="0" rtlCol="0">
            <a:spAutoFit/>
          </a:bodyPr>
          <a:lstStyle/>
          <a:p>
            <a:pPr marL="12700" marR="5080" algn="l" rtl="0">
              <a:lnSpc>
                <a:spcPct val="150000"/>
              </a:lnSpc>
              <a:spcBef>
                <a:spcPts val="100"/>
              </a:spcBef>
            </a:pPr>
            <a:r>
              <a:rPr b="1" spc="-5" dirty="0">
                <a:latin typeface="Carlito"/>
                <a:cs typeface="Carlito"/>
              </a:rPr>
              <a:t>It </a:t>
            </a:r>
            <a:r>
              <a:rPr b="1" dirty="0">
                <a:latin typeface="Carlito"/>
                <a:cs typeface="Carlito"/>
              </a:rPr>
              <a:t>has </a:t>
            </a:r>
            <a:r>
              <a:rPr b="1" spc="-5" dirty="0">
                <a:latin typeface="Carlito"/>
                <a:cs typeface="Carlito"/>
              </a:rPr>
              <a:t>the </a:t>
            </a:r>
            <a:r>
              <a:rPr b="1" dirty="0">
                <a:latin typeface="Carlito"/>
                <a:cs typeface="Carlito"/>
              </a:rPr>
              <a:t>same </a:t>
            </a:r>
            <a:r>
              <a:rPr b="1" spc="-15" dirty="0">
                <a:latin typeface="Carlito"/>
                <a:cs typeface="Carlito"/>
              </a:rPr>
              <a:t>structural </a:t>
            </a:r>
            <a:r>
              <a:rPr b="1" spc="-10" dirty="0">
                <a:latin typeface="Carlito"/>
                <a:cs typeface="Carlito"/>
              </a:rPr>
              <a:t>elements </a:t>
            </a:r>
            <a:r>
              <a:rPr b="1" dirty="0">
                <a:latin typeface="Carlito"/>
                <a:cs typeface="Carlito"/>
              </a:rPr>
              <a:t>as </a:t>
            </a:r>
            <a:r>
              <a:rPr b="1" spc="-5" dirty="0">
                <a:latin typeface="Carlito"/>
                <a:cs typeface="Carlito"/>
              </a:rPr>
              <a:t>the </a:t>
            </a:r>
            <a:r>
              <a:rPr b="1" spc="-10" dirty="0">
                <a:latin typeface="Carlito"/>
                <a:cs typeface="Carlito"/>
              </a:rPr>
              <a:t>regular  </a:t>
            </a:r>
            <a:r>
              <a:rPr b="1" spc="-25" dirty="0">
                <a:latin typeface="Carlito"/>
                <a:cs typeface="Carlito"/>
              </a:rPr>
              <a:t>variety. </a:t>
            </a:r>
            <a:r>
              <a:rPr b="1" spc="-5" dirty="0">
                <a:solidFill>
                  <a:srgbClr val="EC7C30"/>
                </a:solidFill>
                <a:latin typeface="Carlito"/>
                <a:cs typeface="Carlito"/>
              </a:rPr>
              <a:t>the bundles of </a:t>
            </a:r>
            <a:r>
              <a:rPr b="1" spc="-10" dirty="0">
                <a:solidFill>
                  <a:srgbClr val="EC7C30"/>
                </a:solidFill>
                <a:latin typeface="Carlito"/>
                <a:cs typeface="Carlito"/>
              </a:rPr>
              <a:t>collagen fibers are </a:t>
            </a:r>
            <a:r>
              <a:rPr b="1" spc="-5" dirty="0">
                <a:solidFill>
                  <a:srgbClr val="EC7C30"/>
                </a:solidFill>
                <a:latin typeface="Carlito"/>
                <a:cs typeface="Carlito"/>
              </a:rPr>
              <a:t>much  </a:t>
            </a:r>
            <a:r>
              <a:rPr b="1" spc="-15" dirty="0">
                <a:solidFill>
                  <a:srgbClr val="EC7C30"/>
                </a:solidFill>
                <a:latin typeface="Carlito"/>
                <a:cs typeface="Carlito"/>
              </a:rPr>
              <a:t>thicker </a:t>
            </a:r>
            <a:r>
              <a:rPr b="1" dirty="0">
                <a:solidFill>
                  <a:srgbClr val="EC7C30"/>
                </a:solidFill>
                <a:latin typeface="Carlito"/>
                <a:cs typeface="Carlito"/>
              </a:rPr>
              <a:t>and </a:t>
            </a:r>
            <a:r>
              <a:rPr b="1" spc="-10" dirty="0">
                <a:solidFill>
                  <a:srgbClr val="EC7C30"/>
                </a:solidFill>
                <a:latin typeface="Carlito"/>
                <a:cs typeface="Carlito"/>
              </a:rPr>
              <a:t>they are arranged </a:t>
            </a:r>
            <a:r>
              <a:rPr b="1" spc="-20" dirty="0">
                <a:solidFill>
                  <a:srgbClr val="EC7C30"/>
                </a:solidFill>
                <a:latin typeface="Carlito"/>
                <a:cs typeface="Carlito"/>
              </a:rPr>
              <a:t>irregularly</a:t>
            </a:r>
            <a:r>
              <a:rPr b="1" spc="-20" dirty="0">
                <a:latin typeface="Carlito"/>
                <a:cs typeface="Carlito"/>
              </a:rPr>
              <a:t>. </a:t>
            </a:r>
            <a:r>
              <a:rPr b="1" spc="-5" dirty="0">
                <a:latin typeface="Carlito"/>
                <a:cs typeface="Carlito"/>
              </a:rPr>
              <a:t>this </a:t>
            </a:r>
            <a:r>
              <a:rPr b="1" dirty="0">
                <a:latin typeface="Carlito"/>
                <a:cs typeface="Carlito"/>
              </a:rPr>
              <a:t>type </a:t>
            </a:r>
            <a:r>
              <a:rPr b="1" spc="5" dirty="0">
                <a:latin typeface="Carlito"/>
                <a:cs typeface="Carlito"/>
              </a:rPr>
              <a:t>of  </a:t>
            </a:r>
            <a:r>
              <a:rPr b="1" spc="-5" dirty="0">
                <a:latin typeface="Carlito"/>
                <a:cs typeface="Carlito"/>
              </a:rPr>
              <a:t>tissue </a:t>
            </a:r>
            <a:r>
              <a:rPr b="1" spc="-10" dirty="0">
                <a:latin typeface="Carlito"/>
                <a:cs typeface="Carlito"/>
              </a:rPr>
              <a:t>forms </a:t>
            </a:r>
            <a:r>
              <a:rPr b="1" spc="-5" dirty="0">
                <a:latin typeface="Carlito"/>
                <a:cs typeface="Carlito"/>
              </a:rPr>
              <a:t>sheets in body </a:t>
            </a:r>
            <a:r>
              <a:rPr b="1" spc="-10" dirty="0">
                <a:latin typeface="Carlito"/>
                <a:cs typeface="Carlito"/>
              </a:rPr>
              <a:t>areas where tension </a:t>
            </a:r>
            <a:r>
              <a:rPr b="1" spc="-5" dirty="0">
                <a:latin typeface="Carlito"/>
                <a:cs typeface="Carlito"/>
              </a:rPr>
              <a:t>is  </a:t>
            </a:r>
            <a:r>
              <a:rPr b="1" spc="-20" dirty="0">
                <a:latin typeface="Carlito"/>
                <a:cs typeface="Carlito"/>
              </a:rPr>
              <a:t>exerted </a:t>
            </a:r>
            <a:r>
              <a:rPr b="1" spc="-10" dirty="0">
                <a:latin typeface="Carlito"/>
                <a:cs typeface="Carlito"/>
              </a:rPr>
              <a:t>from </a:t>
            </a:r>
            <a:r>
              <a:rPr b="1" spc="-15" dirty="0">
                <a:latin typeface="Carlito"/>
                <a:cs typeface="Carlito"/>
              </a:rPr>
              <a:t>many different</a:t>
            </a:r>
            <a:r>
              <a:rPr b="1" spc="30" dirty="0">
                <a:latin typeface="Carlito"/>
                <a:cs typeface="Carlito"/>
              </a:rPr>
              <a:t> </a:t>
            </a:r>
            <a:r>
              <a:rPr b="1" spc="-5" dirty="0">
                <a:latin typeface="Carlito"/>
                <a:cs typeface="Carlito"/>
              </a:rPr>
              <a:t>directions.</a:t>
            </a:r>
            <a:endParaRPr dirty="0">
              <a:latin typeface="Carlito"/>
              <a:cs typeface="Carlito"/>
            </a:endParaRPr>
          </a:p>
          <a:p>
            <a:pPr marL="12700" marR="6350" algn="l" rtl="0">
              <a:lnSpc>
                <a:spcPct val="150000"/>
              </a:lnSpc>
            </a:pPr>
            <a:r>
              <a:rPr b="1" spc="-5" dirty="0">
                <a:solidFill>
                  <a:srgbClr val="EC7C30"/>
                </a:solidFill>
                <a:latin typeface="Carlito"/>
                <a:cs typeface="Carlito"/>
              </a:rPr>
              <a:t>(so it is irregularly </a:t>
            </a:r>
            <a:r>
              <a:rPr b="1" spc="-15" dirty="0">
                <a:solidFill>
                  <a:srgbClr val="EC7C30"/>
                </a:solidFill>
                <a:latin typeface="Carlito"/>
                <a:cs typeface="Carlito"/>
              </a:rPr>
              <a:t>arranged </a:t>
            </a:r>
            <a:r>
              <a:rPr b="1" spc="-10" dirty="0">
                <a:solidFill>
                  <a:srgbClr val="EC7C30"/>
                </a:solidFill>
                <a:latin typeface="Carlito"/>
                <a:cs typeface="Carlito"/>
              </a:rPr>
              <a:t>collagen fibers, </a:t>
            </a:r>
            <a:r>
              <a:rPr b="1" spc="-5" dirty="0">
                <a:solidFill>
                  <a:srgbClr val="EC7C30"/>
                </a:solidFill>
                <a:latin typeface="Carlito"/>
                <a:cs typeface="Carlito"/>
              </a:rPr>
              <a:t>some  </a:t>
            </a:r>
            <a:r>
              <a:rPr b="1" spc="-10" dirty="0">
                <a:solidFill>
                  <a:srgbClr val="EC7C30"/>
                </a:solidFill>
                <a:latin typeface="Carlito"/>
                <a:cs typeface="Carlito"/>
              </a:rPr>
              <a:t>elastic fibers </a:t>
            </a:r>
            <a:r>
              <a:rPr b="1" spc="-5" dirty="0">
                <a:solidFill>
                  <a:srgbClr val="EC7C30"/>
                </a:solidFill>
                <a:latin typeface="Carlito"/>
                <a:cs typeface="Carlito"/>
              </a:rPr>
              <a:t>major </a:t>
            </a:r>
            <a:r>
              <a:rPr b="1" dirty="0">
                <a:solidFill>
                  <a:srgbClr val="EC7C30"/>
                </a:solidFill>
                <a:latin typeface="Carlito"/>
                <a:cs typeface="Carlito"/>
              </a:rPr>
              <a:t>cell </a:t>
            </a:r>
            <a:r>
              <a:rPr b="1" spc="-5" dirty="0">
                <a:solidFill>
                  <a:srgbClr val="EC7C30"/>
                </a:solidFill>
                <a:latin typeface="Carlito"/>
                <a:cs typeface="Carlito"/>
              </a:rPr>
              <a:t>type is the </a:t>
            </a:r>
            <a:r>
              <a:rPr b="1" spc="-10" dirty="0">
                <a:solidFill>
                  <a:srgbClr val="EC7C30"/>
                </a:solidFill>
                <a:latin typeface="Carlito"/>
                <a:cs typeface="Carlito"/>
              </a:rPr>
              <a:t>fibroblast</a:t>
            </a:r>
            <a:r>
              <a:rPr b="1" spc="20" dirty="0">
                <a:solidFill>
                  <a:srgbClr val="EC7C30"/>
                </a:solidFill>
                <a:latin typeface="Carlito"/>
                <a:cs typeface="Carlito"/>
              </a:rPr>
              <a:t> </a:t>
            </a:r>
            <a:r>
              <a:rPr b="1" dirty="0">
                <a:solidFill>
                  <a:srgbClr val="EC7C30"/>
                </a:solidFill>
                <a:latin typeface="Carlito"/>
                <a:cs typeface="Carlito"/>
              </a:rPr>
              <a:t>)</a:t>
            </a:r>
            <a:endParaRPr dirty="0">
              <a:latin typeface="Carlito"/>
              <a:cs typeface="Carlito"/>
            </a:endParaRPr>
          </a:p>
          <a:p>
            <a:pPr marL="12700" algn="l" rtl="0">
              <a:lnSpc>
                <a:spcPct val="150000"/>
              </a:lnSpc>
            </a:pPr>
            <a:r>
              <a:rPr b="1" spc="-5" dirty="0" smtClean="0">
                <a:solidFill>
                  <a:srgbClr val="00AF50"/>
                </a:solidFill>
                <a:latin typeface="Carlito"/>
                <a:cs typeface="Carlito"/>
              </a:rPr>
              <a:t>Location</a:t>
            </a:r>
            <a:r>
              <a:rPr b="1" spc="-45" dirty="0" smtClean="0">
                <a:solidFill>
                  <a:srgbClr val="00AF50"/>
                </a:solidFill>
                <a:latin typeface="Carlito"/>
                <a:cs typeface="Carlito"/>
              </a:rPr>
              <a:t> </a:t>
            </a:r>
            <a:r>
              <a:rPr b="1" spc="-5" dirty="0">
                <a:solidFill>
                  <a:srgbClr val="00AF50"/>
                </a:solidFill>
                <a:latin typeface="Carlito"/>
                <a:cs typeface="Carlito"/>
              </a:rPr>
              <a:t>:-</a:t>
            </a:r>
            <a:endParaRPr dirty="0">
              <a:latin typeface="Carlito"/>
              <a:cs typeface="Carlito"/>
            </a:endParaRPr>
          </a:p>
          <a:p>
            <a:pPr marL="12700" algn="l" rtl="0">
              <a:lnSpc>
                <a:spcPct val="150000"/>
              </a:lnSpc>
              <a:spcBef>
                <a:spcPts val="5"/>
              </a:spcBef>
            </a:pPr>
            <a:r>
              <a:rPr b="1" spc="-5" dirty="0">
                <a:latin typeface="Carlito"/>
                <a:cs typeface="Carlito"/>
              </a:rPr>
              <a:t>1-skin </a:t>
            </a:r>
            <a:endParaRPr lang="en-US" b="1" spc="-5" dirty="0" smtClean="0">
              <a:latin typeface="Carlito"/>
              <a:cs typeface="Carlito"/>
            </a:endParaRPr>
          </a:p>
          <a:p>
            <a:pPr marL="12700" algn="l" rtl="0">
              <a:lnSpc>
                <a:spcPct val="150000"/>
              </a:lnSpc>
              <a:spcBef>
                <a:spcPts val="5"/>
              </a:spcBef>
            </a:pPr>
            <a:r>
              <a:rPr b="1" spc="-10" dirty="0" smtClean="0">
                <a:latin typeface="Carlito"/>
                <a:cs typeface="Carlito"/>
              </a:rPr>
              <a:t>2-forms </a:t>
            </a:r>
            <a:r>
              <a:rPr b="1" spc="-10" dirty="0">
                <a:latin typeface="Carlito"/>
                <a:cs typeface="Carlito"/>
              </a:rPr>
              <a:t>fibrous joint</a:t>
            </a:r>
            <a:r>
              <a:rPr b="1" spc="-5" dirty="0">
                <a:latin typeface="Carlito"/>
                <a:cs typeface="Carlito"/>
              </a:rPr>
              <a:t> capsule</a:t>
            </a:r>
            <a:endParaRPr dirty="0">
              <a:latin typeface="Carlito"/>
              <a:cs typeface="Carlito"/>
            </a:endParaRPr>
          </a:p>
          <a:p>
            <a:pPr marL="12700" marR="449580" algn="l" rtl="0">
              <a:lnSpc>
                <a:spcPct val="150000"/>
              </a:lnSpc>
            </a:pPr>
            <a:r>
              <a:rPr b="1" spc="-10" dirty="0">
                <a:latin typeface="Carlito"/>
                <a:cs typeface="Carlito"/>
              </a:rPr>
              <a:t>3-fibrous covering </a:t>
            </a:r>
            <a:r>
              <a:rPr b="1" dirty="0">
                <a:latin typeface="Carlito"/>
                <a:cs typeface="Carlito"/>
              </a:rPr>
              <a:t>some </a:t>
            </a:r>
            <a:r>
              <a:rPr b="1" spc="-10" dirty="0" smtClean="0">
                <a:latin typeface="Carlito"/>
                <a:cs typeface="Carlito"/>
              </a:rPr>
              <a:t>organs</a:t>
            </a:r>
            <a:r>
              <a:rPr lang="en-US" b="1" spc="-10" dirty="0" smtClean="0">
                <a:latin typeface="Carlito"/>
                <a:cs typeface="Carlito"/>
              </a:rPr>
              <a:t>   </a:t>
            </a:r>
            <a:r>
              <a:rPr sz="1600" b="1" spc="-10" dirty="0" smtClean="0">
                <a:latin typeface="Carlito"/>
                <a:cs typeface="Carlito"/>
              </a:rPr>
              <a:t>(</a:t>
            </a:r>
            <a:r>
              <a:rPr sz="1600" b="1" spc="-10" dirty="0">
                <a:latin typeface="Carlito"/>
                <a:cs typeface="Carlito"/>
              </a:rPr>
              <a:t>testes,kidneys,bones) </a:t>
            </a:r>
            <a:endParaRPr lang="en-US" sz="1600" b="1" spc="-10" dirty="0" smtClean="0">
              <a:latin typeface="Carlito"/>
              <a:cs typeface="Carlito"/>
            </a:endParaRPr>
          </a:p>
          <a:p>
            <a:pPr marL="12700" marR="449580" algn="l" rtl="0">
              <a:lnSpc>
                <a:spcPct val="150000"/>
              </a:lnSpc>
            </a:pPr>
            <a:r>
              <a:rPr sz="1600" b="1" spc="-10" dirty="0" smtClean="0">
                <a:latin typeface="Carlito"/>
                <a:cs typeface="Carlito"/>
              </a:rPr>
              <a:t> </a:t>
            </a:r>
            <a:r>
              <a:rPr b="1" spc="-5" dirty="0">
                <a:latin typeface="Carlito"/>
                <a:cs typeface="Carlito"/>
              </a:rPr>
              <a:t>4-submucosa </a:t>
            </a:r>
            <a:r>
              <a:rPr b="1" dirty="0">
                <a:latin typeface="Carlito"/>
                <a:cs typeface="Carlito"/>
              </a:rPr>
              <a:t>of </a:t>
            </a:r>
            <a:r>
              <a:rPr b="1" spc="-10" dirty="0">
                <a:latin typeface="Carlito"/>
                <a:cs typeface="Carlito"/>
              </a:rPr>
              <a:t>digestive </a:t>
            </a:r>
            <a:r>
              <a:rPr b="1" spc="-15" dirty="0">
                <a:latin typeface="Carlito"/>
                <a:cs typeface="Carlito"/>
              </a:rPr>
              <a:t>tract</a:t>
            </a:r>
            <a:endParaRPr dirty="0">
              <a:latin typeface="Carlito"/>
              <a:cs typeface="Carlito"/>
            </a:endParaRPr>
          </a:p>
          <a:p>
            <a:pPr marL="12700" algn="l" rtl="0">
              <a:lnSpc>
                <a:spcPct val="150000"/>
              </a:lnSpc>
            </a:pPr>
            <a:r>
              <a:rPr b="1" spc="-5" dirty="0">
                <a:solidFill>
                  <a:srgbClr val="00AF50"/>
                </a:solidFill>
                <a:latin typeface="Carlito"/>
                <a:cs typeface="Carlito"/>
              </a:rPr>
              <a:t>Function</a:t>
            </a:r>
            <a:r>
              <a:rPr b="1" spc="-15" dirty="0">
                <a:solidFill>
                  <a:srgbClr val="00AF50"/>
                </a:solidFill>
                <a:latin typeface="Carlito"/>
                <a:cs typeface="Carlito"/>
              </a:rPr>
              <a:t> </a:t>
            </a:r>
            <a:r>
              <a:rPr b="1" dirty="0">
                <a:solidFill>
                  <a:srgbClr val="00AF50"/>
                </a:solidFill>
                <a:latin typeface="Carlito"/>
                <a:cs typeface="Carlito"/>
              </a:rPr>
              <a:t>:-</a:t>
            </a:r>
            <a:endParaRPr dirty="0">
              <a:latin typeface="Carlito"/>
              <a:cs typeface="Carlito"/>
            </a:endParaRPr>
          </a:p>
          <a:p>
            <a:pPr marL="12700" marR="970280" indent="68580" algn="l" rtl="0">
              <a:lnSpc>
                <a:spcPct val="150000"/>
              </a:lnSpc>
            </a:pPr>
            <a:r>
              <a:rPr b="1" dirty="0">
                <a:latin typeface="Carlito"/>
                <a:cs typeface="Carlito"/>
              </a:rPr>
              <a:t>able </a:t>
            </a:r>
            <a:r>
              <a:rPr b="1" spc="-20" dirty="0">
                <a:latin typeface="Carlito"/>
                <a:cs typeface="Carlito"/>
              </a:rPr>
              <a:t>to </a:t>
            </a:r>
            <a:r>
              <a:rPr b="1" spc="-10" dirty="0">
                <a:latin typeface="Carlito"/>
                <a:cs typeface="Carlito"/>
              </a:rPr>
              <a:t>withstand tension </a:t>
            </a:r>
            <a:r>
              <a:rPr b="1" spc="-20" dirty="0">
                <a:latin typeface="Carlito"/>
                <a:cs typeface="Carlito"/>
              </a:rPr>
              <a:t>exerted </a:t>
            </a:r>
            <a:r>
              <a:rPr b="1" dirty="0">
                <a:latin typeface="Carlito"/>
                <a:cs typeface="Carlito"/>
              </a:rPr>
              <a:t>in </a:t>
            </a:r>
            <a:r>
              <a:rPr b="1" spc="-10" dirty="0" smtClean="0">
                <a:latin typeface="Carlito"/>
                <a:cs typeface="Carlito"/>
              </a:rPr>
              <a:t>Provides</a:t>
            </a:r>
            <a:r>
              <a:rPr lang="en-US" b="1" spc="-10" dirty="0" smtClean="0">
                <a:latin typeface="Carlito"/>
                <a:cs typeface="Carlito"/>
              </a:rPr>
              <a:t> </a:t>
            </a:r>
            <a:r>
              <a:rPr b="1" spc="-15" dirty="0" smtClean="0">
                <a:latin typeface="Carlito"/>
                <a:cs typeface="Carlito"/>
              </a:rPr>
              <a:t>structural </a:t>
            </a:r>
            <a:r>
              <a:rPr b="1" spc="-10" dirty="0">
                <a:latin typeface="Carlito"/>
                <a:cs typeface="Carlito"/>
              </a:rPr>
              <a:t>strength </a:t>
            </a:r>
            <a:r>
              <a:rPr b="1" spc="-15" dirty="0">
                <a:latin typeface="Carlito"/>
                <a:cs typeface="Carlito"/>
              </a:rPr>
              <a:t>many</a:t>
            </a:r>
            <a:r>
              <a:rPr b="1" spc="10" dirty="0">
                <a:latin typeface="Carlito"/>
                <a:cs typeface="Carlito"/>
              </a:rPr>
              <a:t> </a:t>
            </a:r>
            <a:r>
              <a:rPr b="1" spc="-5" dirty="0">
                <a:latin typeface="Carlito"/>
                <a:cs typeface="Carlito"/>
              </a:rPr>
              <a:t>directions</a:t>
            </a:r>
            <a:endParaRPr dirty="0">
              <a:latin typeface="Carlito"/>
              <a:cs typeface="Carlito"/>
            </a:endParaRPr>
          </a:p>
        </p:txBody>
      </p:sp>
      <p:sp>
        <p:nvSpPr>
          <p:cNvPr id="5" name="object 5"/>
          <p:cNvSpPr/>
          <p:nvPr/>
        </p:nvSpPr>
        <p:spPr>
          <a:xfrm>
            <a:off x="7467600" y="1447800"/>
            <a:ext cx="4655820" cy="3505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265752"/>
            <a:ext cx="11944985" cy="6223499"/>
          </a:xfrm>
          <a:prstGeom prst="rect">
            <a:avLst/>
          </a:prstGeom>
        </p:spPr>
        <p:txBody>
          <a:bodyPr vert="horz" wrap="square" lIns="0" tIns="46990" rIns="0" bIns="0" rtlCol="0">
            <a:spAutoFit/>
          </a:bodyPr>
          <a:lstStyle/>
          <a:p>
            <a:pPr marL="241300" indent="-228600" algn="l" rtl="0">
              <a:lnSpc>
                <a:spcPct val="100000"/>
              </a:lnSpc>
              <a:spcBef>
                <a:spcPts val="370"/>
              </a:spcBef>
              <a:buFont typeface="Arial"/>
              <a:buChar char="•"/>
              <a:tabLst>
                <a:tab pos="241300" algn="l"/>
              </a:tabLst>
            </a:pPr>
            <a:r>
              <a:rPr sz="3600" b="1" spc="-10" dirty="0">
                <a:solidFill>
                  <a:srgbClr val="FF0000"/>
                </a:solidFill>
                <a:latin typeface="Carlito"/>
                <a:cs typeface="Carlito"/>
              </a:rPr>
              <a:t>Connective </a:t>
            </a:r>
            <a:r>
              <a:rPr sz="3600" b="1" dirty="0">
                <a:solidFill>
                  <a:srgbClr val="FF0000"/>
                </a:solidFill>
                <a:latin typeface="Carlito"/>
                <a:cs typeface="Carlito"/>
              </a:rPr>
              <a:t>tissue</a:t>
            </a:r>
            <a:r>
              <a:rPr sz="3600" b="1" spc="5" dirty="0">
                <a:solidFill>
                  <a:srgbClr val="FF0000"/>
                </a:solidFill>
                <a:latin typeface="Carlito"/>
                <a:cs typeface="Carlito"/>
              </a:rPr>
              <a:t> </a:t>
            </a:r>
            <a:r>
              <a:rPr sz="3600" b="1" dirty="0">
                <a:solidFill>
                  <a:srgbClr val="FF0000"/>
                </a:solidFill>
                <a:latin typeface="Carlito"/>
                <a:cs typeface="Carlito"/>
              </a:rPr>
              <a:t>(CT)</a:t>
            </a:r>
            <a:endParaRPr sz="3600" dirty="0">
              <a:latin typeface="Carlito"/>
              <a:cs typeface="Carlito"/>
            </a:endParaRPr>
          </a:p>
          <a:p>
            <a:pPr marL="241300" marR="6985" indent="-228600" algn="l" rtl="0">
              <a:spcBef>
                <a:spcPts val="1020"/>
              </a:spcBef>
              <a:buFont typeface="Arial"/>
              <a:buChar char="•"/>
              <a:tabLst>
                <a:tab pos="335915" algn="l"/>
              </a:tabLst>
            </a:pPr>
            <a:r>
              <a:rPr dirty="0"/>
              <a:t>	</a:t>
            </a:r>
            <a:r>
              <a:rPr sz="3600" spc="-215" dirty="0">
                <a:latin typeface="Bahnschrift" panose="020B0502040204020203" pitchFamily="34" charset="0"/>
                <a:cs typeface="Times New Roman" panose="02020603050405020304" pitchFamily="18" charset="0"/>
              </a:rPr>
              <a:t>CT is one of the four basic types of tissue in the body, its maintain  the form of the body and its organs and provide internal support.</a:t>
            </a:r>
          </a:p>
          <a:p>
            <a:pPr marL="241300" marR="5080" indent="-228600" algn="l" rtl="0">
              <a:spcBef>
                <a:spcPts val="1010"/>
              </a:spcBef>
              <a:buFont typeface="Arial"/>
              <a:buChar char="•"/>
              <a:tabLst>
                <a:tab pos="241300" algn="l"/>
              </a:tabLst>
            </a:pPr>
            <a:r>
              <a:rPr sz="3600" spc="-215" dirty="0">
                <a:latin typeface="Bahnschrift" panose="020B0502040204020203" pitchFamily="34" charset="0"/>
                <a:cs typeface="Times New Roman" panose="02020603050405020304" pitchFamily="18" charset="0"/>
              </a:rPr>
              <a:t>Connective tissue is found in between other tissues every where  in the body, it is the widely distributed of the primary tissues but  its amount in particular organs varies greatly</a:t>
            </a:r>
          </a:p>
          <a:p>
            <a:pPr marL="241300" indent="-228600" algn="l" rtl="0">
              <a:spcBef>
                <a:spcPts val="204"/>
              </a:spcBef>
              <a:buFont typeface="Arial"/>
              <a:buChar char="•"/>
              <a:tabLst>
                <a:tab pos="241300" algn="l"/>
              </a:tabLst>
            </a:pPr>
            <a:r>
              <a:rPr sz="3600" spc="-215" dirty="0">
                <a:latin typeface="Bahnschrift" panose="020B0502040204020203" pitchFamily="34" charset="0"/>
                <a:cs typeface="Times New Roman" panose="02020603050405020304" pitchFamily="18" charset="0"/>
              </a:rPr>
              <a:t>It develops from the </a:t>
            </a:r>
            <a:r>
              <a:rPr sz="3600" spc="-215" dirty="0">
                <a:solidFill>
                  <a:srgbClr val="FF0000"/>
                </a:solidFill>
                <a:latin typeface="Bahnschrift" panose="020B0502040204020203" pitchFamily="34" charset="0"/>
                <a:cs typeface="Times New Roman" panose="02020603050405020304" pitchFamily="18" charset="0"/>
              </a:rPr>
              <a:t>mesoderm.</a:t>
            </a:r>
          </a:p>
          <a:p>
            <a:pPr marL="241300" indent="-228600" algn="l" rtl="0">
              <a:spcBef>
                <a:spcPts val="204"/>
              </a:spcBef>
              <a:buFont typeface="Arial"/>
              <a:buChar char="•"/>
              <a:tabLst>
                <a:tab pos="241300" algn="l"/>
              </a:tabLst>
            </a:pPr>
            <a:r>
              <a:rPr sz="3600" spc="-215" dirty="0">
                <a:latin typeface="Bahnschrift" panose="020B0502040204020203" pitchFamily="34" charset="0"/>
                <a:cs typeface="Times New Roman" panose="02020603050405020304" pitchFamily="18" charset="0"/>
              </a:rPr>
              <a:t>All connective tissue consists of </a:t>
            </a:r>
            <a:r>
              <a:rPr sz="3600" spc="-215" dirty="0">
                <a:solidFill>
                  <a:srgbClr val="FF0000"/>
                </a:solidFill>
                <a:latin typeface="Bahnschrift" panose="020B0502040204020203" pitchFamily="34" charset="0"/>
                <a:cs typeface="Times New Roman" panose="02020603050405020304" pitchFamily="18" charset="0"/>
              </a:rPr>
              <a:t>three main components:</a:t>
            </a:r>
          </a:p>
          <a:p>
            <a:pPr marL="241300" indent="-228600" algn="l" rtl="0">
              <a:lnSpc>
                <a:spcPct val="100000"/>
              </a:lnSpc>
              <a:spcBef>
                <a:spcPts val="325"/>
              </a:spcBef>
              <a:buFont typeface="Arial"/>
              <a:buChar char="•"/>
              <a:tabLst>
                <a:tab pos="241300" algn="l"/>
              </a:tabLst>
            </a:pPr>
            <a:r>
              <a:rPr sz="2900" b="1" spc="-5" dirty="0">
                <a:solidFill>
                  <a:srgbClr val="FF0000"/>
                </a:solidFill>
                <a:latin typeface="Carlito"/>
                <a:cs typeface="Carlito"/>
              </a:rPr>
              <a:t>Fibers</a:t>
            </a:r>
            <a:endParaRPr sz="2900" dirty="0">
              <a:latin typeface="Carlito"/>
              <a:cs typeface="Carlito"/>
            </a:endParaRPr>
          </a:p>
          <a:p>
            <a:pPr marL="241300" indent="-228600" algn="l" rtl="0">
              <a:lnSpc>
                <a:spcPct val="100000"/>
              </a:lnSpc>
              <a:spcBef>
                <a:spcPts val="445"/>
              </a:spcBef>
              <a:buFont typeface="Arial"/>
              <a:buChar char="•"/>
              <a:tabLst>
                <a:tab pos="241300" algn="l"/>
              </a:tabLst>
            </a:pPr>
            <a:r>
              <a:rPr sz="2400" b="1" spc="-10" dirty="0">
                <a:solidFill>
                  <a:srgbClr val="FF0000"/>
                </a:solidFill>
                <a:latin typeface="Carlito"/>
                <a:cs typeface="Carlito"/>
              </a:rPr>
              <a:t>Ground</a:t>
            </a:r>
            <a:r>
              <a:rPr sz="2400" b="1" spc="-30" dirty="0">
                <a:solidFill>
                  <a:srgbClr val="FF0000"/>
                </a:solidFill>
                <a:latin typeface="Carlito"/>
                <a:cs typeface="Carlito"/>
              </a:rPr>
              <a:t> </a:t>
            </a:r>
            <a:r>
              <a:rPr sz="2400" b="1" spc="-10" dirty="0">
                <a:solidFill>
                  <a:srgbClr val="FF0000"/>
                </a:solidFill>
                <a:latin typeface="Carlito"/>
                <a:cs typeface="Carlito"/>
              </a:rPr>
              <a:t>substance</a:t>
            </a:r>
            <a:endParaRPr sz="2400" dirty="0">
              <a:latin typeface="Carlito"/>
              <a:cs typeface="Carlito"/>
            </a:endParaRPr>
          </a:p>
          <a:p>
            <a:pPr marL="241300" indent="-228600" algn="l" rtl="0">
              <a:lnSpc>
                <a:spcPct val="100000"/>
              </a:lnSpc>
              <a:spcBef>
                <a:spcPts val="280"/>
              </a:spcBef>
              <a:buFont typeface="Arial"/>
              <a:buChar char="•"/>
              <a:tabLst>
                <a:tab pos="241300" algn="l"/>
              </a:tabLst>
            </a:pPr>
            <a:r>
              <a:rPr sz="2900" b="1" spc="-5" dirty="0">
                <a:solidFill>
                  <a:srgbClr val="FF0000"/>
                </a:solidFill>
                <a:latin typeface="Carlito"/>
                <a:cs typeface="Carlito"/>
              </a:rPr>
              <a:t>Cells</a:t>
            </a:r>
            <a:endParaRPr sz="2900" dirty="0">
              <a:latin typeface="Carlito"/>
              <a:cs typeface="Carlito"/>
            </a:endParaRPr>
          </a:p>
        </p:txBody>
      </p:sp>
      <p:grpSp>
        <p:nvGrpSpPr>
          <p:cNvPr id="3" name="object 3"/>
          <p:cNvGrpSpPr/>
          <p:nvPr/>
        </p:nvGrpSpPr>
        <p:grpSpPr>
          <a:xfrm>
            <a:off x="1828800" y="5202741"/>
            <a:ext cx="12192000" cy="2573020"/>
            <a:chOff x="0" y="4285488"/>
            <a:chExt cx="12192000" cy="2573020"/>
          </a:xfrm>
        </p:grpSpPr>
        <p:sp>
          <p:nvSpPr>
            <p:cNvPr id="4" name="object 4"/>
            <p:cNvSpPr/>
            <p:nvPr/>
          </p:nvSpPr>
          <p:spPr>
            <a:xfrm>
              <a:off x="0" y="5963411"/>
              <a:ext cx="12192000" cy="89458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010780" y="4285488"/>
              <a:ext cx="7106827" cy="1636901"/>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940" y="618185"/>
            <a:ext cx="4843780" cy="766235"/>
          </a:xfrm>
          <a:prstGeom prst="rect">
            <a:avLst/>
          </a:prstGeom>
        </p:spPr>
        <p:txBody>
          <a:bodyPr vert="horz" wrap="square" lIns="0" tIns="12065" rIns="0" bIns="0" rtlCol="0">
            <a:spAutoFit/>
          </a:bodyPr>
          <a:lstStyle/>
          <a:p>
            <a:pPr marL="12700" algn="ctr">
              <a:lnSpc>
                <a:spcPct val="100000"/>
              </a:lnSpc>
              <a:spcBef>
                <a:spcPts val="95"/>
              </a:spcBef>
            </a:pPr>
            <a:r>
              <a:rPr sz="4900" spc="-250" dirty="0">
                <a:solidFill>
                  <a:srgbClr val="FF0000"/>
                </a:solidFill>
                <a:latin typeface="Trebuchet MS"/>
                <a:cs typeface="Trebuchet MS"/>
              </a:rPr>
              <a:t>Function </a:t>
            </a:r>
            <a:r>
              <a:rPr sz="4900" spc="-229" dirty="0">
                <a:solidFill>
                  <a:srgbClr val="FF0000"/>
                </a:solidFill>
                <a:latin typeface="Trebuchet MS"/>
                <a:cs typeface="Trebuchet MS"/>
              </a:rPr>
              <a:t>of </a:t>
            </a:r>
            <a:r>
              <a:rPr sz="4900" spc="-265" dirty="0">
                <a:solidFill>
                  <a:srgbClr val="FF0000"/>
                </a:solidFill>
                <a:latin typeface="Trebuchet MS"/>
                <a:cs typeface="Trebuchet MS"/>
              </a:rPr>
              <a:t>the</a:t>
            </a:r>
            <a:r>
              <a:rPr sz="4900" spc="-925" dirty="0">
                <a:solidFill>
                  <a:srgbClr val="FF0000"/>
                </a:solidFill>
                <a:latin typeface="Trebuchet MS"/>
                <a:cs typeface="Trebuchet MS"/>
              </a:rPr>
              <a:t> </a:t>
            </a:r>
            <a:r>
              <a:rPr sz="4900" spc="-520" dirty="0">
                <a:solidFill>
                  <a:srgbClr val="FF0000"/>
                </a:solidFill>
                <a:latin typeface="Trebuchet MS"/>
                <a:cs typeface="Trebuchet MS"/>
              </a:rPr>
              <a:t>CT:-</a:t>
            </a:r>
            <a:endParaRPr sz="4900" dirty="0">
              <a:solidFill>
                <a:srgbClr val="FF0000"/>
              </a:solidFill>
              <a:latin typeface="Trebuchet MS"/>
              <a:cs typeface="Trebuchet MS"/>
            </a:endParaRPr>
          </a:p>
        </p:txBody>
      </p:sp>
      <p:sp>
        <p:nvSpPr>
          <p:cNvPr id="3" name="object 3"/>
          <p:cNvSpPr txBox="1"/>
          <p:nvPr/>
        </p:nvSpPr>
        <p:spPr>
          <a:xfrm>
            <a:off x="389940" y="1301622"/>
            <a:ext cx="11203940" cy="4631461"/>
          </a:xfrm>
          <a:prstGeom prst="rect">
            <a:avLst/>
          </a:prstGeom>
        </p:spPr>
        <p:txBody>
          <a:bodyPr vert="horz" wrap="square" lIns="0" tIns="89535" rIns="0" bIns="0" rtlCol="0">
            <a:spAutoFit/>
          </a:bodyPr>
          <a:lstStyle/>
          <a:p>
            <a:pPr marL="12700" marR="5080" algn="l" rtl="0">
              <a:lnSpc>
                <a:spcPct val="150000"/>
              </a:lnSpc>
              <a:spcBef>
                <a:spcPts val="705"/>
              </a:spcBef>
            </a:pPr>
            <a:r>
              <a:rPr sz="4000" spc="-215" dirty="0" smtClean="0">
                <a:latin typeface="Arial" panose="020B0604020202020204" pitchFamily="34" charset="0"/>
                <a:cs typeface="Arial" panose="020B0604020202020204" pitchFamily="34" charset="0"/>
              </a:rPr>
              <a:t>1)Binding</a:t>
            </a:r>
            <a:r>
              <a:rPr sz="4000" spc="-425" dirty="0" smtClean="0">
                <a:latin typeface="Arial" panose="020B0604020202020204" pitchFamily="34" charset="0"/>
                <a:cs typeface="Arial" panose="020B0604020202020204" pitchFamily="34" charset="0"/>
              </a:rPr>
              <a:t> </a:t>
            </a:r>
            <a:r>
              <a:rPr sz="4000" spc="-200" dirty="0">
                <a:latin typeface="Arial" panose="020B0604020202020204" pitchFamily="34" charset="0"/>
                <a:cs typeface="Arial" panose="020B0604020202020204" pitchFamily="34" charset="0"/>
              </a:rPr>
              <a:t>and</a:t>
            </a:r>
            <a:r>
              <a:rPr sz="4000" spc="-415" dirty="0">
                <a:latin typeface="Arial" panose="020B0604020202020204" pitchFamily="34" charset="0"/>
                <a:cs typeface="Arial" panose="020B0604020202020204" pitchFamily="34" charset="0"/>
              </a:rPr>
              <a:t> </a:t>
            </a:r>
            <a:r>
              <a:rPr sz="4000" spc="-200" dirty="0">
                <a:latin typeface="Arial" panose="020B0604020202020204" pitchFamily="34" charset="0"/>
                <a:cs typeface="Arial" panose="020B0604020202020204" pitchFamily="34" charset="0"/>
              </a:rPr>
              <a:t>supporting</a:t>
            </a:r>
            <a:r>
              <a:rPr sz="4000" spc="-420" dirty="0">
                <a:latin typeface="Arial" panose="020B0604020202020204" pitchFamily="34" charset="0"/>
                <a:cs typeface="Arial" panose="020B0604020202020204" pitchFamily="34" charset="0"/>
              </a:rPr>
              <a:t> </a:t>
            </a:r>
            <a:r>
              <a:rPr sz="4000" spc="-380" dirty="0">
                <a:latin typeface="Arial" panose="020B0604020202020204" pitchFamily="34" charset="0"/>
                <a:cs typeface="Arial" panose="020B0604020202020204" pitchFamily="34" charset="0"/>
              </a:rPr>
              <a:t>,like</a:t>
            </a:r>
            <a:r>
              <a:rPr sz="4000" spc="-405" dirty="0">
                <a:latin typeface="Arial" panose="020B0604020202020204" pitchFamily="34" charset="0"/>
                <a:cs typeface="Arial" panose="020B0604020202020204" pitchFamily="34" charset="0"/>
              </a:rPr>
              <a:t> </a:t>
            </a:r>
            <a:r>
              <a:rPr sz="4000" spc="-165" dirty="0">
                <a:latin typeface="Arial" panose="020B0604020202020204" pitchFamily="34" charset="0"/>
                <a:cs typeface="Arial" panose="020B0604020202020204" pitchFamily="34" charset="0"/>
              </a:rPr>
              <a:t>bones</a:t>
            </a:r>
            <a:r>
              <a:rPr sz="4000" spc="-405" dirty="0">
                <a:latin typeface="Arial" panose="020B0604020202020204" pitchFamily="34" charset="0"/>
                <a:cs typeface="Arial" panose="020B0604020202020204" pitchFamily="34" charset="0"/>
              </a:rPr>
              <a:t> </a:t>
            </a:r>
            <a:r>
              <a:rPr sz="4000" spc="-200" dirty="0">
                <a:latin typeface="Arial" panose="020B0604020202020204" pitchFamily="34" charset="0"/>
                <a:cs typeface="Arial" panose="020B0604020202020204" pitchFamily="34" charset="0"/>
              </a:rPr>
              <a:t>and</a:t>
            </a:r>
            <a:r>
              <a:rPr sz="4000" spc="-415" dirty="0">
                <a:latin typeface="Arial" panose="020B0604020202020204" pitchFamily="34" charset="0"/>
                <a:cs typeface="Arial" panose="020B0604020202020204" pitchFamily="34" charset="0"/>
              </a:rPr>
              <a:t> </a:t>
            </a:r>
            <a:r>
              <a:rPr sz="4000" spc="-270" dirty="0">
                <a:latin typeface="Arial" panose="020B0604020202020204" pitchFamily="34" charset="0"/>
                <a:cs typeface="Arial" panose="020B0604020202020204" pitchFamily="34" charset="0"/>
              </a:rPr>
              <a:t>cartilages  </a:t>
            </a:r>
            <a:r>
              <a:rPr sz="4000" spc="-250" dirty="0" smtClean="0">
                <a:latin typeface="Arial" panose="020B0604020202020204" pitchFamily="34" charset="0"/>
                <a:cs typeface="Arial" panose="020B0604020202020204" pitchFamily="34" charset="0"/>
              </a:rPr>
              <a:t>2)Protection</a:t>
            </a:r>
            <a:r>
              <a:rPr sz="4000" spc="-445" dirty="0" smtClean="0">
                <a:latin typeface="Arial" panose="020B0604020202020204" pitchFamily="34" charset="0"/>
                <a:cs typeface="Arial" panose="020B0604020202020204" pitchFamily="34" charset="0"/>
              </a:rPr>
              <a:t> </a:t>
            </a:r>
            <a:r>
              <a:rPr sz="4000" spc="-335" dirty="0">
                <a:latin typeface="Arial" panose="020B0604020202020204" pitchFamily="34" charset="0"/>
                <a:cs typeface="Arial" panose="020B0604020202020204" pitchFamily="34" charset="0"/>
              </a:rPr>
              <a:t>like</a:t>
            </a:r>
            <a:r>
              <a:rPr sz="4000" spc="-420" dirty="0">
                <a:latin typeface="Arial" panose="020B0604020202020204" pitchFamily="34" charset="0"/>
                <a:cs typeface="Arial" panose="020B0604020202020204" pitchFamily="34" charset="0"/>
              </a:rPr>
              <a:t> </a:t>
            </a:r>
            <a:r>
              <a:rPr sz="4000" spc="-210" dirty="0">
                <a:latin typeface="Arial" panose="020B0604020202020204" pitchFamily="34" charset="0"/>
                <a:cs typeface="Arial" panose="020B0604020202020204" pitchFamily="34" charset="0"/>
              </a:rPr>
              <a:t>skin</a:t>
            </a:r>
            <a:r>
              <a:rPr sz="4000" spc="-440" dirty="0">
                <a:latin typeface="Arial" panose="020B0604020202020204" pitchFamily="34" charset="0"/>
                <a:cs typeface="Arial" panose="020B0604020202020204" pitchFamily="34" charset="0"/>
              </a:rPr>
              <a:t> </a:t>
            </a:r>
            <a:r>
              <a:rPr sz="4000" spc="-195" dirty="0">
                <a:latin typeface="Arial" panose="020B0604020202020204" pitchFamily="34" charset="0"/>
                <a:cs typeface="Arial" panose="020B0604020202020204" pitchFamily="34" charset="0"/>
              </a:rPr>
              <a:t>and</a:t>
            </a:r>
            <a:r>
              <a:rPr sz="4000" spc="-430" dirty="0">
                <a:latin typeface="Arial" panose="020B0604020202020204" pitchFamily="34" charset="0"/>
                <a:cs typeface="Arial" panose="020B0604020202020204" pitchFamily="34" charset="0"/>
              </a:rPr>
              <a:t> </a:t>
            </a:r>
            <a:r>
              <a:rPr sz="4000" spc="-204" dirty="0">
                <a:latin typeface="Arial" panose="020B0604020202020204" pitchFamily="34" charset="0"/>
                <a:cs typeface="Arial" panose="020B0604020202020204" pitchFamily="34" charset="0"/>
              </a:rPr>
              <a:t>adipose</a:t>
            </a:r>
            <a:r>
              <a:rPr sz="4000" spc="-420" dirty="0">
                <a:latin typeface="Arial" panose="020B0604020202020204" pitchFamily="34" charset="0"/>
                <a:cs typeface="Arial" panose="020B0604020202020204" pitchFamily="34" charset="0"/>
              </a:rPr>
              <a:t> </a:t>
            </a:r>
            <a:r>
              <a:rPr sz="4000" spc="-204" dirty="0">
                <a:latin typeface="Arial" panose="020B0604020202020204" pitchFamily="34" charset="0"/>
                <a:cs typeface="Arial" panose="020B0604020202020204" pitchFamily="34" charset="0"/>
              </a:rPr>
              <a:t>tissue</a:t>
            </a:r>
            <a:endParaRPr sz="4000" dirty="0">
              <a:latin typeface="Arial" panose="020B0604020202020204" pitchFamily="34" charset="0"/>
              <a:cs typeface="Arial" panose="020B0604020202020204" pitchFamily="34" charset="0"/>
            </a:endParaRPr>
          </a:p>
          <a:p>
            <a:pPr marL="577850" indent="-565785" algn="l" rtl="0">
              <a:lnSpc>
                <a:spcPct val="150000"/>
              </a:lnSpc>
              <a:buAutoNum type="arabicParenR" startAt="3"/>
              <a:tabLst>
                <a:tab pos="578485" algn="l"/>
              </a:tabLst>
            </a:pPr>
            <a:r>
              <a:rPr sz="4000" spc="-215" dirty="0">
                <a:latin typeface="Arial" panose="020B0604020202020204" pitchFamily="34" charset="0"/>
                <a:cs typeface="Arial" panose="020B0604020202020204" pitchFamily="34" charset="0"/>
              </a:rPr>
              <a:t>Insulation </a:t>
            </a:r>
            <a:r>
              <a:rPr sz="4000" spc="-330" dirty="0">
                <a:latin typeface="Arial" panose="020B0604020202020204" pitchFamily="34" charset="0"/>
                <a:cs typeface="Arial" panose="020B0604020202020204" pitchFamily="34" charset="0"/>
              </a:rPr>
              <a:t>like </a:t>
            </a:r>
            <a:r>
              <a:rPr sz="4000" spc="-204" dirty="0">
                <a:latin typeface="Arial" panose="020B0604020202020204" pitchFamily="34" charset="0"/>
                <a:cs typeface="Arial" panose="020B0604020202020204" pitchFamily="34" charset="0"/>
              </a:rPr>
              <a:t>adipose</a:t>
            </a:r>
            <a:r>
              <a:rPr sz="4000" spc="-750" dirty="0">
                <a:latin typeface="Arial" panose="020B0604020202020204" pitchFamily="34" charset="0"/>
                <a:cs typeface="Arial" panose="020B0604020202020204" pitchFamily="34" charset="0"/>
              </a:rPr>
              <a:t> </a:t>
            </a:r>
            <a:r>
              <a:rPr sz="4000" spc="-204" dirty="0">
                <a:latin typeface="Arial" panose="020B0604020202020204" pitchFamily="34" charset="0"/>
                <a:cs typeface="Arial" panose="020B0604020202020204" pitchFamily="34" charset="0"/>
              </a:rPr>
              <a:t>tissue</a:t>
            </a:r>
            <a:endParaRPr sz="4000" dirty="0">
              <a:latin typeface="Arial" panose="020B0604020202020204" pitchFamily="34" charset="0"/>
              <a:cs typeface="Arial" panose="020B0604020202020204" pitchFamily="34" charset="0"/>
            </a:endParaRPr>
          </a:p>
          <a:p>
            <a:pPr marL="577850" indent="-565785" algn="l" rtl="0">
              <a:lnSpc>
                <a:spcPct val="150000"/>
              </a:lnSpc>
              <a:buAutoNum type="arabicParenR" startAt="3"/>
              <a:tabLst>
                <a:tab pos="578485" algn="l"/>
              </a:tabLst>
            </a:pPr>
            <a:r>
              <a:rPr sz="4000" spc="-210" dirty="0">
                <a:latin typeface="Arial" panose="020B0604020202020204" pitchFamily="34" charset="0"/>
                <a:cs typeface="Arial" panose="020B0604020202020204" pitchFamily="34" charset="0"/>
              </a:rPr>
              <a:t>Storing </a:t>
            </a:r>
            <a:r>
              <a:rPr sz="4000" spc="-235" dirty="0">
                <a:latin typeface="Arial" panose="020B0604020202020204" pitchFamily="34" charset="0"/>
                <a:cs typeface="Arial" panose="020B0604020202020204" pitchFamily="34" charset="0"/>
              </a:rPr>
              <a:t>reserve</a:t>
            </a:r>
            <a:r>
              <a:rPr sz="4000" spc="-645" dirty="0">
                <a:latin typeface="Arial" panose="020B0604020202020204" pitchFamily="34" charset="0"/>
                <a:cs typeface="Arial" panose="020B0604020202020204" pitchFamily="34" charset="0"/>
              </a:rPr>
              <a:t> </a:t>
            </a:r>
            <a:r>
              <a:rPr sz="4000" spc="-270" dirty="0">
                <a:latin typeface="Arial" panose="020B0604020202020204" pitchFamily="34" charset="0"/>
                <a:cs typeface="Arial" panose="020B0604020202020204" pitchFamily="34" charset="0"/>
              </a:rPr>
              <a:t>fuel</a:t>
            </a:r>
            <a:endParaRPr sz="4000" dirty="0">
              <a:latin typeface="Arial" panose="020B0604020202020204" pitchFamily="34" charset="0"/>
              <a:cs typeface="Arial" panose="020B0604020202020204" pitchFamily="34" charset="0"/>
            </a:endParaRPr>
          </a:p>
          <a:p>
            <a:pPr marL="12700" marR="870585" algn="l" rtl="0">
              <a:lnSpc>
                <a:spcPct val="150000"/>
              </a:lnSpc>
              <a:spcBef>
                <a:spcPts val="335"/>
              </a:spcBef>
              <a:buAutoNum type="arabicParenR" startAt="3"/>
              <a:tabLst>
                <a:tab pos="579120" algn="l"/>
              </a:tabLst>
            </a:pPr>
            <a:r>
              <a:rPr sz="4000" spc="-260" dirty="0">
                <a:latin typeface="Arial" panose="020B0604020202020204" pitchFamily="34" charset="0"/>
                <a:cs typeface="Arial" panose="020B0604020202020204" pitchFamily="34" charset="0"/>
              </a:rPr>
              <a:t>Transporting</a:t>
            </a:r>
            <a:r>
              <a:rPr sz="4000" spc="-430" dirty="0">
                <a:latin typeface="Arial" panose="020B0604020202020204" pitchFamily="34" charset="0"/>
                <a:cs typeface="Arial" panose="020B0604020202020204" pitchFamily="34" charset="0"/>
              </a:rPr>
              <a:t> </a:t>
            </a:r>
            <a:r>
              <a:rPr sz="4000" spc="-220" dirty="0">
                <a:latin typeface="Arial" panose="020B0604020202020204" pitchFamily="34" charset="0"/>
                <a:cs typeface="Arial" panose="020B0604020202020204" pitchFamily="34" charset="0"/>
              </a:rPr>
              <a:t>substances</a:t>
            </a:r>
            <a:r>
              <a:rPr sz="4000" spc="-420" dirty="0">
                <a:latin typeface="Arial" panose="020B0604020202020204" pitchFamily="34" charset="0"/>
                <a:cs typeface="Arial" panose="020B0604020202020204" pitchFamily="34" charset="0"/>
              </a:rPr>
              <a:t> </a:t>
            </a:r>
            <a:r>
              <a:rPr sz="4000" spc="-245" dirty="0">
                <a:latin typeface="Arial" panose="020B0604020202020204" pitchFamily="34" charset="0"/>
                <a:cs typeface="Arial" panose="020B0604020202020204" pitchFamily="34" charset="0"/>
              </a:rPr>
              <a:t>within</a:t>
            </a:r>
            <a:r>
              <a:rPr sz="4000" spc="-445" dirty="0">
                <a:latin typeface="Arial" panose="020B0604020202020204" pitchFamily="34" charset="0"/>
                <a:cs typeface="Arial" panose="020B0604020202020204" pitchFamily="34" charset="0"/>
              </a:rPr>
              <a:t> </a:t>
            </a:r>
            <a:r>
              <a:rPr sz="4000" spc="-235" dirty="0">
                <a:latin typeface="Arial" panose="020B0604020202020204" pitchFamily="34" charset="0"/>
                <a:cs typeface="Arial" panose="020B0604020202020204" pitchFamily="34" charset="0"/>
              </a:rPr>
              <a:t>the</a:t>
            </a:r>
            <a:r>
              <a:rPr sz="4000" spc="-409" dirty="0">
                <a:latin typeface="Arial" panose="020B0604020202020204" pitchFamily="34" charset="0"/>
                <a:cs typeface="Arial" panose="020B0604020202020204" pitchFamily="34" charset="0"/>
              </a:rPr>
              <a:t> </a:t>
            </a:r>
            <a:r>
              <a:rPr sz="4000" spc="-190" dirty="0">
                <a:latin typeface="Arial" panose="020B0604020202020204" pitchFamily="34" charset="0"/>
                <a:cs typeface="Arial" panose="020B0604020202020204" pitchFamily="34" charset="0"/>
              </a:rPr>
              <a:t>body</a:t>
            </a:r>
            <a:r>
              <a:rPr sz="4000" spc="-425" dirty="0">
                <a:latin typeface="Arial" panose="020B0604020202020204" pitchFamily="34" charset="0"/>
                <a:cs typeface="Arial" panose="020B0604020202020204" pitchFamily="34" charset="0"/>
              </a:rPr>
              <a:t> </a:t>
            </a:r>
            <a:r>
              <a:rPr sz="4000" spc="-335" dirty="0">
                <a:latin typeface="Arial" panose="020B0604020202020204" pitchFamily="34" charset="0"/>
                <a:cs typeface="Arial" panose="020B0604020202020204" pitchFamily="34" charset="0"/>
              </a:rPr>
              <a:t>like  </a:t>
            </a:r>
            <a:r>
              <a:rPr sz="4000" spc="-254" dirty="0">
                <a:latin typeface="Arial" panose="020B0604020202020204" pitchFamily="34" charset="0"/>
                <a:cs typeface="Arial" panose="020B0604020202020204" pitchFamily="34" charset="0"/>
              </a:rPr>
              <a:t>blood.</a:t>
            </a:r>
            <a:endParaRPr sz="40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8415" y="606080"/>
            <a:ext cx="11129452" cy="54137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0"/>
            <a:ext cx="4953000" cy="997709"/>
          </a:xfrm>
          <a:prstGeom prst="rect">
            <a:avLst/>
          </a:prstGeom>
        </p:spPr>
        <p:txBody>
          <a:bodyPr vert="horz" wrap="square" lIns="0" tIns="12700" rIns="0" bIns="0" rtlCol="0">
            <a:spAutoFit/>
          </a:bodyPr>
          <a:lstStyle/>
          <a:p>
            <a:pPr marL="12700">
              <a:spcBef>
                <a:spcPts val="100"/>
              </a:spcBef>
            </a:pPr>
            <a:r>
              <a:rPr sz="3200" b="1" spc="-190" dirty="0" smtClean="0">
                <a:solidFill>
                  <a:srgbClr val="FF0000"/>
                </a:solidFill>
                <a:latin typeface="Trebuchet MS"/>
                <a:cs typeface="Trebuchet MS"/>
              </a:rPr>
              <a:t>G</a:t>
            </a:r>
            <a:r>
              <a:rPr sz="3200" b="1" spc="-229" dirty="0" smtClean="0">
                <a:solidFill>
                  <a:srgbClr val="FF0000"/>
                </a:solidFill>
                <a:latin typeface="Trebuchet MS"/>
                <a:cs typeface="Trebuchet MS"/>
              </a:rPr>
              <a:t>r</a:t>
            </a:r>
            <a:r>
              <a:rPr sz="3200" b="1" spc="-80" dirty="0" smtClean="0">
                <a:solidFill>
                  <a:srgbClr val="FF0000"/>
                </a:solidFill>
                <a:latin typeface="Trebuchet MS"/>
                <a:cs typeface="Trebuchet MS"/>
              </a:rPr>
              <a:t>o</a:t>
            </a:r>
            <a:r>
              <a:rPr sz="3200" b="1" spc="-120" dirty="0" smtClean="0">
                <a:solidFill>
                  <a:srgbClr val="FF0000"/>
                </a:solidFill>
                <a:latin typeface="Trebuchet MS"/>
                <a:cs typeface="Trebuchet MS"/>
              </a:rPr>
              <a:t>u</a:t>
            </a:r>
            <a:r>
              <a:rPr sz="3200" b="1" spc="-110" dirty="0" smtClean="0">
                <a:solidFill>
                  <a:srgbClr val="FF0000"/>
                </a:solidFill>
                <a:latin typeface="Trebuchet MS"/>
                <a:cs typeface="Trebuchet MS"/>
              </a:rPr>
              <a:t>n</a:t>
            </a:r>
            <a:r>
              <a:rPr sz="3200" b="1" spc="-120" dirty="0" smtClean="0">
                <a:solidFill>
                  <a:srgbClr val="FF0000"/>
                </a:solidFill>
                <a:latin typeface="Trebuchet MS"/>
                <a:cs typeface="Trebuchet MS"/>
              </a:rPr>
              <a:t>d</a:t>
            </a:r>
            <a:r>
              <a:rPr lang="en-US" sz="3200" b="1" spc="-120" dirty="0" smtClean="0">
                <a:solidFill>
                  <a:srgbClr val="FF0000"/>
                </a:solidFill>
                <a:latin typeface="Trebuchet MS"/>
                <a:cs typeface="Trebuchet MS"/>
              </a:rPr>
              <a:t> </a:t>
            </a:r>
            <a:r>
              <a:rPr lang="en-US" sz="3200" b="1" spc="-170" dirty="0">
                <a:solidFill>
                  <a:srgbClr val="FF0000"/>
                </a:solidFill>
                <a:latin typeface="Trebuchet MS"/>
                <a:cs typeface="Trebuchet MS"/>
              </a:rPr>
              <a:t>substance</a:t>
            </a:r>
            <a:r>
              <a:rPr lang="en-US" sz="3200" b="1" dirty="0">
                <a:solidFill>
                  <a:srgbClr val="FF0000"/>
                </a:solidFill>
                <a:latin typeface="Trebuchet MS"/>
                <a:cs typeface="Trebuchet MS"/>
              </a:rPr>
              <a:t/>
            </a:r>
            <a:br>
              <a:rPr lang="en-US" sz="3200" b="1" dirty="0">
                <a:solidFill>
                  <a:srgbClr val="FF0000"/>
                </a:solidFill>
                <a:latin typeface="Trebuchet MS"/>
                <a:cs typeface="Trebuchet MS"/>
              </a:rPr>
            </a:br>
            <a:endParaRPr sz="3200" b="1" dirty="0">
              <a:solidFill>
                <a:srgbClr val="FF0000"/>
              </a:solidFill>
              <a:latin typeface="Trebuchet MS"/>
              <a:cs typeface="Trebuchet MS"/>
            </a:endParaRPr>
          </a:p>
        </p:txBody>
      </p:sp>
      <p:sp>
        <p:nvSpPr>
          <p:cNvPr id="4" name="object 4"/>
          <p:cNvSpPr txBox="1"/>
          <p:nvPr/>
        </p:nvSpPr>
        <p:spPr>
          <a:xfrm>
            <a:off x="80264" y="311022"/>
            <a:ext cx="6781165" cy="3268979"/>
          </a:xfrm>
          <a:prstGeom prst="rect">
            <a:avLst/>
          </a:prstGeom>
        </p:spPr>
        <p:txBody>
          <a:bodyPr vert="horz" wrap="square" lIns="0" tIns="62230" rIns="0" bIns="0" rtlCol="0">
            <a:spAutoFit/>
          </a:bodyPr>
          <a:lstStyle/>
          <a:p>
            <a:pPr marL="12700" marR="5080" indent="101600" algn="l" rtl="0">
              <a:lnSpc>
                <a:spcPct val="90900"/>
              </a:lnSpc>
              <a:spcBef>
                <a:spcPts val="490"/>
              </a:spcBef>
            </a:pPr>
            <a:r>
              <a:rPr sz="3600" spc="-100" dirty="0">
                <a:latin typeface="Trebuchet MS"/>
                <a:cs typeface="Trebuchet MS"/>
              </a:rPr>
              <a:t>I</a:t>
            </a:r>
            <a:r>
              <a:rPr sz="2800" spc="-100" dirty="0">
                <a:latin typeface="Trebuchet MS"/>
                <a:cs typeface="Trebuchet MS"/>
              </a:rPr>
              <a:t>s </a:t>
            </a:r>
            <a:r>
              <a:rPr sz="2800" spc="-155" dirty="0">
                <a:latin typeface="Trebuchet MS"/>
                <a:cs typeface="Trebuchet MS"/>
              </a:rPr>
              <a:t>a </a:t>
            </a:r>
            <a:r>
              <a:rPr sz="2800" spc="-260" dirty="0">
                <a:latin typeface="Trebuchet MS"/>
                <a:cs typeface="Trebuchet MS"/>
              </a:rPr>
              <a:t>clear, </a:t>
            </a:r>
            <a:r>
              <a:rPr sz="2800" spc="-160" dirty="0">
                <a:latin typeface="Trebuchet MS"/>
                <a:cs typeface="Trebuchet MS"/>
              </a:rPr>
              <a:t>colorless, </a:t>
            </a:r>
            <a:r>
              <a:rPr sz="2800" spc="-130" dirty="0">
                <a:latin typeface="Trebuchet MS"/>
                <a:cs typeface="Trebuchet MS"/>
              </a:rPr>
              <a:t>viscous </a:t>
            </a:r>
            <a:r>
              <a:rPr sz="2800" spc="-165" dirty="0">
                <a:latin typeface="Trebuchet MS"/>
                <a:cs typeface="Trebuchet MS"/>
              </a:rPr>
              <a:t>,unstructured  </a:t>
            </a:r>
            <a:r>
              <a:rPr sz="2800" spc="-190" dirty="0">
                <a:latin typeface="Trebuchet MS"/>
                <a:cs typeface="Trebuchet MS"/>
              </a:rPr>
              <a:t>material </a:t>
            </a:r>
            <a:r>
              <a:rPr sz="2800" spc="-180" dirty="0">
                <a:latin typeface="Trebuchet MS"/>
                <a:cs typeface="Trebuchet MS"/>
              </a:rPr>
              <a:t>that fills </a:t>
            </a:r>
            <a:r>
              <a:rPr sz="2800" spc="-160" dirty="0">
                <a:latin typeface="Trebuchet MS"/>
                <a:cs typeface="Trebuchet MS"/>
              </a:rPr>
              <a:t>the </a:t>
            </a:r>
            <a:r>
              <a:rPr sz="2800" spc="-150" dirty="0">
                <a:latin typeface="Trebuchet MS"/>
                <a:cs typeface="Trebuchet MS"/>
              </a:rPr>
              <a:t>space </a:t>
            </a:r>
            <a:r>
              <a:rPr sz="2800" spc="-165" dirty="0">
                <a:latin typeface="Trebuchet MS"/>
                <a:cs typeface="Trebuchet MS"/>
              </a:rPr>
              <a:t>between </a:t>
            </a:r>
            <a:r>
              <a:rPr sz="2800" spc="-160" dirty="0">
                <a:latin typeface="Trebuchet MS"/>
                <a:cs typeface="Trebuchet MS"/>
              </a:rPr>
              <a:t>the </a:t>
            </a:r>
            <a:r>
              <a:rPr sz="2800" spc="-180" dirty="0">
                <a:latin typeface="Trebuchet MS"/>
                <a:cs typeface="Trebuchet MS"/>
              </a:rPr>
              <a:t>cells  </a:t>
            </a:r>
            <a:r>
              <a:rPr sz="2800" spc="-130" dirty="0">
                <a:latin typeface="Trebuchet MS"/>
                <a:cs typeface="Trebuchet MS"/>
              </a:rPr>
              <a:t>and </a:t>
            </a:r>
            <a:r>
              <a:rPr sz="2800" spc="-160" dirty="0">
                <a:latin typeface="Trebuchet MS"/>
                <a:cs typeface="Trebuchet MS"/>
              </a:rPr>
              <a:t>contains </a:t>
            </a:r>
            <a:r>
              <a:rPr sz="2800" spc="-155" dirty="0">
                <a:latin typeface="Trebuchet MS"/>
                <a:cs typeface="Trebuchet MS"/>
              </a:rPr>
              <a:t>the</a:t>
            </a:r>
            <a:r>
              <a:rPr sz="2800" spc="140" dirty="0">
                <a:latin typeface="Trebuchet MS"/>
                <a:cs typeface="Trebuchet MS"/>
              </a:rPr>
              <a:t> </a:t>
            </a:r>
            <a:r>
              <a:rPr sz="2800" spc="-160" dirty="0">
                <a:latin typeface="Trebuchet MS"/>
                <a:cs typeface="Trebuchet MS"/>
              </a:rPr>
              <a:t>fibers</a:t>
            </a:r>
            <a:endParaRPr sz="2800" dirty="0">
              <a:latin typeface="Trebuchet MS"/>
              <a:cs typeface="Trebuchet MS"/>
            </a:endParaRPr>
          </a:p>
          <a:p>
            <a:pPr marL="12700" marR="5080" indent="78740" algn="l" rtl="0">
              <a:lnSpc>
                <a:spcPct val="90000"/>
              </a:lnSpc>
            </a:pPr>
            <a:r>
              <a:rPr sz="2800" spc="-155" dirty="0">
                <a:latin typeface="Trebuchet MS"/>
                <a:cs typeface="Trebuchet MS"/>
              </a:rPr>
              <a:t>It </a:t>
            </a:r>
            <a:r>
              <a:rPr sz="2800" spc="-125" dirty="0">
                <a:latin typeface="Trebuchet MS"/>
                <a:cs typeface="Trebuchet MS"/>
              </a:rPr>
              <a:t>is </a:t>
            </a:r>
            <a:r>
              <a:rPr sz="2800" spc="-130" dirty="0">
                <a:latin typeface="Trebuchet MS"/>
                <a:cs typeface="Trebuchet MS"/>
              </a:rPr>
              <a:t>composed </a:t>
            </a:r>
            <a:r>
              <a:rPr sz="2800" spc="-135" dirty="0">
                <a:latin typeface="Trebuchet MS"/>
                <a:cs typeface="Trebuchet MS"/>
              </a:rPr>
              <a:t>of </a:t>
            </a:r>
            <a:r>
              <a:rPr sz="2800" spc="-155" dirty="0">
                <a:latin typeface="Trebuchet MS"/>
                <a:cs typeface="Trebuchet MS"/>
              </a:rPr>
              <a:t>proteoglycans </a:t>
            </a:r>
            <a:r>
              <a:rPr sz="2800" spc="-135" dirty="0">
                <a:latin typeface="Trebuchet MS"/>
                <a:cs typeface="Trebuchet MS"/>
              </a:rPr>
              <a:t>and </a:t>
            </a:r>
            <a:r>
              <a:rPr sz="2800" spc="-204" dirty="0">
                <a:latin typeface="Trebuchet MS"/>
                <a:cs typeface="Trebuchet MS"/>
              </a:rPr>
              <a:t>cell  </a:t>
            </a:r>
            <a:r>
              <a:rPr sz="2800" spc="-125" dirty="0">
                <a:latin typeface="Trebuchet MS"/>
                <a:cs typeface="Trebuchet MS"/>
              </a:rPr>
              <a:t>adhesion </a:t>
            </a:r>
            <a:r>
              <a:rPr sz="2800" spc="-145" dirty="0">
                <a:latin typeface="Trebuchet MS"/>
                <a:cs typeface="Trebuchet MS"/>
              </a:rPr>
              <a:t>proteins </a:t>
            </a:r>
            <a:r>
              <a:rPr sz="2800" spc="-180" dirty="0">
                <a:latin typeface="Trebuchet MS"/>
                <a:cs typeface="Trebuchet MS"/>
              </a:rPr>
              <a:t>that </a:t>
            </a:r>
            <a:r>
              <a:rPr sz="2800" spc="-170" dirty="0">
                <a:latin typeface="Trebuchet MS"/>
                <a:cs typeface="Trebuchet MS"/>
              </a:rPr>
              <a:t>allow </a:t>
            </a:r>
            <a:r>
              <a:rPr sz="2800" spc="-155" dirty="0">
                <a:latin typeface="Trebuchet MS"/>
                <a:cs typeface="Trebuchet MS"/>
              </a:rPr>
              <a:t>the </a:t>
            </a:r>
            <a:r>
              <a:rPr sz="2800" spc="-165" dirty="0">
                <a:latin typeface="Trebuchet MS"/>
                <a:cs typeface="Trebuchet MS"/>
              </a:rPr>
              <a:t>connective  </a:t>
            </a:r>
            <a:r>
              <a:rPr sz="2800" spc="-130" dirty="0">
                <a:latin typeface="Trebuchet MS"/>
                <a:cs typeface="Trebuchet MS"/>
              </a:rPr>
              <a:t>tissue</a:t>
            </a:r>
            <a:r>
              <a:rPr sz="2800" spc="-225" dirty="0">
                <a:latin typeface="Trebuchet MS"/>
                <a:cs typeface="Trebuchet MS"/>
              </a:rPr>
              <a:t> </a:t>
            </a:r>
            <a:r>
              <a:rPr sz="2800" spc="-145" dirty="0">
                <a:latin typeface="Trebuchet MS"/>
                <a:cs typeface="Trebuchet MS"/>
              </a:rPr>
              <a:t>to</a:t>
            </a:r>
            <a:r>
              <a:rPr sz="2800" spc="-215" dirty="0">
                <a:latin typeface="Trebuchet MS"/>
                <a:cs typeface="Trebuchet MS"/>
              </a:rPr>
              <a:t> </a:t>
            </a:r>
            <a:r>
              <a:rPr sz="2800" spc="-200" dirty="0">
                <a:latin typeface="Trebuchet MS"/>
                <a:cs typeface="Trebuchet MS"/>
              </a:rPr>
              <a:t>act</a:t>
            </a:r>
            <a:r>
              <a:rPr sz="2800" spc="-215" dirty="0">
                <a:latin typeface="Trebuchet MS"/>
                <a:cs typeface="Trebuchet MS"/>
              </a:rPr>
              <a:t> </a:t>
            </a:r>
            <a:r>
              <a:rPr sz="2800" spc="-120" dirty="0">
                <a:latin typeface="Trebuchet MS"/>
                <a:cs typeface="Trebuchet MS"/>
              </a:rPr>
              <a:t>as</a:t>
            </a:r>
            <a:r>
              <a:rPr sz="2800" spc="-210" dirty="0">
                <a:latin typeface="Trebuchet MS"/>
                <a:cs typeface="Trebuchet MS"/>
              </a:rPr>
              <a:t> </a:t>
            </a:r>
            <a:r>
              <a:rPr sz="2800" spc="-150" dirty="0">
                <a:latin typeface="Trebuchet MS"/>
                <a:cs typeface="Trebuchet MS"/>
              </a:rPr>
              <a:t>glue</a:t>
            </a:r>
            <a:r>
              <a:rPr sz="2800" spc="-200" dirty="0">
                <a:latin typeface="Trebuchet MS"/>
                <a:cs typeface="Trebuchet MS"/>
              </a:rPr>
              <a:t> </a:t>
            </a:r>
            <a:r>
              <a:rPr sz="2800" spc="-165" dirty="0">
                <a:latin typeface="Trebuchet MS"/>
                <a:cs typeface="Trebuchet MS"/>
              </a:rPr>
              <a:t>for</a:t>
            </a:r>
            <a:r>
              <a:rPr sz="2800" spc="-215" dirty="0">
                <a:latin typeface="Trebuchet MS"/>
                <a:cs typeface="Trebuchet MS"/>
              </a:rPr>
              <a:t> </a:t>
            </a:r>
            <a:r>
              <a:rPr sz="2800" spc="-150" dirty="0">
                <a:latin typeface="Trebuchet MS"/>
                <a:cs typeface="Trebuchet MS"/>
              </a:rPr>
              <a:t>the</a:t>
            </a:r>
            <a:r>
              <a:rPr sz="2800" spc="-210" dirty="0">
                <a:latin typeface="Trebuchet MS"/>
                <a:cs typeface="Trebuchet MS"/>
              </a:rPr>
              <a:t> </a:t>
            </a:r>
            <a:r>
              <a:rPr sz="2800" spc="-175" dirty="0">
                <a:latin typeface="Trebuchet MS"/>
                <a:cs typeface="Trebuchet MS"/>
              </a:rPr>
              <a:t>cells</a:t>
            </a:r>
            <a:r>
              <a:rPr sz="2800" spc="-225" dirty="0">
                <a:latin typeface="Trebuchet MS"/>
                <a:cs typeface="Trebuchet MS"/>
              </a:rPr>
              <a:t> </a:t>
            </a:r>
            <a:r>
              <a:rPr sz="2800" spc="-140" dirty="0">
                <a:latin typeface="Trebuchet MS"/>
                <a:cs typeface="Trebuchet MS"/>
              </a:rPr>
              <a:t>to</a:t>
            </a:r>
            <a:r>
              <a:rPr sz="2800" spc="-215" dirty="0">
                <a:latin typeface="Trebuchet MS"/>
                <a:cs typeface="Trebuchet MS"/>
              </a:rPr>
              <a:t> </a:t>
            </a:r>
            <a:r>
              <a:rPr sz="2800" spc="-204" dirty="0">
                <a:latin typeface="Trebuchet MS"/>
                <a:cs typeface="Trebuchet MS"/>
              </a:rPr>
              <a:t>attach</a:t>
            </a:r>
            <a:r>
              <a:rPr sz="2800" spc="-225" dirty="0">
                <a:latin typeface="Trebuchet MS"/>
                <a:cs typeface="Trebuchet MS"/>
              </a:rPr>
              <a:t> </a:t>
            </a:r>
            <a:r>
              <a:rPr sz="2800" spc="-145" dirty="0">
                <a:latin typeface="Trebuchet MS"/>
                <a:cs typeface="Trebuchet MS"/>
              </a:rPr>
              <a:t>to</a:t>
            </a:r>
            <a:r>
              <a:rPr sz="2800" spc="-215" dirty="0">
                <a:latin typeface="Trebuchet MS"/>
                <a:cs typeface="Trebuchet MS"/>
              </a:rPr>
              <a:t> </a:t>
            </a:r>
            <a:r>
              <a:rPr sz="2800" spc="-150" dirty="0">
                <a:latin typeface="Trebuchet MS"/>
                <a:cs typeface="Trebuchet MS"/>
              </a:rPr>
              <a:t>the  </a:t>
            </a:r>
            <a:r>
              <a:rPr sz="2800" spc="-215" dirty="0">
                <a:latin typeface="Trebuchet MS"/>
                <a:cs typeface="Trebuchet MS"/>
              </a:rPr>
              <a:t>matrix.</a:t>
            </a:r>
            <a:endParaRPr sz="2800" dirty="0">
              <a:latin typeface="Trebuchet MS"/>
              <a:cs typeface="Trebuchet MS"/>
            </a:endParaRPr>
          </a:p>
          <a:p>
            <a:pPr marL="91440" algn="l" rtl="0">
              <a:lnSpc>
                <a:spcPts val="3025"/>
              </a:lnSpc>
            </a:pPr>
            <a:r>
              <a:rPr sz="2800" spc="-185" dirty="0">
                <a:latin typeface="Trebuchet MS"/>
                <a:cs typeface="Trebuchet MS"/>
              </a:rPr>
              <a:t>The </a:t>
            </a:r>
            <a:r>
              <a:rPr sz="2800" spc="-120" dirty="0">
                <a:latin typeface="Trebuchet MS"/>
                <a:cs typeface="Trebuchet MS"/>
              </a:rPr>
              <a:t>ground </a:t>
            </a:r>
            <a:r>
              <a:rPr sz="2800" spc="-150" dirty="0">
                <a:latin typeface="Trebuchet MS"/>
                <a:cs typeface="Trebuchet MS"/>
              </a:rPr>
              <a:t>substance </a:t>
            </a:r>
            <a:r>
              <a:rPr sz="2800" spc="-145" dirty="0">
                <a:latin typeface="Trebuchet MS"/>
                <a:cs typeface="Trebuchet MS"/>
              </a:rPr>
              <a:t>functions </a:t>
            </a:r>
            <a:r>
              <a:rPr sz="2800" spc="-125" dirty="0">
                <a:latin typeface="Trebuchet MS"/>
                <a:cs typeface="Trebuchet MS"/>
              </a:rPr>
              <a:t>as </a:t>
            </a:r>
            <a:r>
              <a:rPr sz="2800" spc="-155" dirty="0">
                <a:latin typeface="Trebuchet MS"/>
                <a:cs typeface="Trebuchet MS"/>
              </a:rPr>
              <a:t>a</a:t>
            </a:r>
            <a:r>
              <a:rPr sz="2800" spc="75" dirty="0">
                <a:latin typeface="Trebuchet MS"/>
                <a:cs typeface="Trebuchet MS"/>
              </a:rPr>
              <a:t> </a:t>
            </a:r>
            <a:r>
              <a:rPr sz="2800" spc="-165" dirty="0">
                <a:latin typeface="Trebuchet MS"/>
                <a:cs typeface="Trebuchet MS"/>
              </a:rPr>
              <a:t>molecular</a:t>
            </a:r>
            <a:endParaRPr sz="2800" dirty="0">
              <a:latin typeface="Trebuchet MS"/>
              <a:cs typeface="Trebuchet MS"/>
            </a:endParaRPr>
          </a:p>
        </p:txBody>
      </p:sp>
      <p:sp>
        <p:nvSpPr>
          <p:cNvPr id="5" name="object 5"/>
          <p:cNvSpPr txBox="1"/>
          <p:nvPr/>
        </p:nvSpPr>
        <p:spPr>
          <a:xfrm>
            <a:off x="80264" y="3512058"/>
            <a:ext cx="1257300" cy="452120"/>
          </a:xfrm>
          <a:prstGeom prst="rect">
            <a:avLst/>
          </a:prstGeom>
        </p:spPr>
        <p:txBody>
          <a:bodyPr vert="horz" wrap="square" lIns="0" tIns="12065" rIns="0" bIns="0" rtlCol="0">
            <a:spAutoFit/>
          </a:bodyPr>
          <a:lstStyle/>
          <a:p>
            <a:pPr marL="12700">
              <a:lnSpc>
                <a:spcPct val="100000"/>
              </a:lnSpc>
              <a:spcBef>
                <a:spcPts val="95"/>
              </a:spcBef>
              <a:tabLst>
                <a:tab pos="943610" algn="l"/>
              </a:tabLst>
            </a:pPr>
            <a:r>
              <a:rPr sz="2800" spc="-70" dirty="0">
                <a:latin typeface="Trebuchet MS"/>
                <a:cs typeface="Trebuchet MS"/>
              </a:rPr>
              <a:t>s</a:t>
            </a:r>
            <a:r>
              <a:rPr sz="2800" spc="-114" dirty="0">
                <a:latin typeface="Trebuchet MS"/>
                <a:cs typeface="Trebuchet MS"/>
              </a:rPr>
              <a:t>i</a:t>
            </a:r>
            <a:r>
              <a:rPr sz="2800" spc="-260" dirty="0">
                <a:latin typeface="Trebuchet MS"/>
                <a:cs typeface="Trebuchet MS"/>
              </a:rPr>
              <a:t>e</a:t>
            </a:r>
            <a:r>
              <a:rPr sz="2800" spc="-190" dirty="0">
                <a:latin typeface="Trebuchet MS"/>
                <a:cs typeface="Trebuchet MS"/>
              </a:rPr>
              <a:t>v</a:t>
            </a:r>
            <a:r>
              <a:rPr sz="2800" spc="-150" dirty="0">
                <a:latin typeface="Trebuchet MS"/>
                <a:cs typeface="Trebuchet MS"/>
              </a:rPr>
              <a:t>e</a:t>
            </a:r>
            <a:r>
              <a:rPr sz="2800" dirty="0">
                <a:latin typeface="Trebuchet MS"/>
                <a:cs typeface="Trebuchet MS"/>
              </a:rPr>
              <a:t>	</a:t>
            </a:r>
            <a:r>
              <a:rPr sz="2800" spc="-114" dirty="0">
                <a:latin typeface="Trebuchet MS"/>
                <a:cs typeface="Trebuchet MS"/>
              </a:rPr>
              <a:t>or</a:t>
            </a:r>
            <a:endParaRPr sz="2800" dirty="0">
              <a:latin typeface="Trebuchet MS"/>
              <a:cs typeface="Trebuchet MS"/>
            </a:endParaRPr>
          </a:p>
        </p:txBody>
      </p:sp>
      <p:sp>
        <p:nvSpPr>
          <p:cNvPr id="6" name="object 6"/>
          <p:cNvSpPr txBox="1"/>
          <p:nvPr/>
        </p:nvSpPr>
        <p:spPr>
          <a:xfrm>
            <a:off x="80264" y="3896105"/>
            <a:ext cx="1263650" cy="452120"/>
          </a:xfrm>
          <a:prstGeom prst="rect">
            <a:avLst/>
          </a:prstGeom>
        </p:spPr>
        <p:txBody>
          <a:bodyPr vert="horz" wrap="square" lIns="0" tIns="12065" rIns="0" bIns="0" rtlCol="0">
            <a:spAutoFit/>
          </a:bodyPr>
          <a:lstStyle/>
          <a:p>
            <a:pPr marL="12700">
              <a:lnSpc>
                <a:spcPct val="100000"/>
              </a:lnSpc>
              <a:spcBef>
                <a:spcPts val="95"/>
              </a:spcBef>
            </a:pPr>
            <a:r>
              <a:rPr sz="2800" spc="-135" dirty="0">
                <a:latin typeface="Trebuchet MS"/>
                <a:cs typeface="Trebuchet MS"/>
              </a:rPr>
              <a:t>b</a:t>
            </a:r>
            <a:r>
              <a:rPr sz="2800" spc="-190" dirty="0">
                <a:latin typeface="Trebuchet MS"/>
                <a:cs typeface="Trebuchet MS"/>
              </a:rPr>
              <a:t>e</a:t>
            </a:r>
            <a:r>
              <a:rPr sz="2800" spc="-215" dirty="0">
                <a:latin typeface="Trebuchet MS"/>
                <a:cs typeface="Trebuchet MS"/>
              </a:rPr>
              <a:t>t</a:t>
            </a:r>
            <a:r>
              <a:rPr sz="2800" spc="-180" dirty="0">
                <a:latin typeface="Trebuchet MS"/>
                <a:cs typeface="Trebuchet MS"/>
              </a:rPr>
              <a:t>wee</a:t>
            </a:r>
            <a:r>
              <a:rPr sz="2800" spc="-80" dirty="0">
                <a:latin typeface="Trebuchet MS"/>
                <a:cs typeface="Trebuchet MS"/>
              </a:rPr>
              <a:t>n</a:t>
            </a:r>
            <a:endParaRPr sz="2800" dirty="0">
              <a:latin typeface="Trebuchet MS"/>
              <a:cs typeface="Trebuchet MS"/>
            </a:endParaRPr>
          </a:p>
        </p:txBody>
      </p:sp>
      <p:sp>
        <p:nvSpPr>
          <p:cNvPr id="7" name="object 7"/>
          <p:cNvSpPr txBox="1"/>
          <p:nvPr/>
        </p:nvSpPr>
        <p:spPr>
          <a:xfrm>
            <a:off x="1537461" y="3512058"/>
            <a:ext cx="4309745" cy="835660"/>
          </a:xfrm>
          <a:prstGeom prst="rect">
            <a:avLst/>
          </a:prstGeom>
        </p:spPr>
        <p:txBody>
          <a:bodyPr vert="horz" wrap="square" lIns="0" tIns="60960" rIns="0" bIns="0" rtlCol="0">
            <a:spAutoFit/>
          </a:bodyPr>
          <a:lstStyle/>
          <a:p>
            <a:pPr marL="314325" marR="5080" indent="-302260" algn="l">
              <a:lnSpc>
                <a:spcPts val="3020"/>
              </a:lnSpc>
              <a:spcBef>
                <a:spcPts val="480"/>
              </a:spcBef>
              <a:tabLst>
                <a:tab pos="1624965" algn="l"/>
                <a:tab pos="2245360" algn="l"/>
                <a:tab pos="3560445" algn="l"/>
                <a:tab pos="4005579" algn="l"/>
              </a:tabLst>
            </a:pPr>
            <a:r>
              <a:rPr sz="2800" spc="-145" dirty="0">
                <a:latin typeface="Trebuchet MS"/>
                <a:cs typeface="Trebuchet MS"/>
              </a:rPr>
              <a:t>m</a:t>
            </a:r>
            <a:r>
              <a:rPr sz="2800" spc="-180" dirty="0">
                <a:latin typeface="Trebuchet MS"/>
                <a:cs typeface="Trebuchet MS"/>
              </a:rPr>
              <a:t>e</a:t>
            </a:r>
            <a:r>
              <a:rPr sz="2800" spc="-135" dirty="0">
                <a:latin typeface="Trebuchet MS"/>
                <a:cs typeface="Trebuchet MS"/>
              </a:rPr>
              <a:t>d</a:t>
            </a:r>
            <a:r>
              <a:rPr sz="2800" spc="-90" dirty="0">
                <a:latin typeface="Trebuchet MS"/>
                <a:cs typeface="Trebuchet MS"/>
              </a:rPr>
              <a:t>i</a:t>
            </a:r>
            <a:r>
              <a:rPr sz="2800" spc="-200" dirty="0">
                <a:latin typeface="Trebuchet MS"/>
                <a:cs typeface="Trebuchet MS"/>
              </a:rPr>
              <a:t>u</a:t>
            </a:r>
            <a:r>
              <a:rPr sz="2800" spc="-114" dirty="0">
                <a:latin typeface="Trebuchet MS"/>
                <a:cs typeface="Trebuchet MS"/>
              </a:rPr>
              <a:t>m</a:t>
            </a:r>
            <a:r>
              <a:rPr sz="2800" dirty="0">
                <a:latin typeface="Trebuchet MS"/>
                <a:cs typeface="Trebuchet MS"/>
              </a:rPr>
              <a:t>	</a:t>
            </a:r>
            <a:r>
              <a:rPr sz="2800" spc="-285" dirty="0">
                <a:latin typeface="Trebuchet MS"/>
                <a:cs typeface="Trebuchet MS"/>
              </a:rPr>
              <a:t>f</a:t>
            </a:r>
            <a:r>
              <a:rPr sz="2800" spc="-75" dirty="0">
                <a:latin typeface="Trebuchet MS"/>
                <a:cs typeface="Trebuchet MS"/>
              </a:rPr>
              <a:t>o</a:t>
            </a:r>
            <a:r>
              <a:rPr sz="2800" spc="-125" dirty="0">
                <a:latin typeface="Trebuchet MS"/>
                <a:cs typeface="Trebuchet MS"/>
              </a:rPr>
              <a:t>r</a:t>
            </a:r>
            <a:r>
              <a:rPr sz="2800" dirty="0">
                <a:latin typeface="Trebuchet MS"/>
                <a:cs typeface="Trebuchet MS"/>
              </a:rPr>
              <a:t>	</a:t>
            </a:r>
            <a:r>
              <a:rPr sz="2800" spc="-70" dirty="0">
                <a:latin typeface="Trebuchet MS"/>
                <a:cs typeface="Trebuchet MS"/>
              </a:rPr>
              <a:t>s</a:t>
            </a:r>
            <a:r>
              <a:rPr sz="2800" spc="-105" dirty="0">
                <a:latin typeface="Trebuchet MS"/>
                <a:cs typeface="Trebuchet MS"/>
              </a:rPr>
              <a:t>u</a:t>
            </a:r>
            <a:r>
              <a:rPr sz="2800" spc="-150" dirty="0">
                <a:latin typeface="Trebuchet MS"/>
                <a:cs typeface="Trebuchet MS"/>
              </a:rPr>
              <a:t>b</a:t>
            </a:r>
            <a:r>
              <a:rPr sz="2800" spc="-120" dirty="0">
                <a:latin typeface="Trebuchet MS"/>
                <a:cs typeface="Trebuchet MS"/>
              </a:rPr>
              <a:t>s</a:t>
            </a:r>
            <a:r>
              <a:rPr sz="2800" spc="-250" dirty="0">
                <a:latin typeface="Trebuchet MS"/>
                <a:cs typeface="Trebuchet MS"/>
              </a:rPr>
              <a:t>t</a:t>
            </a:r>
            <a:r>
              <a:rPr sz="2800" spc="-175" dirty="0">
                <a:latin typeface="Trebuchet MS"/>
                <a:cs typeface="Trebuchet MS"/>
              </a:rPr>
              <a:t>a</a:t>
            </a:r>
            <a:r>
              <a:rPr sz="2800" spc="-105" dirty="0">
                <a:latin typeface="Trebuchet MS"/>
                <a:cs typeface="Trebuchet MS"/>
              </a:rPr>
              <a:t>n</a:t>
            </a:r>
            <a:r>
              <a:rPr sz="2800" spc="-229" dirty="0">
                <a:latin typeface="Trebuchet MS"/>
                <a:cs typeface="Trebuchet MS"/>
              </a:rPr>
              <a:t>c</a:t>
            </a:r>
            <a:r>
              <a:rPr sz="2800" spc="-180" dirty="0">
                <a:latin typeface="Trebuchet MS"/>
                <a:cs typeface="Trebuchet MS"/>
              </a:rPr>
              <a:t>e</a:t>
            </a:r>
            <a:r>
              <a:rPr sz="2800" spc="-55" dirty="0">
                <a:latin typeface="Trebuchet MS"/>
                <a:cs typeface="Trebuchet MS"/>
              </a:rPr>
              <a:t>s</a:t>
            </a:r>
            <a:r>
              <a:rPr sz="2800" dirty="0">
                <a:latin typeface="Trebuchet MS"/>
                <a:cs typeface="Trebuchet MS"/>
              </a:rPr>
              <a:t>	</a:t>
            </a:r>
            <a:r>
              <a:rPr sz="2800" spc="-145" dirty="0">
                <a:latin typeface="Trebuchet MS"/>
                <a:cs typeface="Trebuchet MS"/>
              </a:rPr>
              <a:t>to  </a:t>
            </a:r>
            <a:r>
              <a:rPr sz="2800" spc="-120" dirty="0">
                <a:latin typeface="Trebuchet MS"/>
                <a:cs typeface="Trebuchet MS"/>
              </a:rPr>
              <a:t>blood	</a:t>
            </a:r>
            <a:r>
              <a:rPr sz="2800" spc="-175" dirty="0">
                <a:latin typeface="Trebuchet MS"/>
                <a:cs typeface="Trebuchet MS"/>
              </a:rPr>
              <a:t>capillaries	</a:t>
            </a:r>
            <a:r>
              <a:rPr sz="2800" spc="-130" dirty="0">
                <a:latin typeface="Trebuchet MS"/>
                <a:cs typeface="Trebuchet MS"/>
              </a:rPr>
              <a:t>and</a:t>
            </a:r>
            <a:endParaRPr sz="2800" dirty="0">
              <a:latin typeface="Trebuchet MS"/>
              <a:cs typeface="Trebuchet MS"/>
            </a:endParaRPr>
          </a:p>
        </p:txBody>
      </p:sp>
      <p:sp>
        <p:nvSpPr>
          <p:cNvPr id="8" name="object 8"/>
          <p:cNvSpPr txBox="1"/>
          <p:nvPr/>
        </p:nvSpPr>
        <p:spPr>
          <a:xfrm>
            <a:off x="5257801" y="3512058"/>
            <a:ext cx="1601724" cy="835660"/>
          </a:xfrm>
          <a:prstGeom prst="rect">
            <a:avLst/>
          </a:prstGeom>
        </p:spPr>
        <p:txBody>
          <a:bodyPr vert="horz" wrap="square" lIns="0" tIns="60960" rIns="0" bIns="0" rtlCol="0">
            <a:spAutoFit/>
          </a:bodyPr>
          <a:lstStyle/>
          <a:p>
            <a:pPr marL="102235" marR="5080" indent="-90170" algn="l">
              <a:lnSpc>
                <a:spcPts val="3020"/>
              </a:lnSpc>
              <a:spcBef>
                <a:spcPts val="480"/>
              </a:spcBef>
            </a:pPr>
            <a:r>
              <a:rPr sz="2800" spc="-215" dirty="0">
                <a:latin typeface="Trebuchet MS"/>
                <a:cs typeface="Trebuchet MS"/>
              </a:rPr>
              <a:t>t</a:t>
            </a:r>
            <a:r>
              <a:rPr sz="2800" spc="-200" dirty="0">
                <a:latin typeface="Trebuchet MS"/>
                <a:cs typeface="Trebuchet MS"/>
              </a:rPr>
              <a:t>r</a:t>
            </a:r>
            <a:r>
              <a:rPr sz="2800" spc="-225" dirty="0">
                <a:latin typeface="Trebuchet MS"/>
                <a:cs typeface="Trebuchet MS"/>
              </a:rPr>
              <a:t>a</a:t>
            </a:r>
            <a:r>
              <a:rPr sz="2800" spc="-190" dirty="0">
                <a:latin typeface="Trebuchet MS"/>
                <a:cs typeface="Trebuchet MS"/>
              </a:rPr>
              <a:t>v</a:t>
            </a:r>
            <a:r>
              <a:rPr sz="2800" spc="-180" dirty="0">
                <a:latin typeface="Trebuchet MS"/>
                <a:cs typeface="Trebuchet MS"/>
              </a:rPr>
              <a:t>e</a:t>
            </a:r>
            <a:r>
              <a:rPr sz="2800" spc="-215" dirty="0">
                <a:latin typeface="Trebuchet MS"/>
                <a:cs typeface="Trebuchet MS"/>
              </a:rPr>
              <a:t>l  </a:t>
            </a:r>
            <a:r>
              <a:rPr sz="2800" spc="-229" dirty="0">
                <a:latin typeface="Trebuchet MS"/>
                <a:cs typeface="Trebuchet MS"/>
              </a:rPr>
              <a:t>c</a:t>
            </a:r>
            <a:r>
              <a:rPr sz="2800" spc="-180" dirty="0">
                <a:latin typeface="Trebuchet MS"/>
                <a:cs typeface="Trebuchet MS"/>
              </a:rPr>
              <a:t>e</a:t>
            </a:r>
            <a:r>
              <a:rPr sz="2800" spc="-210" dirty="0">
                <a:latin typeface="Trebuchet MS"/>
                <a:cs typeface="Trebuchet MS"/>
              </a:rPr>
              <a:t>l</a:t>
            </a:r>
            <a:r>
              <a:rPr sz="2800" spc="-225" dirty="0">
                <a:latin typeface="Trebuchet MS"/>
                <a:cs typeface="Trebuchet MS"/>
              </a:rPr>
              <a:t>l</a:t>
            </a:r>
            <a:r>
              <a:rPr sz="2800" spc="-70" dirty="0">
                <a:latin typeface="Trebuchet MS"/>
                <a:cs typeface="Trebuchet MS"/>
              </a:rPr>
              <a:t>s</a:t>
            </a:r>
            <a:r>
              <a:rPr sz="2800" spc="-345" dirty="0">
                <a:latin typeface="Trebuchet MS"/>
                <a:cs typeface="Trebuchet MS"/>
              </a:rPr>
              <a:t>.</a:t>
            </a:r>
            <a:endParaRPr sz="2800" dirty="0">
              <a:latin typeface="Trebuchet MS"/>
              <a:cs typeface="Trebuchet MS"/>
            </a:endParaRPr>
          </a:p>
        </p:txBody>
      </p:sp>
      <p:sp>
        <p:nvSpPr>
          <p:cNvPr id="9" name="object 9"/>
          <p:cNvSpPr txBox="1"/>
          <p:nvPr/>
        </p:nvSpPr>
        <p:spPr>
          <a:xfrm>
            <a:off x="0" y="4663821"/>
            <a:ext cx="6861429" cy="1219179"/>
          </a:xfrm>
          <a:prstGeom prst="rect">
            <a:avLst/>
          </a:prstGeom>
        </p:spPr>
        <p:txBody>
          <a:bodyPr vert="horz" wrap="square" lIns="0" tIns="55244" rIns="0" bIns="0" rtlCol="0">
            <a:spAutoFit/>
          </a:bodyPr>
          <a:lstStyle/>
          <a:p>
            <a:pPr marL="12700" marR="5080" algn="l">
              <a:lnSpc>
                <a:spcPct val="90000"/>
              </a:lnSpc>
              <a:spcBef>
                <a:spcPts val="434"/>
              </a:spcBef>
            </a:pPr>
            <a:r>
              <a:rPr sz="2800" spc="-185" dirty="0">
                <a:latin typeface="Trebuchet MS"/>
                <a:cs typeface="Trebuchet MS"/>
              </a:rPr>
              <a:t>The </a:t>
            </a:r>
            <a:r>
              <a:rPr sz="2800" spc="-160" dirty="0">
                <a:latin typeface="Trebuchet MS"/>
                <a:cs typeface="Trebuchet MS"/>
              </a:rPr>
              <a:t>fibers </a:t>
            </a:r>
            <a:r>
              <a:rPr sz="2800" spc="-150" dirty="0">
                <a:latin typeface="Trebuchet MS"/>
                <a:cs typeface="Trebuchet MS"/>
              </a:rPr>
              <a:t>embedded </a:t>
            </a:r>
            <a:r>
              <a:rPr sz="2800" spc="-135" dirty="0">
                <a:latin typeface="Trebuchet MS"/>
                <a:cs typeface="Trebuchet MS"/>
              </a:rPr>
              <a:t>in </a:t>
            </a:r>
            <a:r>
              <a:rPr sz="2800" spc="-155" dirty="0">
                <a:latin typeface="Trebuchet MS"/>
                <a:cs typeface="Trebuchet MS"/>
              </a:rPr>
              <a:t>the </a:t>
            </a:r>
            <a:r>
              <a:rPr sz="2800" spc="-120" dirty="0">
                <a:latin typeface="Trebuchet MS"/>
                <a:cs typeface="Trebuchet MS"/>
              </a:rPr>
              <a:t>ground </a:t>
            </a:r>
            <a:r>
              <a:rPr sz="2800" spc="-150" dirty="0">
                <a:latin typeface="Trebuchet MS"/>
                <a:cs typeface="Trebuchet MS"/>
              </a:rPr>
              <a:t>substance  </a:t>
            </a:r>
            <a:r>
              <a:rPr sz="2800" spc="-155" dirty="0">
                <a:latin typeface="Trebuchet MS"/>
                <a:cs typeface="Trebuchet MS"/>
              </a:rPr>
              <a:t>impede </a:t>
            </a:r>
            <a:r>
              <a:rPr sz="2800" spc="-145" dirty="0">
                <a:latin typeface="Trebuchet MS"/>
                <a:cs typeface="Trebuchet MS"/>
              </a:rPr>
              <a:t>diffusion somewhat </a:t>
            </a:r>
            <a:r>
              <a:rPr sz="2800" spc="-135" dirty="0">
                <a:latin typeface="Trebuchet MS"/>
                <a:cs typeface="Trebuchet MS"/>
              </a:rPr>
              <a:t>and </a:t>
            </a:r>
            <a:r>
              <a:rPr sz="2800" spc="-195" dirty="0">
                <a:latin typeface="Trebuchet MS"/>
                <a:cs typeface="Trebuchet MS"/>
              </a:rPr>
              <a:t>make </a:t>
            </a:r>
            <a:r>
              <a:rPr sz="2800" spc="-200" dirty="0">
                <a:latin typeface="Trebuchet MS"/>
                <a:cs typeface="Trebuchet MS"/>
              </a:rPr>
              <a:t>it </a:t>
            </a:r>
            <a:r>
              <a:rPr sz="2800" spc="-130" dirty="0">
                <a:latin typeface="Trebuchet MS"/>
                <a:cs typeface="Trebuchet MS"/>
              </a:rPr>
              <a:t>less  </a:t>
            </a:r>
            <a:r>
              <a:rPr sz="2800" spc="-195" dirty="0">
                <a:latin typeface="Trebuchet MS"/>
                <a:cs typeface="Trebuchet MS"/>
              </a:rPr>
              <a:t>pliable.</a:t>
            </a:r>
            <a:endParaRPr sz="2800" dirty="0">
              <a:latin typeface="Trebuchet MS"/>
              <a:cs typeface="Trebuchet MS"/>
            </a:endParaRPr>
          </a:p>
        </p:txBody>
      </p:sp>
      <p:sp>
        <p:nvSpPr>
          <p:cNvPr id="11" name="object 11"/>
          <p:cNvSpPr/>
          <p:nvPr/>
        </p:nvSpPr>
        <p:spPr>
          <a:xfrm>
            <a:off x="7121683" y="1219200"/>
            <a:ext cx="5178551" cy="414333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8539" y="0"/>
            <a:ext cx="8632825" cy="6329169"/>
          </a:xfrm>
          <a:prstGeom prst="rect">
            <a:avLst/>
          </a:prstGeom>
        </p:spPr>
        <p:txBody>
          <a:bodyPr vert="horz" wrap="square" lIns="0" tIns="54610" rIns="0" bIns="0" rtlCol="0">
            <a:spAutoFit/>
          </a:bodyPr>
          <a:lstStyle/>
          <a:p>
            <a:pPr marL="241300" indent="-228600" algn="l" rtl="0">
              <a:lnSpc>
                <a:spcPct val="100000"/>
              </a:lnSpc>
              <a:spcBef>
                <a:spcPts val="430"/>
              </a:spcBef>
              <a:buFont typeface="Arial"/>
              <a:buChar char="•"/>
              <a:tabLst>
                <a:tab pos="241300" algn="l"/>
              </a:tabLst>
            </a:pPr>
            <a:r>
              <a:rPr sz="2400" b="1" spc="-5" dirty="0">
                <a:solidFill>
                  <a:srgbClr val="C00000"/>
                </a:solidFill>
                <a:latin typeface="Carlito"/>
                <a:cs typeface="Carlito"/>
              </a:rPr>
              <a:t>Fibers</a:t>
            </a:r>
            <a:endParaRPr sz="2400" dirty="0">
              <a:latin typeface="Carlito"/>
              <a:cs typeface="Carlito"/>
            </a:endParaRPr>
          </a:p>
          <a:p>
            <a:pPr marL="241300" indent="-228600" algn="l" rtl="0">
              <a:lnSpc>
                <a:spcPct val="100000"/>
              </a:lnSpc>
              <a:spcBef>
                <a:spcPts val="280"/>
              </a:spcBef>
              <a:buFont typeface="Arial"/>
              <a:buChar char="•"/>
              <a:tabLst>
                <a:tab pos="241300" algn="l"/>
              </a:tabLst>
            </a:pPr>
            <a:r>
              <a:rPr sz="2000" b="1" spc="-10" dirty="0">
                <a:latin typeface="Carlito"/>
                <a:cs typeface="Carlito"/>
              </a:rPr>
              <a:t>Three </a:t>
            </a:r>
            <a:r>
              <a:rPr sz="2000" b="1" spc="-5" dirty="0">
                <a:latin typeface="Carlito"/>
                <a:cs typeface="Carlito"/>
              </a:rPr>
              <a:t>main </a:t>
            </a:r>
            <a:r>
              <a:rPr sz="2000" b="1" dirty="0">
                <a:latin typeface="Carlito"/>
                <a:cs typeface="Carlito"/>
              </a:rPr>
              <a:t>types of </a:t>
            </a:r>
            <a:r>
              <a:rPr sz="2000" b="1" spc="-10" dirty="0">
                <a:latin typeface="Carlito"/>
                <a:cs typeface="Carlito"/>
              </a:rPr>
              <a:t>fibers are secreted </a:t>
            </a:r>
            <a:r>
              <a:rPr sz="2000" b="1" spc="-5" dirty="0">
                <a:latin typeface="Carlito"/>
                <a:cs typeface="Carlito"/>
              </a:rPr>
              <a:t>by</a:t>
            </a:r>
            <a:r>
              <a:rPr sz="2000" b="1" spc="10" dirty="0">
                <a:latin typeface="Carlito"/>
                <a:cs typeface="Carlito"/>
              </a:rPr>
              <a:t> </a:t>
            </a:r>
            <a:r>
              <a:rPr sz="2000" b="1" spc="-5" dirty="0">
                <a:solidFill>
                  <a:srgbClr val="C00000"/>
                </a:solidFill>
                <a:latin typeface="Carlito"/>
                <a:cs typeface="Carlito"/>
              </a:rPr>
              <a:t>fibroblasts,</a:t>
            </a:r>
            <a:endParaRPr sz="2000" dirty="0">
              <a:latin typeface="Carlito"/>
              <a:cs typeface="Carlito"/>
            </a:endParaRPr>
          </a:p>
          <a:p>
            <a:pPr marL="241300" indent="-228600" algn="l" rtl="0">
              <a:lnSpc>
                <a:spcPct val="100000"/>
              </a:lnSpc>
              <a:spcBef>
                <a:spcPts val="434"/>
              </a:spcBef>
              <a:buFont typeface="Arial"/>
              <a:buChar char="•"/>
              <a:tabLst>
                <a:tab pos="241300" algn="l"/>
              </a:tabLst>
            </a:pPr>
            <a:r>
              <a:rPr sz="1600" b="1" spc="-5" dirty="0">
                <a:solidFill>
                  <a:srgbClr val="EC7C30"/>
                </a:solidFill>
                <a:latin typeface="Carlito"/>
                <a:cs typeface="Carlito"/>
              </a:rPr>
              <a:t>Collagen</a:t>
            </a:r>
            <a:r>
              <a:rPr sz="1600" b="1" spc="-10" dirty="0">
                <a:solidFill>
                  <a:srgbClr val="EC7C30"/>
                </a:solidFill>
                <a:latin typeface="Carlito"/>
                <a:cs typeface="Carlito"/>
              </a:rPr>
              <a:t> fibers</a:t>
            </a:r>
            <a:endParaRPr sz="1600" dirty="0">
              <a:latin typeface="Carlito"/>
              <a:cs typeface="Carlito"/>
            </a:endParaRPr>
          </a:p>
          <a:p>
            <a:pPr marL="241300" marR="8255" indent="-228600" algn="l" rtl="0">
              <a:lnSpc>
                <a:spcPct val="70000"/>
              </a:lnSpc>
              <a:spcBef>
                <a:spcPts val="1000"/>
              </a:spcBef>
              <a:buFont typeface="Arial"/>
              <a:buChar char="•"/>
              <a:tabLst>
                <a:tab pos="241300" algn="l"/>
              </a:tabLst>
            </a:pPr>
            <a:r>
              <a:rPr sz="1800" b="1" spc="-10" dirty="0">
                <a:latin typeface="Carlito"/>
                <a:cs typeface="Carlito"/>
              </a:rPr>
              <a:t>Are constructed </a:t>
            </a:r>
            <a:r>
              <a:rPr sz="1800" b="1" spc="-5" dirty="0">
                <a:latin typeface="Carlito"/>
                <a:cs typeface="Carlito"/>
              </a:rPr>
              <a:t>primarily </a:t>
            </a:r>
            <a:r>
              <a:rPr sz="1800" b="1" dirty="0">
                <a:latin typeface="Carlito"/>
                <a:cs typeface="Carlito"/>
              </a:rPr>
              <a:t>of </a:t>
            </a:r>
            <a:r>
              <a:rPr sz="1800" b="1" spc="-5" dirty="0">
                <a:latin typeface="Carlito"/>
                <a:cs typeface="Carlito"/>
              </a:rPr>
              <a:t>the </a:t>
            </a:r>
            <a:r>
              <a:rPr sz="1800" b="1" spc="-10" dirty="0">
                <a:latin typeface="Carlito"/>
                <a:cs typeface="Carlito"/>
              </a:rPr>
              <a:t>fibrous </a:t>
            </a:r>
            <a:r>
              <a:rPr sz="1800" b="1" spc="-15" dirty="0">
                <a:latin typeface="Carlito"/>
                <a:cs typeface="Carlito"/>
              </a:rPr>
              <a:t>protein </a:t>
            </a:r>
            <a:r>
              <a:rPr sz="1800" b="1" spc="-10" dirty="0">
                <a:latin typeface="Carlito"/>
                <a:cs typeface="Carlito"/>
              </a:rPr>
              <a:t>(collagen </a:t>
            </a:r>
            <a:r>
              <a:rPr sz="1800" b="1" dirty="0">
                <a:latin typeface="Carlito"/>
                <a:cs typeface="Carlito"/>
              </a:rPr>
              <a:t>) </a:t>
            </a:r>
            <a:r>
              <a:rPr sz="1800" b="1" spc="-10" dirty="0">
                <a:latin typeface="Carlito"/>
                <a:cs typeface="Carlito"/>
              </a:rPr>
              <a:t>subunits </a:t>
            </a:r>
            <a:r>
              <a:rPr sz="1800" b="1" spc="-15" dirty="0">
                <a:latin typeface="Carlito"/>
                <a:cs typeface="Carlito"/>
              </a:rPr>
              <a:t>linked together to  </a:t>
            </a:r>
            <a:r>
              <a:rPr sz="1800" b="1" spc="-10" dirty="0">
                <a:latin typeface="Carlito"/>
                <a:cs typeface="Carlito"/>
              </a:rPr>
              <a:t>form </a:t>
            </a:r>
            <a:r>
              <a:rPr sz="1800" b="1" dirty="0">
                <a:latin typeface="Carlito"/>
                <a:cs typeface="Carlito"/>
              </a:rPr>
              <a:t>a long and </a:t>
            </a:r>
            <a:r>
              <a:rPr sz="1800" b="1" spc="-10" dirty="0">
                <a:latin typeface="Carlito"/>
                <a:cs typeface="Carlito"/>
              </a:rPr>
              <a:t>straight</a:t>
            </a:r>
            <a:r>
              <a:rPr sz="1800" b="1" spc="-45" dirty="0">
                <a:latin typeface="Carlito"/>
                <a:cs typeface="Carlito"/>
              </a:rPr>
              <a:t> </a:t>
            </a:r>
            <a:r>
              <a:rPr sz="1800" b="1" spc="-30" dirty="0">
                <a:latin typeface="Carlito"/>
                <a:cs typeface="Carlito"/>
              </a:rPr>
              <a:t>fiber.</a:t>
            </a:r>
            <a:endParaRPr sz="1800" dirty="0">
              <a:latin typeface="Carlito"/>
              <a:cs typeface="Carlito"/>
            </a:endParaRPr>
          </a:p>
          <a:p>
            <a:pPr marL="241300" marR="5080" indent="-228600" algn="l" rtl="0">
              <a:lnSpc>
                <a:spcPct val="70000"/>
              </a:lnSpc>
              <a:spcBef>
                <a:spcPts val="1000"/>
              </a:spcBef>
              <a:buFont typeface="Arial"/>
              <a:buChar char="•"/>
              <a:tabLst>
                <a:tab pos="293370" algn="l"/>
              </a:tabLst>
            </a:pPr>
            <a:r>
              <a:rPr dirty="0"/>
              <a:t>	</a:t>
            </a:r>
            <a:r>
              <a:rPr sz="1800" b="1" spc="-10" dirty="0">
                <a:latin typeface="Carlito"/>
                <a:cs typeface="Carlito"/>
              </a:rPr>
              <a:t>These </a:t>
            </a:r>
            <a:r>
              <a:rPr sz="1800" b="1" spc="-15" dirty="0">
                <a:latin typeface="Carlito"/>
                <a:cs typeface="Carlito"/>
              </a:rPr>
              <a:t>fibers </a:t>
            </a:r>
            <a:r>
              <a:rPr sz="1800" b="1" spc="-10" dirty="0">
                <a:latin typeface="Carlito"/>
                <a:cs typeface="Carlito"/>
              </a:rPr>
              <a:t>are </a:t>
            </a:r>
            <a:r>
              <a:rPr sz="1800" b="1" spc="-15" dirty="0">
                <a:latin typeface="Carlito"/>
                <a:cs typeface="Carlito"/>
              </a:rPr>
              <a:t>extremely </a:t>
            </a:r>
            <a:r>
              <a:rPr sz="1800" b="1" spc="-5" dirty="0">
                <a:latin typeface="Carlito"/>
                <a:cs typeface="Carlito"/>
              </a:rPr>
              <a:t>tough and </a:t>
            </a:r>
            <a:r>
              <a:rPr sz="1800" b="1" spc="-10" dirty="0">
                <a:latin typeface="Carlito"/>
                <a:cs typeface="Carlito"/>
              </a:rPr>
              <a:t>provide </a:t>
            </a:r>
            <a:r>
              <a:rPr sz="1800" b="1" spc="-5" dirty="0">
                <a:latin typeface="Carlito"/>
                <a:cs typeface="Carlito"/>
              </a:rPr>
              <a:t>high </a:t>
            </a:r>
            <a:r>
              <a:rPr sz="1800" b="1" spc="-15" dirty="0">
                <a:latin typeface="Carlito"/>
                <a:cs typeface="Carlito"/>
              </a:rPr>
              <a:t>tensile strength </a:t>
            </a:r>
            <a:r>
              <a:rPr sz="1800" b="1" dirty="0">
                <a:latin typeface="Carlito"/>
                <a:cs typeface="Carlito"/>
              </a:rPr>
              <a:t>( </a:t>
            </a:r>
            <a:r>
              <a:rPr sz="1800" b="1" spc="-10" dirty="0">
                <a:latin typeface="Carlito"/>
                <a:cs typeface="Carlito"/>
              </a:rPr>
              <a:t>that </a:t>
            </a:r>
            <a:r>
              <a:rPr sz="1800" b="1" spc="-5" dirty="0">
                <a:latin typeface="Carlito"/>
                <a:cs typeface="Carlito"/>
              </a:rPr>
              <a:t>Is, </a:t>
            </a:r>
            <a:r>
              <a:rPr sz="1800" b="1" spc="-10" dirty="0">
                <a:latin typeface="Carlito"/>
                <a:cs typeface="Carlito"/>
              </a:rPr>
              <a:t>the </a:t>
            </a:r>
            <a:r>
              <a:rPr sz="1800" b="1" spc="-5" dirty="0">
                <a:latin typeface="Carlito"/>
                <a:cs typeface="Carlito"/>
              </a:rPr>
              <a:t>ability  </a:t>
            </a:r>
            <a:r>
              <a:rPr sz="1800" b="1" spc="-10" dirty="0">
                <a:latin typeface="Carlito"/>
                <a:cs typeface="Carlito"/>
              </a:rPr>
              <a:t>to resist </a:t>
            </a:r>
            <a:r>
              <a:rPr sz="1800" b="1" spc="-5" dirty="0">
                <a:latin typeface="Carlito"/>
                <a:cs typeface="Carlito"/>
              </a:rPr>
              <a:t>longitudinal </a:t>
            </a:r>
            <a:r>
              <a:rPr sz="1800" b="1" spc="-15" dirty="0">
                <a:latin typeface="Carlito"/>
                <a:cs typeface="Carlito"/>
              </a:rPr>
              <a:t>stress </a:t>
            </a:r>
            <a:r>
              <a:rPr sz="1800" b="1" dirty="0">
                <a:latin typeface="Carlito"/>
                <a:cs typeface="Carlito"/>
              </a:rPr>
              <a:t>) </a:t>
            </a:r>
            <a:r>
              <a:rPr sz="1800" b="1" spc="-10" dirty="0">
                <a:latin typeface="Carlito"/>
                <a:cs typeface="Carlito"/>
              </a:rPr>
              <a:t>to </a:t>
            </a:r>
            <a:r>
              <a:rPr sz="1800" b="1" dirty="0">
                <a:latin typeface="Carlito"/>
                <a:cs typeface="Carlito"/>
              </a:rPr>
              <a:t>the </a:t>
            </a:r>
            <a:r>
              <a:rPr sz="1800" b="1" spc="-5" dirty="0">
                <a:latin typeface="Carlito"/>
                <a:cs typeface="Carlito"/>
              </a:rPr>
              <a:t>matrix</a:t>
            </a:r>
            <a:r>
              <a:rPr sz="1800" b="1" spc="-25" dirty="0">
                <a:latin typeface="Carlito"/>
                <a:cs typeface="Carlito"/>
              </a:rPr>
              <a:t> </a:t>
            </a:r>
            <a:r>
              <a:rPr sz="1800" b="1" dirty="0">
                <a:latin typeface="Carlito"/>
                <a:cs typeface="Carlito"/>
              </a:rPr>
              <a:t>.</a:t>
            </a:r>
            <a:endParaRPr sz="1800" dirty="0">
              <a:latin typeface="Carlito"/>
              <a:cs typeface="Carlito"/>
            </a:endParaRPr>
          </a:p>
          <a:p>
            <a:pPr marL="241300" indent="-228600" algn="l" rtl="0">
              <a:lnSpc>
                <a:spcPts val="1835"/>
              </a:lnSpc>
              <a:spcBef>
                <a:spcPts val="345"/>
              </a:spcBef>
              <a:buFont typeface="Arial"/>
              <a:buChar char="•"/>
              <a:tabLst>
                <a:tab pos="241300" algn="l"/>
              </a:tabLst>
            </a:pPr>
            <a:r>
              <a:rPr sz="1800" b="1" spc="-5" dirty="0">
                <a:latin typeface="Carlito"/>
                <a:cs typeface="Carlito"/>
              </a:rPr>
              <a:t>when</a:t>
            </a:r>
            <a:r>
              <a:rPr sz="1800" b="1" spc="220" dirty="0">
                <a:latin typeface="Carlito"/>
                <a:cs typeface="Carlito"/>
              </a:rPr>
              <a:t> </a:t>
            </a:r>
            <a:r>
              <a:rPr sz="1800" b="1" spc="-10" dirty="0">
                <a:latin typeface="Carlito"/>
                <a:cs typeface="Carlito"/>
              </a:rPr>
              <a:t>the</a:t>
            </a:r>
            <a:r>
              <a:rPr sz="1800" b="1" spc="225" dirty="0">
                <a:latin typeface="Carlito"/>
                <a:cs typeface="Carlito"/>
              </a:rPr>
              <a:t> </a:t>
            </a:r>
            <a:r>
              <a:rPr sz="1800" b="1" spc="-15" dirty="0">
                <a:latin typeface="Carlito"/>
                <a:cs typeface="Carlito"/>
              </a:rPr>
              <a:t>fibers</a:t>
            </a:r>
            <a:r>
              <a:rPr sz="1800" b="1" spc="215" dirty="0">
                <a:latin typeface="Carlito"/>
                <a:cs typeface="Carlito"/>
              </a:rPr>
              <a:t> </a:t>
            </a:r>
            <a:r>
              <a:rPr sz="1800" b="1" spc="-10" dirty="0">
                <a:latin typeface="Carlito"/>
                <a:cs typeface="Carlito"/>
              </a:rPr>
              <a:t>are</a:t>
            </a:r>
            <a:r>
              <a:rPr sz="1800" b="1" spc="225" dirty="0">
                <a:latin typeface="Carlito"/>
                <a:cs typeface="Carlito"/>
              </a:rPr>
              <a:t> </a:t>
            </a:r>
            <a:r>
              <a:rPr sz="1800" b="1" spc="-15" dirty="0">
                <a:latin typeface="Carlito"/>
                <a:cs typeface="Carlito"/>
              </a:rPr>
              <a:t>fresh</a:t>
            </a:r>
            <a:r>
              <a:rPr sz="1800" b="1" spc="225" dirty="0">
                <a:latin typeface="Carlito"/>
                <a:cs typeface="Carlito"/>
              </a:rPr>
              <a:t> </a:t>
            </a:r>
            <a:r>
              <a:rPr sz="1800" b="1" spc="-10" dirty="0">
                <a:latin typeface="Carlito"/>
                <a:cs typeface="Carlito"/>
              </a:rPr>
              <a:t>they</a:t>
            </a:r>
            <a:r>
              <a:rPr sz="1800" b="1" spc="204" dirty="0">
                <a:latin typeface="Carlito"/>
                <a:cs typeface="Carlito"/>
              </a:rPr>
              <a:t> </a:t>
            </a:r>
            <a:r>
              <a:rPr sz="1800" b="1" spc="-20" dirty="0">
                <a:latin typeface="Carlito"/>
                <a:cs typeface="Carlito"/>
              </a:rPr>
              <a:t>have</a:t>
            </a:r>
            <a:r>
              <a:rPr sz="1800" b="1" spc="225" dirty="0">
                <a:latin typeface="Carlito"/>
                <a:cs typeface="Carlito"/>
              </a:rPr>
              <a:t> </a:t>
            </a:r>
            <a:r>
              <a:rPr sz="1800" b="1" dirty="0">
                <a:latin typeface="Carlito"/>
                <a:cs typeface="Carlito"/>
              </a:rPr>
              <a:t>a</a:t>
            </a:r>
            <a:r>
              <a:rPr sz="1800" b="1" spc="210" dirty="0">
                <a:latin typeface="Carlito"/>
                <a:cs typeface="Carlito"/>
              </a:rPr>
              <a:t> </a:t>
            </a:r>
            <a:r>
              <a:rPr sz="1800" b="1" spc="-15" dirty="0">
                <a:latin typeface="Carlito"/>
                <a:cs typeface="Carlito"/>
              </a:rPr>
              <a:t>glistening</a:t>
            </a:r>
            <a:r>
              <a:rPr sz="1800" b="1" spc="220" dirty="0">
                <a:latin typeface="Carlito"/>
                <a:cs typeface="Carlito"/>
              </a:rPr>
              <a:t> </a:t>
            </a:r>
            <a:r>
              <a:rPr sz="1800" b="1" spc="-10" dirty="0">
                <a:latin typeface="Carlito"/>
                <a:cs typeface="Carlito"/>
              </a:rPr>
              <a:t>white</a:t>
            </a:r>
            <a:r>
              <a:rPr sz="1800" b="1" spc="225" dirty="0">
                <a:latin typeface="Carlito"/>
                <a:cs typeface="Carlito"/>
              </a:rPr>
              <a:t> </a:t>
            </a:r>
            <a:r>
              <a:rPr sz="1800" b="1" spc="-10" dirty="0">
                <a:latin typeface="Carlito"/>
                <a:cs typeface="Carlito"/>
              </a:rPr>
              <a:t>appearance</a:t>
            </a:r>
            <a:r>
              <a:rPr sz="1800" b="1" spc="210" dirty="0">
                <a:latin typeface="Carlito"/>
                <a:cs typeface="Carlito"/>
              </a:rPr>
              <a:t> </a:t>
            </a:r>
            <a:r>
              <a:rPr sz="1800" b="1" spc="-10" dirty="0">
                <a:latin typeface="Carlito"/>
                <a:cs typeface="Carlito"/>
              </a:rPr>
              <a:t>so</a:t>
            </a:r>
            <a:r>
              <a:rPr sz="1800" b="1" spc="220" dirty="0">
                <a:latin typeface="Carlito"/>
                <a:cs typeface="Carlito"/>
              </a:rPr>
              <a:t> </a:t>
            </a:r>
            <a:r>
              <a:rPr sz="1800" b="1" spc="-10" dirty="0">
                <a:latin typeface="Carlito"/>
                <a:cs typeface="Carlito"/>
              </a:rPr>
              <a:t>they</a:t>
            </a:r>
            <a:r>
              <a:rPr sz="1800" b="1" spc="220" dirty="0">
                <a:latin typeface="Carlito"/>
                <a:cs typeface="Carlito"/>
              </a:rPr>
              <a:t> </a:t>
            </a:r>
            <a:r>
              <a:rPr sz="1800" b="1" spc="-10" dirty="0">
                <a:latin typeface="Carlito"/>
                <a:cs typeface="Carlito"/>
              </a:rPr>
              <a:t>also</a:t>
            </a:r>
            <a:r>
              <a:rPr sz="1800" b="1" spc="210" dirty="0">
                <a:latin typeface="Carlito"/>
                <a:cs typeface="Carlito"/>
              </a:rPr>
              <a:t> </a:t>
            </a:r>
            <a:r>
              <a:rPr sz="1800" b="1" spc="-10" dirty="0">
                <a:latin typeface="Carlito"/>
                <a:cs typeface="Carlito"/>
              </a:rPr>
              <a:t>called</a:t>
            </a:r>
            <a:endParaRPr sz="1800" dirty="0">
              <a:latin typeface="Carlito"/>
              <a:cs typeface="Carlito"/>
            </a:endParaRPr>
          </a:p>
          <a:p>
            <a:pPr marL="241300" algn="l" rtl="0">
              <a:lnSpc>
                <a:spcPts val="1835"/>
              </a:lnSpc>
            </a:pPr>
            <a:r>
              <a:rPr sz="1800" b="1" dirty="0">
                <a:latin typeface="Carlito"/>
                <a:cs typeface="Carlito"/>
              </a:rPr>
              <a:t>(WHITE </a:t>
            </a:r>
            <a:r>
              <a:rPr sz="1800" b="1" spc="-5" dirty="0">
                <a:latin typeface="Carlito"/>
                <a:cs typeface="Carlito"/>
              </a:rPr>
              <a:t>FIBERS</a:t>
            </a:r>
            <a:r>
              <a:rPr sz="1800" b="1" spc="-15" dirty="0">
                <a:latin typeface="Carlito"/>
                <a:cs typeface="Carlito"/>
              </a:rPr>
              <a:t> </a:t>
            </a:r>
            <a:r>
              <a:rPr sz="1800" b="1" dirty="0">
                <a:latin typeface="Carlito"/>
                <a:cs typeface="Carlito"/>
              </a:rPr>
              <a:t>)</a:t>
            </a:r>
            <a:endParaRPr sz="1800" dirty="0">
              <a:latin typeface="Carlito"/>
              <a:cs typeface="Carlito"/>
            </a:endParaRPr>
          </a:p>
          <a:p>
            <a:pPr algn="l" rtl="0">
              <a:lnSpc>
                <a:spcPct val="100000"/>
              </a:lnSpc>
              <a:spcBef>
                <a:spcPts val="25"/>
              </a:spcBef>
            </a:pPr>
            <a:endParaRPr sz="1850" dirty="0">
              <a:latin typeface="Carlito"/>
              <a:cs typeface="Carlito"/>
            </a:endParaRPr>
          </a:p>
          <a:p>
            <a:pPr marL="273050" indent="-260985" algn="l" rtl="0">
              <a:lnSpc>
                <a:spcPct val="100000"/>
              </a:lnSpc>
              <a:buSzPct val="61111"/>
              <a:buFont typeface="Arial"/>
              <a:buChar char="•"/>
              <a:tabLst>
                <a:tab pos="273685" algn="l"/>
              </a:tabLst>
            </a:pPr>
            <a:r>
              <a:rPr sz="1800" b="1" spc="-5" dirty="0">
                <a:solidFill>
                  <a:srgbClr val="EC7C30"/>
                </a:solidFill>
                <a:latin typeface="Carlito"/>
                <a:cs typeface="Carlito"/>
              </a:rPr>
              <a:t>Elastic</a:t>
            </a:r>
            <a:r>
              <a:rPr sz="1800" b="1" spc="-25" dirty="0">
                <a:solidFill>
                  <a:srgbClr val="EC7C30"/>
                </a:solidFill>
                <a:latin typeface="Carlito"/>
                <a:cs typeface="Carlito"/>
              </a:rPr>
              <a:t> </a:t>
            </a:r>
            <a:r>
              <a:rPr sz="1800" b="1" spc="-5" dirty="0">
                <a:solidFill>
                  <a:srgbClr val="EC7C30"/>
                </a:solidFill>
                <a:latin typeface="Carlito"/>
                <a:cs typeface="Carlito"/>
              </a:rPr>
              <a:t>fiber</a:t>
            </a:r>
            <a:endParaRPr sz="1800" dirty="0">
              <a:latin typeface="Carlito"/>
              <a:cs typeface="Carlito"/>
            </a:endParaRPr>
          </a:p>
          <a:p>
            <a:pPr marL="241300" marR="5715" indent="-228600" algn="l" rtl="0">
              <a:lnSpc>
                <a:spcPct val="70000"/>
              </a:lnSpc>
              <a:spcBef>
                <a:spcPts val="994"/>
              </a:spcBef>
              <a:buFont typeface="Arial"/>
              <a:buChar char="•"/>
              <a:tabLst>
                <a:tab pos="241300" algn="l"/>
              </a:tabLst>
            </a:pPr>
            <a:r>
              <a:rPr sz="1800" b="1" spc="-10" dirty="0">
                <a:latin typeface="Carlito"/>
                <a:cs typeface="Carlito"/>
              </a:rPr>
              <a:t>Contains </a:t>
            </a:r>
            <a:r>
              <a:rPr sz="1800" b="1" spc="-5" dirty="0">
                <a:latin typeface="Carlito"/>
                <a:cs typeface="Carlito"/>
              </a:rPr>
              <a:t>the </a:t>
            </a:r>
            <a:r>
              <a:rPr sz="1800" b="1" spc="-15" dirty="0">
                <a:latin typeface="Carlito"/>
                <a:cs typeface="Carlito"/>
              </a:rPr>
              <a:t>protein </a:t>
            </a:r>
            <a:r>
              <a:rPr sz="1800" b="1" spc="-10" dirty="0">
                <a:latin typeface="Carlito"/>
                <a:cs typeface="Carlito"/>
              </a:rPr>
              <a:t>elastin </a:t>
            </a:r>
            <a:r>
              <a:rPr sz="1800" b="1" dirty="0">
                <a:latin typeface="Carlito"/>
                <a:cs typeface="Carlito"/>
              </a:rPr>
              <a:t>along </a:t>
            </a:r>
            <a:r>
              <a:rPr sz="1800" b="1" spc="-5" dirty="0">
                <a:latin typeface="Carlito"/>
                <a:cs typeface="Carlito"/>
              </a:rPr>
              <a:t>with lesser </a:t>
            </a:r>
            <a:r>
              <a:rPr sz="1800" b="1" spc="-10" dirty="0">
                <a:latin typeface="Carlito"/>
                <a:cs typeface="Carlito"/>
              </a:rPr>
              <a:t>amounts </a:t>
            </a:r>
            <a:r>
              <a:rPr sz="1800" b="1" dirty="0">
                <a:latin typeface="Carlito"/>
                <a:cs typeface="Carlito"/>
              </a:rPr>
              <a:t>of other </a:t>
            </a:r>
            <a:r>
              <a:rPr sz="1800" b="1" spc="-15" dirty="0">
                <a:latin typeface="Carlito"/>
                <a:cs typeface="Carlito"/>
              </a:rPr>
              <a:t>proteins </a:t>
            </a:r>
            <a:r>
              <a:rPr sz="1800" b="1" spc="-5" dirty="0">
                <a:latin typeface="Carlito"/>
                <a:cs typeface="Carlito"/>
              </a:rPr>
              <a:t>and  </a:t>
            </a:r>
            <a:r>
              <a:rPr sz="1800" b="1" spc="-10" dirty="0">
                <a:latin typeface="Carlito"/>
                <a:cs typeface="Carlito"/>
              </a:rPr>
              <a:t>glycoproteins.</a:t>
            </a:r>
            <a:endParaRPr sz="1800" dirty="0">
              <a:latin typeface="Carlito"/>
              <a:cs typeface="Carlito"/>
            </a:endParaRPr>
          </a:p>
          <a:p>
            <a:pPr marL="241300" marR="6985" indent="-228600" algn="l" rtl="0">
              <a:lnSpc>
                <a:spcPct val="70000"/>
              </a:lnSpc>
              <a:spcBef>
                <a:spcPts val="1010"/>
              </a:spcBef>
              <a:buFont typeface="Arial"/>
              <a:buChar char="•"/>
              <a:tabLst>
                <a:tab pos="241300" algn="l"/>
              </a:tabLst>
            </a:pPr>
            <a:r>
              <a:rPr sz="1800" b="1" spc="-10" dirty="0">
                <a:latin typeface="Carlito"/>
                <a:cs typeface="Carlito"/>
              </a:rPr>
              <a:t>The main property </a:t>
            </a:r>
            <a:r>
              <a:rPr sz="1800" b="1" dirty="0">
                <a:latin typeface="Carlito"/>
                <a:cs typeface="Carlito"/>
              </a:rPr>
              <a:t>of </a:t>
            </a:r>
            <a:r>
              <a:rPr sz="1800" b="1" spc="-10" dirty="0">
                <a:latin typeface="Carlito"/>
                <a:cs typeface="Carlito"/>
              </a:rPr>
              <a:t>elastin </a:t>
            </a:r>
            <a:r>
              <a:rPr sz="1800" b="1" dirty="0">
                <a:latin typeface="Carlito"/>
                <a:cs typeface="Carlito"/>
              </a:rPr>
              <a:t>is </a:t>
            </a:r>
            <a:r>
              <a:rPr sz="1800" b="1" spc="-10" dirty="0">
                <a:latin typeface="Carlito"/>
                <a:cs typeface="Carlito"/>
              </a:rPr>
              <a:t>that after </a:t>
            </a:r>
            <a:r>
              <a:rPr sz="1800" b="1" spc="-5" dirty="0">
                <a:latin typeface="Carlito"/>
                <a:cs typeface="Carlito"/>
              </a:rPr>
              <a:t>being </a:t>
            </a:r>
            <a:r>
              <a:rPr sz="1800" b="1" spc="-15" dirty="0">
                <a:latin typeface="Carlito"/>
                <a:cs typeface="Carlito"/>
              </a:rPr>
              <a:t>stretched </a:t>
            </a:r>
            <a:r>
              <a:rPr sz="1800" b="1" dirty="0">
                <a:latin typeface="Carlito"/>
                <a:cs typeface="Carlito"/>
              </a:rPr>
              <a:t>or </a:t>
            </a:r>
            <a:r>
              <a:rPr sz="1800" b="1" spc="-10" dirty="0">
                <a:latin typeface="Carlito"/>
                <a:cs typeface="Carlito"/>
              </a:rPr>
              <a:t>compressed, </a:t>
            </a:r>
            <a:r>
              <a:rPr sz="1800" b="1" dirty="0">
                <a:latin typeface="Carlito"/>
                <a:cs typeface="Carlito"/>
              </a:rPr>
              <a:t>it </a:t>
            </a:r>
            <a:r>
              <a:rPr sz="1800" b="1" spc="-10" dirty="0">
                <a:latin typeface="Carlito"/>
                <a:cs typeface="Carlito"/>
              </a:rPr>
              <a:t>will return </a:t>
            </a:r>
            <a:r>
              <a:rPr sz="1800" b="1" spc="-25" dirty="0">
                <a:latin typeface="Carlito"/>
                <a:cs typeface="Carlito"/>
              </a:rPr>
              <a:t>to  </a:t>
            </a:r>
            <a:r>
              <a:rPr sz="1800" b="1" dirty="0">
                <a:latin typeface="Carlito"/>
                <a:cs typeface="Carlito"/>
              </a:rPr>
              <a:t>its </a:t>
            </a:r>
            <a:r>
              <a:rPr sz="1800" b="1" spc="-10" dirty="0">
                <a:latin typeface="Carlito"/>
                <a:cs typeface="Carlito"/>
              </a:rPr>
              <a:t>original </a:t>
            </a:r>
            <a:r>
              <a:rPr sz="1800" b="1" spc="-5" dirty="0">
                <a:latin typeface="Carlito"/>
                <a:cs typeface="Carlito"/>
              </a:rPr>
              <a:t>shape. </a:t>
            </a:r>
            <a:r>
              <a:rPr sz="1800" b="1" spc="-10" dirty="0">
                <a:latin typeface="Carlito"/>
                <a:cs typeface="Carlito"/>
              </a:rPr>
              <a:t>Elastic fibers are prominent </a:t>
            </a:r>
            <a:r>
              <a:rPr sz="1800" b="1" dirty="0">
                <a:latin typeface="Carlito"/>
                <a:cs typeface="Carlito"/>
              </a:rPr>
              <a:t>in </a:t>
            </a:r>
            <a:r>
              <a:rPr sz="1800" b="1" spc="-10" dirty="0">
                <a:latin typeface="Carlito"/>
                <a:cs typeface="Carlito"/>
              </a:rPr>
              <a:t>elastic </a:t>
            </a:r>
            <a:r>
              <a:rPr sz="1800" b="1" spc="-5" dirty="0">
                <a:latin typeface="Carlito"/>
                <a:cs typeface="Carlito"/>
              </a:rPr>
              <a:t>tissues </a:t>
            </a:r>
            <a:r>
              <a:rPr sz="1800" b="1" spc="-10" dirty="0">
                <a:latin typeface="Carlito"/>
                <a:cs typeface="Carlito"/>
              </a:rPr>
              <a:t>found </a:t>
            </a:r>
            <a:r>
              <a:rPr sz="1800" b="1" dirty="0">
                <a:latin typeface="Carlito"/>
                <a:cs typeface="Carlito"/>
              </a:rPr>
              <a:t>in </a:t>
            </a:r>
            <a:r>
              <a:rPr sz="1800" b="1" spc="-5" dirty="0">
                <a:latin typeface="Carlito"/>
                <a:cs typeface="Carlito"/>
              </a:rPr>
              <a:t>skin and the  elastic </a:t>
            </a:r>
            <a:r>
              <a:rPr sz="1800" b="1" spc="-10" dirty="0">
                <a:latin typeface="Carlito"/>
                <a:cs typeface="Carlito"/>
              </a:rPr>
              <a:t>ligaments </a:t>
            </a:r>
            <a:r>
              <a:rPr sz="1800" b="1" dirty="0">
                <a:latin typeface="Carlito"/>
                <a:cs typeface="Carlito"/>
              </a:rPr>
              <a:t>of the </a:t>
            </a:r>
            <a:r>
              <a:rPr sz="1800" b="1" spc="-15" dirty="0">
                <a:latin typeface="Carlito"/>
                <a:cs typeface="Carlito"/>
              </a:rPr>
              <a:t>vertebral </a:t>
            </a:r>
            <a:r>
              <a:rPr sz="1800" b="1" dirty="0">
                <a:latin typeface="Carlito"/>
                <a:cs typeface="Carlito"/>
              </a:rPr>
              <a:t>column.</a:t>
            </a:r>
            <a:r>
              <a:rPr sz="1800" b="1" spc="-85" dirty="0">
                <a:latin typeface="Carlito"/>
                <a:cs typeface="Carlito"/>
              </a:rPr>
              <a:t> </a:t>
            </a:r>
            <a:r>
              <a:rPr sz="1800" b="1" dirty="0">
                <a:latin typeface="Carlito"/>
                <a:cs typeface="Carlito"/>
              </a:rPr>
              <a:t>.</a:t>
            </a:r>
            <a:endParaRPr sz="1800" dirty="0">
              <a:latin typeface="Carlito"/>
              <a:cs typeface="Carlito"/>
            </a:endParaRPr>
          </a:p>
          <a:p>
            <a:pPr marL="241300" indent="-228600" algn="l" rtl="0">
              <a:lnSpc>
                <a:spcPct val="100000"/>
              </a:lnSpc>
              <a:spcBef>
                <a:spcPts val="350"/>
              </a:spcBef>
              <a:buFont typeface="Arial"/>
              <a:buChar char="•"/>
              <a:tabLst>
                <a:tab pos="241300" algn="l"/>
              </a:tabLst>
            </a:pPr>
            <a:r>
              <a:rPr sz="1800" b="1" dirty="0">
                <a:latin typeface="Carlito"/>
                <a:cs typeface="Carlito"/>
              </a:rPr>
              <a:t>Since </a:t>
            </a:r>
            <a:r>
              <a:rPr sz="1800" b="1" spc="-10" dirty="0">
                <a:latin typeface="Carlito"/>
                <a:cs typeface="Carlito"/>
              </a:rPr>
              <a:t>fresh </a:t>
            </a:r>
            <a:r>
              <a:rPr sz="1800" b="1" spc="-5" dirty="0">
                <a:latin typeface="Carlito"/>
                <a:cs typeface="Carlito"/>
              </a:rPr>
              <a:t>elastic </a:t>
            </a:r>
            <a:r>
              <a:rPr sz="1800" b="1" spc="-10" dirty="0">
                <a:latin typeface="Carlito"/>
                <a:cs typeface="Carlito"/>
              </a:rPr>
              <a:t>fibers </a:t>
            </a:r>
            <a:r>
              <a:rPr sz="1800" b="1" dirty="0">
                <a:latin typeface="Carlito"/>
                <a:cs typeface="Carlito"/>
              </a:rPr>
              <a:t>appear </a:t>
            </a:r>
            <a:r>
              <a:rPr sz="1800" b="1" spc="-25" dirty="0">
                <a:latin typeface="Carlito"/>
                <a:cs typeface="Carlito"/>
              </a:rPr>
              <a:t>yellow, </a:t>
            </a:r>
            <a:r>
              <a:rPr sz="1800" b="1" dirty="0">
                <a:latin typeface="Carlito"/>
                <a:cs typeface="Carlito"/>
              </a:rPr>
              <a:t>they </a:t>
            </a:r>
            <a:r>
              <a:rPr sz="1800" b="1" spc="-10" dirty="0">
                <a:latin typeface="Carlito"/>
                <a:cs typeface="Carlito"/>
              </a:rPr>
              <a:t>are </a:t>
            </a:r>
            <a:r>
              <a:rPr sz="1800" b="1" spc="-5" dirty="0">
                <a:latin typeface="Carlito"/>
                <a:cs typeface="Carlito"/>
              </a:rPr>
              <a:t>sometimes </a:t>
            </a:r>
            <a:r>
              <a:rPr sz="1800" b="1" spc="-10" dirty="0">
                <a:latin typeface="Carlito"/>
                <a:cs typeface="Carlito"/>
              </a:rPr>
              <a:t>called </a:t>
            </a:r>
            <a:r>
              <a:rPr sz="1800" b="1" spc="-15" dirty="0">
                <a:latin typeface="Carlito"/>
                <a:cs typeface="Carlito"/>
              </a:rPr>
              <a:t>(YELLOW</a:t>
            </a:r>
            <a:r>
              <a:rPr sz="1800" b="1" spc="-45" dirty="0">
                <a:latin typeface="Carlito"/>
                <a:cs typeface="Carlito"/>
              </a:rPr>
              <a:t> </a:t>
            </a:r>
            <a:r>
              <a:rPr sz="1800" b="1" spc="-5" dirty="0">
                <a:latin typeface="Carlito"/>
                <a:cs typeface="Carlito"/>
              </a:rPr>
              <a:t>FIBERS).</a:t>
            </a:r>
            <a:endParaRPr sz="1800" dirty="0">
              <a:latin typeface="Carlito"/>
              <a:cs typeface="Carlito"/>
            </a:endParaRPr>
          </a:p>
          <a:p>
            <a:pPr algn="l" rtl="0">
              <a:lnSpc>
                <a:spcPct val="100000"/>
              </a:lnSpc>
              <a:buChar char="•"/>
            </a:pPr>
            <a:endParaRPr sz="1800" dirty="0">
              <a:latin typeface="Carlito"/>
              <a:cs typeface="Carlito"/>
            </a:endParaRPr>
          </a:p>
          <a:p>
            <a:pPr marL="241300" indent="-228600" algn="l" rtl="0">
              <a:lnSpc>
                <a:spcPct val="100000"/>
              </a:lnSpc>
              <a:buFont typeface="Arial"/>
              <a:buChar char="•"/>
              <a:tabLst>
                <a:tab pos="241300" algn="l"/>
              </a:tabLst>
            </a:pPr>
            <a:r>
              <a:rPr sz="2000" b="1" spc="-5" dirty="0">
                <a:solidFill>
                  <a:srgbClr val="EC7C30"/>
                </a:solidFill>
                <a:latin typeface="Carlito"/>
                <a:cs typeface="Carlito"/>
              </a:rPr>
              <a:t>Reticular</a:t>
            </a:r>
            <a:r>
              <a:rPr sz="2000" b="1" spc="-35" dirty="0">
                <a:solidFill>
                  <a:srgbClr val="EC7C30"/>
                </a:solidFill>
                <a:latin typeface="Carlito"/>
                <a:cs typeface="Carlito"/>
              </a:rPr>
              <a:t> </a:t>
            </a:r>
            <a:r>
              <a:rPr sz="2000" b="1" spc="-5" dirty="0">
                <a:solidFill>
                  <a:srgbClr val="EC7C30"/>
                </a:solidFill>
                <a:latin typeface="Carlito"/>
                <a:cs typeface="Carlito"/>
              </a:rPr>
              <a:t>fiber</a:t>
            </a:r>
            <a:endParaRPr sz="2000" dirty="0">
              <a:latin typeface="Carlito"/>
              <a:cs typeface="Carlito"/>
            </a:endParaRPr>
          </a:p>
          <a:p>
            <a:pPr marL="241300" marR="6350" indent="-228600" algn="l" rtl="0">
              <a:lnSpc>
                <a:spcPct val="70000"/>
              </a:lnSpc>
              <a:spcBef>
                <a:spcPts val="1005"/>
              </a:spcBef>
              <a:buFont typeface="Arial"/>
              <a:buChar char="•"/>
              <a:tabLst>
                <a:tab pos="293370" algn="l"/>
              </a:tabLst>
            </a:pPr>
            <a:r>
              <a:rPr dirty="0"/>
              <a:t>	</a:t>
            </a:r>
            <a:r>
              <a:rPr sz="1800" b="1" spc="-10" dirty="0">
                <a:latin typeface="Carlito"/>
                <a:cs typeface="Carlito"/>
              </a:rPr>
              <a:t>Are fine collagenous fibers, they </a:t>
            </a:r>
            <a:r>
              <a:rPr sz="1800" b="1" spc="-15" dirty="0">
                <a:latin typeface="Carlito"/>
                <a:cs typeface="Carlito"/>
              </a:rPr>
              <a:t>branch </a:t>
            </a:r>
            <a:r>
              <a:rPr sz="1800" b="1" spc="-25" dirty="0">
                <a:latin typeface="Carlito"/>
                <a:cs typeface="Carlito"/>
              </a:rPr>
              <a:t>extensively, </a:t>
            </a:r>
            <a:r>
              <a:rPr sz="1800" b="1" spc="-10" dirty="0">
                <a:latin typeface="Carlito"/>
                <a:cs typeface="Carlito"/>
              </a:rPr>
              <a:t>forming </a:t>
            </a:r>
            <a:r>
              <a:rPr sz="1800" b="1" spc="-15" dirty="0">
                <a:latin typeface="Carlito"/>
                <a:cs typeface="Carlito"/>
              </a:rPr>
              <a:t>delicate networks </a:t>
            </a:r>
            <a:r>
              <a:rPr sz="1800" b="1" spc="-10" dirty="0">
                <a:latin typeface="Carlito"/>
                <a:cs typeface="Carlito"/>
              </a:rPr>
              <a:t>that  </a:t>
            </a:r>
            <a:r>
              <a:rPr sz="1800" b="1" spc="-5" dirty="0">
                <a:latin typeface="Carlito"/>
                <a:cs typeface="Carlito"/>
              </a:rPr>
              <a:t>surround </a:t>
            </a:r>
            <a:r>
              <a:rPr sz="1800" b="1" dirty="0">
                <a:latin typeface="Carlito"/>
                <a:cs typeface="Carlito"/>
              </a:rPr>
              <a:t>small blood and </a:t>
            </a:r>
            <a:r>
              <a:rPr sz="1800" b="1" spc="-5" dirty="0">
                <a:latin typeface="Carlito"/>
                <a:cs typeface="Carlito"/>
              </a:rPr>
              <a:t>support </a:t>
            </a:r>
            <a:r>
              <a:rPr sz="1800" b="1" dirty="0">
                <a:latin typeface="Carlito"/>
                <a:cs typeface="Carlito"/>
              </a:rPr>
              <a:t>the </a:t>
            </a:r>
            <a:r>
              <a:rPr sz="1800" b="1" spc="-5" dirty="0">
                <a:latin typeface="Carlito"/>
                <a:cs typeface="Carlito"/>
              </a:rPr>
              <a:t>soft </a:t>
            </a:r>
            <a:r>
              <a:rPr sz="1800" b="1" dirty="0">
                <a:latin typeface="Carlito"/>
                <a:cs typeface="Carlito"/>
              </a:rPr>
              <a:t>tissue of </a:t>
            </a:r>
            <a:r>
              <a:rPr sz="1800" b="1" spc="-15" dirty="0">
                <a:latin typeface="Carlito"/>
                <a:cs typeface="Carlito"/>
              </a:rPr>
              <a:t>organs</a:t>
            </a:r>
            <a:r>
              <a:rPr sz="1800" b="1" spc="-145" dirty="0">
                <a:latin typeface="Carlito"/>
                <a:cs typeface="Carlito"/>
              </a:rPr>
              <a:t> </a:t>
            </a:r>
            <a:r>
              <a:rPr sz="1800" b="1" dirty="0">
                <a:latin typeface="Carlito"/>
                <a:cs typeface="Carlito"/>
              </a:rPr>
              <a:t>.</a:t>
            </a:r>
            <a:endParaRPr sz="1800" dirty="0">
              <a:latin typeface="Carlito"/>
              <a:cs typeface="Carlito"/>
            </a:endParaRPr>
          </a:p>
        </p:txBody>
      </p:sp>
      <p:sp>
        <p:nvSpPr>
          <p:cNvPr id="6" name="object 6"/>
          <p:cNvSpPr/>
          <p:nvPr/>
        </p:nvSpPr>
        <p:spPr>
          <a:xfrm>
            <a:off x="8860536" y="990600"/>
            <a:ext cx="3331463" cy="169773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860537" y="3657600"/>
            <a:ext cx="3331463" cy="196291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600" y="685800"/>
            <a:ext cx="6400800" cy="5638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1447800" y="990600"/>
            <a:ext cx="5791200" cy="5130604"/>
          </a:xfrm>
          <a:prstGeom prst="rect">
            <a:avLst/>
          </a:prstGeom>
        </p:spPr>
      </p:pic>
      <p:sp>
        <p:nvSpPr>
          <p:cNvPr id="5" name="object 14"/>
          <p:cNvSpPr/>
          <p:nvPr/>
        </p:nvSpPr>
        <p:spPr>
          <a:xfrm>
            <a:off x="7772400" y="990600"/>
            <a:ext cx="3962398" cy="2057400"/>
          </a:xfrm>
          <a:prstGeom prst="rect">
            <a:avLst/>
          </a:prstGeom>
          <a:blipFill>
            <a:blip r:embed="rId3" cstate="print"/>
            <a:stretch>
              <a:fillRect/>
            </a:stretch>
          </a:blipFill>
        </p:spPr>
        <p:txBody>
          <a:bodyPr wrap="square" lIns="0" tIns="0" rIns="0" bIns="0" rtlCol="0"/>
          <a:lstStyle/>
          <a:p>
            <a:endParaRPr/>
          </a:p>
        </p:txBody>
      </p:sp>
      <p:sp>
        <p:nvSpPr>
          <p:cNvPr id="6" name="object 15"/>
          <p:cNvSpPr/>
          <p:nvPr/>
        </p:nvSpPr>
        <p:spPr>
          <a:xfrm>
            <a:off x="7772400" y="3581400"/>
            <a:ext cx="3886198" cy="217942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732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859" y="333756"/>
            <a:ext cx="2375916" cy="43281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82600" y="271018"/>
            <a:ext cx="10414000" cy="1990288"/>
          </a:xfrm>
          <a:prstGeom prst="rect">
            <a:avLst/>
          </a:prstGeom>
        </p:spPr>
        <p:txBody>
          <a:bodyPr vert="horz" wrap="square" lIns="0" tIns="12700" rIns="0" bIns="0" rtlCol="0">
            <a:spAutoFit/>
          </a:bodyPr>
          <a:lstStyle/>
          <a:p>
            <a:pPr marL="12700" algn="l">
              <a:spcBef>
                <a:spcPts val="100"/>
              </a:spcBef>
            </a:pPr>
            <a:r>
              <a:rPr sz="3200" spc="-114" dirty="0">
                <a:solidFill>
                  <a:srgbClr val="EC7C30"/>
                </a:solidFill>
                <a:latin typeface="Trebuchet MS"/>
                <a:cs typeface="Trebuchet MS"/>
              </a:rPr>
              <a:t>Macrophages</a:t>
            </a:r>
            <a:endParaRPr sz="3200" dirty="0">
              <a:latin typeface="Trebuchet MS"/>
              <a:cs typeface="Trebuchet MS"/>
            </a:endParaRPr>
          </a:p>
          <a:p>
            <a:pPr marL="12700" marR="5080" algn="l" rtl="0">
              <a:spcBef>
                <a:spcPts val="195"/>
              </a:spcBef>
            </a:pPr>
            <a:r>
              <a:rPr sz="3200" spc="-180" dirty="0">
                <a:latin typeface="Trebuchet MS"/>
                <a:cs typeface="Trebuchet MS"/>
              </a:rPr>
              <a:t>they</a:t>
            </a:r>
            <a:r>
              <a:rPr sz="3200" spc="-300" dirty="0">
                <a:latin typeface="Trebuchet MS"/>
                <a:cs typeface="Trebuchet MS"/>
              </a:rPr>
              <a:t> </a:t>
            </a:r>
            <a:r>
              <a:rPr sz="3200" spc="-190" dirty="0">
                <a:latin typeface="Trebuchet MS"/>
                <a:cs typeface="Trebuchet MS"/>
              </a:rPr>
              <a:t>are</a:t>
            </a:r>
            <a:r>
              <a:rPr sz="3200" spc="-300" dirty="0">
                <a:latin typeface="Trebuchet MS"/>
                <a:cs typeface="Trebuchet MS"/>
              </a:rPr>
              <a:t> </a:t>
            </a:r>
            <a:r>
              <a:rPr sz="3200" spc="-190" dirty="0">
                <a:latin typeface="Trebuchet MS"/>
                <a:cs typeface="Trebuchet MS"/>
              </a:rPr>
              <a:t>large</a:t>
            </a:r>
            <a:r>
              <a:rPr sz="3200" spc="-325" dirty="0">
                <a:latin typeface="Trebuchet MS"/>
                <a:cs typeface="Trebuchet MS"/>
              </a:rPr>
              <a:t> </a:t>
            </a:r>
            <a:r>
              <a:rPr sz="3200" spc="-185" dirty="0">
                <a:latin typeface="Trebuchet MS"/>
                <a:cs typeface="Trebuchet MS"/>
              </a:rPr>
              <a:t>irregularly</a:t>
            </a:r>
            <a:r>
              <a:rPr sz="3200" spc="-310" dirty="0">
                <a:latin typeface="Trebuchet MS"/>
                <a:cs typeface="Trebuchet MS"/>
              </a:rPr>
              <a:t> </a:t>
            </a:r>
            <a:r>
              <a:rPr sz="3200" spc="-145" dirty="0">
                <a:latin typeface="Trebuchet MS"/>
                <a:cs typeface="Trebuchet MS"/>
              </a:rPr>
              <a:t>shaped</a:t>
            </a:r>
            <a:r>
              <a:rPr sz="3200" spc="-300" dirty="0">
                <a:latin typeface="Trebuchet MS"/>
                <a:cs typeface="Trebuchet MS"/>
              </a:rPr>
              <a:t> </a:t>
            </a:r>
            <a:r>
              <a:rPr sz="3200" spc="-195" dirty="0">
                <a:latin typeface="Trebuchet MS"/>
                <a:cs typeface="Trebuchet MS"/>
              </a:rPr>
              <a:t>cells</a:t>
            </a:r>
            <a:r>
              <a:rPr sz="3200" spc="-315" dirty="0">
                <a:latin typeface="Trebuchet MS"/>
                <a:cs typeface="Trebuchet MS"/>
              </a:rPr>
              <a:t> </a:t>
            </a:r>
            <a:r>
              <a:rPr sz="3200" spc="-395" dirty="0">
                <a:latin typeface="Trebuchet MS"/>
                <a:cs typeface="Trebuchet MS"/>
              </a:rPr>
              <a:t>,</a:t>
            </a:r>
            <a:r>
              <a:rPr sz="3200" spc="-254" dirty="0">
                <a:latin typeface="Trebuchet MS"/>
                <a:cs typeface="Trebuchet MS"/>
              </a:rPr>
              <a:t> </a:t>
            </a:r>
            <a:r>
              <a:rPr sz="3200" spc="-170" dirty="0">
                <a:latin typeface="Trebuchet MS"/>
                <a:cs typeface="Trebuchet MS"/>
              </a:rPr>
              <a:t>remove</a:t>
            </a:r>
            <a:r>
              <a:rPr sz="3200" spc="-325" dirty="0">
                <a:latin typeface="Trebuchet MS"/>
                <a:cs typeface="Trebuchet MS"/>
              </a:rPr>
              <a:t> </a:t>
            </a:r>
            <a:r>
              <a:rPr sz="3200" spc="-145" dirty="0">
                <a:latin typeface="Trebuchet MS"/>
                <a:cs typeface="Trebuchet MS"/>
              </a:rPr>
              <a:t>and</a:t>
            </a:r>
            <a:r>
              <a:rPr sz="3200" spc="-300" dirty="0">
                <a:latin typeface="Trebuchet MS"/>
                <a:cs typeface="Trebuchet MS"/>
              </a:rPr>
              <a:t> </a:t>
            </a:r>
            <a:r>
              <a:rPr sz="3200" spc="-170" dirty="0">
                <a:latin typeface="Trebuchet MS"/>
                <a:cs typeface="Trebuchet MS"/>
              </a:rPr>
              <a:t>digest</a:t>
            </a:r>
            <a:r>
              <a:rPr sz="3200" spc="-295" dirty="0">
                <a:latin typeface="Trebuchet MS"/>
                <a:cs typeface="Trebuchet MS"/>
              </a:rPr>
              <a:t> </a:t>
            </a:r>
            <a:r>
              <a:rPr sz="3200" spc="-170" dirty="0">
                <a:latin typeface="Trebuchet MS"/>
                <a:cs typeface="Trebuchet MS"/>
              </a:rPr>
              <a:t>the  </a:t>
            </a:r>
            <a:r>
              <a:rPr sz="3200" spc="-165" dirty="0">
                <a:latin typeface="Trebuchet MS"/>
                <a:cs typeface="Trebuchet MS"/>
              </a:rPr>
              <a:t>by-products</a:t>
            </a:r>
            <a:r>
              <a:rPr sz="3200" spc="-310" dirty="0">
                <a:latin typeface="Trebuchet MS"/>
                <a:cs typeface="Trebuchet MS"/>
              </a:rPr>
              <a:t> </a:t>
            </a:r>
            <a:r>
              <a:rPr sz="3200" spc="-145" dirty="0">
                <a:latin typeface="Trebuchet MS"/>
                <a:cs typeface="Trebuchet MS"/>
              </a:rPr>
              <a:t>of</a:t>
            </a:r>
            <a:r>
              <a:rPr sz="3200" spc="-290" dirty="0">
                <a:latin typeface="Trebuchet MS"/>
                <a:cs typeface="Trebuchet MS"/>
              </a:rPr>
              <a:t> </a:t>
            </a:r>
            <a:r>
              <a:rPr sz="3200" spc="-130" dirty="0">
                <a:latin typeface="Trebuchet MS"/>
                <a:cs typeface="Trebuchet MS"/>
              </a:rPr>
              <a:t>both</a:t>
            </a:r>
            <a:r>
              <a:rPr sz="3200" spc="-310" dirty="0">
                <a:latin typeface="Trebuchet MS"/>
                <a:cs typeface="Trebuchet MS"/>
              </a:rPr>
              <a:t> </a:t>
            </a:r>
            <a:r>
              <a:rPr sz="3200" spc="-210" dirty="0">
                <a:latin typeface="Trebuchet MS"/>
                <a:cs typeface="Trebuchet MS"/>
              </a:rPr>
              <a:t>bacterial</a:t>
            </a:r>
            <a:r>
              <a:rPr sz="3200" spc="-290" dirty="0">
                <a:latin typeface="Trebuchet MS"/>
                <a:cs typeface="Trebuchet MS"/>
              </a:rPr>
              <a:t> </a:t>
            </a:r>
            <a:r>
              <a:rPr sz="3200" spc="-210" dirty="0">
                <a:latin typeface="Trebuchet MS"/>
                <a:cs typeface="Trebuchet MS"/>
              </a:rPr>
              <a:t>warfare</a:t>
            </a:r>
            <a:r>
              <a:rPr sz="3200" spc="-330" dirty="0">
                <a:latin typeface="Trebuchet MS"/>
                <a:cs typeface="Trebuchet MS"/>
              </a:rPr>
              <a:t> </a:t>
            </a:r>
            <a:r>
              <a:rPr sz="3200" spc="-145" dirty="0">
                <a:latin typeface="Trebuchet MS"/>
                <a:cs typeface="Trebuchet MS"/>
              </a:rPr>
              <a:t>and</a:t>
            </a:r>
            <a:r>
              <a:rPr sz="3200" spc="-300" dirty="0">
                <a:latin typeface="Trebuchet MS"/>
                <a:cs typeface="Trebuchet MS"/>
              </a:rPr>
              <a:t> </a:t>
            </a:r>
            <a:r>
              <a:rPr sz="3200" spc="-155" dirty="0">
                <a:latin typeface="Trebuchet MS"/>
                <a:cs typeface="Trebuchet MS"/>
              </a:rPr>
              <a:t>normal</a:t>
            </a:r>
            <a:r>
              <a:rPr sz="3200" spc="-290" dirty="0">
                <a:latin typeface="Trebuchet MS"/>
                <a:cs typeface="Trebuchet MS"/>
              </a:rPr>
              <a:t> </a:t>
            </a:r>
            <a:r>
              <a:rPr sz="3200" spc="-155" dirty="0">
                <a:latin typeface="Trebuchet MS"/>
                <a:cs typeface="Trebuchet MS"/>
              </a:rPr>
              <a:t>growth</a:t>
            </a:r>
            <a:r>
              <a:rPr sz="3200" spc="-310" dirty="0">
                <a:latin typeface="Trebuchet MS"/>
                <a:cs typeface="Trebuchet MS"/>
              </a:rPr>
              <a:t> </a:t>
            </a:r>
            <a:r>
              <a:rPr sz="3200" spc="-145" dirty="0">
                <a:latin typeface="Trebuchet MS"/>
                <a:cs typeface="Trebuchet MS"/>
              </a:rPr>
              <a:t>and  </a:t>
            </a:r>
            <a:r>
              <a:rPr sz="3200" spc="-190" dirty="0">
                <a:latin typeface="Trebuchet MS"/>
                <a:cs typeface="Trebuchet MS"/>
              </a:rPr>
              <a:t>degeneration.</a:t>
            </a:r>
            <a:endParaRPr sz="3200" dirty="0">
              <a:latin typeface="Trebuchet MS"/>
              <a:cs typeface="Trebuchet MS"/>
            </a:endParaRPr>
          </a:p>
        </p:txBody>
      </p:sp>
      <p:sp>
        <p:nvSpPr>
          <p:cNvPr id="4" name="object 4"/>
          <p:cNvSpPr/>
          <p:nvPr/>
        </p:nvSpPr>
        <p:spPr>
          <a:xfrm>
            <a:off x="6502907" y="2895599"/>
            <a:ext cx="5120640" cy="283006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29055" y="2895600"/>
            <a:ext cx="4969764" cy="285604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Ion</Template>
  <TotalTime>80</TotalTime>
  <Words>913</Words>
  <Application>Microsoft Office PowerPoint</Application>
  <PresentationFormat>شاشة عريضة</PresentationFormat>
  <Paragraphs>115</Paragraphs>
  <Slides>16</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16</vt:i4>
      </vt:variant>
    </vt:vector>
  </HeadingPairs>
  <TitlesOfParts>
    <vt:vector size="26" baseType="lpstr">
      <vt:lpstr>Arial</vt:lpstr>
      <vt:lpstr>Bahnschrift</vt:lpstr>
      <vt:lpstr>Calibri</vt:lpstr>
      <vt:lpstr>Carlito</vt:lpstr>
      <vt:lpstr>Century Gothic</vt:lpstr>
      <vt:lpstr>Tahoma</vt:lpstr>
      <vt:lpstr>Times New Roman</vt:lpstr>
      <vt:lpstr>Trebuchet MS</vt:lpstr>
      <vt:lpstr>Wingdings 3</vt:lpstr>
      <vt:lpstr>ربطة</vt:lpstr>
      <vt:lpstr>عرض تقديمي في PowerPoint</vt:lpstr>
      <vt:lpstr>عرض تقديمي في PowerPoint</vt:lpstr>
      <vt:lpstr>Function of the CT:-</vt:lpstr>
      <vt:lpstr>عرض تقديمي في PowerPoint</vt:lpstr>
      <vt:lpstr>Ground substance </vt:lpstr>
      <vt:lpstr>عرض تقديمي في PowerPoint</vt:lpstr>
      <vt:lpstr>عرض تقديمي في PowerPoint</vt:lpstr>
      <vt:lpstr>عرض تقديمي في PowerPoint</vt:lpstr>
      <vt:lpstr>عرض تقديمي في PowerPoint</vt:lpstr>
      <vt:lpstr>عرض تقديمي في PowerPoint</vt:lpstr>
      <vt:lpstr>All classes of connective tissue consist of living cells surrounded by a matrix, their major  differences reflect cell type, fiber type , and the proportion of the matrix contributed by  fibers .Based on the cells present and the extracellular matrix structure, we differ two  types of connective tissue:</vt:lpstr>
      <vt:lpstr>A-Loose connective tissue :-</vt:lpstr>
      <vt:lpstr>عرض تقديمي في PowerPoint</vt:lpstr>
      <vt:lpstr>3- Reticular connective tissue :-</vt:lpstr>
      <vt:lpstr>B-Dense connective tissue :-</vt:lpstr>
      <vt:lpstr>2- Dense irregular connective tissue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Connective tissue</dc:title>
  <dc:creator>LENOVO</dc:creator>
  <cp:lastModifiedBy>HiTech Center</cp:lastModifiedBy>
  <cp:revision>12</cp:revision>
  <dcterms:created xsi:type="dcterms:W3CDTF">2023-10-19T22:06:23Z</dcterms:created>
  <dcterms:modified xsi:type="dcterms:W3CDTF">2024-10-04T22:03:17Z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2020-06-15T00:00:00Z</vt:filetime>
  </property>
  <property fmtid="{D5CDD505-2E9C-101B-9397-08002B2CF9AE}" pid="3" name="Creator">
    <vt:lpwstr>Microsoft® PowerPoint® 2016</vt:lpwstr>
  </property>
  <property fmtid="{D5CDD505-2E9C-101B-9397-08002B2CF9AE}" pid="4" name="LastSaved">
    <vt:filetime>2023-10-19T00:00:00Z</vt:filetime>
  </property>
</Properties>
</file>