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0"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73" r:id="rId14"/>
    <p:sldId id="270" r:id="rId15"/>
    <p:sldId id="271" r:id="rId16"/>
    <p:sldId id="272" r:id="rId17"/>
    <p:sldId id="274" r:id="rId18"/>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54" d="100"/>
          <a:sy n="54" d="100"/>
        </p:scale>
        <p:origin x="90" y="312"/>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E4545F7B-4DED-47F1-8F09-79F33849D450}"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110258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E4545F7B-4DED-47F1-8F09-79F33849D450}"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3984932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E4545F7B-4DED-47F1-8F09-79F33849D450}"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DB5F4F-8850-48E1-87C8-A568B7D19CA6}"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50269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E4545F7B-4DED-47F1-8F09-79F33849D450}"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547031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E4545F7B-4DED-47F1-8F09-79F33849D450}"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DB5F4F-8850-48E1-87C8-A568B7D19CA6}"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12410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E4545F7B-4DED-47F1-8F09-79F33849D450}"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15141086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4545F7B-4DED-47F1-8F09-79F33849D450}"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3317323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4545F7B-4DED-47F1-8F09-79F33849D450}"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344660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4545F7B-4DED-47F1-8F09-79F33849D450}"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317425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E4545F7B-4DED-47F1-8F09-79F33849D450}"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55305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4545F7B-4DED-47F1-8F09-79F33849D450}"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2756547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E4545F7B-4DED-47F1-8F09-79F33849D450}" type="datetimeFigureOut">
              <a:rPr lang="en-US" smtClean="0"/>
              <a:t>10/5/2024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777675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E4545F7B-4DED-47F1-8F09-79F33849D450}" type="datetimeFigureOut">
              <a:rPr lang="en-US" smtClean="0"/>
              <a:t>10/5/2024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3772600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45F7B-4DED-47F1-8F09-79F33849D450}" type="datetimeFigureOut">
              <a:rPr lang="en-US" smtClean="0"/>
              <a:t>10/5/2024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271104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E4545F7B-4DED-47F1-8F09-79F33849D450}"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3171856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E4545F7B-4DED-47F1-8F09-79F33849D450}"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DB5F4F-8850-48E1-87C8-A568B7D19CA6}" type="slidenum">
              <a:rPr lang="en-US" smtClean="0"/>
              <a:t>‹#›</a:t>
            </a:fld>
            <a:endParaRPr lang="en-US"/>
          </a:p>
        </p:txBody>
      </p:sp>
    </p:spTree>
    <p:extLst>
      <p:ext uri="{BB962C8B-B14F-4D97-AF65-F5344CB8AC3E}">
        <p14:creationId xmlns:p14="http://schemas.microsoft.com/office/powerpoint/2010/main" val="1382521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4545F7B-4DED-47F1-8F09-79F33849D450}" type="datetimeFigureOut">
              <a:rPr lang="en-US" smtClean="0"/>
              <a:t>10/5/2024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5DB5F4F-8850-48E1-87C8-A568B7D19CA6}" type="slidenum">
              <a:rPr lang="en-US" smtClean="0"/>
              <a:t>‹#›</a:t>
            </a:fld>
            <a:endParaRPr lang="en-US"/>
          </a:p>
        </p:txBody>
      </p:sp>
    </p:spTree>
    <p:extLst>
      <p:ext uri="{BB962C8B-B14F-4D97-AF65-F5344CB8AC3E}">
        <p14:creationId xmlns:p14="http://schemas.microsoft.com/office/powerpoint/2010/main" val="172573858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467102" y="1668398"/>
            <a:ext cx="5955678" cy="3979936"/>
          </a:xfrm>
          <a:prstGeom prst="rect">
            <a:avLst/>
          </a:prstGeom>
        </p:spPr>
        <p:txBody>
          <a:bodyPr vert="horz" wrap="square" lIns="0" tIns="9525" rIns="0" bIns="0" rtlCol="0">
            <a:spAutoFit/>
          </a:bodyPr>
          <a:lstStyle/>
          <a:p>
            <a:pPr marL="169069" marR="152876" algn="ctr">
              <a:spcBef>
                <a:spcPts val="75"/>
              </a:spcBef>
            </a:pPr>
            <a:r>
              <a:rPr sz="2700" spc="-4">
                <a:solidFill>
                  <a:srgbClr val="242424"/>
                </a:solidFill>
                <a:latin typeface="Times New Roman"/>
                <a:cs typeface="Times New Roman"/>
              </a:rPr>
              <a:t>Al-Maarif </a:t>
            </a:r>
            <a:r>
              <a:rPr sz="2700" spc="-8" smtClean="0">
                <a:solidFill>
                  <a:srgbClr val="242424"/>
                </a:solidFill>
                <a:latin typeface="Times New Roman"/>
                <a:cs typeface="Times New Roman"/>
              </a:rPr>
              <a:t>University</a:t>
            </a:r>
            <a:r>
              <a:rPr sz="2700" spc="-4" smtClean="0">
                <a:solidFill>
                  <a:srgbClr val="242424"/>
                </a:solidFill>
                <a:latin typeface="Times New Roman"/>
                <a:cs typeface="Times New Roman"/>
              </a:rPr>
              <a:t> </a:t>
            </a:r>
            <a:endParaRPr lang="en-US" sz="2700" spc="-4" dirty="0">
              <a:solidFill>
                <a:srgbClr val="242424"/>
              </a:solidFill>
              <a:latin typeface="Times New Roman"/>
              <a:cs typeface="Times New Roman"/>
            </a:endParaRPr>
          </a:p>
          <a:p>
            <a:pPr marL="169069" marR="152876" algn="ctr">
              <a:spcBef>
                <a:spcPts val="75"/>
              </a:spcBef>
            </a:pPr>
            <a:r>
              <a:rPr lang="en-US" sz="2700" spc="-4" dirty="0">
                <a:solidFill>
                  <a:srgbClr val="242424"/>
                </a:solidFill>
                <a:latin typeface="Times New Roman"/>
                <a:cs typeface="Times New Roman"/>
              </a:rPr>
              <a:t>Department</a:t>
            </a:r>
            <a:r>
              <a:rPr sz="2700" spc="-4" dirty="0">
                <a:solidFill>
                  <a:srgbClr val="242424"/>
                </a:solidFill>
                <a:latin typeface="Times New Roman"/>
                <a:cs typeface="Times New Roman"/>
              </a:rPr>
              <a:t> </a:t>
            </a:r>
            <a:r>
              <a:rPr lang="en-US" sz="2700" spc="-4" dirty="0">
                <a:solidFill>
                  <a:srgbClr val="242424"/>
                </a:solidFill>
                <a:latin typeface="Times New Roman"/>
                <a:cs typeface="Times New Roman"/>
              </a:rPr>
              <a:t>of Dentistry</a:t>
            </a:r>
          </a:p>
          <a:p>
            <a:pPr marL="169069" marR="152876" algn="ctr">
              <a:spcBef>
                <a:spcPts val="75"/>
              </a:spcBef>
            </a:pPr>
            <a:r>
              <a:rPr lang="en-US" sz="2700" spc="-4" dirty="0">
                <a:solidFill>
                  <a:srgbClr val="242424"/>
                </a:solidFill>
                <a:latin typeface="Times New Roman"/>
                <a:cs typeface="Times New Roman"/>
              </a:rPr>
              <a:t>General Histology Lab</a:t>
            </a:r>
            <a:endParaRPr sz="2700" dirty="0">
              <a:latin typeface="Times New Roman"/>
              <a:cs typeface="Times New Roman"/>
            </a:endParaRPr>
          </a:p>
          <a:p>
            <a:pPr algn="ctr">
              <a:spcBef>
                <a:spcPts val="1620"/>
              </a:spcBef>
            </a:pPr>
            <a:r>
              <a:rPr lang="en-US" sz="2700" spc="-4" dirty="0" smtClean="0">
                <a:solidFill>
                  <a:srgbClr val="242424"/>
                </a:solidFill>
                <a:latin typeface="Times New Roman"/>
                <a:cs typeface="Times New Roman"/>
              </a:rPr>
              <a:t> </a:t>
            </a:r>
            <a:r>
              <a:rPr sz="2700" spc="-4" dirty="0" smtClean="0">
                <a:solidFill>
                  <a:srgbClr val="242424"/>
                </a:solidFill>
                <a:latin typeface="Times New Roman"/>
                <a:cs typeface="Times New Roman"/>
              </a:rPr>
              <a:t>Stage</a:t>
            </a:r>
            <a:r>
              <a:rPr sz="2700" spc="-68" dirty="0" smtClean="0">
                <a:solidFill>
                  <a:srgbClr val="242424"/>
                </a:solidFill>
                <a:latin typeface="Times New Roman"/>
                <a:cs typeface="Times New Roman"/>
              </a:rPr>
              <a:t> </a:t>
            </a:r>
            <a:r>
              <a:rPr sz="2700" spc="-4" dirty="0">
                <a:solidFill>
                  <a:srgbClr val="242424"/>
                </a:solidFill>
                <a:latin typeface="Times New Roman"/>
                <a:cs typeface="Times New Roman"/>
              </a:rPr>
              <a:t>-</a:t>
            </a:r>
            <a:r>
              <a:rPr lang="ar-IQ" sz="2700" spc="-4" dirty="0">
                <a:solidFill>
                  <a:srgbClr val="242424"/>
                </a:solidFill>
                <a:latin typeface="Times New Roman"/>
                <a:cs typeface="Times New Roman"/>
              </a:rPr>
              <a:t>2</a:t>
            </a:r>
            <a:r>
              <a:rPr sz="2700" spc="-4" dirty="0">
                <a:solidFill>
                  <a:srgbClr val="242424"/>
                </a:solidFill>
                <a:latin typeface="Times New Roman"/>
                <a:cs typeface="Times New Roman"/>
              </a:rPr>
              <a:t>-</a:t>
            </a:r>
            <a:endParaRPr sz="2700" dirty="0">
              <a:latin typeface="Times New Roman"/>
              <a:cs typeface="Times New Roman"/>
            </a:endParaRPr>
          </a:p>
          <a:p>
            <a:pPr marL="9525" marR="3810" algn="ctr">
              <a:lnSpc>
                <a:spcPts val="2903"/>
              </a:lnSpc>
              <a:spcBef>
                <a:spcPts val="382"/>
              </a:spcBef>
            </a:pPr>
            <a:r>
              <a:rPr lang="en-US" sz="2800" b="1" dirty="0" smtClean="0">
                <a:solidFill>
                  <a:srgbClr val="FF0000"/>
                </a:solidFill>
              </a:rPr>
              <a:t>EPITHELIAL </a:t>
            </a:r>
            <a:r>
              <a:rPr lang="en-US" sz="2800" b="1" dirty="0">
                <a:solidFill>
                  <a:srgbClr val="FF0000"/>
                </a:solidFill>
              </a:rPr>
              <a:t>TISSUE </a:t>
            </a:r>
          </a:p>
          <a:p>
            <a:pPr marL="9525" marR="3810" algn="ctr">
              <a:lnSpc>
                <a:spcPts val="2903"/>
              </a:lnSpc>
              <a:spcBef>
                <a:spcPts val="382"/>
              </a:spcBef>
            </a:pPr>
            <a:r>
              <a:rPr sz="2700" spc="-4" dirty="0">
                <a:solidFill>
                  <a:srgbClr val="242424"/>
                </a:solidFill>
                <a:latin typeface="Times New Roman"/>
                <a:cs typeface="Times New Roman"/>
              </a:rPr>
              <a:t>Lec.</a:t>
            </a:r>
            <a:r>
              <a:rPr sz="2700" spc="-23" dirty="0">
                <a:solidFill>
                  <a:srgbClr val="242424"/>
                </a:solidFill>
                <a:latin typeface="Times New Roman"/>
                <a:cs typeface="Times New Roman"/>
              </a:rPr>
              <a:t> </a:t>
            </a:r>
            <a:r>
              <a:rPr lang="en-US" sz="2700" dirty="0" smtClean="0">
                <a:solidFill>
                  <a:srgbClr val="242424"/>
                </a:solidFill>
                <a:latin typeface="Times New Roman"/>
                <a:cs typeface="Times New Roman"/>
              </a:rPr>
              <a:t>3</a:t>
            </a:r>
            <a:endParaRPr lang="ar-IQ" sz="2700" dirty="0">
              <a:solidFill>
                <a:srgbClr val="242424"/>
              </a:solidFill>
              <a:latin typeface="Times New Roman"/>
              <a:cs typeface="Times New Roman"/>
            </a:endParaRPr>
          </a:p>
          <a:p>
            <a:pPr marL="79058" algn="ctr">
              <a:lnSpc>
                <a:spcPts val="3203"/>
              </a:lnSpc>
            </a:pPr>
            <a:endParaRPr lang="ar-IQ" sz="2700" dirty="0">
              <a:solidFill>
                <a:srgbClr val="242424"/>
              </a:solidFill>
              <a:latin typeface="Times New Roman"/>
              <a:cs typeface="Times New Roman"/>
            </a:endParaRPr>
          </a:p>
          <a:p>
            <a:pPr marL="79058" algn="ctr">
              <a:lnSpc>
                <a:spcPts val="3203"/>
              </a:lnSpc>
            </a:pPr>
            <a:r>
              <a:rPr lang="en-US" sz="2700" dirty="0">
                <a:solidFill>
                  <a:srgbClr val="242424"/>
                </a:solidFill>
                <a:latin typeface="Times New Roman"/>
                <a:cs typeface="Times New Roman"/>
              </a:rPr>
              <a:t>By :</a:t>
            </a:r>
          </a:p>
          <a:p>
            <a:pPr marL="79058" algn="ctr">
              <a:lnSpc>
                <a:spcPts val="3203"/>
              </a:lnSpc>
            </a:pPr>
            <a:r>
              <a:rPr lang="en-US" sz="2700" dirty="0">
                <a:solidFill>
                  <a:srgbClr val="242424"/>
                </a:solidFill>
                <a:latin typeface="Times New Roman"/>
                <a:cs typeface="Times New Roman"/>
              </a:rPr>
              <a:t>Zaid Ahmad Hameed </a:t>
            </a:r>
            <a:endParaRPr sz="2700" dirty="0">
              <a:latin typeface="Times New Roman"/>
              <a:cs typeface="Times New Roman"/>
            </a:endParaRPr>
          </a:p>
        </p:txBody>
      </p:sp>
      <p:sp>
        <p:nvSpPr>
          <p:cNvPr id="7" name="object 7"/>
          <p:cNvSpPr txBox="1">
            <a:spLocks noGrp="1"/>
          </p:cNvSpPr>
          <p:nvPr>
            <p:ph type="sldNum" sz="quarter" idx="12"/>
          </p:nvPr>
        </p:nvSpPr>
        <p:spPr>
          <a:xfrm>
            <a:off x="1524000" y="857251"/>
            <a:ext cx="0" cy="538609"/>
          </a:xfrm>
          <a:prstGeom prst="rect">
            <a:avLst/>
          </a:prstGeom>
        </p:spPr>
        <p:txBody>
          <a:bodyPr vert="horz" wrap="square" lIns="0" tIns="0" rIns="0" bIns="0" rtlCol="0" anchor="ctr">
            <a:spAutoFit/>
          </a:bodyPr>
          <a:lstStyle/>
          <a:p>
            <a:pPr marL="28575">
              <a:lnSpc>
                <a:spcPts val="1358"/>
              </a:lnSpc>
            </a:pPr>
            <a:fld id="{81D60167-4931-47E6-BA6A-407CBD079E47}" type="slidenum">
              <a:rPr dirty="0"/>
              <a:pPr marL="28575">
                <a:lnSpc>
                  <a:spcPts val="1358"/>
                </a:lnSpc>
              </a:pPr>
              <a:t>1</a:t>
            </a:fld>
            <a:endParaRPr dirty="0"/>
          </a:p>
        </p:txBody>
      </p:sp>
      <p:pic>
        <p:nvPicPr>
          <p:cNvPr id="6" name="صورة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9758" y="61054"/>
            <a:ext cx="1607344" cy="1607344"/>
          </a:xfrm>
          <a:prstGeom prst="rect">
            <a:avLst/>
          </a:prstGeom>
        </p:spPr>
      </p:pic>
      <p:pic>
        <p:nvPicPr>
          <p:cNvPr id="2" name="صورة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7006" y="122508"/>
            <a:ext cx="2006236" cy="1545890"/>
          </a:xfrm>
          <a:prstGeom prst="rect">
            <a:avLst/>
          </a:prstGeom>
        </p:spPr>
      </p:pic>
    </p:spTree>
    <p:extLst>
      <p:ext uri="{BB962C8B-B14F-4D97-AF65-F5344CB8AC3E}">
        <p14:creationId xmlns:p14="http://schemas.microsoft.com/office/powerpoint/2010/main" val="2298583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9453" y="1159727"/>
            <a:ext cx="8497229" cy="4961480"/>
          </a:xfrm>
        </p:spPr>
      </p:pic>
    </p:spTree>
    <p:extLst>
      <p:ext uri="{BB962C8B-B14F-4D97-AF65-F5344CB8AC3E}">
        <p14:creationId xmlns:p14="http://schemas.microsoft.com/office/powerpoint/2010/main" val="3679787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995324"/>
          </a:xfrm>
        </p:spPr>
        <p:txBody>
          <a:bodyPr/>
          <a:lstStyle/>
          <a:p>
            <a:pPr algn="ctr"/>
            <a:r>
              <a:rPr lang="en-US" b="1" dirty="0">
                <a:solidFill>
                  <a:srgbClr val="0070C0"/>
                </a:solidFill>
                <a:latin typeface="+mn-lt"/>
              </a:rPr>
              <a:t>Simple Columnar </a:t>
            </a:r>
            <a:r>
              <a:rPr lang="en-US" b="1" dirty="0" smtClean="0">
                <a:solidFill>
                  <a:srgbClr val="0070C0"/>
                </a:solidFill>
                <a:latin typeface="+mn-lt"/>
              </a:rPr>
              <a:t>Epithelium</a:t>
            </a:r>
            <a:endParaRPr lang="en-US" b="1" dirty="0">
              <a:solidFill>
                <a:srgbClr val="0070C0"/>
              </a:solidFill>
              <a:latin typeface="+mn-lt"/>
            </a:endParaRPr>
          </a:p>
        </p:txBody>
      </p:sp>
      <p:sp>
        <p:nvSpPr>
          <p:cNvPr id="3" name="عنصر نائب للمحتوى 2"/>
          <p:cNvSpPr>
            <a:spLocks noGrp="1"/>
          </p:cNvSpPr>
          <p:nvPr>
            <p:ph idx="1"/>
          </p:nvPr>
        </p:nvSpPr>
        <p:spPr>
          <a:xfrm>
            <a:off x="1471961" y="1460810"/>
            <a:ext cx="9881839" cy="4716153"/>
          </a:xfrm>
        </p:spPr>
        <p:txBody>
          <a:bodyPr/>
          <a:lstStyle/>
          <a:p>
            <a:pPr lvl="0" algn="just" rtl="0">
              <a:lnSpc>
                <a:spcPct val="150000"/>
              </a:lnSpc>
            </a:pPr>
            <a:r>
              <a:rPr lang="en-US" b="1" dirty="0">
                <a:solidFill>
                  <a:schemeClr val="tx1"/>
                </a:solidFill>
              </a:rPr>
              <a:t>Cells having more height than width</a:t>
            </a:r>
            <a:endParaRPr lang="en-US" sz="1200" b="1" dirty="0">
              <a:solidFill>
                <a:schemeClr val="tx1"/>
              </a:solidFill>
            </a:endParaRPr>
          </a:p>
          <a:p>
            <a:pPr lvl="0" algn="just" rtl="0">
              <a:lnSpc>
                <a:spcPct val="150000"/>
              </a:lnSpc>
            </a:pPr>
            <a:r>
              <a:rPr lang="en-US" b="1" dirty="0">
                <a:solidFill>
                  <a:schemeClr val="tx1"/>
                </a:solidFill>
              </a:rPr>
              <a:t>Nuclei are elongated, located in the lower half of cells</a:t>
            </a:r>
            <a:endParaRPr lang="en-US" sz="1200" b="1" dirty="0">
              <a:solidFill>
                <a:schemeClr val="tx1"/>
              </a:solidFill>
            </a:endParaRPr>
          </a:p>
          <a:p>
            <a:pPr lvl="0" algn="just" rtl="0">
              <a:lnSpc>
                <a:spcPct val="150000"/>
              </a:lnSpc>
            </a:pPr>
            <a:r>
              <a:rPr lang="en-US" b="1" dirty="0">
                <a:solidFill>
                  <a:schemeClr val="tx1"/>
                </a:solidFill>
              </a:rPr>
              <a:t>Cells may show some surface modifications</a:t>
            </a:r>
            <a:endParaRPr lang="en-US" sz="1200" b="1" dirty="0">
              <a:solidFill>
                <a:schemeClr val="tx1"/>
              </a:solidFill>
            </a:endParaRPr>
          </a:p>
          <a:p>
            <a:pPr marL="0" lvl="0" indent="0" algn="just" rtl="0">
              <a:lnSpc>
                <a:spcPct val="150000"/>
              </a:lnSpc>
              <a:buNone/>
            </a:pPr>
            <a:r>
              <a:rPr lang="en-US" b="1" dirty="0">
                <a:solidFill>
                  <a:schemeClr val="tx1"/>
                </a:solidFill>
              </a:rPr>
              <a:t>Examples:</a:t>
            </a:r>
            <a:endParaRPr lang="en-US" sz="1200" b="1" dirty="0">
              <a:solidFill>
                <a:schemeClr val="tx1"/>
              </a:solidFill>
            </a:endParaRPr>
          </a:p>
          <a:p>
            <a:pPr lvl="1" algn="just" rtl="0">
              <a:lnSpc>
                <a:spcPct val="150000"/>
              </a:lnSpc>
            </a:pPr>
            <a:r>
              <a:rPr lang="en-US" b="1" dirty="0">
                <a:solidFill>
                  <a:schemeClr val="tx1"/>
                </a:solidFill>
              </a:rPr>
              <a:t>GIT(stomach to anus)</a:t>
            </a:r>
            <a:endParaRPr lang="en-US" sz="1100" b="1" dirty="0">
              <a:solidFill>
                <a:schemeClr val="tx1"/>
              </a:solidFill>
            </a:endParaRPr>
          </a:p>
          <a:p>
            <a:pPr lvl="1" algn="just" rtl="0">
              <a:lnSpc>
                <a:spcPct val="150000"/>
              </a:lnSpc>
            </a:pPr>
            <a:r>
              <a:rPr lang="en-US" b="1" dirty="0">
                <a:solidFill>
                  <a:schemeClr val="tx1"/>
                </a:solidFill>
              </a:rPr>
              <a:t>Gall bladder</a:t>
            </a:r>
            <a:endParaRPr lang="en-US" sz="1100" b="1" dirty="0">
              <a:solidFill>
                <a:schemeClr val="tx1"/>
              </a:solidFill>
            </a:endParaRPr>
          </a:p>
          <a:p>
            <a:pPr lvl="1" algn="just" rtl="0">
              <a:lnSpc>
                <a:spcPct val="150000"/>
              </a:lnSpc>
            </a:pPr>
            <a:r>
              <a:rPr lang="en-US" b="1" dirty="0">
                <a:solidFill>
                  <a:schemeClr val="tx1"/>
                </a:solidFill>
              </a:rPr>
              <a:t>Uterine tube &amp; cavity Central canal of spinal </a:t>
            </a:r>
          </a:p>
          <a:p>
            <a:pPr marL="0" indent="0" algn="just" rtl="0">
              <a:lnSpc>
                <a:spcPct val="150000"/>
              </a:lnSpc>
              <a:buNone/>
            </a:pPr>
            <a:r>
              <a:rPr lang="en-US" b="1" dirty="0" smtClean="0">
                <a:solidFill>
                  <a:schemeClr val="tx1"/>
                </a:solidFill>
              </a:rPr>
              <a:t>Function</a:t>
            </a:r>
            <a:r>
              <a:rPr lang="en-US" b="1" dirty="0">
                <a:solidFill>
                  <a:schemeClr val="tx1"/>
                </a:solidFill>
              </a:rPr>
              <a:t>: </a:t>
            </a:r>
            <a:endParaRPr lang="en-US" b="1" dirty="0" smtClean="0">
              <a:solidFill>
                <a:schemeClr val="tx1"/>
              </a:solidFill>
            </a:endParaRPr>
          </a:p>
          <a:p>
            <a:pPr algn="just" rtl="0">
              <a:lnSpc>
                <a:spcPct val="150000"/>
              </a:lnSpc>
            </a:pPr>
            <a:r>
              <a:rPr lang="en-US" b="1" dirty="0" smtClean="0">
                <a:solidFill>
                  <a:schemeClr val="tx1"/>
                </a:solidFill>
              </a:rPr>
              <a:t>Secretion </a:t>
            </a:r>
            <a:r>
              <a:rPr lang="en-US" b="1" dirty="0">
                <a:solidFill>
                  <a:schemeClr val="tx1"/>
                </a:solidFill>
              </a:rPr>
              <a:t>and absorption; Ciliary action</a:t>
            </a:r>
          </a:p>
          <a:p>
            <a:pPr algn="just" rtl="0">
              <a:lnSpc>
                <a:spcPct val="150000"/>
              </a:lnSpc>
            </a:pPr>
            <a:endParaRPr lang="en-US" b="1" dirty="0">
              <a:solidFill>
                <a:schemeClr val="tx1"/>
              </a:solidFill>
            </a:endParaRP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5850" y="2611999"/>
            <a:ext cx="2647950" cy="2647950"/>
          </a:xfrm>
          <a:prstGeom prst="rect">
            <a:avLst/>
          </a:prstGeom>
        </p:spPr>
      </p:pic>
    </p:spTree>
    <p:extLst>
      <p:ext uri="{BB962C8B-B14F-4D97-AF65-F5344CB8AC3E}">
        <p14:creationId xmlns:p14="http://schemas.microsoft.com/office/powerpoint/2010/main" val="3983317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805753"/>
          </a:xfrm>
        </p:spPr>
        <p:txBody>
          <a:bodyPr>
            <a:normAutofit/>
          </a:bodyPr>
          <a:lstStyle/>
          <a:p>
            <a:pPr algn="ctr"/>
            <a:r>
              <a:rPr lang="en-US" sz="4000" b="1" dirty="0" smtClean="0">
                <a:solidFill>
                  <a:srgbClr val="FF0000"/>
                </a:solidFill>
              </a:rPr>
              <a:t>2- Stratified epithelium</a:t>
            </a:r>
            <a:endParaRPr lang="en-US" sz="4000" dirty="0">
              <a:solidFill>
                <a:srgbClr val="FF0000"/>
              </a:solidFill>
            </a:endParaRPr>
          </a:p>
        </p:txBody>
      </p:sp>
      <p:pic>
        <p:nvPicPr>
          <p:cNvPr id="4" name="image14.jpeg"/>
          <p:cNvPicPr>
            <a:picLocks noGrp="1"/>
          </p:cNvPicPr>
          <p:nvPr>
            <p:ph idx="1"/>
          </p:nvPr>
        </p:nvPicPr>
        <p:blipFill>
          <a:blip r:embed="rId2" cstate="print"/>
          <a:stretch>
            <a:fillRect/>
          </a:stretch>
        </p:blipFill>
        <p:spPr>
          <a:xfrm>
            <a:off x="3624147" y="1739590"/>
            <a:ext cx="4873082" cy="4172260"/>
          </a:xfrm>
          <a:prstGeom prst="rect">
            <a:avLst/>
          </a:prstGeom>
        </p:spPr>
      </p:pic>
    </p:spTree>
    <p:extLst>
      <p:ext uri="{BB962C8B-B14F-4D97-AF65-F5344CB8AC3E}">
        <p14:creationId xmlns:p14="http://schemas.microsoft.com/office/powerpoint/2010/main" val="336426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881305"/>
          </a:xfrm>
        </p:spPr>
        <p:txBody>
          <a:bodyPr/>
          <a:lstStyle/>
          <a:p>
            <a:pPr algn="ctr"/>
            <a:r>
              <a:rPr lang="en-US" b="1" dirty="0" smtClean="0">
                <a:solidFill>
                  <a:srgbClr val="FF0000"/>
                </a:solidFill>
              </a:rPr>
              <a:t>3-</a:t>
            </a:r>
            <a:r>
              <a:rPr lang="en-US" dirty="0" smtClean="0">
                <a:solidFill>
                  <a:srgbClr val="FF0000"/>
                </a:solidFill>
              </a:rPr>
              <a:t> </a:t>
            </a:r>
            <a:r>
              <a:rPr lang="en-US" b="1" dirty="0">
                <a:solidFill>
                  <a:srgbClr val="FF0000"/>
                </a:solidFill>
              </a:rPr>
              <a:t>Pseudostratified </a:t>
            </a:r>
            <a:r>
              <a:rPr lang="en-US" b="1" dirty="0" smtClean="0">
                <a:solidFill>
                  <a:srgbClr val="FF0000"/>
                </a:solidFill>
              </a:rPr>
              <a:t>epithelium</a:t>
            </a:r>
            <a:endParaRPr lang="en-US" dirty="0">
              <a:solidFill>
                <a:srgbClr val="FF0000"/>
              </a:solidFill>
            </a:endParaRPr>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00760" y="1668859"/>
            <a:ext cx="7638585" cy="4242991"/>
          </a:xfrm>
        </p:spPr>
      </p:pic>
    </p:spTree>
    <p:extLst>
      <p:ext uri="{BB962C8B-B14F-4D97-AF65-F5344CB8AC3E}">
        <p14:creationId xmlns:p14="http://schemas.microsoft.com/office/powerpoint/2010/main" val="20702946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smtClean="0">
                <a:solidFill>
                  <a:srgbClr val="FF0000"/>
                </a:solidFill>
              </a:rPr>
              <a:t>4- </a:t>
            </a:r>
            <a:r>
              <a:rPr lang="en-US" b="1" dirty="0">
                <a:solidFill>
                  <a:srgbClr val="FF0000"/>
                </a:solidFill>
              </a:rPr>
              <a:t>Transitional epithelium (urothelial)</a:t>
            </a:r>
            <a:br>
              <a:rPr lang="en-US" b="1" dirty="0">
                <a:solidFill>
                  <a:srgbClr val="FF0000"/>
                </a:solidFill>
              </a:rPr>
            </a:br>
            <a:endParaRPr lang="en-US" b="1" dirty="0">
              <a:solidFill>
                <a:srgbClr val="FF0000"/>
              </a:solidFill>
            </a:endParaRPr>
          </a:p>
        </p:txBody>
      </p:sp>
      <p:pic>
        <p:nvPicPr>
          <p:cNvPr id="6" name="عنصر نائب للمحتوى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67668" y="1899701"/>
            <a:ext cx="6953138" cy="4012149"/>
          </a:xfrm>
        </p:spPr>
      </p:pic>
    </p:spTree>
    <p:extLst>
      <p:ext uri="{BB962C8B-B14F-4D97-AF65-F5344CB8AC3E}">
        <p14:creationId xmlns:p14="http://schemas.microsoft.com/office/powerpoint/2010/main" val="29463272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17648" y="278781"/>
            <a:ext cx="9835375" cy="568712"/>
          </a:xfrm>
        </p:spPr>
        <p:txBody>
          <a:bodyPr>
            <a:normAutofit fontScale="90000"/>
          </a:bodyPr>
          <a:lstStyle/>
          <a:p>
            <a:pPr algn="ctr"/>
            <a:r>
              <a:rPr lang="en-US" b="1" dirty="0" smtClean="0">
                <a:solidFill>
                  <a:srgbClr val="FF0000"/>
                </a:solidFill>
                <a:latin typeface="+mn-lt"/>
              </a:rPr>
              <a:t>Epithelium Regeneration, Turnover, and Repair</a:t>
            </a:r>
            <a:endParaRPr lang="en-US" b="1" dirty="0">
              <a:solidFill>
                <a:srgbClr val="FF0000"/>
              </a:solidFill>
              <a:latin typeface="+mn-lt"/>
            </a:endParaRPr>
          </a:p>
        </p:txBody>
      </p:sp>
      <p:sp>
        <p:nvSpPr>
          <p:cNvPr id="3" name="عنصر نائب للمحتوى 2"/>
          <p:cNvSpPr>
            <a:spLocks noGrp="1"/>
          </p:cNvSpPr>
          <p:nvPr>
            <p:ph idx="1"/>
          </p:nvPr>
        </p:nvSpPr>
        <p:spPr>
          <a:xfrm>
            <a:off x="2107579" y="1427356"/>
            <a:ext cx="9545443" cy="4749607"/>
          </a:xfrm>
        </p:spPr>
        <p:txBody>
          <a:bodyPr/>
          <a:lstStyle/>
          <a:p>
            <a:pPr algn="l">
              <a:lnSpc>
                <a:spcPct val="150000"/>
              </a:lnSpc>
            </a:pPr>
            <a:r>
              <a:rPr lang="en-US" b="1" dirty="0"/>
              <a:t>Turnover  of  both  the  epithelium  in  skin  or  oral   mucosa  occurs  as  a result of the cell division during the regeneration process. Cellular turnover of epithelium occurs as the newly formed deepest cells migrate superficially from their formation near the basement membrane.  </a:t>
            </a:r>
            <a:endParaRPr lang="en-US" b="1" dirty="0" smtClean="0"/>
          </a:p>
          <a:p>
            <a:pPr algn="l">
              <a:lnSpc>
                <a:spcPct val="150000"/>
              </a:lnSpc>
            </a:pPr>
            <a:r>
              <a:rPr lang="en-US" b="1" dirty="0" smtClean="0"/>
              <a:t>Thus</a:t>
            </a:r>
            <a:r>
              <a:rPr lang="en-US" b="1" dirty="0"/>
              <a:t>, the turnover time is the time needed for a cell to divide during mitosis  and pass through the entire thickness of tissue. In order to migrate, the cells release and then regain their desmosomal connections at the intercellular junctions in the more superficial location.</a:t>
            </a:r>
          </a:p>
          <a:p>
            <a:pPr algn="l">
              <a:lnSpc>
                <a:spcPct val="150000"/>
              </a:lnSpc>
            </a:pPr>
            <a:endParaRPr lang="en-US" b="1" dirty="0"/>
          </a:p>
        </p:txBody>
      </p:sp>
    </p:spTree>
    <p:extLst>
      <p:ext uri="{BB962C8B-B14F-4D97-AF65-F5344CB8AC3E}">
        <p14:creationId xmlns:p14="http://schemas.microsoft.com/office/powerpoint/2010/main" val="1732091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973766" y="959005"/>
            <a:ext cx="9380034" cy="5217957"/>
          </a:xfrm>
        </p:spPr>
        <p:txBody>
          <a:bodyPr/>
          <a:lstStyle/>
          <a:p>
            <a:pPr algn="l" rtl="0">
              <a:lnSpc>
                <a:spcPct val="200000"/>
              </a:lnSpc>
            </a:pPr>
            <a:r>
              <a:rPr lang="en-US" b="1" dirty="0"/>
              <a:t>The turnover time is faster for all types of epithelium, as compared to connective tissue. This faster turnover time is a result of the higher level of mitosis in those deepest dividing cells near the basement membrane</a:t>
            </a:r>
            <a:r>
              <a:rPr lang="en-US" b="1" dirty="0" smtClean="0"/>
              <a:t>.</a:t>
            </a:r>
          </a:p>
          <a:p>
            <a:pPr algn="l" rtl="0">
              <a:lnSpc>
                <a:spcPct val="200000"/>
              </a:lnSpc>
            </a:pPr>
            <a:r>
              <a:rPr lang="en-US" b="1" dirty="0" smtClean="0"/>
              <a:t> </a:t>
            </a:r>
            <a:r>
              <a:rPr lang="en-US" b="1" dirty="0"/>
              <a:t>Thus, the older, superficial epithelial cells are being shed or lost at the same rate as the deeper germinal cells are dividing into more cells during turnover time</a:t>
            </a:r>
            <a:r>
              <a:rPr lang="en-US" b="1" dirty="0" smtClean="0"/>
              <a:t>.</a:t>
            </a:r>
          </a:p>
          <a:p>
            <a:pPr>
              <a:lnSpc>
                <a:spcPct val="200000"/>
              </a:lnSpc>
            </a:pPr>
            <a:r>
              <a:rPr lang="en-US" b="1" dirty="0"/>
              <a:t>The epithelium of the oral mucosa generally has a faster turnover time than the epidermis of the skin (</a:t>
            </a:r>
            <a:r>
              <a:rPr lang="en-US" b="1" dirty="0" smtClean="0"/>
              <a:t>Table).</a:t>
            </a:r>
          </a:p>
          <a:p>
            <a:pPr>
              <a:lnSpc>
                <a:spcPct val="200000"/>
              </a:lnSpc>
            </a:pPr>
            <a:endParaRPr lang="en-US" b="1" dirty="0"/>
          </a:p>
          <a:p>
            <a:pPr algn="l" rtl="0">
              <a:lnSpc>
                <a:spcPct val="200000"/>
              </a:lnSpc>
            </a:pPr>
            <a:endParaRPr lang="en-US" b="1" dirty="0"/>
          </a:p>
        </p:txBody>
      </p:sp>
    </p:spTree>
    <p:extLst>
      <p:ext uri="{BB962C8B-B14F-4D97-AF65-F5344CB8AC3E}">
        <p14:creationId xmlns:p14="http://schemas.microsoft.com/office/powerpoint/2010/main" val="2494350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89212" y="100362"/>
            <a:ext cx="8104808" cy="735980"/>
          </a:xfrm>
        </p:spPr>
        <p:txBody>
          <a:bodyPr/>
          <a:lstStyle/>
          <a:p>
            <a:pPr algn="ctr"/>
            <a:r>
              <a:rPr lang="en-US" b="1" dirty="0">
                <a:solidFill>
                  <a:srgbClr val="FF0000"/>
                </a:solidFill>
                <a:latin typeface="+mn-lt"/>
              </a:rPr>
              <a:t>Oral Tissue Mean Turnover Time</a:t>
            </a:r>
          </a:p>
        </p:txBody>
      </p:sp>
      <p:sp>
        <p:nvSpPr>
          <p:cNvPr id="9" name="عنصر نائب للمحتوى 8"/>
          <p:cNvSpPr>
            <a:spLocks noGrp="1"/>
          </p:cNvSpPr>
          <p:nvPr>
            <p:ph idx="1"/>
          </p:nvPr>
        </p:nvSpPr>
        <p:spPr>
          <a:xfrm>
            <a:off x="1471961" y="4928840"/>
            <a:ext cx="10459844" cy="1572322"/>
          </a:xfrm>
        </p:spPr>
        <p:txBody>
          <a:bodyPr>
            <a:normAutofit/>
          </a:bodyPr>
          <a:lstStyle/>
          <a:p>
            <a:pPr>
              <a:lnSpc>
                <a:spcPct val="150000"/>
              </a:lnSpc>
            </a:pPr>
            <a:r>
              <a:rPr lang="en-US" b="1" dirty="0"/>
              <a:t>More specifically within the oral cavity, the epithelium of the buccal mucosa that lines the cheek tissue has a faster turnover time (14 days) than the epithelium that covers the skin (27 days).</a:t>
            </a:r>
          </a:p>
          <a:p>
            <a:endParaRPr lang="en-US" dirty="0"/>
          </a:p>
        </p:txBody>
      </p:sp>
      <p:pic>
        <p:nvPicPr>
          <p:cNvPr id="10" name="عنصر نائب للمحتوى 3"/>
          <p:cNvPicPr>
            <a:picLocks noGrp="1" noChangeAspect="1"/>
          </p:cNvPicPr>
          <p:nvPr>
            <p:ph idx="1"/>
          </p:nvPr>
        </p:nvPicPr>
        <p:blipFill>
          <a:blip r:embed="rId2"/>
          <a:stretch>
            <a:fillRect/>
          </a:stretch>
        </p:blipFill>
        <p:spPr>
          <a:xfrm>
            <a:off x="4116475" y="934244"/>
            <a:ext cx="4830802" cy="3759444"/>
          </a:xfrm>
          <a:prstGeom prst="rect">
            <a:avLst/>
          </a:prstGeom>
        </p:spPr>
      </p:pic>
    </p:spTree>
    <p:extLst>
      <p:ext uri="{BB962C8B-B14F-4D97-AF65-F5344CB8AC3E}">
        <p14:creationId xmlns:p14="http://schemas.microsoft.com/office/powerpoint/2010/main" val="3291167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345688"/>
            <a:ext cx="10184780" cy="892097"/>
          </a:xfrm>
        </p:spPr>
        <p:txBody>
          <a:bodyPr>
            <a:normAutofit/>
          </a:bodyPr>
          <a:lstStyle/>
          <a:p>
            <a:r>
              <a:rPr lang="en-US" sz="4400" b="1" dirty="0">
                <a:solidFill>
                  <a:srgbClr val="FF0000"/>
                </a:solidFill>
                <a:latin typeface="+mn-lt"/>
              </a:rPr>
              <a:t>EPITHELIAL </a:t>
            </a:r>
            <a:r>
              <a:rPr lang="en-US" sz="4400" b="1" dirty="0" smtClean="0">
                <a:solidFill>
                  <a:srgbClr val="FF0000"/>
                </a:solidFill>
                <a:latin typeface="+mn-lt"/>
              </a:rPr>
              <a:t>TISSUE OR EPITHLIUM</a:t>
            </a:r>
            <a:endParaRPr lang="en-US" sz="4400" b="1" dirty="0">
              <a:solidFill>
                <a:srgbClr val="FF0000"/>
              </a:solidFill>
              <a:latin typeface="+mn-lt"/>
            </a:endParaRPr>
          </a:p>
        </p:txBody>
      </p:sp>
      <p:sp>
        <p:nvSpPr>
          <p:cNvPr id="3" name="عنوان فرعي 2"/>
          <p:cNvSpPr>
            <a:spLocks noGrp="1"/>
          </p:cNvSpPr>
          <p:nvPr>
            <p:ph type="subTitle" idx="1"/>
          </p:nvPr>
        </p:nvSpPr>
        <p:spPr>
          <a:xfrm>
            <a:off x="1839950" y="1884555"/>
            <a:ext cx="9534293" cy="4560849"/>
          </a:xfrm>
        </p:spPr>
        <p:txBody>
          <a:bodyPr>
            <a:normAutofit/>
          </a:bodyPr>
          <a:lstStyle/>
          <a:p>
            <a:pPr marL="285750" indent="-285750">
              <a:lnSpc>
                <a:spcPct val="170000"/>
              </a:lnSpc>
              <a:buFont typeface="Arial" panose="020B0604020202020204" pitchFamily="34" charset="0"/>
              <a:buChar char="•"/>
            </a:pPr>
            <a:r>
              <a:rPr lang="en-US" b="1" dirty="0" smtClean="0">
                <a:solidFill>
                  <a:srgbClr val="FF0000"/>
                </a:solidFill>
              </a:rPr>
              <a:t>Epithelium</a:t>
            </a:r>
            <a:r>
              <a:rPr lang="en-US" b="1" dirty="0" smtClean="0"/>
              <a:t> </a:t>
            </a:r>
            <a:r>
              <a:rPr lang="en-US" b="1" dirty="0">
                <a:solidFill>
                  <a:schemeClr val="tx1"/>
                </a:solidFill>
              </a:rPr>
              <a:t>(plural, epithelia) is</a:t>
            </a:r>
            <a:r>
              <a:rPr lang="en-US" dirty="0">
                <a:solidFill>
                  <a:schemeClr val="tx1"/>
                </a:solidFill>
              </a:rPr>
              <a:t> </a:t>
            </a:r>
            <a:r>
              <a:rPr lang="en-US" b="1" dirty="0">
                <a:solidFill>
                  <a:schemeClr val="tx1"/>
                </a:solidFill>
              </a:rPr>
              <a:t>the  tissue  that  covers  and  lines  both the external and internal body surfaces,  including  vessels  and small cavities.  Epithelium not  only  serves  as  a  protective  covering  or lining but is also involved in  tissue  absorption,  secretion, sensory, and other specialized functions. </a:t>
            </a:r>
            <a:endParaRPr lang="en-US" b="1" dirty="0" smtClean="0">
              <a:solidFill>
                <a:schemeClr val="tx1"/>
              </a:solidFill>
            </a:endParaRPr>
          </a:p>
          <a:p>
            <a:pPr marL="285750" indent="-285750">
              <a:lnSpc>
                <a:spcPct val="170000"/>
              </a:lnSpc>
              <a:buFont typeface="Arial" panose="020B0604020202020204" pitchFamily="34" charset="0"/>
              <a:buChar char="•"/>
            </a:pPr>
            <a:r>
              <a:rPr lang="en-US" b="1" dirty="0" smtClean="0">
                <a:solidFill>
                  <a:schemeClr val="tx1"/>
                </a:solidFill>
              </a:rPr>
              <a:t>It </a:t>
            </a:r>
            <a:r>
              <a:rPr lang="en-US" b="1" dirty="0">
                <a:solidFill>
                  <a:schemeClr val="tx1"/>
                </a:solidFill>
              </a:rPr>
              <a:t>serves to protect the more complex inner structures from physical, chemical, and  pathogenic  attack,  as  well as dehydration and heat loss by its formation as an  epithelial  barrier</a:t>
            </a:r>
            <a:r>
              <a:rPr lang="en-US" dirty="0">
                <a:solidFill>
                  <a:schemeClr val="tx1"/>
                </a:solidFill>
              </a:rPr>
              <a:t>.</a:t>
            </a:r>
          </a:p>
        </p:txBody>
      </p:sp>
    </p:spTree>
    <p:extLst>
      <p:ext uri="{BB962C8B-B14F-4D97-AF65-F5344CB8AC3E}">
        <p14:creationId xmlns:p14="http://schemas.microsoft.com/office/powerpoint/2010/main" val="1291093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16927" y="791736"/>
            <a:ext cx="10459843" cy="5720575"/>
          </a:xfrm>
        </p:spPr>
        <p:txBody>
          <a:bodyPr>
            <a:normAutofit/>
          </a:bodyPr>
          <a:lstStyle/>
          <a:p>
            <a:pPr marL="0" indent="0">
              <a:lnSpc>
                <a:spcPct val="150000"/>
              </a:lnSpc>
              <a:buNone/>
            </a:pPr>
            <a:r>
              <a:rPr lang="en-US" b="1" dirty="0">
                <a:solidFill>
                  <a:srgbClr val="FF0000"/>
                </a:solidFill>
              </a:rPr>
              <a:t>Epithelium Properties :</a:t>
            </a:r>
          </a:p>
          <a:p>
            <a:pPr lvl="0" algn="l" rtl="0">
              <a:lnSpc>
                <a:spcPct val="150000"/>
              </a:lnSpc>
              <a:buFont typeface="Wingdings" panose="05000000000000000000" pitchFamily="2" charset="2"/>
              <a:buChar char="v"/>
            </a:pPr>
            <a:r>
              <a:rPr lang="en-US" b="1" dirty="0" smtClean="0">
                <a:solidFill>
                  <a:schemeClr val="tx1"/>
                </a:solidFill>
              </a:rPr>
              <a:t>The </a:t>
            </a:r>
            <a:r>
              <a:rPr lang="en-US" b="1" dirty="0">
                <a:solidFill>
                  <a:schemeClr val="tx1"/>
                </a:solidFill>
              </a:rPr>
              <a:t>basic tissue of the body.</a:t>
            </a:r>
          </a:p>
          <a:p>
            <a:pPr lvl="0" algn="l" rtl="0">
              <a:lnSpc>
                <a:spcPct val="150000"/>
              </a:lnSpc>
              <a:buFont typeface="Wingdings" panose="05000000000000000000" pitchFamily="2" charset="2"/>
              <a:buChar char="v"/>
            </a:pPr>
            <a:r>
              <a:rPr lang="en-US" b="1" dirty="0">
                <a:solidFill>
                  <a:schemeClr val="tx1"/>
                </a:solidFill>
              </a:rPr>
              <a:t>Cells are arranged as continuous sheets.</a:t>
            </a:r>
          </a:p>
          <a:p>
            <a:pPr lvl="0" algn="l" rtl="0">
              <a:lnSpc>
                <a:spcPct val="150000"/>
              </a:lnSpc>
              <a:buFont typeface="Wingdings" panose="05000000000000000000" pitchFamily="2" charset="2"/>
              <a:buChar char="v"/>
            </a:pPr>
            <a:r>
              <a:rPr lang="en-US" b="1" dirty="0">
                <a:solidFill>
                  <a:schemeClr val="tx1"/>
                </a:solidFill>
              </a:rPr>
              <a:t>Single or multiple layers.</a:t>
            </a:r>
          </a:p>
          <a:p>
            <a:pPr algn="l" rtl="0">
              <a:lnSpc>
                <a:spcPct val="150000"/>
              </a:lnSpc>
              <a:buFont typeface="Wingdings" panose="05000000000000000000" pitchFamily="2" charset="2"/>
              <a:buChar char="v"/>
            </a:pPr>
            <a:r>
              <a:rPr lang="en-US" b="1" dirty="0">
                <a:solidFill>
                  <a:schemeClr val="tx1"/>
                </a:solidFill>
              </a:rPr>
              <a:t>Cells are held tightly together by cell </a:t>
            </a:r>
            <a:r>
              <a:rPr lang="en-US" b="1" dirty="0" smtClean="0">
                <a:solidFill>
                  <a:schemeClr val="tx1"/>
                </a:solidFill>
              </a:rPr>
              <a:t>junctions (desmosomes and hemi desmosomes)</a:t>
            </a:r>
            <a:r>
              <a:rPr lang="en-US" b="1" dirty="0">
                <a:solidFill>
                  <a:schemeClr val="tx1"/>
                </a:solidFill>
              </a:rPr>
              <a:t>,</a:t>
            </a:r>
            <a:r>
              <a:rPr lang="en-US" b="1" dirty="0" smtClean="0">
                <a:solidFill>
                  <a:schemeClr val="tx1"/>
                </a:solidFill>
              </a:rPr>
              <a:t> as is the case with its  relationship  to  the basement membrane  as well as the junctional epithelium of the gingival sulcular region that is attached to the tooth surface.</a:t>
            </a:r>
            <a:endParaRPr lang="en-US" b="1" dirty="0">
              <a:solidFill>
                <a:schemeClr val="tx1"/>
              </a:solidFill>
            </a:endParaRPr>
          </a:p>
          <a:p>
            <a:pPr lvl="0" algn="l" rtl="0">
              <a:lnSpc>
                <a:spcPct val="150000"/>
              </a:lnSpc>
              <a:buFont typeface="Wingdings" panose="05000000000000000000" pitchFamily="2" charset="2"/>
              <a:buChar char="v"/>
            </a:pPr>
            <a:r>
              <a:rPr lang="en-US" b="1" dirty="0" smtClean="0">
                <a:solidFill>
                  <a:schemeClr val="tx1"/>
                </a:solidFill>
              </a:rPr>
              <a:t>Basal </a:t>
            </a:r>
            <a:r>
              <a:rPr lang="en-US" b="1" dirty="0">
                <a:solidFill>
                  <a:schemeClr val="tx1"/>
                </a:solidFill>
              </a:rPr>
              <a:t>surface adheres to basal lamina or basement membrane.</a:t>
            </a:r>
          </a:p>
          <a:p>
            <a:pPr lvl="0" algn="l" rtl="0">
              <a:lnSpc>
                <a:spcPct val="150000"/>
              </a:lnSpc>
              <a:buFont typeface="Wingdings" panose="05000000000000000000" pitchFamily="2" charset="2"/>
              <a:buChar char="v"/>
            </a:pPr>
            <a:r>
              <a:rPr lang="en-US" b="1" dirty="0">
                <a:solidFill>
                  <a:schemeClr val="tx1"/>
                </a:solidFill>
              </a:rPr>
              <a:t>Avascular but supplied by nerves.</a:t>
            </a:r>
          </a:p>
          <a:p>
            <a:pPr lvl="0" algn="l" rtl="0">
              <a:lnSpc>
                <a:spcPct val="150000"/>
              </a:lnSpc>
              <a:buFont typeface="Wingdings" panose="05000000000000000000" pitchFamily="2" charset="2"/>
              <a:buChar char="v"/>
            </a:pPr>
            <a:r>
              <a:rPr lang="en-US" b="1" dirty="0">
                <a:solidFill>
                  <a:schemeClr val="tx1"/>
                </a:solidFill>
              </a:rPr>
              <a:t>Has high capability to regenerate</a:t>
            </a:r>
            <a:r>
              <a:rPr lang="en-US" b="1" dirty="0" smtClean="0">
                <a:solidFill>
                  <a:schemeClr val="tx1"/>
                </a:solidFill>
              </a:rPr>
              <a:t>.</a:t>
            </a:r>
          </a:p>
        </p:txBody>
      </p:sp>
    </p:spTree>
    <p:extLst>
      <p:ext uri="{BB962C8B-B14F-4D97-AF65-F5344CB8AC3E}">
        <p14:creationId xmlns:p14="http://schemas.microsoft.com/office/powerpoint/2010/main" val="543307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939568"/>
          </a:xfrm>
        </p:spPr>
        <p:txBody>
          <a:bodyPr/>
          <a:lstStyle/>
          <a:p>
            <a:pPr algn="ctr"/>
            <a:r>
              <a:rPr lang="en-US" b="1" dirty="0">
                <a:solidFill>
                  <a:srgbClr val="FF0000"/>
                </a:solidFill>
                <a:latin typeface="+mn-lt"/>
              </a:rPr>
              <a:t>Epithelium </a:t>
            </a:r>
            <a:r>
              <a:rPr lang="en-US" b="1" dirty="0" smtClean="0">
                <a:solidFill>
                  <a:srgbClr val="FF0000"/>
                </a:solidFill>
                <a:latin typeface="+mn-lt"/>
              </a:rPr>
              <a:t>Histology</a:t>
            </a:r>
            <a:endParaRPr lang="en-US" dirty="0">
              <a:solidFill>
                <a:srgbClr val="FF0000"/>
              </a:solidFill>
              <a:latin typeface="+mn-lt"/>
            </a:endParaRPr>
          </a:p>
        </p:txBody>
      </p:sp>
      <p:sp>
        <p:nvSpPr>
          <p:cNvPr id="3" name="عنصر نائب للمحتوى 2"/>
          <p:cNvSpPr>
            <a:spLocks noGrp="1"/>
          </p:cNvSpPr>
          <p:nvPr>
            <p:ph idx="1"/>
          </p:nvPr>
        </p:nvSpPr>
        <p:spPr>
          <a:xfrm>
            <a:off x="1494262" y="1182030"/>
            <a:ext cx="9859537" cy="4994934"/>
          </a:xfrm>
        </p:spPr>
        <p:txBody>
          <a:bodyPr/>
          <a:lstStyle/>
          <a:p>
            <a:pPr algn="l" rtl="0"/>
            <a:r>
              <a:rPr lang="en-US" b="1" dirty="0">
                <a:solidFill>
                  <a:schemeClr val="tx1"/>
                </a:solidFill>
              </a:rPr>
              <a:t>Epithelium generally consists of closely grouped polyhedral cells surrounded by very little or no intercellular substance or tissue fluid </a:t>
            </a:r>
            <a:r>
              <a:rPr lang="en-US" b="1" dirty="0" smtClean="0">
                <a:solidFill>
                  <a:schemeClr val="tx1"/>
                </a:solidFill>
              </a:rPr>
              <a:t>.</a:t>
            </a:r>
          </a:p>
          <a:p>
            <a:pPr algn="l" rtl="0"/>
            <a:endParaRPr lang="en-US" dirty="0"/>
          </a:p>
          <a:p>
            <a:pPr algn="l" rtl="0"/>
            <a:endParaRPr lang="en-US" dirty="0"/>
          </a:p>
        </p:txBody>
      </p:sp>
      <p:pic>
        <p:nvPicPr>
          <p:cNvPr id="5" name="image14.jpeg"/>
          <p:cNvPicPr/>
          <p:nvPr/>
        </p:nvPicPr>
        <p:blipFill>
          <a:blip r:embed="rId2" cstate="print"/>
          <a:stretch>
            <a:fillRect/>
          </a:stretch>
        </p:blipFill>
        <p:spPr>
          <a:xfrm>
            <a:off x="3542301" y="2132748"/>
            <a:ext cx="5233709" cy="4256901"/>
          </a:xfrm>
          <a:prstGeom prst="rect">
            <a:avLst/>
          </a:prstGeom>
        </p:spPr>
      </p:pic>
    </p:spTree>
    <p:extLst>
      <p:ext uri="{BB962C8B-B14F-4D97-AF65-F5344CB8AC3E}">
        <p14:creationId xmlns:p14="http://schemas.microsoft.com/office/powerpoint/2010/main" val="1741719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1006475"/>
          </a:xfrm>
        </p:spPr>
        <p:txBody>
          <a:bodyPr/>
          <a:lstStyle/>
          <a:p>
            <a:pPr algn="ctr"/>
            <a:r>
              <a:rPr lang="en-US" b="1" dirty="0">
                <a:solidFill>
                  <a:srgbClr val="FF0000"/>
                </a:solidFill>
                <a:latin typeface="+mn-lt"/>
              </a:rPr>
              <a:t>Embryological </a:t>
            </a:r>
            <a:r>
              <a:rPr lang="en-US" b="1" dirty="0" smtClean="0">
                <a:solidFill>
                  <a:srgbClr val="FF0000"/>
                </a:solidFill>
                <a:latin typeface="+mn-lt"/>
              </a:rPr>
              <a:t>aspect</a:t>
            </a:r>
            <a:endParaRPr lang="en-US" dirty="0">
              <a:solidFill>
                <a:srgbClr val="FF0000"/>
              </a:solidFill>
              <a:latin typeface="+mn-lt"/>
            </a:endParaRPr>
          </a:p>
        </p:txBody>
      </p:sp>
      <p:sp>
        <p:nvSpPr>
          <p:cNvPr id="3" name="عنصر نائب للمحتوى 2"/>
          <p:cNvSpPr>
            <a:spLocks noGrp="1"/>
          </p:cNvSpPr>
          <p:nvPr>
            <p:ph idx="1"/>
          </p:nvPr>
        </p:nvSpPr>
        <p:spPr>
          <a:xfrm>
            <a:off x="2018370" y="1951463"/>
            <a:ext cx="9335429" cy="3947532"/>
          </a:xfrm>
        </p:spPr>
        <p:txBody>
          <a:bodyPr>
            <a:normAutofit/>
          </a:bodyPr>
          <a:lstStyle/>
          <a:p>
            <a:pPr marL="457200" lvl="1" indent="0" algn="l" rtl="0">
              <a:lnSpc>
                <a:spcPct val="200000"/>
              </a:lnSpc>
              <a:buNone/>
            </a:pPr>
            <a:r>
              <a:rPr lang="en-US" sz="1800" b="1" dirty="0"/>
              <a:t>Epithelia </a:t>
            </a:r>
            <a:r>
              <a:rPr lang="en-US" sz="1800" b="1" dirty="0" smtClean="0"/>
              <a:t>are derived </a:t>
            </a:r>
            <a:r>
              <a:rPr lang="en-US" sz="1800" b="1" dirty="0"/>
              <a:t>from all the 3 germ layers:</a:t>
            </a:r>
            <a:endParaRPr lang="en-US" sz="1050" b="1" dirty="0"/>
          </a:p>
          <a:p>
            <a:pPr lvl="1" algn="l" rtl="0">
              <a:lnSpc>
                <a:spcPct val="200000"/>
              </a:lnSpc>
              <a:buFont typeface="Wingdings" panose="05000000000000000000" pitchFamily="2" charset="2"/>
              <a:buChar char="Ø"/>
            </a:pPr>
            <a:r>
              <a:rPr lang="en-US" sz="1800" b="1" dirty="0"/>
              <a:t>Ectoderm-	Epithelium of skin</a:t>
            </a:r>
            <a:endParaRPr lang="en-US" sz="1050" b="1" dirty="0"/>
          </a:p>
          <a:p>
            <a:pPr lvl="1" algn="l" rtl="0">
              <a:lnSpc>
                <a:spcPct val="200000"/>
              </a:lnSpc>
              <a:buFont typeface="Wingdings" panose="05000000000000000000" pitchFamily="2" charset="2"/>
              <a:buChar char="Ø"/>
            </a:pPr>
            <a:r>
              <a:rPr lang="en-US" sz="1800" b="1" dirty="0"/>
              <a:t>Endoderm-	Epithelium of gut</a:t>
            </a:r>
            <a:endParaRPr lang="en-US" sz="1050" b="1" dirty="0"/>
          </a:p>
          <a:p>
            <a:pPr lvl="1" algn="l" rtl="0">
              <a:lnSpc>
                <a:spcPct val="200000"/>
              </a:lnSpc>
              <a:buFont typeface="Wingdings" panose="05000000000000000000" pitchFamily="2" charset="2"/>
              <a:buChar char="Ø"/>
            </a:pPr>
            <a:r>
              <a:rPr lang="en-US" sz="1800" b="1" dirty="0"/>
              <a:t>Mesoderm-	Epithelium of pericardial</a:t>
            </a:r>
            <a:r>
              <a:rPr lang="en-US" sz="1800" b="1" dirty="0" smtClean="0"/>
              <a:t>,</a:t>
            </a:r>
            <a:r>
              <a:rPr lang="en-US" sz="1050" b="1" dirty="0" smtClean="0"/>
              <a:t> </a:t>
            </a:r>
            <a:r>
              <a:rPr lang="en-US" sz="1800" b="1" dirty="0"/>
              <a:t>peritoneal and pleural cavities</a:t>
            </a:r>
          </a:p>
          <a:p>
            <a:pPr lvl="1" algn="l" rtl="0">
              <a:lnSpc>
                <a:spcPct val="200000"/>
              </a:lnSpc>
              <a:buFont typeface="Wingdings" panose="05000000000000000000" pitchFamily="2" charset="2"/>
              <a:buChar char="Ø"/>
            </a:pPr>
            <a:endParaRPr lang="en-US" sz="1050" b="1" dirty="0"/>
          </a:p>
        </p:txBody>
      </p:sp>
    </p:spTree>
    <p:extLst>
      <p:ext uri="{BB962C8B-B14F-4D97-AF65-F5344CB8AC3E}">
        <p14:creationId xmlns:p14="http://schemas.microsoft.com/office/powerpoint/2010/main" val="2547032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772299"/>
          </a:xfrm>
        </p:spPr>
        <p:txBody>
          <a:bodyPr/>
          <a:lstStyle/>
          <a:p>
            <a:pPr algn="ctr"/>
            <a:r>
              <a:rPr lang="en-US" b="1" dirty="0">
                <a:solidFill>
                  <a:srgbClr val="FF0000"/>
                </a:solidFill>
                <a:latin typeface="+mn-lt"/>
              </a:rPr>
              <a:t>Functions of  EPITHELIAL </a:t>
            </a:r>
            <a:r>
              <a:rPr lang="en-US" b="1" dirty="0" smtClean="0">
                <a:solidFill>
                  <a:srgbClr val="FF0000"/>
                </a:solidFill>
                <a:latin typeface="+mn-lt"/>
              </a:rPr>
              <a:t>TISSUE</a:t>
            </a:r>
            <a:endParaRPr lang="en-US" b="1" dirty="0">
              <a:latin typeface="+mn-lt"/>
            </a:endParaRPr>
          </a:p>
        </p:txBody>
      </p:sp>
      <p:sp>
        <p:nvSpPr>
          <p:cNvPr id="3" name="عنصر نائب للمحتوى 2"/>
          <p:cNvSpPr>
            <a:spLocks noGrp="1"/>
          </p:cNvSpPr>
          <p:nvPr>
            <p:ph idx="1"/>
          </p:nvPr>
        </p:nvSpPr>
        <p:spPr>
          <a:xfrm>
            <a:off x="1661532" y="1661532"/>
            <a:ext cx="9692268" cy="4515431"/>
          </a:xfrm>
        </p:spPr>
        <p:txBody>
          <a:bodyPr>
            <a:normAutofit lnSpcReduction="10000"/>
          </a:bodyPr>
          <a:lstStyle/>
          <a:p>
            <a:pPr lvl="2" algn="l" rtl="0">
              <a:lnSpc>
                <a:spcPct val="150000"/>
              </a:lnSpc>
            </a:pPr>
            <a:r>
              <a:rPr lang="en-US" sz="2800" b="1" dirty="0"/>
              <a:t>Protection</a:t>
            </a:r>
            <a:endParaRPr lang="en-US" sz="1100" b="1" dirty="0"/>
          </a:p>
          <a:p>
            <a:pPr lvl="2" algn="l" rtl="0">
              <a:lnSpc>
                <a:spcPct val="150000"/>
              </a:lnSpc>
            </a:pPr>
            <a:r>
              <a:rPr lang="en-US" sz="2800" b="1" dirty="0"/>
              <a:t>Absorption</a:t>
            </a:r>
            <a:endParaRPr lang="en-US" sz="1100" b="1" dirty="0"/>
          </a:p>
          <a:p>
            <a:pPr lvl="2" algn="l" rtl="0">
              <a:lnSpc>
                <a:spcPct val="150000"/>
              </a:lnSpc>
            </a:pPr>
            <a:r>
              <a:rPr lang="en-US" sz="2800" b="1" dirty="0"/>
              <a:t>Barrier</a:t>
            </a:r>
            <a:endParaRPr lang="en-US" sz="1100" b="1" dirty="0"/>
          </a:p>
          <a:p>
            <a:pPr lvl="2" algn="l" rtl="0">
              <a:lnSpc>
                <a:spcPct val="150000"/>
              </a:lnSpc>
            </a:pPr>
            <a:r>
              <a:rPr lang="en-US" sz="2800" b="1" dirty="0"/>
              <a:t>Excretion</a:t>
            </a:r>
            <a:endParaRPr lang="en-US" sz="1100" b="1" dirty="0"/>
          </a:p>
          <a:p>
            <a:pPr lvl="2" algn="l" rtl="0">
              <a:lnSpc>
                <a:spcPct val="150000"/>
              </a:lnSpc>
            </a:pPr>
            <a:r>
              <a:rPr lang="en-US" sz="2800" b="1" dirty="0"/>
              <a:t>Secretory</a:t>
            </a:r>
            <a:endParaRPr lang="en-US" sz="1100" b="1" dirty="0"/>
          </a:p>
          <a:p>
            <a:pPr lvl="2" algn="l" rtl="0">
              <a:lnSpc>
                <a:spcPct val="150000"/>
              </a:lnSpc>
            </a:pPr>
            <a:r>
              <a:rPr lang="en-US" sz="2800" b="1" dirty="0"/>
              <a:t>Function as sensory surfaces</a:t>
            </a:r>
            <a:endParaRPr lang="en-US" sz="1100" b="1" dirty="0"/>
          </a:p>
          <a:p>
            <a:pPr algn="l" rtl="0">
              <a:lnSpc>
                <a:spcPct val="150000"/>
              </a:lnSpc>
            </a:pPr>
            <a:endParaRPr lang="en-US" sz="3600" b="1" dirty="0"/>
          </a:p>
        </p:txBody>
      </p:sp>
    </p:spTree>
    <p:extLst>
      <p:ext uri="{BB962C8B-B14F-4D97-AF65-F5344CB8AC3E}">
        <p14:creationId xmlns:p14="http://schemas.microsoft.com/office/powerpoint/2010/main" val="1732994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538124"/>
          </a:xfrm>
        </p:spPr>
        <p:txBody>
          <a:bodyPr>
            <a:normAutofit fontScale="90000"/>
          </a:bodyPr>
          <a:lstStyle/>
          <a:p>
            <a:pPr algn="ctr"/>
            <a:r>
              <a:rPr lang="en-US" b="1" dirty="0" smtClean="0">
                <a:solidFill>
                  <a:srgbClr val="FF0000"/>
                </a:solidFill>
                <a:latin typeface="+mn-lt"/>
              </a:rPr>
              <a:t>Classification</a:t>
            </a:r>
            <a:endParaRPr lang="en-US" dirty="0"/>
          </a:p>
        </p:txBody>
      </p:sp>
      <p:sp>
        <p:nvSpPr>
          <p:cNvPr id="3" name="عنصر نائب للمحتوى 2"/>
          <p:cNvSpPr>
            <a:spLocks noGrp="1"/>
          </p:cNvSpPr>
          <p:nvPr>
            <p:ph idx="1"/>
          </p:nvPr>
        </p:nvSpPr>
        <p:spPr>
          <a:xfrm>
            <a:off x="2430966" y="1260088"/>
            <a:ext cx="9478536" cy="4916875"/>
          </a:xfrm>
        </p:spPr>
        <p:txBody>
          <a:bodyPr>
            <a:normAutofit/>
          </a:bodyPr>
          <a:lstStyle/>
          <a:p>
            <a:pPr marL="0" indent="0" algn="l" rtl="0">
              <a:lnSpc>
                <a:spcPct val="150000"/>
              </a:lnSpc>
              <a:buNone/>
            </a:pPr>
            <a:r>
              <a:rPr lang="en-US" sz="3200" b="1" dirty="0"/>
              <a:t>According to shape, arrangement and the specialization of their free surface:</a:t>
            </a:r>
            <a:endParaRPr lang="en-US" sz="1100" b="1" dirty="0"/>
          </a:p>
          <a:p>
            <a:pPr lvl="1" algn="l" rtl="0">
              <a:lnSpc>
                <a:spcPct val="150000"/>
              </a:lnSpc>
            </a:pPr>
            <a:r>
              <a:rPr lang="en-US" sz="2800" b="1" dirty="0"/>
              <a:t>Simple</a:t>
            </a:r>
            <a:endParaRPr lang="en-US" sz="1050" b="1" dirty="0"/>
          </a:p>
          <a:p>
            <a:pPr lvl="1" algn="l" rtl="0">
              <a:lnSpc>
                <a:spcPct val="150000"/>
              </a:lnSpc>
            </a:pPr>
            <a:r>
              <a:rPr lang="en-US" sz="2800" b="1" dirty="0"/>
              <a:t>Stratified</a:t>
            </a:r>
            <a:endParaRPr lang="en-US" sz="1050" b="1" dirty="0"/>
          </a:p>
          <a:p>
            <a:pPr lvl="1" algn="l" rtl="0">
              <a:lnSpc>
                <a:spcPct val="150000"/>
              </a:lnSpc>
            </a:pPr>
            <a:r>
              <a:rPr lang="en-US" sz="2800" b="1" dirty="0" smtClean="0"/>
              <a:t> Pseudostratified</a:t>
            </a:r>
          </a:p>
          <a:p>
            <a:pPr lvl="1" algn="l" rtl="0">
              <a:lnSpc>
                <a:spcPct val="150000"/>
              </a:lnSpc>
            </a:pPr>
            <a:r>
              <a:rPr lang="en-US" sz="2800" b="1" dirty="0" smtClean="0"/>
              <a:t>Transitional</a:t>
            </a:r>
          </a:p>
          <a:p>
            <a:pPr lvl="1" algn="l" rtl="0">
              <a:lnSpc>
                <a:spcPct val="150000"/>
              </a:lnSpc>
            </a:pPr>
            <a:endParaRPr lang="en-US" sz="2800" b="1" dirty="0" smtClean="0"/>
          </a:p>
          <a:p>
            <a:pPr lvl="1" algn="l" rtl="0">
              <a:lnSpc>
                <a:spcPct val="150000"/>
              </a:lnSpc>
            </a:pPr>
            <a:endParaRPr lang="en-US" sz="1050" b="1" dirty="0"/>
          </a:p>
        </p:txBody>
      </p:sp>
    </p:spTree>
    <p:extLst>
      <p:ext uri="{BB962C8B-B14F-4D97-AF65-F5344CB8AC3E}">
        <p14:creationId xmlns:p14="http://schemas.microsoft.com/office/powerpoint/2010/main" val="4211269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850358"/>
          </a:xfrm>
        </p:spPr>
        <p:txBody>
          <a:bodyPr/>
          <a:lstStyle/>
          <a:p>
            <a:pPr algn="ctr"/>
            <a:r>
              <a:rPr lang="en-US" b="1" dirty="0" smtClean="0">
                <a:solidFill>
                  <a:srgbClr val="FF0000"/>
                </a:solidFill>
                <a:latin typeface="+mn-lt"/>
              </a:rPr>
              <a:t>1- Simple epithelium</a:t>
            </a:r>
            <a:endParaRPr lang="en-US" dirty="0">
              <a:solidFill>
                <a:srgbClr val="FF0000"/>
              </a:solidFill>
              <a:latin typeface="+mn-lt"/>
            </a:endParaRPr>
          </a:p>
        </p:txBody>
      </p:sp>
      <p:pic>
        <p:nvPicPr>
          <p:cNvPr id="4" name="image1.png"/>
          <p:cNvPicPr>
            <a:picLocks noGrp="1"/>
          </p:cNvPicPr>
          <p:nvPr>
            <p:ph idx="1"/>
          </p:nvPr>
        </p:nvPicPr>
        <p:blipFill>
          <a:blip r:embed="rId2" cstate="print"/>
          <a:stretch>
            <a:fillRect/>
          </a:stretch>
        </p:blipFill>
        <p:spPr>
          <a:xfrm>
            <a:off x="2438857" y="1984916"/>
            <a:ext cx="7407670" cy="3334215"/>
          </a:xfrm>
          <a:prstGeom prst="rect">
            <a:avLst/>
          </a:prstGeom>
        </p:spPr>
      </p:pic>
    </p:spTree>
    <p:extLst>
      <p:ext uri="{BB962C8B-B14F-4D97-AF65-F5344CB8AC3E}">
        <p14:creationId xmlns:p14="http://schemas.microsoft.com/office/powerpoint/2010/main" val="3534947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816904"/>
          </a:xfrm>
        </p:spPr>
        <p:txBody>
          <a:bodyPr/>
          <a:lstStyle/>
          <a:p>
            <a:pPr algn="ctr"/>
            <a:r>
              <a:rPr lang="en-US" b="1" dirty="0">
                <a:solidFill>
                  <a:srgbClr val="0070C0"/>
                </a:solidFill>
                <a:latin typeface="+mn-lt"/>
              </a:rPr>
              <a:t>Simple Squamous </a:t>
            </a:r>
            <a:r>
              <a:rPr lang="en-US" b="1" dirty="0" smtClean="0">
                <a:solidFill>
                  <a:srgbClr val="0070C0"/>
                </a:solidFill>
                <a:latin typeface="+mn-lt"/>
              </a:rPr>
              <a:t>Epithelium</a:t>
            </a:r>
            <a:endParaRPr lang="en-US" dirty="0">
              <a:solidFill>
                <a:srgbClr val="0070C0"/>
              </a:solidFill>
              <a:latin typeface="+mn-lt"/>
            </a:endParaRPr>
          </a:p>
        </p:txBody>
      </p:sp>
      <p:sp>
        <p:nvSpPr>
          <p:cNvPr id="3" name="عنصر نائب للمحتوى 2"/>
          <p:cNvSpPr>
            <a:spLocks noGrp="1"/>
          </p:cNvSpPr>
          <p:nvPr>
            <p:ph idx="1"/>
          </p:nvPr>
        </p:nvSpPr>
        <p:spPr>
          <a:xfrm>
            <a:off x="1594624" y="1393902"/>
            <a:ext cx="10225669" cy="5274527"/>
          </a:xfrm>
        </p:spPr>
        <p:txBody>
          <a:bodyPr>
            <a:normAutofit/>
          </a:bodyPr>
          <a:lstStyle/>
          <a:p>
            <a:pPr algn="l" rtl="0"/>
            <a:r>
              <a:rPr lang="en-US" altLang="en-US" b="1" dirty="0">
                <a:solidFill>
                  <a:schemeClr val="tx1"/>
                </a:solidFill>
                <a:latin typeface="Arial" panose="020B0604020202020204" pitchFamily="34" charset="0"/>
                <a:ea typeface="Arial" panose="020B0604020202020204" pitchFamily="34" charset="0"/>
              </a:rPr>
              <a:t>Single </a:t>
            </a:r>
            <a:r>
              <a:rPr lang="en-US" altLang="en-US" b="1" dirty="0" smtClean="0">
                <a:solidFill>
                  <a:schemeClr val="tx1"/>
                </a:solidFill>
                <a:latin typeface="Arial" panose="020B0604020202020204" pitchFamily="34" charset="0"/>
                <a:ea typeface="Arial" panose="020B0604020202020204" pitchFamily="34" charset="0"/>
              </a:rPr>
              <a:t>layered</a:t>
            </a:r>
          </a:p>
          <a:p>
            <a:pPr algn="l" rtl="0"/>
            <a:r>
              <a:rPr lang="en-US" altLang="en-US" b="1" dirty="0">
                <a:solidFill>
                  <a:schemeClr val="tx1"/>
                </a:solidFill>
                <a:latin typeface="Arial" panose="020B0604020202020204" pitchFamily="34" charset="0"/>
                <a:ea typeface="Arial" panose="020B0604020202020204" pitchFamily="34" charset="0"/>
              </a:rPr>
              <a:t>Flat </a:t>
            </a:r>
            <a:r>
              <a:rPr lang="en-US" altLang="en-US" b="1" dirty="0" smtClean="0">
                <a:solidFill>
                  <a:schemeClr val="tx1"/>
                </a:solidFill>
                <a:latin typeface="Arial" panose="020B0604020202020204" pitchFamily="34" charset="0"/>
                <a:ea typeface="Arial" panose="020B0604020202020204" pitchFamily="34" charset="0"/>
              </a:rPr>
              <a:t>cells</a:t>
            </a:r>
            <a:endParaRPr kumimoji="0" lang="en-US" altLang="en-US" sz="1000" b="1" i="0" u="none" strike="noStrike" cap="none" normalizeH="0" baseline="0" dirty="0" smtClean="0">
              <a:ln>
                <a:noFill/>
              </a:ln>
              <a:solidFill>
                <a:schemeClr val="tx1"/>
              </a:solidFill>
              <a:effectLst/>
              <a:latin typeface="Arial" panose="020B0604020202020204" pitchFamily="34" charset="0"/>
            </a:endParaRPr>
          </a:p>
          <a:p>
            <a:pPr algn="l" rtl="0"/>
            <a:r>
              <a:rPr lang="en-US" b="1" dirty="0" smtClean="0">
                <a:solidFill>
                  <a:schemeClr val="tx1"/>
                </a:solidFill>
              </a:rPr>
              <a:t>On </a:t>
            </a:r>
            <a:r>
              <a:rPr lang="en-US" b="1" dirty="0">
                <a:solidFill>
                  <a:schemeClr val="tx1"/>
                </a:solidFill>
              </a:rPr>
              <a:t>surface view, </a:t>
            </a:r>
            <a:r>
              <a:rPr lang="en-US" b="1" dirty="0" smtClean="0">
                <a:solidFill>
                  <a:schemeClr val="tx1"/>
                </a:solidFill>
              </a:rPr>
              <a:t>like floor tiles    </a:t>
            </a:r>
            <a:endParaRPr lang="en-US" sz="1200" b="1" dirty="0">
              <a:solidFill>
                <a:schemeClr val="tx1"/>
              </a:solidFill>
            </a:endParaRPr>
          </a:p>
          <a:p>
            <a:pPr lvl="0" algn="l" rtl="0"/>
            <a:r>
              <a:rPr lang="en-US" b="1" dirty="0" smtClean="0">
                <a:solidFill>
                  <a:schemeClr val="tx1"/>
                </a:solidFill>
              </a:rPr>
              <a:t>Elevated nuclei</a:t>
            </a:r>
            <a:endParaRPr lang="en-US" sz="1200" b="1" dirty="0">
              <a:solidFill>
                <a:schemeClr val="tx1"/>
              </a:solidFill>
            </a:endParaRPr>
          </a:p>
          <a:p>
            <a:pPr marL="0" lvl="0" indent="0" algn="l" rtl="0">
              <a:buNone/>
            </a:pPr>
            <a:r>
              <a:rPr lang="en-US" b="1" dirty="0">
                <a:solidFill>
                  <a:srgbClr val="FF0000"/>
                </a:solidFill>
              </a:rPr>
              <a:t/>
            </a:r>
            <a:br>
              <a:rPr lang="en-US" b="1" dirty="0">
                <a:solidFill>
                  <a:srgbClr val="FF0000"/>
                </a:solidFill>
              </a:rPr>
            </a:br>
            <a:r>
              <a:rPr lang="en-US" b="1" dirty="0">
                <a:solidFill>
                  <a:srgbClr val="FF0000"/>
                </a:solidFill>
              </a:rPr>
              <a:t>Examples:</a:t>
            </a:r>
            <a:endParaRPr lang="en-US" sz="1200" b="1" dirty="0">
              <a:solidFill>
                <a:srgbClr val="FF0000"/>
              </a:solidFill>
            </a:endParaRPr>
          </a:p>
          <a:p>
            <a:pPr lvl="1" algn="l" rtl="0"/>
            <a:r>
              <a:rPr lang="en-US" b="1" dirty="0">
                <a:solidFill>
                  <a:schemeClr val="tx1"/>
                </a:solidFill>
              </a:rPr>
              <a:t>Lung alveoli</a:t>
            </a:r>
            <a:endParaRPr lang="en-US" sz="1100" b="1" dirty="0">
              <a:solidFill>
                <a:schemeClr val="tx1"/>
              </a:solidFill>
            </a:endParaRPr>
          </a:p>
          <a:p>
            <a:pPr lvl="1" algn="l" rtl="0"/>
            <a:r>
              <a:rPr lang="en-US" b="1" dirty="0">
                <a:solidFill>
                  <a:schemeClr val="tx1"/>
                </a:solidFill>
              </a:rPr>
              <a:t>Parietal layer </a:t>
            </a:r>
            <a:r>
              <a:rPr lang="en-US" b="1" dirty="0" smtClean="0">
                <a:solidFill>
                  <a:schemeClr val="tx1"/>
                </a:solidFill>
              </a:rPr>
              <a:t>of</a:t>
            </a:r>
          </a:p>
          <a:p>
            <a:pPr lvl="1" algn="l" rtl="0"/>
            <a:r>
              <a:rPr lang="en-US" b="1" dirty="0">
                <a:solidFill>
                  <a:schemeClr val="tx1"/>
                </a:solidFill>
              </a:rPr>
              <a:t>Bowman’s capsule of </a:t>
            </a:r>
            <a:r>
              <a:rPr lang="en-US" b="1" dirty="0" smtClean="0">
                <a:solidFill>
                  <a:schemeClr val="tx1"/>
                </a:solidFill>
              </a:rPr>
              <a:t>kidney</a:t>
            </a:r>
            <a:endParaRPr lang="en-US" sz="1100" b="1" dirty="0">
              <a:solidFill>
                <a:schemeClr val="tx1"/>
              </a:solidFill>
            </a:endParaRPr>
          </a:p>
          <a:p>
            <a:pPr lvl="1" algn="l" rtl="0"/>
            <a:r>
              <a:rPr lang="en-US" b="1" dirty="0" smtClean="0">
                <a:solidFill>
                  <a:schemeClr val="tx1"/>
                </a:solidFill>
              </a:rPr>
              <a:t>Inner </a:t>
            </a:r>
            <a:r>
              <a:rPr lang="en-US" b="1" dirty="0">
                <a:solidFill>
                  <a:schemeClr val="tx1"/>
                </a:solidFill>
              </a:rPr>
              <a:t>aspect </a:t>
            </a:r>
            <a:r>
              <a:rPr lang="en-US" b="1" dirty="0" smtClean="0">
                <a:solidFill>
                  <a:schemeClr val="tx1"/>
                </a:solidFill>
              </a:rPr>
              <a:t>of </a:t>
            </a:r>
            <a:r>
              <a:rPr lang="en-US" b="1" dirty="0">
                <a:solidFill>
                  <a:schemeClr val="tx1"/>
                </a:solidFill>
              </a:rPr>
              <a:t>tympanic </a:t>
            </a:r>
            <a:r>
              <a:rPr lang="en-US" b="1" dirty="0" smtClean="0">
                <a:solidFill>
                  <a:schemeClr val="tx1"/>
                </a:solidFill>
              </a:rPr>
              <a:t>membrane</a:t>
            </a:r>
          </a:p>
          <a:p>
            <a:pPr marL="457200" lvl="1" indent="0" algn="l" rtl="0">
              <a:buNone/>
            </a:pPr>
            <a:r>
              <a:rPr lang="en-US" b="1" dirty="0" smtClean="0">
                <a:solidFill>
                  <a:srgbClr val="FF0000"/>
                </a:solidFill>
              </a:rPr>
              <a:t>Function:</a:t>
            </a:r>
          </a:p>
          <a:p>
            <a:pPr marL="457200" lvl="1" indent="0" algn="l" rtl="0">
              <a:buNone/>
            </a:pPr>
            <a:r>
              <a:rPr lang="en-US" b="1" dirty="0" smtClean="0">
                <a:solidFill>
                  <a:schemeClr val="tx1"/>
                </a:solidFill>
              </a:rPr>
              <a:t> </a:t>
            </a:r>
            <a:r>
              <a:rPr lang="en-US" b="1" dirty="0">
                <a:solidFill>
                  <a:schemeClr val="tx1"/>
                </a:solidFill>
              </a:rPr>
              <a:t>Rapid transport </a:t>
            </a:r>
            <a:r>
              <a:rPr lang="en-US" b="1" dirty="0" smtClean="0">
                <a:solidFill>
                  <a:schemeClr val="tx1"/>
                </a:solidFill>
              </a:rPr>
              <a:t>of </a:t>
            </a:r>
            <a:r>
              <a:rPr lang="en-US" b="1" dirty="0">
                <a:solidFill>
                  <a:schemeClr val="tx1"/>
                </a:solidFill>
              </a:rPr>
              <a:t>substances, secretion of fluid, diffusion of gases and </a:t>
            </a:r>
            <a:r>
              <a:rPr lang="en-US" b="1" dirty="0" smtClean="0">
                <a:solidFill>
                  <a:schemeClr val="tx1"/>
                </a:solidFill>
              </a:rPr>
              <a:t>osmosis</a:t>
            </a:r>
            <a:endParaRPr lang="en-US" b="1" dirty="0">
              <a:solidFill>
                <a:schemeClr val="tx1"/>
              </a:solidFill>
            </a:endParaRPr>
          </a:p>
        </p:txBody>
      </p:sp>
      <p:pic>
        <p:nvPicPr>
          <p:cNvPr id="18" name="صورة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7600" y="2136621"/>
            <a:ext cx="4124325" cy="2970638"/>
          </a:xfrm>
          <a:prstGeom prst="rect">
            <a:avLst/>
          </a:prstGeom>
        </p:spPr>
      </p:pic>
    </p:spTree>
    <p:extLst>
      <p:ext uri="{BB962C8B-B14F-4D97-AF65-F5344CB8AC3E}">
        <p14:creationId xmlns:p14="http://schemas.microsoft.com/office/powerpoint/2010/main" val="3793290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414</TotalTime>
  <Words>587</Words>
  <Application>Microsoft Office PowerPoint</Application>
  <PresentationFormat>شاشة عريضة</PresentationFormat>
  <Paragraphs>75</Paragraphs>
  <Slides>17</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17</vt:i4>
      </vt:variant>
    </vt:vector>
  </HeadingPairs>
  <TitlesOfParts>
    <vt:vector size="24" baseType="lpstr">
      <vt:lpstr>Arial</vt:lpstr>
      <vt:lpstr>Century Gothic</vt:lpstr>
      <vt:lpstr>Tahoma</vt:lpstr>
      <vt:lpstr>Times New Roman</vt:lpstr>
      <vt:lpstr>Wingdings</vt:lpstr>
      <vt:lpstr>Wingdings 3</vt:lpstr>
      <vt:lpstr>ربطة</vt:lpstr>
      <vt:lpstr>عرض تقديمي في PowerPoint</vt:lpstr>
      <vt:lpstr>EPITHELIAL TISSUE OR EPITHLIUM</vt:lpstr>
      <vt:lpstr>عرض تقديمي في PowerPoint</vt:lpstr>
      <vt:lpstr>Epithelium Histology</vt:lpstr>
      <vt:lpstr>Embryological aspect</vt:lpstr>
      <vt:lpstr>Functions of  EPITHELIAL TISSUE</vt:lpstr>
      <vt:lpstr>Classification</vt:lpstr>
      <vt:lpstr>1- Simple epithelium</vt:lpstr>
      <vt:lpstr>Simple Squamous Epithelium</vt:lpstr>
      <vt:lpstr>عرض تقديمي في PowerPoint</vt:lpstr>
      <vt:lpstr>Simple Columnar Epithelium</vt:lpstr>
      <vt:lpstr>2- Stratified epithelium</vt:lpstr>
      <vt:lpstr>3- Pseudostratified epithelium</vt:lpstr>
      <vt:lpstr>4- Transitional epithelium (urothelial) </vt:lpstr>
      <vt:lpstr>Epithelium Regeneration, Turnover, and Repair</vt:lpstr>
      <vt:lpstr>عرض تقديمي في PowerPoint</vt:lpstr>
      <vt:lpstr>Oral Tissue Mean Turnover Time</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HiTech Center</dc:creator>
  <cp:lastModifiedBy>HiTech Center</cp:lastModifiedBy>
  <cp:revision>15</cp:revision>
  <dcterms:created xsi:type="dcterms:W3CDTF">2023-10-13T19:48:15Z</dcterms:created>
  <dcterms:modified xsi:type="dcterms:W3CDTF">2024-10-04T22:00:57Z</dcterms:modified>
</cp:coreProperties>
</file>