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70" r:id="rId8"/>
    <p:sldId id="262" r:id="rId9"/>
    <p:sldId id="263" r:id="rId10"/>
  </p:sldIdLst>
  <p:sldSz cx="14630400" cy="8229600"/>
  <p:notesSz cx="8229600" cy="14630400"/>
  <p:embeddedFontLst>
    <p:embeddedFont>
      <p:font typeface="Calibri" panose="020F0502020204030204" pitchFamily="34" charset="0"/>
      <p:regular r:id="rId12"/>
      <p:bold r:id="rId13"/>
    </p:embeddedFont>
    <p:embeddedFont>
      <p:font typeface="Libre Baskerville" panose="020B0604020202020204" charset="0"/>
      <p:regular r:id="rId14"/>
    </p:embeddedFont>
    <p:embeddedFont>
      <p:font typeface="Open Sans" panose="020B0604020202020204" charset="0"/>
      <p:regular r:id="rId15"/>
    </p:embeddedFont>
  </p:embeddedFontLst>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0" d="100"/>
          <a:sy n="60" d="100"/>
        </p:scale>
        <p:origin x="6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857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671145" y="2254468"/>
            <a:ext cx="6677994" cy="1978203"/>
          </a:xfrm>
          <a:prstGeom prst="rect">
            <a:avLst/>
          </a:prstGeom>
          <a:noFill/>
          <a:ln/>
        </p:spPr>
        <p:txBody>
          <a:bodyPr wrap="square" lIns="0" tIns="0" rIns="0" bIns="0" rtlCol="0" anchor="t"/>
          <a:lstStyle/>
          <a:p>
            <a:pPr marL="0" indent="0" algn="l">
              <a:lnSpc>
                <a:spcPts val="7700"/>
              </a:lnSpc>
              <a:buNone/>
            </a:pPr>
            <a:r>
              <a:rPr lang="en-US" sz="3600" dirty="0">
                <a:solidFill>
                  <a:srgbClr val="403CCF"/>
                </a:solidFill>
                <a:latin typeface="Libre Baskerville" pitchFamily="34" charset="0"/>
                <a:ea typeface="Libre Baskerville" pitchFamily="34" charset="-122"/>
                <a:cs typeface="Libre Baskerville" pitchFamily="34" charset="-120"/>
              </a:rPr>
              <a:t>Lab 2: Preparation of Culture Media for Fungi</a:t>
            </a:r>
            <a:endParaRPr lang="en-US" sz="3600" dirty="0"/>
          </a:p>
        </p:txBody>
      </p:sp>
      <p:sp>
        <p:nvSpPr>
          <p:cNvPr id="4" name="Text 1"/>
          <p:cNvSpPr/>
          <p:nvPr/>
        </p:nvSpPr>
        <p:spPr>
          <a:xfrm>
            <a:off x="794861" y="4573310"/>
            <a:ext cx="7554278" cy="72675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This lab will focus on the preparation of culture media specifically designed for fungal growth.</a:t>
            </a:r>
            <a:endParaRPr lang="en-US" sz="1750" dirty="0"/>
          </a:p>
        </p:txBody>
      </p:sp>
      <p:sp>
        <p:nvSpPr>
          <p:cNvPr id="5" name="Text 2"/>
          <p:cNvSpPr/>
          <p:nvPr/>
        </p:nvSpPr>
        <p:spPr>
          <a:xfrm>
            <a:off x="794861" y="5555575"/>
            <a:ext cx="7554278" cy="72675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We will explore various types of media, including Sabouraud Dextrose Agar (SDA), Potato Dextrose Agar (PDA), and Malt Extract Agar (MEA).</a:t>
            </a:r>
            <a:endParaRPr lang="en-US" sz="1750" dirty="0"/>
          </a:p>
        </p:txBody>
      </p:sp>
      <p:sp>
        <p:nvSpPr>
          <p:cNvPr id="6" name="Shape 3"/>
          <p:cNvSpPr/>
          <p:nvPr/>
        </p:nvSpPr>
        <p:spPr>
          <a:xfrm>
            <a:off x="794861" y="6554748"/>
            <a:ext cx="363379" cy="363379"/>
          </a:xfrm>
          <a:prstGeom prst="roundRect">
            <a:avLst>
              <a:gd name="adj" fmla="val 25161293"/>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802481" y="6562368"/>
            <a:ext cx="348139" cy="348139"/>
          </a:xfrm>
          <a:prstGeom prst="rect">
            <a:avLst/>
          </a:prstGeom>
        </p:spPr>
      </p:pic>
      <p:sp>
        <p:nvSpPr>
          <p:cNvPr id="8" name="Text 4"/>
          <p:cNvSpPr/>
          <p:nvPr/>
        </p:nvSpPr>
        <p:spPr>
          <a:xfrm>
            <a:off x="1271707" y="6537841"/>
            <a:ext cx="6209348" cy="397312"/>
          </a:xfrm>
          <a:prstGeom prst="rect">
            <a:avLst/>
          </a:prstGeom>
          <a:noFill/>
          <a:ln/>
        </p:spPr>
        <p:txBody>
          <a:bodyPr wrap="none" lIns="0" tIns="0" rIns="0" bIns="0" rtlCol="0" anchor="t"/>
          <a:lstStyle/>
          <a:p>
            <a:pPr marL="0" indent="0" algn="l">
              <a:lnSpc>
                <a:spcPts val="3100"/>
              </a:lnSpc>
              <a:buNone/>
            </a:pPr>
            <a:r>
              <a:rPr lang="en-US" sz="2200" b="1" dirty="0">
                <a:solidFill>
                  <a:srgbClr val="49495A"/>
                </a:solidFill>
                <a:latin typeface="Open Sans" pitchFamily="34" charset="0"/>
                <a:ea typeface="Open Sans" pitchFamily="34" charset="-122"/>
                <a:cs typeface="Open Sans" pitchFamily="34" charset="-120"/>
              </a:rPr>
              <a:t>by Mustafa Awad Mishaan Al-Koud /Medical</a:t>
            </a:r>
            <a:endParaRPr lang="en-US" sz="2200" dirty="0"/>
          </a:p>
        </p:txBody>
      </p:sp>
      <p:pic>
        <p:nvPicPr>
          <p:cNvPr id="10" name="صورة 9">
            <a:extLst>
              <a:ext uri="{FF2B5EF4-FFF2-40B4-BE49-F238E27FC236}">
                <a16:creationId xmlns:a16="http://schemas.microsoft.com/office/drawing/2014/main" id="{BD7ACEC4-0395-48F6-857E-5C580756385A}"/>
              </a:ext>
            </a:extLst>
          </p:cNvPr>
          <p:cNvPicPr>
            <a:picLocks noChangeAspect="1"/>
          </p:cNvPicPr>
          <p:nvPr/>
        </p:nvPicPr>
        <p:blipFill>
          <a:blip r:embed="rId5"/>
          <a:stretch>
            <a:fillRect/>
          </a:stretch>
        </p:blipFill>
        <p:spPr>
          <a:xfrm>
            <a:off x="0" y="119916"/>
            <a:ext cx="2349062" cy="23490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87229" y="539948"/>
            <a:ext cx="5937409" cy="613529"/>
          </a:xfrm>
          <a:prstGeom prst="rect">
            <a:avLst/>
          </a:prstGeom>
          <a:noFill/>
          <a:ln/>
        </p:spPr>
        <p:txBody>
          <a:bodyPr wrap="none" lIns="0" tIns="0" rIns="0" bIns="0" rtlCol="0" anchor="t"/>
          <a:lstStyle/>
          <a:p>
            <a:pPr marL="0" indent="0">
              <a:lnSpc>
                <a:spcPts val="4800"/>
              </a:lnSpc>
              <a:buNone/>
            </a:pPr>
            <a:r>
              <a:rPr lang="en-US" sz="3850" dirty="0">
                <a:solidFill>
                  <a:srgbClr val="403CCF"/>
                </a:solidFill>
                <a:latin typeface="Libre Baskerville" pitchFamily="34" charset="0"/>
                <a:ea typeface="Libre Baskerville" pitchFamily="34" charset="-122"/>
                <a:cs typeface="Libre Baskerville" pitchFamily="34" charset="-120"/>
              </a:rPr>
              <a:t>Types of Culture Media</a:t>
            </a:r>
            <a:endParaRPr lang="en-US" sz="3850" dirty="0"/>
          </a:p>
        </p:txBody>
      </p:sp>
      <p:pic>
        <p:nvPicPr>
          <p:cNvPr id="3" name="Image 0" descr="preencoded.png"/>
          <p:cNvPicPr>
            <a:picLocks noChangeAspect="1"/>
          </p:cNvPicPr>
          <p:nvPr/>
        </p:nvPicPr>
        <p:blipFill>
          <a:blip r:embed="rId3"/>
          <a:stretch>
            <a:fillRect/>
          </a:stretch>
        </p:blipFill>
        <p:spPr>
          <a:xfrm>
            <a:off x="687229" y="1546146"/>
            <a:ext cx="6480691" cy="4005263"/>
          </a:xfrm>
          <a:prstGeom prst="rect">
            <a:avLst/>
          </a:prstGeom>
        </p:spPr>
      </p:pic>
      <p:sp>
        <p:nvSpPr>
          <p:cNvPr id="4" name="Text 1"/>
          <p:cNvSpPr/>
          <p:nvPr/>
        </p:nvSpPr>
        <p:spPr>
          <a:xfrm>
            <a:off x="687229" y="5796796"/>
            <a:ext cx="3369231" cy="306705"/>
          </a:xfrm>
          <a:prstGeom prst="rect">
            <a:avLst/>
          </a:prstGeom>
          <a:noFill/>
          <a:ln/>
        </p:spPr>
        <p:txBody>
          <a:bodyPr wrap="none" lIns="0" tIns="0" rIns="0" bIns="0" rtlCol="0" anchor="t"/>
          <a:lstStyle/>
          <a:p>
            <a:pPr marL="0" indent="0" algn="l">
              <a:lnSpc>
                <a:spcPts val="2400"/>
              </a:lnSpc>
              <a:buNone/>
            </a:pPr>
            <a:r>
              <a:rPr lang="en-US" sz="1900" dirty="0">
                <a:solidFill>
                  <a:srgbClr val="49495A"/>
                </a:solidFill>
                <a:latin typeface="Libre Baskerville" pitchFamily="34" charset="0"/>
                <a:ea typeface="Libre Baskerville" pitchFamily="34" charset="-122"/>
                <a:cs typeface="Libre Baskerville" pitchFamily="34" charset="-120"/>
              </a:rPr>
              <a:t>Sabouraud's Dextrose Agar</a:t>
            </a:r>
            <a:endParaRPr lang="en-US" sz="1900" dirty="0"/>
          </a:p>
        </p:txBody>
      </p:sp>
      <p:sp>
        <p:nvSpPr>
          <p:cNvPr id="5" name="Text 2"/>
          <p:cNvSpPr/>
          <p:nvPr/>
        </p:nvSpPr>
        <p:spPr>
          <a:xfrm>
            <a:off x="687229" y="6221254"/>
            <a:ext cx="6480691" cy="942261"/>
          </a:xfrm>
          <a:prstGeom prst="rect">
            <a:avLst/>
          </a:prstGeom>
          <a:noFill/>
          <a:ln/>
        </p:spPr>
        <p:txBody>
          <a:bodyPr wrap="square" lIns="0" tIns="0" rIns="0" bIns="0" rtlCol="0" anchor="t"/>
          <a:lstStyle/>
          <a:p>
            <a:pPr marL="0" indent="0" algn="l">
              <a:lnSpc>
                <a:spcPts val="2450"/>
              </a:lnSpc>
              <a:buNone/>
            </a:pPr>
            <a:r>
              <a:rPr lang="en-US" sz="1500" dirty="0">
                <a:solidFill>
                  <a:srgbClr val="49495A"/>
                </a:solidFill>
                <a:latin typeface="Open Sans" pitchFamily="34" charset="0"/>
                <a:ea typeface="Open Sans" pitchFamily="34" charset="-122"/>
                <a:cs typeface="Open Sans" pitchFamily="34" charset="-120"/>
              </a:rPr>
              <a:t>SDA is a common culture medium for fungi. It is often used for the isolation and identification of fungal species. This agar is rich in dextrose, a sugar that promotes fungal growth.</a:t>
            </a:r>
            <a:endParaRPr lang="en-US" sz="1500" dirty="0"/>
          </a:p>
        </p:txBody>
      </p:sp>
      <p:pic>
        <p:nvPicPr>
          <p:cNvPr id="6" name="Image 1" descr="preencoded.png"/>
          <p:cNvPicPr>
            <a:picLocks noChangeAspect="1"/>
          </p:cNvPicPr>
          <p:nvPr/>
        </p:nvPicPr>
        <p:blipFill>
          <a:blip r:embed="rId4"/>
          <a:stretch>
            <a:fillRect/>
          </a:stretch>
        </p:blipFill>
        <p:spPr>
          <a:xfrm>
            <a:off x="7462361" y="1546146"/>
            <a:ext cx="6480810" cy="4005382"/>
          </a:xfrm>
          <a:prstGeom prst="rect">
            <a:avLst/>
          </a:prstGeom>
        </p:spPr>
      </p:pic>
      <p:sp>
        <p:nvSpPr>
          <p:cNvPr id="7" name="Text 3"/>
          <p:cNvSpPr/>
          <p:nvPr/>
        </p:nvSpPr>
        <p:spPr>
          <a:xfrm>
            <a:off x="7462361" y="5796915"/>
            <a:ext cx="2454354" cy="306705"/>
          </a:xfrm>
          <a:prstGeom prst="rect">
            <a:avLst/>
          </a:prstGeom>
          <a:noFill/>
          <a:ln/>
        </p:spPr>
        <p:txBody>
          <a:bodyPr wrap="none" lIns="0" tIns="0" rIns="0" bIns="0" rtlCol="0" anchor="t"/>
          <a:lstStyle/>
          <a:p>
            <a:pPr marL="0" indent="0" algn="l">
              <a:lnSpc>
                <a:spcPts val="2400"/>
              </a:lnSpc>
              <a:buNone/>
            </a:pPr>
            <a:r>
              <a:rPr lang="en-US" sz="1900" dirty="0">
                <a:solidFill>
                  <a:srgbClr val="49495A"/>
                </a:solidFill>
                <a:latin typeface="Libre Baskerville" pitchFamily="34" charset="0"/>
                <a:ea typeface="Libre Baskerville" pitchFamily="34" charset="-122"/>
                <a:cs typeface="Libre Baskerville" pitchFamily="34" charset="-120"/>
              </a:rPr>
              <a:t>Mycosel Agar</a:t>
            </a:r>
            <a:endParaRPr lang="en-US" sz="1900" dirty="0"/>
          </a:p>
        </p:txBody>
      </p:sp>
      <p:sp>
        <p:nvSpPr>
          <p:cNvPr id="8" name="Text 4"/>
          <p:cNvSpPr/>
          <p:nvPr/>
        </p:nvSpPr>
        <p:spPr>
          <a:xfrm>
            <a:off x="7462361" y="6221373"/>
            <a:ext cx="6480810" cy="1570434"/>
          </a:xfrm>
          <a:prstGeom prst="rect">
            <a:avLst/>
          </a:prstGeom>
          <a:noFill/>
          <a:ln/>
        </p:spPr>
        <p:txBody>
          <a:bodyPr wrap="square" lIns="0" tIns="0" rIns="0" bIns="0" rtlCol="0" anchor="t"/>
          <a:lstStyle/>
          <a:p>
            <a:pPr marL="0" indent="0" algn="l">
              <a:lnSpc>
                <a:spcPts val="2450"/>
              </a:lnSpc>
              <a:buNone/>
            </a:pPr>
            <a:r>
              <a:rPr lang="en-US" sz="1500" dirty="0">
                <a:solidFill>
                  <a:srgbClr val="49495A"/>
                </a:solidFill>
                <a:latin typeface="Open Sans" pitchFamily="34" charset="0"/>
                <a:ea typeface="Open Sans" pitchFamily="34" charset="-122"/>
                <a:cs typeface="Open Sans" pitchFamily="34" charset="-120"/>
              </a:rPr>
              <a:t>Mycosel agar is a selective culture medium designed to inhibit the growth of bacteria and saprophytic fungi. It is commonly used to cultivate pathogenic fungi. Mycosel agar contains chloramphenicol to inhibit bacterial growth and cycloheximide to inhibit saprophytic fungi and some yeasts, like Cryptococcus neoformans.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0555" y="775811"/>
            <a:ext cx="7323773" cy="562927"/>
          </a:xfrm>
          <a:prstGeom prst="rect">
            <a:avLst/>
          </a:prstGeom>
          <a:noFill/>
          <a:ln/>
        </p:spPr>
        <p:txBody>
          <a:bodyPr wrap="none" lIns="0" tIns="0" rIns="0" bIns="0" rtlCol="0" anchor="t"/>
          <a:lstStyle/>
          <a:p>
            <a:pPr marL="0" indent="0">
              <a:lnSpc>
                <a:spcPts val="4400"/>
              </a:lnSpc>
              <a:buNone/>
            </a:pPr>
            <a:r>
              <a:rPr lang="en-US" sz="3500" dirty="0">
                <a:solidFill>
                  <a:srgbClr val="403CCF"/>
                </a:solidFill>
                <a:latin typeface="Libre Baskerville" pitchFamily="34" charset="0"/>
                <a:ea typeface="Libre Baskerville" pitchFamily="34" charset="-122"/>
                <a:cs typeface="Libre Baskerville" pitchFamily="34" charset="-120"/>
              </a:rPr>
              <a:t>Sabouraud Dextrose Agar (SDA)</a:t>
            </a:r>
            <a:endParaRPr lang="en-US" sz="3500" dirty="0"/>
          </a:p>
        </p:txBody>
      </p:sp>
      <p:sp>
        <p:nvSpPr>
          <p:cNvPr id="4" name="Shape 1"/>
          <p:cNvSpPr/>
          <p:nvPr/>
        </p:nvSpPr>
        <p:spPr>
          <a:xfrm>
            <a:off x="630555" y="1608892"/>
            <a:ext cx="7882890" cy="1326118"/>
          </a:xfrm>
          <a:prstGeom prst="roundRect">
            <a:avLst>
              <a:gd name="adj" fmla="val 2038"/>
            </a:avLst>
          </a:prstGeom>
          <a:solidFill>
            <a:srgbClr val="EAE8F3"/>
          </a:solidFill>
          <a:ln/>
        </p:spPr>
      </p:sp>
      <p:sp>
        <p:nvSpPr>
          <p:cNvPr id="5" name="Text 2"/>
          <p:cNvSpPr/>
          <p:nvPr/>
        </p:nvSpPr>
        <p:spPr>
          <a:xfrm>
            <a:off x="810697" y="1789033"/>
            <a:ext cx="2252067" cy="281583"/>
          </a:xfrm>
          <a:prstGeom prst="rect">
            <a:avLst/>
          </a:prstGeom>
          <a:noFill/>
          <a:ln/>
        </p:spPr>
        <p:txBody>
          <a:bodyPr wrap="none" lIns="0" tIns="0" rIns="0" bIns="0" rtlCol="0" anchor="t"/>
          <a:lstStyle/>
          <a:p>
            <a:pPr marL="0" indent="0">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Selective Growth</a:t>
            </a:r>
            <a:endParaRPr lang="en-US" sz="1750" dirty="0"/>
          </a:p>
        </p:txBody>
      </p:sp>
      <p:sp>
        <p:nvSpPr>
          <p:cNvPr id="6" name="Text 3"/>
          <p:cNvSpPr/>
          <p:nvPr/>
        </p:nvSpPr>
        <p:spPr>
          <a:xfrm>
            <a:off x="810697" y="2178606"/>
            <a:ext cx="7522607" cy="576263"/>
          </a:xfrm>
          <a:prstGeom prst="rect">
            <a:avLst/>
          </a:prstGeom>
          <a:noFill/>
          <a:ln/>
        </p:spPr>
        <p:txBody>
          <a:bodyPr wrap="square" lIns="0" tIns="0" rIns="0" bIns="0" rtlCol="0" anchor="t"/>
          <a:lstStyle/>
          <a:p>
            <a:pPr marL="0" indent="0">
              <a:lnSpc>
                <a:spcPts val="2250"/>
              </a:lnSpc>
              <a:buNone/>
            </a:pPr>
            <a:r>
              <a:rPr lang="en-US" sz="1400" dirty="0">
                <a:solidFill>
                  <a:srgbClr val="49495A"/>
                </a:solidFill>
                <a:latin typeface="Open Sans" pitchFamily="34" charset="0"/>
                <a:ea typeface="Open Sans" pitchFamily="34" charset="-122"/>
                <a:cs typeface="Open Sans" pitchFamily="34" charset="-120"/>
              </a:rPr>
              <a:t>Sabouraud Dextrose Agar (SDA) is a selective medium that promotes fungal growth while inhibiting bacterial growth.</a:t>
            </a:r>
            <a:endParaRPr lang="en-US" sz="1400" dirty="0"/>
          </a:p>
        </p:txBody>
      </p:sp>
      <p:sp>
        <p:nvSpPr>
          <p:cNvPr id="7" name="Shape 4"/>
          <p:cNvSpPr/>
          <p:nvPr/>
        </p:nvSpPr>
        <p:spPr>
          <a:xfrm>
            <a:off x="630555" y="3115151"/>
            <a:ext cx="7882890" cy="1326118"/>
          </a:xfrm>
          <a:prstGeom prst="roundRect">
            <a:avLst>
              <a:gd name="adj" fmla="val 2038"/>
            </a:avLst>
          </a:prstGeom>
          <a:solidFill>
            <a:srgbClr val="EAE8F3"/>
          </a:solidFill>
          <a:ln/>
        </p:spPr>
      </p:sp>
      <p:sp>
        <p:nvSpPr>
          <p:cNvPr id="8" name="Text 5"/>
          <p:cNvSpPr/>
          <p:nvPr/>
        </p:nvSpPr>
        <p:spPr>
          <a:xfrm>
            <a:off x="810697" y="3295293"/>
            <a:ext cx="2252067" cy="281583"/>
          </a:xfrm>
          <a:prstGeom prst="rect">
            <a:avLst/>
          </a:prstGeom>
          <a:noFill/>
          <a:ln/>
        </p:spPr>
        <p:txBody>
          <a:bodyPr wrap="none" lIns="0" tIns="0" rIns="0" bIns="0" rtlCol="0" anchor="t"/>
          <a:lstStyle/>
          <a:p>
            <a:pPr marL="0" indent="0">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Fungal Culture</a:t>
            </a:r>
            <a:endParaRPr lang="en-US" sz="1750" dirty="0"/>
          </a:p>
        </p:txBody>
      </p:sp>
      <p:sp>
        <p:nvSpPr>
          <p:cNvPr id="9" name="Text 6"/>
          <p:cNvSpPr/>
          <p:nvPr/>
        </p:nvSpPr>
        <p:spPr>
          <a:xfrm>
            <a:off x="810697" y="3684865"/>
            <a:ext cx="7522607" cy="576263"/>
          </a:xfrm>
          <a:prstGeom prst="rect">
            <a:avLst/>
          </a:prstGeom>
          <a:noFill/>
          <a:ln/>
        </p:spPr>
        <p:txBody>
          <a:bodyPr wrap="square" lIns="0" tIns="0" rIns="0" bIns="0" rtlCol="0" anchor="t"/>
          <a:lstStyle/>
          <a:p>
            <a:pPr marL="0" indent="0">
              <a:lnSpc>
                <a:spcPts val="2250"/>
              </a:lnSpc>
              <a:buNone/>
            </a:pPr>
            <a:r>
              <a:rPr lang="en-US" sz="1400" dirty="0">
                <a:solidFill>
                  <a:srgbClr val="49495A"/>
                </a:solidFill>
                <a:latin typeface="Open Sans" pitchFamily="34" charset="0"/>
                <a:ea typeface="Open Sans" pitchFamily="34" charset="-122"/>
                <a:cs typeface="Open Sans" pitchFamily="34" charset="-120"/>
              </a:rPr>
              <a:t>It is commonly used for culturing yeasts and molds, including dermatophytes, which are fungi that cause skin infections.</a:t>
            </a:r>
            <a:endParaRPr lang="en-US" sz="1400" dirty="0"/>
          </a:p>
        </p:txBody>
      </p:sp>
      <p:sp>
        <p:nvSpPr>
          <p:cNvPr id="10" name="Shape 7"/>
          <p:cNvSpPr/>
          <p:nvPr/>
        </p:nvSpPr>
        <p:spPr>
          <a:xfrm>
            <a:off x="630555" y="4621411"/>
            <a:ext cx="7882890" cy="1326118"/>
          </a:xfrm>
          <a:prstGeom prst="roundRect">
            <a:avLst>
              <a:gd name="adj" fmla="val 2038"/>
            </a:avLst>
          </a:prstGeom>
          <a:solidFill>
            <a:srgbClr val="EAE8F3"/>
          </a:solidFill>
          <a:ln/>
        </p:spPr>
      </p:sp>
      <p:sp>
        <p:nvSpPr>
          <p:cNvPr id="11" name="Text 8"/>
          <p:cNvSpPr/>
          <p:nvPr/>
        </p:nvSpPr>
        <p:spPr>
          <a:xfrm>
            <a:off x="810697" y="4801553"/>
            <a:ext cx="2252067" cy="281583"/>
          </a:xfrm>
          <a:prstGeom prst="rect">
            <a:avLst/>
          </a:prstGeom>
          <a:noFill/>
          <a:ln/>
        </p:spPr>
        <p:txBody>
          <a:bodyPr wrap="none" lIns="0" tIns="0" rIns="0" bIns="0" rtlCol="0" anchor="t"/>
          <a:lstStyle/>
          <a:p>
            <a:pPr marL="0" indent="0">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Acidic pH</a:t>
            </a:r>
            <a:endParaRPr lang="en-US" sz="1750" dirty="0"/>
          </a:p>
        </p:txBody>
      </p:sp>
      <p:sp>
        <p:nvSpPr>
          <p:cNvPr id="12" name="Text 9"/>
          <p:cNvSpPr/>
          <p:nvPr/>
        </p:nvSpPr>
        <p:spPr>
          <a:xfrm>
            <a:off x="810697" y="5191125"/>
            <a:ext cx="7522607" cy="576263"/>
          </a:xfrm>
          <a:prstGeom prst="rect">
            <a:avLst/>
          </a:prstGeom>
          <a:noFill/>
          <a:ln/>
        </p:spPr>
        <p:txBody>
          <a:bodyPr wrap="square" lIns="0" tIns="0" rIns="0" bIns="0" rtlCol="0" anchor="t"/>
          <a:lstStyle/>
          <a:p>
            <a:pPr marL="0" indent="0">
              <a:lnSpc>
                <a:spcPts val="2250"/>
              </a:lnSpc>
              <a:buNone/>
            </a:pPr>
            <a:r>
              <a:rPr lang="en-US" sz="1400" dirty="0">
                <a:solidFill>
                  <a:srgbClr val="49495A"/>
                </a:solidFill>
                <a:latin typeface="Open Sans" pitchFamily="34" charset="0"/>
                <a:ea typeface="Open Sans" pitchFamily="34" charset="-122"/>
                <a:cs typeface="Open Sans" pitchFamily="34" charset="-120"/>
              </a:rPr>
              <a:t>The acidic pH of SDA, around 5.6, is ideal for fungal growth and helps suppress bacterial growth.</a:t>
            </a:r>
            <a:endParaRPr lang="en-US" sz="1400" dirty="0"/>
          </a:p>
        </p:txBody>
      </p:sp>
      <p:sp>
        <p:nvSpPr>
          <p:cNvPr id="13" name="Shape 10"/>
          <p:cNvSpPr/>
          <p:nvPr/>
        </p:nvSpPr>
        <p:spPr>
          <a:xfrm>
            <a:off x="630555" y="6127671"/>
            <a:ext cx="7882890" cy="1326118"/>
          </a:xfrm>
          <a:prstGeom prst="roundRect">
            <a:avLst>
              <a:gd name="adj" fmla="val 2038"/>
            </a:avLst>
          </a:prstGeom>
          <a:solidFill>
            <a:srgbClr val="EAE8F3"/>
          </a:solidFill>
          <a:ln/>
        </p:spPr>
      </p:sp>
      <p:sp>
        <p:nvSpPr>
          <p:cNvPr id="14" name="Text 11"/>
          <p:cNvSpPr/>
          <p:nvPr/>
        </p:nvSpPr>
        <p:spPr>
          <a:xfrm>
            <a:off x="810697" y="6307812"/>
            <a:ext cx="2252067" cy="281583"/>
          </a:xfrm>
          <a:prstGeom prst="rect">
            <a:avLst/>
          </a:prstGeom>
          <a:noFill/>
          <a:ln/>
        </p:spPr>
        <p:txBody>
          <a:bodyPr wrap="none" lIns="0" tIns="0" rIns="0" bIns="0" rtlCol="0" anchor="t"/>
          <a:lstStyle/>
          <a:p>
            <a:pPr marL="0" indent="0">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Key Components</a:t>
            </a:r>
            <a:endParaRPr lang="en-US" sz="1750" dirty="0"/>
          </a:p>
        </p:txBody>
      </p:sp>
      <p:sp>
        <p:nvSpPr>
          <p:cNvPr id="15" name="Text 12"/>
          <p:cNvSpPr/>
          <p:nvPr/>
        </p:nvSpPr>
        <p:spPr>
          <a:xfrm>
            <a:off x="810697" y="6697385"/>
            <a:ext cx="7522607" cy="576263"/>
          </a:xfrm>
          <a:prstGeom prst="rect">
            <a:avLst/>
          </a:prstGeom>
          <a:noFill/>
          <a:ln/>
        </p:spPr>
        <p:txBody>
          <a:bodyPr wrap="square" lIns="0" tIns="0" rIns="0" bIns="0" rtlCol="0" anchor="t"/>
          <a:lstStyle/>
          <a:p>
            <a:pPr marL="0" indent="0">
              <a:lnSpc>
                <a:spcPts val="2250"/>
              </a:lnSpc>
              <a:buNone/>
            </a:pPr>
            <a:r>
              <a:rPr lang="en-US" sz="1400" dirty="0">
                <a:solidFill>
                  <a:srgbClr val="49495A"/>
                </a:solidFill>
                <a:latin typeface="Open Sans" pitchFamily="34" charset="0"/>
                <a:ea typeface="Open Sans" pitchFamily="34" charset="-122"/>
                <a:cs typeface="Open Sans" pitchFamily="34" charset="-120"/>
              </a:rPr>
              <a:t>SDA contains dextrose (glucose) as a primary carbon source, peptone as a nitrogen source, and agar as a solidifying agent.</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1040" y="550902"/>
            <a:ext cx="11994594" cy="625912"/>
          </a:xfrm>
          <a:prstGeom prst="rect">
            <a:avLst/>
          </a:prstGeom>
          <a:noFill/>
          <a:ln/>
        </p:spPr>
        <p:txBody>
          <a:bodyPr wrap="none" lIns="0" tIns="0" rIns="0" bIns="0" rtlCol="0" anchor="t"/>
          <a:lstStyle/>
          <a:p>
            <a:pPr marL="0" indent="0">
              <a:lnSpc>
                <a:spcPts val="4900"/>
              </a:lnSpc>
              <a:buNone/>
            </a:pPr>
            <a:r>
              <a:rPr lang="en-US" sz="3900" dirty="0">
                <a:solidFill>
                  <a:srgbClr val="403CCF"/>
                </a:solidFill>
                <a:latin typeface="Libre Baskerville" pitchFamily="34" charset="0"/>
                <a:ea typeface="Libre Baskerville" pitchFamily="34" charset="-122"/>
                <a:cs typeface="Libre Baskerville" pitchFamily="34" charset="-120"/>
              </a:rPr>
              <a:t>Preparation of Sabouraud Dextrose Agar (SDA)</a:t>
            </a:r>
            <a:endParaRPr lang="en-US" sz="3900" dirty="0"/>
          </a:p>
        </p:txBody>
      </p:sp>
      <p:sp>
        <p:nvSpPr>
          <p:cNvPr id="3" name="Shape 1"/>
          <p:cNvSpPr/>
          <p:nvPr/>
        </p:nvSpPr>
        <p:spPr>
          <a:xfrm>
            <a:off x="701040" y="1577459"/>
            <a:ext cx="1653540" cy="1154073"/>
          </a:xfrm>
          <a:prstGeom prst="roundRect">
            <a:avLst>
              <a:gd name="adj" fmla="val 2604"/>
            </a:avLst>
          </a:prstGeom>
          <a:solidFill>
            <a:srgbClr val="EAE8F3"/>
          </a:solidFill>
          <a:ln/>
        </p:spPr>
      </p:sp>
      <p:sp>
        <p:nvSpPr>
          <p:cNvPr id="4" name="Text 2"/>
          <p:cNvSpPr/>
          <p:nvPr/>
        </p:nvSpPr>
        <p:spPr>
          <a:xfrm>
            <a:off x="901303" y="1954173"/>
            <a:ext cx="111681" cy="400526"/>
          </a:xfrm>
          <a:prstGeom prst="rect">
            <a:avLst/>
          </a:prstGeom>
          <a:noFill/>
          <a:ln/>
        </p:spPr>
        <p:txBody>
          <a:bodyPr wrap="none" lIns="0" tIns="0" rIns="0" bIns="0" rtlCol="0" anchor="t"/>
          <a:lstStyle/>
          <a:p>
            <a:pPr marL="0" indent="0" algn="ctr">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1</a:t>
            </a:r>
            <a:endParaRPr lang="en-US" sz="1950" dirty="0"/>
          </a:p>
        </p:txBody>
      </p:sp>
      <p:sp>
        <p:nvSpPr>
          <p:cNvPr id="5" name="Text 3"/>
          <p:cNvSpPr/>
          <p:nvPr/>
        </p:nvSpPr>
        <p:spPr>
          <a:xfrm>
            <a:off x="2554843" y="1777722"/>
            <a:ext cx="2735580" cy="312896"/>
          </a:xfrm>
          <a:prstGeom prst="rect">
            <a:avLst/>
          </a:prstGeom>
          <a:noFill/>
          <a:ln/>
        </p:spPr>
        <p:txBody>
          <a:bodyPr wrap="none" lIns="0" tIns="0" rIns="0" bIns="0" rtlCol="0" anchor="t"/>
          <a:lstStyle/>
          <a:p>
            <a:pPr marL="0" indent="0" algn="l">
              <a:lnSpc>
                <a:spcPts val="2450"/>
              </a:lnSpc>
              <a:buNone/>
            </a:pPr>
            <a:r>
              <a:rPr lang="en-US" sz="1950" dirty="0">
                <a:solidFill>
                  <a:srgbClr val="49495A"/>
                </a:solidFill>
                <a:latin typeface="Libre Baskerville" pitchFamily="34" charset="0"/>
                <a:ea typeface="Libre Baskerville" pitchFamily="34" charset="-122"/>
                <a:cs typeface="Libre Baskerville" pitchFamily="34" charset="-120"/>
              </a:rPr>
              <a:t>Combine Ingredients</a:t>
            </a:r>
            <a:endParaRPr lang="en-US" sz="1950" dirty="0"/>
          </a:p>
        </p:txBody>
      </p:sp>
      <p:sp>
        <p:nvSpPr>
          <p:cNvPr id="6" name="Text 4"/>
          <p:cNvSpPr/>
          <p:nvPr/>
        </p:nvSpPr>
        <p:spPr>
          <a:xfrm>
            <a:off x="2554843" y="2210753"/>
            <a:ext cx="4954191" cy="320516"/>
          </a:xfrm>
          <a:prstGeom prst="rect">
            <a:avLst/>
          </a:prstGeom>
          <a:noFill/>
          <a:ln/>
        </p:spPr>
        <p:txBody>
          <a:bodyPr wrap="none" lIns="0" tIns="0" rIns="0" bIns="0" rtlCol="0" anchor="t"/>
          <a:lstStyle/>
          <a:p>
            <a:pPr marL="0" indent="0" algn="l">
              <a:lnSpc>
                <a:spcPts val="2500"/>
              </a:lnSpc>
              <a:buNone/>
            </a:pPr>
            <a:r>
              <a:rPr lang="en-US" sz="1550" dirty="0">
                <a:solidFill>
                  <a:srgbClr val="49495A"/>
                </a:solidFill>
                <a:latin typeface="Open Sans" pitchFamily="34" charset="0"/>
                <a:ea typeface="Open Sans" pitchFamily="34" charset="-122"/>
                <a:cs typeface="Open Sans" pitchFamily="34" charset="-120"/>
              </a:rPr>
              <a:t>Combine all ingredients in 900 ml of deionized water.</a:t>
            </a:r>
            <a:endParaRPr lang="en-US" sz="1550" dirty="0"/>
          </a:p>
        </p:txBody>
      </p:sp>
      <p:sp>
        <p:nvSpPr>
          <p:cNvPr id="7" name="Shape 5"/>
          <p:cNvSpPr/>
          <p:nvPr/>
        </p:nvSpPr>
        <p:spPr>
          <a:xfrm>
            <a:off x="2454712" y="2722007"/>
            <a:ext cx="11374517" cy="11430"/>
          </a:xfrm>
          <a:prstGeom prst="roundRect">
            <a:avLst>
              <a:gd name="adj" fmla="val 262900"/>
            </a:avLst>
          </a:prstGeom>
          <a:solidFill>
            <a:srgbClr val="D0CED9"/>
          </a:solidFill>
          <a:ln/>
        </p:spPr>
      </p:sp>
      <p:sp>
        <p:nvSpPr>
          <p:cNvPr id="8" name="Shape 6"/>
          <p:cNvSpPr/>
          <p:nvPr/>
        </p:nvSpPr>
        <p:spPr>
          <a:xfrm>
            <a:off x="701040" y="2831663"/>
            <a:ext cx="3307080" cy="1154073"/>
          </a:xfrm>
          <a:prstGeom prst="roundRect">
            <a:avLst>
              <a:gd name="adj" fmla="val 2604"/>
            </a:avLst>
          </a:prstGeom>
          <a:solidFill>
            <a:srgbClr val="EAE8F3"/>
          </a:solidFill>
          <a:ln/>
        </p:spPr>
      </p:sp>
      <p:sp>
        <p:nvSpPr>
          <p:cNvPr id="9" name="Text 7"/>
          <p:cNvSpPr/>
          <p:nvPr/>
        </p:nvSpPr>
        <p:spPr>
          <a:xfrm>
            <a:off x="901303" y="3208377"/>
            <a:ext cx="154305" cy="400526"/>
          </a:xfrm>
          <a:prstGeom prst="rect">
            <a:avLst/>
          </a:prstGeom>
          <a:noFill/>
          <a:ln/>
        </p:spPr>
        <p:txBody>
          <a:bodyPr wrap="none" lIns="0" tIns="0" rIns="0" bIns="0" rtlCol="0" anchor="t"/>
          <a:lstStyle/>
          <a:p>
            <a:pPr marL="0" indent="0" algn="ctr">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2</a:t>
            </a:r>
            <a:endParaRPr lang="en-US" sz="1950" dirty="0"/>
          </a:p>
        </p:txBody>
      </p:sp>
      <p:sp>
        <p:nvSpPr>
          <p:cNvPr id="10" name="Text 8"/>
          <p:cNvSpPr/>
          <p:nvPr/>
        </p:nvSpPr>
        <p:spPr>
          <a:xfrm>
            <a:off x="4208383" y="3031927"/>
            <a:ext cx="2504123" cy="312896"/>
          </a:xfrm>
          <a:prstGeom prst="rect">
            <a:avLst/>
          </a:prstGeom>
          <a:noFill/>
          <a:ln/>
        </p:spPr>
        <p:txBody>
          <a:bodyPr wrap="none" lIns="0" tIns="0" rIns="0" bIns="0" rtlCol="0" anchor="t"/>
          <a:lstStyle/>
          <a:p>
            <a:pPr marL="0" indent="0" algn="l">
              <a:lnSpc>
                <a:spcPts val="2450"/>
              </a:lnSpc>
              <a:buNone/>
            </a:pPr>
            <a:r>
              <a:rPr lang="en-US" sz="1950" dirty="0">
                <a:solidFill>
                  <a:srgbClr val="49495A"/>
                </a:solidFill>
                <a:latin typeface="Libre Baskerville" pitchFamily="34" charset="0"/>
                <a:ea typeface="Libre Baskerville" pitchFamily="34" charset="-122"/>
                <a:cs typeface="Libre Baskerville" pitchFamily="34" charset="-120"/>
              </a:rPr>
              <a:t>Adjust pH</a:t>
            </a:r>
            <a:endParaRPr lang="en-US" sz="1950" dirty="0"/>
          </a:p>
        </p:txBody>
      </p:sp>
      <p:sp>
        <p:nvSpPr>
          <p:cNvPr id="11" name="Text 9"/>
          <p:cNvSpPr/>
          <p:nvPr/>
        </p:nvSpPr>
        <p:spPr>
          <a:xfrm>
            <a:off x="4208383" y="3464957"/>
            <a:ext cx="4002762" cy="320516"/>
          </a:xfrm>
          <a:prstGeom prst="rect">
            <a:avLst/>
          </a:prstGeom>
          <a:noFill/>
          <a:ln/>
        </p:spPr>
        <p:txBody>
          <a:bodyPr wrap="none" lIns="0" tIns="0" rIns="0" bIns="0" rtlCol="0" anchor="t"/>
          <a:lstStyle/>
          <a:p>
            <a:pPr marL="0" indent="0" algn="l">
              <a:lnSpc>
                <a:spcPts val="2500"/>
              </a:lnSpc>
              <a:buNone/>
            </a:pPr>
            <a:r>
              <a:rPr lang="en-US" sz="1550" dirty="0">
                <a:solidFill>
                  <a:srgbClr val="49495A"/>
                </a:solidFill>
                <a:latin typeface="Open Sans" pitchFamily="34" charset="0"/>
                <a:ea typeface="Open Sans" pitchFamily="34" charset="-122"/>
                <a:cs typeface="Open Sans" pitchFamily="34" charset="-120"/>
              </a:rPr>
              <a:t>Adjust the pH to 5.6 with hydrochloric acid.</a:t>
            </a:r>
            <a:endParaRPr lang="en-US" sz="1550" dirty="0"/>
          </a:p>
        </p:txBody>
      </p:sp>
      <p:sp>
        <p:nvSpPr>
          <p:cNvPr id="12" name="Shape 10"/>
          <p:cNvSpPr/>
          <p:nvPr/>
        </p:nvSpPr>
        <p:spPr>
          <a:xfrm>
            <a:off x="4108252" y="3976211"/>
            <a:ext cx="9720977" cy="11430"/>
          </a:xfrm>
          <a:prstGeom prst="roundRect">
            <a:avLst>
              <a:gd name="adj" fmla="val 262900"/>
            </a:avLst>
          </a:prstGeom>
          <a:solidFill>
            <a:srgbClr val="D0CED9"/>
          </a:solidFill>
          <a:ln/>
        </p:spPr>
      </p:sp>
      <p:sp>
        <p:nvSpPr>
          <p:cNvPr id="13" name="Shape 11"/>
          <p:cNvSpPr/>
          <p:nvPr/>
        </p:nvSpPr>
        <p:spPr>
          <a:xfrm>
            <a:off x="701040" y="4085868"/>
            <a:ext cx="4960620" cy="1154073"/>
          </a:xfrm>
          <a:prstGeom prst="roundRect">
            <a:avLst>
              <a:gd name="adj" fmla="val 2604"/>
            </a:avLst>
          </a:prstGeom>
          <a:solidFill>
            <a:srgbClr val="EAE8F3"/>
          </a:solidFill>
          <a:ln/>
        </p:spPr>
      </p:sp>
      <p:sp>
        <p:nvSpPr>
          <p:cNvPr id="14" name="Text 12"/>
          <p:cNvSpPr/>
          <p:nvPr/>
        </p:nvSpPr>
        <p:spPr>
          <a:xfrm>
            <a:off x="901303" y="4462582"/>
            <a:ext cx="154305" cy="400526"/>
          </a:xfrm>
          <a:prstGeom prst="rect">
            <a:avLst/>
          </a:prstGeom>
          <a:noFill/>
          <a:ln/>
        </p:spPr>
        <p:txBody>
          <a:bodyPr wrap="none" lIns="0" tIns="0" rIns="0" bIns="0" rtlCol="0" anchor="t"/>
          <a:lstStyle/>
          <a:p>
            <a:pPr marL="0" indent="0" algn="ctr">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3</a:t>
            </a:r>
            <a:endParaRPr lang="en-US" sz="1950" dirty="0"/>
          </a:p>
        </p:txBody>
      </p:sp>
      <p:sp>
        <p:nvSpPr>
          <p:cNvPr id="15" name="Text 13"/>
          <p:cNvSpPr/>
          <p:nvPr/>
        </p:nvSpPr>
        <p:spPr>
          <a:xfrm>
            <a:off x="5861923" y="4286131"/>
            <a:ext cx="2504123" cy="312896"/>
          </a:xfrm>
          <a:prstGeom prst="rect">
            <a:avLst/>
          </a:prstGeom>
          <a:noFill/>
          <a:ln/>
        </p:spPr>
        <p:txBody>
          <a:bodyPr wrap="none" lIns="0" tIns="0" rIns="0" bIns="0" rtlCol="0" anchor="t"/>
          <a:lstStyle/>
          <a:p>
            <a:pPr marL="0" indent="0" algn="l">
              <a:lnSpc>
                <a:spcPts val="2450"/>
              </a:lnSpc>
              <a:buNone/>
            </a:pPr>
            <a:r>
              <a:rPr lang="en-US" sz="1950" dirty="0">
                <a:solidFill>
                  <a:srgbClr val="49495A"/>
                </a:solidFill>
                <a:latin typeface="Libre Baskerville" pitchFamily="34" charset="0"/>
                <a:ea typeface="Libre Baskerville" pitchFamily="34" charset="-122"/>
                <a:cs typeface="Libre Baskerville" pitchFamily="34" charset="-120"/>
              </a:rPr>
              <a:t>Heat and Dissolve</a:t>
            </a:r>
            <a:endParaRPr lang="en-US" sz="1950" dirty="0"/>
          </a:p>
        </p:txBody>
      </p:sp>
      <p:sp>
        <p:nvSpPr>
          <p:cNvPr id="16" name="Text 14"/>
          <p:cNvSpPr/>
          <p:nvPr/>
        </p:nvSpPr>
        <p:spPr>
          <a:xfrm>
            <a:off x="5861923" y="4719161"/>
            <a:ext cx="4724876" cy="320516"/>
          </a:xfrm>
          <a:prstGeom prst="rect">
            <a:avLst/>
          </a:prstGeom>
          <a:noFill/>
          <a:ln/>
        </p:spPr>
        <p:txBody>
          <a:bodyPr wrap="none" lIns="0" tIns="0" rIns="0" bIns="0" rtlCol="0" anchor="t"/>
          <a:lstStyle/>
          <a:p>
            <a:pPr marL="0" indent="0" algn="l">
              <a:lnSpc>
                <a:spcPts val="2500"/>
              </a:lnSpc>
              <a:buNone/>
            </a:pPr>
            <a:r>
              <a:rPr lang="en-US" sz="1550" dirty="0">
                <a:solidFill>
                  <a:srgbClr val="49495A"/>
                </a:solidFill>
                <a:latin typeface="Open Sans" pitchFamily="34" charset="0"/>
                <a:ea typeface="Open Sans" pitchFamily="34" charset="-122"/>
                <a:cs typeface="Open Sans" pitchFamily="34" charset="-120"/>
              </a:rPr>
              <a:t>Heat to boiling to dissolve the medium completely.</a:t>
            </a:r>
            <a:endParaRPr lang="en-US" sz="1550" dirty="0"/>
          </a:p>
        </p:txBody>
      </p:sp>
      <p:sp>
        <p:nvSpPr>
          <p:cNvPr id="17" name="Shape 15"/>
          <p:cNvSpPr/>
          <p:nvPr/>
        </p:nvSpPr>
        <p:spPr>
          <a:xfrm>
            <a:off x="5761792" y="5230416"/>
            <a:ext cx="8067437" cy="11430"/>
          </a:xfrm>
          <a:prstGeom prst="roundRect">
            <a:avLst>
              <a:gd name="adj" fmla="val 262900"/>
            </a:avLst>
          </a:prstGeom>
          <a:solidFill>
            <a:srgbClr val="D0CED9"/>
          </a:solidFill>
          <a:ln/>
        </p:spPr>
      </p:sp>
      <p:sp>
        <p:nvSpPr>
          <p:cNvPr id="18" name="Shape 16"/>
          <p:cNvSpPr/>
          <p:nvPr/>
        </p:nvSpPr>
        <p:spPr>
          <a:xfrm>
            <a:off x="701040" y="5340072"/>
            <a:ext cx="6614160" cy="1154073"/>
          </a:xfrm>
          <a:prstGeom prst="roundRect">
            <a:avLst>
              <a:gd name="adj" fmla="val 2604"/>
            </a:avLst>
          </a:prstGeom>
          <a:solidFill>
            <a:srgbClr val="EAE8F3"/>
          </a:solidFill>
          <a:ln/>
        </p:spPr>
      </p:sp>
      <p:sp>
        <p:nvSpPr>
          <p:cNvPr id="19" name="Text 17"/>
          <p:cNvSpPr/>
          <p:nvPr/>
        </p:nvSpPr>
        <p:spPr>
          <a:xfrm>
            <a:off x="901303" y="5716786"/>
            <a:ext cx="146566" cy="400526"/>
          </a:xfrm>
          <a:prstGeom prst="rect">
            <a:avLst/>
          </a:prstGeom>
          <a:noFill/>
          <a:ln/>
        </p:spPr>
        <p:txBody>
          <a:bodyPr wrap="none" lIns="0" tIns="0" rIns="0" bIns="0" rtlCol="0" anchor="t"/>
          <a:lstStyle/>
          <a:p>
            <a:pPr marL="0" indent="0" algn="ctr">
              <a:lnSpc>
                <a:spcPts val="3150"/>
              </a:lnSpc>
              <a:buNone/>
            </a:pPr>
            <a:r>
              <a:rPr lang="en-US" sz="1950" dirty="0">
                <a:solidFill>
                  <a:srgbClr val="49495A"/>
                </a:solidFill>
                <a:latin typeface="Libre Baskerville" pitchFamily="34" charset="0"/>
                <a:ea typeface="Libre Baskerville" pitchFamily="34" charset="-122"/>
                <a:cs typeface="Libre Baskerville" pitchFamily="34" charset="-120"/>
              </a:rPr>
              <a:t>4</a:t>
            </a:r>
            <a:endParaRPr lang="en-US" sz="1950" dirty="0"/>
          </a:p>
        </p:txBody>
      </p:sp>
      <p:sp>
        <p:nvSpPr>
          <p:cNvPr id="20" name="Text 18"/>
          <p:cNvSpPr/>
          <p:nvPr/>
        </p:nvSpPr>
        <p:spPr>
          <a:xfrm>
            <a:off x="7515463" y="5540335"/>
            <a:ext cx="2504123" cy="312896"/>
          </a:xfrm>
          <a:prstGeom prst="rect">
            <a:avLst/>
          </a:prstGeom>
          <a:noFill/>
          <a:ln/>
        </p:spPr>
        <p:txBody>
          <a:bodyPr wrap="none" lIns="0" tIns="0" rIns="0" bIns="0" rtlCol="0" anchor="t"/>
          <a:lstStyle/>
          <a:p>
            <a:pPr marL="0" indent="0" algn="l">
              <a:lnSpc>
                <a:spcPts val="2450"/>
              </a:lnSpc>
              <a:buNone/>
            </a:pPr>
            <a:r>
              <a:rPr lang="en-US" sz="1950" dirty="0">
                <a:solidFill>
                  <a:srgbClr val="49495A"/>
                </a:solidFill>
                <a:latin typeface="Libre Baskerville" pitchFamily="34" charset="0"/>
                <a:ea typeface="Libre Baskerville" pitchFamily="34" charset="-122"/>
                <a:cs typeface="Libre Baskerville" pitchFamily="34" charset="-120"/>
              </a:rPr>
              <a:t>Sterilize</a:t>
            </a:r>
            <a:endParaRPr lang="en-US" sz="1950" dirty="0"/>
          </a:p>
        </p:txBody>
      </p:sp>
      <p:sp>
        <p:nvSpPr>
          <p:cNvPr id="21" name="Text 19"/>
          <p:cNvSpPr/>
          <p:nvPr/>
        </p:nvSpPr>
        <p:spPr>
          <a:xfrm>
            <a:off x="7515463" y="5973366"/>
            <a:ext cx="3221950" cy="320516"/>
          </a:xfrm>
          <a:prstGeom prst="rect">
            <a:avLst/>
          </a:prstGeom>
          <a:noFill/>
          <a:ln/>
        </p:spPr>
        <p:txBody>
          <a:bodyPr wrap="none" lIns="0" tIns="0" rIns="0" bIns="0" rtlCol="0" anchor="t"/>
          <a:lstStyle/>
          <a:p>
            <a:pPr marL="0" indent="0" algn="l">
              <a:lnSpc>
                <a:spcPts val="2500"/>
              </a:lnSpc>
              <a:buNone/>
            </a:pPr>
            <a:r>
              <a:rPr lang="en-US" sz="1550" dirty="0">
                <a:solidFill>
                  <a:srgbClr val="49495A"/>
                </a:solidFill>
                <a:latin typeface="Open Sans" pitchFamily="34" charset="0"/>
                <a:ea typeface="Open Sans" pitchFamily="34" charset="-122"/>
                <a:cs typeface="Open Sans" pitchFamily="34" charset="-120"/>
              </a:rPr>
              <a:t>Autoclave at 121°C for 15 minutes.</a:t>
            </a:r>
            <a:endParaRPr lang="en-US" sz="1550" dirty="0"/>
          </a:p>
        </p:txBody>
      </p:sp>
      <p:sp>
        <p:nvSpPr>
          <p:cNvPr id="22" name="Text 20"/>
          <p:cNvSpPr/>
          <p:nvPr/>
        </p:nvSpPr>
        <p:spPr>
          <a:xfrm>
            <a:off x="701040" y="6719411"/>
            <a:ext cx="13228320" cy="961549"/>
          </a:xfrm>
          <a:prstGeom prst="rect">
            <a:avLst/>
          </a:prstGeom>
          <a:noFill/>
          <a:ln/>
        </p:spPr>
        <p:txBody>
          <a:bodyPr wrap="square" lIns="0" tIns="0" rIns="0" bIns="0" rtlCol="0" anchor="t"/>
          <a:lstStyle/>
          <a:p>
            <a:pPr marL="0" indent="0">
              <a:lnSpc>
                <a:spcPts val="2500"/>
              </a:lnSpc>
              <a:buNone/>
            </a:pPr>
            <a:r>
              <a:rPr lang="en-US" sz="1550" dirty="0">
                <a:solidFill>
                  <a:srgbClr val="49495A"/>
                </a:solidFill>
                <a:latin typeface="Open Sans" pitchFamily="34" charset="0"/>
                <a:ea typeface="Open Sans" pitchFamily="34" charset="-122"/>
                <a:cs typeface="Open Sans" pitchFamily="34" charset="-120"/>
              </a:rPr>
              <a:t>After sterilization, cool the medium to 45-50°C and pour it into petri dishes or tubes for slants. SDA is particularly effective for growing dermatophytes, which are fungi that cause skin infections. It is also used in clinical settings to isolate pathogenic fungi from clinical specimens and to determine microbial contamination in food, cosmetics, and clinical specimens.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2203013"/>
            <a:ext cx="10991493" cy="771525"/>
          </a:xfrm>
          <a:prstGeom prst="rect">
            <a:avLst/>
          </a:prstGeom>
          <a:noFill/>
          <a:ln/>
        </p:spPr>
        <p:txBody>
          <a:bodyPr wrap="none" lIns="0" tIns="0" rIns="0" bIns="0" rtlCol="0" anchor="t"/>
          <a:lstStyle/>
          <a:p>
            <a:pPr marL="0" indent="0">
              <a:lnSpc>
                <a:spcPts val="6050"/>
              </a:lnSpc>
              <a:buNone/>
            </a:pPr>
            <a:r>
              <a:rPr lang="en-US" sz="4850" dirty="0">
                <a:solidFill>
                  <a:srgbClr val="403CCF"/>
                </a:solidFill>
                <a:latin typeface="Libre Baskerville" pitchFamily="34" charset="0"/>
                <a:ea typeface="Libre Baskerville" pitchFamily="34" charset="-122"/>
                <a:cs typeface="Libre Baskerville" pitchFamily="34" charset="-120"/>
              </a:rPr>
              <a:t>Periodic Acid-Schiff (PAS) Staining</a:t>
            </a:r>
            <a:endParaRPr lang="en-US" sz="4850" dirty="0"/>
          </a:p>
        </p:txBody>
      </p:sp>
      <p:sp>
        <p:nvSpPr>
          <p:cNvPr id="3" name="Text 1"/>
          <p:cNvSpPr/>
          <p:nvPr/>
        </p:nvSpPr>
        <p:spPr>
          <a:xfrm>
            <a:off x="864037" y="3591639"/>
            <a:ext cx="3086100" cy="385763"/>
          </a:xfrm>
          <a:prstGeom prst="rect">
            <a:avLst/>
          </a:prstGeom>
          <a:noFill/>
          <a:ln/>
        </p:spPr>
        <p:txBody>
          <a:bodyPr wrap="none" lIns="0" tIns="0" rIns="0" bIns="0" rtlCol="0" anchor="t"/>
          <a:lstStyle/>
          <a:p>
            <a:pPr marL="0" indent="0">
              <a:lnSpc>
                <a:spcPts val="3000"/>
              </a:lnSpc>
              <a:buNone/>
            </a:pPr>
            <a:r>
              <a:rPr lang="en-US" sz="2400" dirty="0">
                <a:solidFill>
                  <a:srgbClr val="403CCF"/>
                </a:solidFill>
                <a:latin typeface="Libre Baskerville" pitchFamily="34" charset="0"/>
                <a:ea typeface="Libre Baskerville" pitchFamily="34" charset="-122"/>
                <a:cs typeface="Libre Baskerville" pitchFamily="34" charset="-120"/>
              </a:rPr>
              <a:t>Purpose</a:t>
            </a:r>
            <a:endParaRPr lang="en-US" sz="2400" dirty="0"/>
          </a:p>
        </p:txBody>
      </p:sp>
      <p:sp>
        <p:nvSpPr>
          <p:cNvPr id="4" name="Text 2"/>
          <p:cNvSpPr/>
          <p:nvPr/>
        </p:nvSpPr>
        <p:spPr>
          <a:xfrm>
            <a:off x="864037" y="4224218"/>
            <a:ext cx="6150054" cy="1580198"/>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PAS staining is a common technique in histology. It is useful for identifying fungal elements in tissue samples. This method highlights fungal cell walls by reacting with carbohydrates.</a:t>
            </a:r>
            <a:endParaRPr lang="en-US" sz="1900" dirty="0"/>
          </a:p>
        </p:txBody>
      </p:sp>
      <p:sp>
        <p:nvSpPr>
          <p:cNvPr id="5" name="Text 3"/>
          <p:cNvSpPr/>
          <p:nvPr/>
        </p:nvSpPr>
        <p:spPr>
          <a:xfrm>
            <a:off x="7623929" y="3591639"/>
            <a:ext cx="3086100" cy="385763"/>
          </a:xfrm>
          <a:prstGeom prst="rect">
            <a:avLst/>
          </a:prstGeom>
          <a:noFill/>
          <a:ln/>
        </p:spPr>
        <p:txBody>
          <a:bodyPr wrap="none" lIns="0" tIns="0" rIns="0" bIns="0" rtlCol="0" anchor="t"/>
          <a:lstStyle/>
          <a:p>
            <a:pPr marL="0" indent="0">
              <a:lnSpc>
                <a:spcPts val="3000"/>
              </a:lnSpc>
              <a:buNone/>
            </a:pPr>
            <a:r>
              <a:rPr lang="en-US" sz="2400" dirty="0">
                <a:solidFill>
                  <a:srgbClr val="403CCF"/>
                </a:solidFill>
                <a:latin typeface="Libre Baskerville" pitchFamily="34" charset="0"/>
                <a:ea typeface="Libre Baskerville" pitchFamily="34" charset="-122"/>
                <a:cs typeface="Libre Baskerville" pitchFamily="34" charset="-120"/>
              </a:rPr>
              <a:t>Principle</a:t>
            </a:r>
            <a:endParaRPr lang="en-US" sz="2400" dirty="0"/>
          </a:p>
        </p:txBody>
      </p:sp>
      <p:sp>
        <p:nvSpPr>
          <p:cNvPr id="6" name="Text 4"/>
          <p:cNvSpPr/>
          <p:nvPr/>
        </p:nvSpPr>
        <p:spPr>
          <a:xfrm>
            <a:off x="7623929" y="4224218"/>
            <a:ext cx="6150054" cy="1580198"/>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The reaction is particularly useful for visualizing fungal hyphae and spores. These structures contain abundant polysaccharides in their cell walls, making them readily visible under a microscope.</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5918" y="532686"/>
            <a:ext cx="5861209" cy="603409"/>
          </a:xfrm>
          <a:prstGeom prst="rect">
            <a:avLst/>
          </a:prstGeom>
          <a:noFill/>
          <a:ln/>
        </p:spPr>
        <p:txBody>
          <a:bodyPr wrap="none" lIns="0" tIns="0" rIns="0" bIns="0" rtlCol="0" anchor="t"/>
          <a:lstStyle/>
          <a:p>
            <a:pPr marL="0" indent="0">
              <a:lnSpc>
                <a:spcPts val="4750"/>
              </a:lnSpc>
              <a:buNone/>
            </a:pPr>
            <a:r>
              <a:rPr lang="en-US" sz="3800" dirty="0">
                <a:solidFill>
                  <a:srgbClr val="403CCF"/>
                </a:solidFill>
                <a:latin typeface="Libre Baskerville" pitchFamily="34" charset="0"/>
                <a:ea typeface="Libre Baskerville" pitchFamily="34" charset="-122"/>
                <a:cs typeface="Libre Baskerville" pitchFamily="34" charset="-120"/>
              </a:rPr>
              <a:t>PAS Staining Procedure</a:t>
            </a:r>
            <a:endParaRPr lang="en-US" sz="3800" dirty="0"/>
          </a:p>
        </p:txBody>
      </p:sp>
      <p:pic>
        <p:nvPicPr>
          <p:cNvPr id="3" name="Image 0" descr="preencoded.png"/>
          <p:cNvPicPr>
            <a:picLocks noChangeAspect="1"/>
          </p:cNvPicPr>
          <p:nvPr/>
        </p:nvPicPr>
        <p:blipFill>
          <a:blip r:embed="rId3"/>
          <a:stretch>
            <a:fillRect/>
          </a:stretch>
        </p:blipFill>
        <p:spPr>
          <a:xfrm>
            <a:off x="3173849" y="1522333"/>
            <a:ext cx="1643182" cy="1112877"/>
          </a:xfrm>
          <a:prstGeom prst="rect">
            <a:avLst/>
          </a:prstGeom>
        </p:spPr>
      </p:pic>
      <p:sp>
        <p:nvSpPr>
          <p:cNvPr id="4" name="Text 1"/>
          <p:cNvSpPr/>
          <p:nvPr/>
        </p:nvSpPr>
        <p:spPr>
          <a:xfrm>
            <a:off x="3941445" y="2023467"/>
            <a:ext cx="107752" cy="386239"/>
          </a:xfrm>
          <a:prstGeom prst="rect">
            <a:avLst/>
          </a:prstGeom>
          <a:noFill/>
          <a:ln/>
        </p:spPr>
        <p:txBody>
          <a:bodyPr wrap="none" lIns="0" tIns="0" rIns="0" bIns="0" rtlCol="0" anchor="t"/>
          <a:lstStyle/>
          <a:p>
            <a:pPr marL="0" indent="0" algn="ctr">
              <a:lnSpc>
                <a:spcPts val="3000"/>
              </a:lnSpc>
              <a:buNone/>
            </a:pPr>
            <a:r>
              <a:rPr lang="en-US" sz="1900" dirty="0">
                <a:solidFill>
                  <a:srgbClr val="49495A"/>
                </a:solidFill>
                <a:latin typeface="Libre Baskerville" pitchFamily="34" charset="0"/>
                <a:ea typeface="Libre Baskerville" pitchFamily="34" charset="-122"/>
                <a:cs typeface="Libre Baskerville" pitchFamily="34" charset="-120"/>
              </a:rPr>
              <a:t>1</a:t>
            </a:r>
            <a:endParaRPr lang="en-US" sz="1900" dirty="0"/>
          </a:p>
        </p:txBody>
      </p:sp>
      <p:sp>
        <p:nvSpPr>
          <p:cNvPr id="5" name="Text 2"/>
          <p:cNvSpPr/>
          <p:nvPr/>
        </p:nvSpPr>
        <p:spPr>
          <a:xfrm>
            <a:off x="5010150" y="1715453"/>
            <a:ext cx="2414111" cy="301823"/>
          </a:xfrm>
          <a:prstGeom prst="rect">
            <a:avLst/>
          </a:prstGeom>
          <a:noFill/>
          <a:ln/>
        </p:spPr>
        <p:txBody>
          <a:bodyPr wrap="none" lIns="0" tIns="0" rIns="0" bIns="0" rtlCol="0" anchor="t"/>
          <a:lstStyle/>
          <a:p>
            <a:pPr marL="0" indent="0" algn="l">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Fixation</a:t>
            </a:r>
            <a:endParaRPr lang="en-US" sz="1900" dirty="0"/>
          </a:p>
        </p:txBody>
      </p:sp>
      <p:sp>
        <p:nvSpPr>
          <p:cNvPr id="6" name="Text 3"/>
          <p:cNvSpPr/>
          <p:nvPr/>
        </p:nvSpPr>
        <p:spPr>
          <a:xfrm>
            <a:off x="5010150" y="2133124"/>
            <a:ext cx="3276600" cy="308967"/>
          </a:xfrm>
          <a:prstGeom prst="rect">
            <a:avLst/>
          </a:prstGeom>
          <a:noFill/>
          <a:ln/>
        </p:spPr>
        <p:txBody>
          <a:bodyPr wrap="non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Tissue samples are fixed in formalin.</a:t>
            </a:r>
            <a:endParaRPr lang="en-US" sz="1500" dirty="0"/>
          </a:p>
        </p:txBody>
      </p:sp>
      <p:sp>
        <p:nvSpPr>
          <p:cNvPr id="7" name="Shape 4"/>
          <p:cNvSpPr/>
          <p:nvPr/>
        </p:nvSpPr>
        <p:spPr>
          <a:xfrm>
            <a:off x="4865251" y="2649736"/>
            <a:ext cx="9041011" cy="11430"/>
          </a:xfrm>
          <a:prstGeom prst="roundRect">
            <a:avLst>
              <a:gd name="adj" fmla="val 253462"/>
            </a:avLst>
          </a:prstGeom>
          <a:solidFill>
            <a:srgbClr val="D0CED9"/>
          </a:solidFill>
          <a:ln/>
        </p:spPr>
      </p:sp>
      <p:pic>
        <p:nvPicPr>
          <p:cNvPr id="8" name="Image 1" descr="preencoded.png"/>
          <p:cNvPicPr>
            <a:picLocks noChangeAspect="1"/>
          </p:cNvPicPr>
          <p:nvPr/>
        </p:nvPicPr>
        <p:blipFill>
          <a:blip r:embed="rId4"/>
          <a:stretch>
            <a:fillRect/>
          </a:stretch>
        </p:blipFill>
        <p:spPr>
          <a:xfrm>
            <a:off x="2352318" y="2683431"/>
            <a:ext cx="3286363" cy="1112877"/>
          </a:xfrm>
          <a:prstGeom prst="rect">
            <a:avLst/>
          </a:prstGeom>
        </p:spPr>
      </p:pic>
      <p:sp>
        <p:nvSpPr>
          <p:cNvPr id="9" name="Text 5"/>
          <p:cNvSpPr/>
          <p:nvPr/>
        </p:nvSpPr>
        <p:spPr>
          <a:xfrm>
            <a:off x="3921085" y="3046690"/>
            <a:ext cx="148709" cy="386239"/>
          </a:xfrm>
          <a:prstGeom prst="rect">
            <a:avLst/>
          </a:prstGeom>
          <a:noFill/>
          <a:ln/>
        </p:spPr>
        <p:txBody>
          <a:bodyPr wrap="none" lIns="0" tIns="0" rIns="0" bIns="0" rtlCol="0" anchor="t"/>
          <a:lstStyle/>
          <a:p>
            <a:pPr marL="0" indent="0" algn="ctr">
              <a:lnSpc>
                <a:spcPts val="3000"/>
              </a:lnSpc>
              <a:buNone/>
            </a:pPr>
            <a:r>
              <a:rPr lang="en-US" sz="1900" dirty="0">
                <a:solidFill>
                  <a:srgbClr val="49495A"/>
                </a:solidFill>
                <a:latin typeface="Libre Baskerville" pitchFamily="34" charset="0"/>
                <a:ea typeface="Libre Baskerville" pitchFamily="34" charset="-122"/>
                <a:cs typeface="Libre Baskerville" pitchFamily="34" charset="-120"/>
              </a:rPr>
              <a:t>2</a:t>
            </a:r>
            <a:endParaRPr lang="en-US" sz="1900" dirty="0"/>
          </a:p>
        </p:txBody>
      </p:sp>
      <p:sp>
        <p:nvSpPr>
          <p:cNvPr id="10" name="Text 6"/>
          <p:cNvSpPr/>
          <p:nvPr/>
        </p:nvSpPr>
        <p:spPr>
          <a:xfrm>
            <a:off x="5831800" y="2876550"/>
            <a:ext cx="2414111" cy="301823"/>
          </a:xfrm>
          <a:prstGeom prst="rect">
            <a:avLst/>
          </a:prstGeom>
          <a:noFill/>
          <a:ln/>
        </p:spPr>
        <p:txBody>
          <a:bodyPr wrap="none" lIns="0" tIns="0" rIns="0" bIns="0" rtlCol="0" anchor="t"/>
          <a:lstStyle/>
          <a:p>
            <a:pPr marL="0" indent="0" algn="l">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Oxidation</a:t>
            </a:r>
            <a:endParaRPr lang="en-US" sz="1900" dirty="0"/>
          </a:p>
        </p:txBody>
      </p:sp>
      <p:sp>
        <p:nvSpPr>
          <p:cNvPr id="11" name="Text 7"/>
          <p:cNvSpPr/>
          <p:nvPr/>
        </p:nvSpPr>
        <p:spPr>
          <a:xfrm>
            <a:off x="5831800" y="3294221"/>
            <a:ext cx="3494723" cy="308967"/>
          </a:xfrm>
          <a:prstGeom prst="rect">
            <a:avLst/>
          </a:prstGeom>
          <a:noFill/>
          <a:ln/>
        </p:spPr>
        <p:txBody>
          <a:bodyPr wrap="non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Samples are treated with periodic acid.</a:t>
            </a:r>
            <a:endParaRPr lang="en-US" sz="1500" dirty="0"/>
          </a:p>
        </p:txBody>
      </p:sp>
      <p:sp>
        <p:nvSpPr>
          <p:cNvPr id="12" name="Shape 8"/>
          <p:cNvSpPr/>
          <p:nvPr/>
        </p:nvSpPr>
        <p:spPr>
          <a:xfrm>
            <a:off x="5686901" y="3810833"/>
            <a:ext cx="8219361" cy="11430"/>
          </a:xfrm>
          <a:prstGeom prst="roundRect">
            <a:avLst>
              <a:gd name="adj" fmla="val 253462"/>
            </a:avLst>
          </a:prstGeom>
          <a:solidFill>
            <a:srgbClr val="D0CED9"/>
          </a:solidFill>
          <a:ln/>
        </p:spPr>
      </p:sp>
      <p:pic>
        <p:nvPicPr>
          <p:cNvPr id="13" name="Image 2" descr="preencoded.png"/>
          <p:cNvPicPr>
            <a:picLocks noChangeAspect="1"/>
          </p:cNvPicPr>
          <p:nvPr/>
        </p:nvPicPr>
        <p:blipFill>
          <a:blip r:embed="rId5"/>
          <a:stretch>
            <a:fillRect/>
          </a:stretch>
        </p:blipFill>
        <p:spPr>
          <a:xfrm>
            <a:off x="1530668" y="3844528"/>
            <a:ext cx="4929664" cy="1112877"/>
          </a:xfrm>
          <a:prstGeom prst="rect">
            <a:avLst/>
          </a:prstGeom>
        </p:spPr>
      </p:pic>
      <p:sp>
        <p:nvSpPr>
          <p:cNvPr id="14" name="Text 9"/>
          <p:cNvSpPr/>
          <p:nvPr/>
        </p:nvSpPr>
        <p:spPr>
          <a:xfrm>
            <a:off x="3921085" y="4207788"/>
            <a:ext cx="148709" cy="386239"/>
          </a:xfrm>
          <a:prstGeom prst="rect">
            <a:avLst/>
          </a:prstGeom>
          <a:noFill/>
          <a:ln/>
        </p:spPr>
        <p:txBody>
          <a:bodyPr wrap="none" lIns="0" tIns="0" rIns="0" bIns="0" rtlCol="0" anchor="t"/>
          <a:lstStyle/>
          <a:p>
            <a:pPr marL="0" indent="0" algn="ctr">
              <a:lnSpc>
                <a:spcPts val="3000"/>
              </a:lnSpc>
              <a:buNone/>
            </a:pPr>
            <a:r>
              <a:rPr lang="en-US" sz="1900" dirty="0">
                <a:solidFill>
                  <a:srgbClr val="49495A"/>
                </a:solidFill>
                <a:latin typeface="Libre Baskerville" pitchFamily="34" charset="0"/>
                <a:ea typeface="Libre Baskerville" pitchFamily="34" charset="-122"/>
                <a:cs typeface="Libre Baskerville" pitchFamily="34" charset="-120"/>
              </a:rPr>
              <a:t>3</a:t>
            </a:r>
            <a:endParaRPr lang="en-US" sz="1900" dirty="0"/>
          </a:p>
        </p:txBody>
      </p:sp>
      <p:sp>
        <p:nvSpPr>
          <p:cNvPr id="15" name="Text 10"/>
          <p:cNvSpPr/>
          <p:nvPr/>
        </p:nvSpPr>
        <p:spPr>
          <a:xfrm>
            <a:off x="6653451" y="4037648"/>
            <a:ext cx="2333506" cy="301823"/>
          </a:xfrm>
          <a:prstGeom prst="rect">
            <a:avLst/>
          </a:prstGeom>
          <a:noFill/>
          <a:ln/>
        </p:spPr>
        <p:txBody>
          <a:bodyPr wrap="none" lIns="0" tIns="0" rIns="0" bIns="0" rtlCol="0" anchor="t"/>
          <a:lstStyle/>
          <a:p>
            <a:pPr marL="0" indent="0" algn="l">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Staining</a:t>
            </a:r>
            <a:endParaRPr lang="en-US" sz="1900" dirty="0"/>
          </a:p>
        </p:txBody>
      </p:sp>
      <p:sp>
        <p:nvSpPr>
          <p:cNvPr id="16" name="Text 11"/>
          <p:cNvSpPr/>
          <p:nvPr/>
        </p:nvSpPr>
        <p:spPr>
          <a:xfrm>
            <a:off x="6653451" y="4455319"/>
            <a:ext cx="2333506" cy="308967"/>
          </a:xfrm>
          <a:prstGeom prst="rect">
            <a:avLst/>
          </a:prstGeom>
          <a:noFill/>
          <a:ln/>
        </p:spPr>
        <p:txBody>
          <a:bodyPr wrap="non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Schiff's reagent is applied.</a:t>
            </a:r>
            <a:endParaRPr lang="en-US" sz="1500" dirty="0"/>
          </a:p>
        </p:txBody>
      </p:sp>
      <p:sp>
        <p:nvSpPr>
          <p:cNvPr id="17" name="Shape 12"/>
          <p:cNvSpPr/>
          <p:nvPr/>
        </p:nvSpPr>
        <p:spPr>
          <a:xfrm>
            <a:off x="6508552" y="4971931"/>
            <a:ext cx="7397710" cy="11430"/>
          </a:xfrm>
          <a:prstGeom prst="roundRect">
            <a:avLst>
              <a:gd name="adj" fmla="val 253462"/>
            </a:avLst>
          </a:prstGeom>
          <a:solidFill>
            <a:srgbClr val="D0CED9"/>
          </a:solidFill>
          <a:ln/>
        </p:spPr>
      </p:sp>
      <p:pic>
        <p:nvPicPr>
          <p:cNvPr id="18" name="Image 3" descr="preencoded.png"/>
          <p:cNvPicPr>
            <a:picLocks noChangeAspect="1"/>
          </p:cNvPicPr>
          <p:nvPr/>
        </p:nvPicPr>
        <p:blipFill>
          <a:blip r:embed="rId6"/>
          <a:stretch>
            <a:fillRect/>
          </a:stretch>
        </p:blipFill>
        <p:spPr>
          <a:xfrm>
            <a:off x="709017" y="5005626"/>
            <a:ext cx="6572845" cy="1112877"/>
          </a:xfrm>
          <a:prstGeom prst="rect">
            <a:avLst/>
          </a:prstGeom>
        </p:spPr>
      </p:pic>
      <p:sp>
        <p:nvSpPr>
          <p:cNvPr id="19" name="Text 13"/>
          <p:cNvSpPr/>
          <p:nvPr/>
        </p:nvSpPr>
        <p:spPr>
          <a:xfrm>
            <a:off x="3924776" y="5368885"/>
            <a:ext cx="141208" cy="386239"/>
          </a:xfrm>
          <a:prstGeom prst="rect">
            <a:avLst/>
          </a:prstGeom>
          <a:noFill/>
          <a:ln/>
        </p:spPr>
        <p:txBody>
          <a:bodyPr wrap="none" lIns="0" tIns="0" rIns="0" bIns="0" rtlCol="0" anchor="t"/>
          <a:lstStyle/>
          <a:p>
            <a:pPr marL="0" indent="0" algn="ctr">
              <a:lnSpc>
                <a:spcPts val="3000"/>
              </a:lnSpc>
              <a:buNone/>
            </a:pPr>
            <a:r>
              <a:rPr lang="en-US" sz="1900" dirty="0">
                <a:solidFill>
                  <a:srgbClr val="49495A"/>
                </a:solidFill>
                <a:latin typeface="Libre Baskerville" pitchFamily="34" charset="0"/>
                <a:ea typeface="Libre Baskerville" pitchFamily="34" charset="-122"/>
                <a:cs typeface="Libre Baskerville" pitchFamily="34" charset="-120"/>
              </a:rPr>
              <a:t>4</a:t>
            </a:r>
            <a:endParaRPr lang="en-US" sz="1900" dirty="0"/>
          </a:p>
        </p:txBody>
      </p:sp>
      <p:sp>
        <p:nvSpPr>
          <p:cNvPr id="20" name="Text 14"/>
          <p:cNvSpPr/>
          <p:nvPr/>
        </p:nvSpPr>
        <p:spPr>
          <a:xfrm>
            <a:off x="7474982" y="5198745"/>
            <a:ext cx="2414111" cy="301823"/>
          </a:xfrm>
          <a:prstGeom prst="rect">
            <a:avLst/>
          </a:prstGeom>
          <a:noFill/>
          <a:ln/>
        </p:spPr>
        <p:txBody>
          <a:bodyPr wrap="none" lIns="0" tIns="0" rIns="0" bIns="0" rtlCol="0" anchor="t"/>
          <a:lstStyle/>
          <a:p>
            <a:pPr marL="0" indent="0" algn="l">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Counterstaining</a:t>
            </a:r>
            <a:endParaRPr lang="en-US" sz="1900" dirty="0"/>
          </a:p>
        </p:txBody>
      </p:sp>
      <p:sp>
        <p:nvSpPr>
          <p:cNvPr id="21" name="Text 15"/>
          <p:cNvSpPr/>
          <p:nvPr/>
        </p:nvSpPr>
        <p:spPr>
          <a:xfrm>
            <a:off x="7474982" y="5616416"/>
            <a:ext cx="4061460" cy="308967"/>
          </a:xfrm>
          <a:prstGeom prst="rect">
            <a:avLst/>
          </a:prstGeom>
          <a:noFill/>
          <a:ln/>
        </p:spPr>
        <p:txBody>
          <a:bodyPr wrap="non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Hematoxylin or another counterstain is used.</a:t>
            </a:r>
            <a:endParaRPr lang="en-US" sz="1500" dirty="0"/>
          </a:p>
        </p:txBody>
      </p:sp>
      <p:sp>
        <p:nvSpPr>
          <p:cNvPr id="22" name="Text 16"/>
          <p:cNvSpPr/>
          <p:nvPr/>
        </p:nvSpPr>
        <p:spPr>
          <a:xfrm>
            <a:off x="675918" y="6335673"/>
            <a:ext cx="13278564" cy="308967"/>
          </a:xfrm>
          <a:prstGeom prst="rect">
            <a:avLst/>
          </a:prstGeom>
          <a:noFill/>
          <a:ln/>
        </p:spPr>
        <p:txBody>
          <a:bodyPr wrap="none" lIns="0" tIns="0" rIns="0" bIns="0" rtlCol="0" anchor="t"/>
          <a:lstStyle/>
          <a:p>
            <a:pPr marL="0" indent="0">
              <a:lnSpc>
                <a:spcPts val="2400"/>
              </a:lnSpc>
              <a:buNone/>
            </a:pPr>
            <a:r>
              <a:rPr lang="en-US" sz="1500" dirty="0">
                <a:solidFill>
                  <a:srgbClr val="49495A"/>
                </a:solidFill>
                <a:latin typeface="Open Sans" pitchFamily="34" charset="0"/>
                <a:ea typeface="Open Sans" pitchFamily="34" charset="-122"/>
                <a:cs typeface="Open Sans" pitchFamily="34" charset="-120"/>
              </a:rPr>
              <a:t>PAS staining is a common technique used in microbiology for identifying fungal infections in clinical specimens and research studies.</a:t>
            </a:r>
            <a:endParaRPr lang="en-US" sz="1500" dirty="0"/>
          </a:p>
        </p:txBody>
      </p:sp>
      <p:sp>
        <p:nvSpPr>
          <p:cNvPr id="23" name="Text 17"/>
          <p:cNvSpPr/>
          <p:nvPr/>
        </p:nvSpPr>
        <p:spPr>
          <a:xfrm>
            <a:off x="675918" y="6861810"/>
            <a:ext cx="13278564" cy="308967"/>
          </a:xfrm>
          <a:prstGeom prst="rect">
            <a:avLst/>
          </a:prstGeom>
          <a:noFill/>
          <a:ln/>
        </p:spPr>
        <p:txBody>
          <a:bodyPr wrap="none" lIns="0" tIns="0" rIns="0" bIns="0" rtlCol="0" anchor="t"/>
          <a:lstStyle/>
          <a:p>
            <a:pPr marL="0" indent="0">
              <a:lnSpc>
                <a:spcPts val="2400"/>
              </a:lnSpc>
              <a:buNone/>
            </a:pPr>
            <a:r>
              <a:rPr lang="en-US" sz="1500" dirty="0">
                <a:solidFill>
                  <a:srgbClr val="49495A"/>
                </a:solidFill>
                <a:latin typeface="Open Sans" pitchFamily="34" charset="0"/>
                <a:ea typeface="Open Sans" pitchFamily="34" charset="-122"/>
                <a:cs typeface="Open Sans" pitchFamily="34" charset="-120"/>
              </a:rPr>
              <a:t>The procedure involves a series of steps that sequentially expose the tissue sample to different reagents.</a:t>
            </a:r>
            <a:endParaRPr lang="en-US" sz="1500" dirty="0"/>
          </a:p>
        </p:txBody>
      </p:sp>
      <p:sp>
        <p:nvSpPr>
          <p:cNvPr id="24" name="Text 18"/>
          <p:cNvSpPr/>
          <p:nvPr/>
        </p:nvSpPr>
        <p:spPr>
          <a:xfrm>
            <a:off x="675918" y="7387947"/>
            <a:ext cx="13278564" cy="308967"/>
          </a:xfrm>
          <a:prstGeom prst="rect">
            <a:avLst/>
          </a:prstGeom>
          <a:noFill/>
          <a:ln/>
        </p:spPr>
        <p:txBody>
          <a:bodyPr wrap="none" lIns="0" tIns="0" rIns="0" bIns="0" rtlCol="0" anchor="t"/>
          <a:lstStyle/>
          <a:p>
            <a:pPr marL="0" indent="0">
              <a:lnSpc>
                <a:spcPts val="2400"/>
              </a:lnSpc>
              <a:buNone/>
            </a:pPr>
            <a:r>
              <a:rPr lang="en-US" sz="1500" dirty="0">
                <a:solidFill>
                  <a:srgbClr val="49495A"/>
                </a:solidFill>
                <a:latin typeface="Open Sans" pitchFamily="34" charset="0"/>
                <a:ea typeface="Open Sans" pitchFamily="34" charset="-122"/>
                <a:cs typeface="Open Sans" pitchFamily="34" charset="-120"/>
              </a:rPr>
              <a:t>These steps enhance the visibility of fungal structures by staining the carbohydrates present in the fungal cell walls.</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1"/>
          <p:cNvSpPr/>
          <p:nvPr/>
        </p:nvSpPr>
        <p:spPr>
          <a:xfrm>
            <a:off x="864036" y="2204323"/>
            <a:ext cx="11311921" cy="2370296"/>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The PAS stain is a common histological stain, particularly used in mycology, to highlight fungi and other carbohydrates. This stain is useful in identifying fungal elements, such as yeasts, hyphae, and spores, which can be difficult to see with standard light microscopy.</a:t>
            </a:r>
            <a:endParaRPr lang="en-US" sz="1900" dirty="0"/>
          </a:p>
        </p:txBody>
      </p:sp>
      <p:sp>
        <p:nvSpPr>
          <p:cNvPr id="4" name="Text 2"/>
          <p:cNvSpPr/>
          <p:nvPr/>
        </p:nvSpPr>
        <p:spPr>
          <a:xfrm>
            <a:off x="864037" y="4796790"/>
            <a:ext cx="11311920" cy="2370296"/>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The PAS stain is a valuable tool in clinical microbiology, aiding in the diagnosis of fungal infections, which are common in patients with weakened immune systems. Many different types of fungi can be differentiated based on their appearance with the PAS stain.</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241584"/>
            <a:ext cx="7415927" cy="1543050"/>
          </a:xfrm>
          <a:prstGeom prst="rect">
            <a:avLst/>
          </a:prstGeom>
          <a:noFill/>
          <a:ln/>
        </p:spPr>
        <p:txBody>
          <a:bodyPr wrap="square" lIns="0" tIns="0" rIns="0" bIns="0" rtlCol="0" anchor="t"/>
          <a:lstStyle/>
          <a:p>
            <a:pPr marL="0" indent="0">
              <a:lnSpc>
                <a:spcPts val="6050"/>
              </a:lnSpc>
              <a:buNone/>
            </a:pPr>
            <a:r>
              <a:rPr lang="en-US" sz="4850" dirty="0">
                <a:solidFill>
                  <a:srgbClr val="403CCF"/>
                </a:solidFill>
                <a:latin typeface="Libre Baskerville" pitchFamily="34" charset="0"/>
                <a:ea typeface="Libre Baskerville" pitchFamily="34" charset="-122"/>
                <a:cs typeface="Libre Baskerville" pitchFamily="34" charset="-120"/>
              </a:rPr>
              <a:t>Fungal Hyphae (Magnification 40x)</a:t>
            </a:r>
            <a:endParaRPr lang="en-US" sz="4850" dirty="0"/>
          </a:p>
        </p:txBody>
      </p:sp>
      <p:sp>
        <p:nvSpPr>
          <p:cNvPr id="4" name="Text 1"/>
          <p:cNvSpPr/>
          <p:nvPr/>
        </p:nvSpPr>
        <p:spPr>
          <a:xfrm>
            <a:off x="864037" y="3154918"/>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The image shows fungal hyphae, which are thread-like structures that make up the fungal body. They are typically septate, meaning that they are divided by cross-walls called septa.</a:t>
            </a:r>
            <a:endParaRPr lang="en-US" sz="1900" dirty="0"/>
          </a:p>
        </p:txBody>
      </p:sp>
      <p:sp>
        <p:nvSpPr>
          <p:cNvPr id="5" name="Text 2"/>
          <p:cNvSpPr/>
          <p:nvPr/>
        </p:nvSpPr>
        <p:spPr>
          <a:xfrm>
            <a:off x="864037" y="5012769"/>
            <a:ext cx="7415927" cy="1975247"/>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These septa allow for the movement of cytoplasm and organelles between the cells, but they also help to maintain the structural integrity of the hyphae. The presence of septa is a key feature used to differentiate between fungi and other types of organisms, such as bacteria.</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1307902"/>
            <a:ext cx="12412980" cy="771525"/>
          </a:xfrm>
          <a:prstGeom prst="rect">
            <a:avLst/>
          </a:prstGeom>
          <a:noFill/>
          <a:ln/>
        </p:spPr>
        <p:txBody>
          <a:bodyPr wrap="none" lIns="0" tIns="0" rIns="0" bIns="0" rtlCol="0" anchor="t"/>
          <a:lstStyle/>
          <a:p>
            <a:pPr marL="0" indent="0">
              <a:lnSpc>
                <a:spcPts val="6050"/>
              </a:lnSpc>
              <a:buNone/>
            </a:pPr>
            <a:r>
              <a:rPr lang="en-US" sz="4850" dirty="0">
                <a:solidFill>
                  <a:srgbClr val="403CCF"/>
                </a:solidFill>
                <a:latin typeface="Libre Baskerville" pitchFamily="34" charset="0"/>
                <a:ea typeface="Libre Baskerville" pitchFamily="34" charset="-122"/>
                <a:cs typeface="Libre Baskerville" pitchFamily="34" charset="-120"/>
              </a:rPr>
              <a:t>Schizophyllum Commune Case Report</a:t>
            </a:r>
            <a:endParaRPr lang="en-US" sz="4850" dirty="0"/>
          </a:p>
        </p:txBody>
      </p:sp>
      <p:sp>
        <p:nvSpPr>
          <p:cNvPr id="3" name="Text 1"/>
          <p:cNvSpPr/>
          <p:nvPr/>
        </p:nvSpPr>
        <p:spPr>
          <a:xfrm>
            <a:off x="864037" y="2671882"/>
            <a:ext cx="6150054" cy="1185148"/>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Schizophyllum commune is a common saprophytic fungus that can cause opportunistic infections, especially in immunocompromised individuals.</a:t>
            </a:r>
            <a:endParaRPr lang="en-US" sz="1900" dirty="0"/>
          </a:p>
        </p:txBody>
      </p:sp>
      <p:sp>
        <p:nvSpPr>
          <p:cNvPr id="4" name="Text 2"/>
          <p:cNvSpPr/>
          <p:nvPr/>
        </p:nvSpPr>
        <p:spPr>
          <a:xfrm>
            <a:off x="864037" y="4079200"/>
            <a:ext cx="6150054" cy="790099"/>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In this case report, a patient presented with fungal sinusitis, a rare infection.</a:t>
            </a:r>
            <a:endParaRPr lang="en-US" sz="1900" dirty="0"/>
          </a:p>
        </p:txBody>
      </p:sp>
      <p:sp>
        <p:nvSpPr>
          <p:cNvPr id="5" name="Text 3"/>
          <p:cNvSpPr/>
          <p:nvPr/>
        </p:nvSpPr>
        <p:spPr>
          <a:xfrm>
            <a:off x="864037" y="5091470"/>
            <a:ext cx="6150054" cy="790099"/>
          </a:xfrm>
          <a:prstGeom prst="rect">
            <a:avLst/>
          </a:prstGeom>
          <a:noFill/>
          <a:ln/>
        </p:spPr>
        <p:txBody>
          <a:bodyPr wrap="square" lIns="0" tIns="0" rIns="0" bIns="0" rtlCol="0" anchor="t"/>
          <a:lstStyle/>
          <a:p>
            <a:pPr marL="0" indent="0">
              <a:lnSpc>
                <a:spcPts val="3100"/>
              </a:lnSpc>
              <a:buNone/>
            </a:pPr>
            <a:r>
              <a:rPr lang="en-US" sz="1900" dirty="0">
                <a:solidFill>
                  <a:srgbClr val="49495A"/>
                </a:solidFill>
                <a:latin typeface="Open Sans" pitchFamily="34" charset="0"/>
                <a:ea typeface="Open Sans" pitchFamily="34" charset="-122"/>
                <a:cs typeface="Open Sans" pitchFamily="34" charset="-120"/>
              </a:rPr>
              <a:t>The patient was treated with antifungal medication and surgery, and made a full recovery.</a:t>
            </a:r>
            <a:endParaRPr lang="en-US" sz="1900" dirty="0"/>
          </a:p>
        </p:txBody>
      </p:sp>
      <p:pic>
        <p:nvPicPr>
          <p:cNvPr id="6" name="Image 0" descr="preencoded.png"/>
          <p:cNvPicPr>
            <a:picLocks noChangeAspect="1"/>
          </p:cNvPicPr>
          <p:nvPr/>
        </p:nvPicPr>
        <p:blipFill>
          <a:blip r:embed="rId3"/>
          <a:stretch>
            <a:fillRect/>
          </a:stretch>
        </p:blipFill>
        <p:spPr>
          <a:xfrm>
            <a:off x="7623929" y="2727365"/>
            <a:ext cx="4572000" cy="39166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784</Words>
  <Application>Microsoft Office PowerPoint</Application>
  <PresentationFormat>مخصص</PresentationFormat>
  <Paragraphs>71</Paragraphs>
  <Slides>9</Slides>
  <Notes>9</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9</vt:i4>
      </vt:variant>
    </vt:vector>
  </HeadingPairs>
  <TitlesOfParts>
    <vt:vector size="14" baseType="lpstr">
      <vt:lpstr>Calibri</vt:lpstr>
      <vt:lpstr>Open Sans</vt:lpstr>
      <vt:lpstr>Arial</vt:lpstr>
      <vt:lpstr>Libre Baskerville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Ibn_Rushd</cp:lastModifiedBy>
  <cp:revision>5</cp:revision>
  <dcterms:created xsi:type="dcterms:W3CDTF">2024-09-27T11:21:14Z</dcterms:created>
  <dcterms:modified xsi:type="dcterms:W3CDTF">2024-10-04T21:00:10Z</dcterms:modified>
</cp:coreProperties>
</file>