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8"/>
  </p:notesMasterIdLst>
  <p:sldIdLst>
    <p:sldId id="272" r:id="rId2"/>
    <p:sldId id="265" r:id="rId3"/>
    <p:sldId id="266" r:id="rId4"/>
    <p:sldId id="271" r:id="rId5"/>
    <p:sldId id="267" r:id="rId6"/>
    <p:sldId id="268" r:id="rId7"/>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30" autoAdjust="0"/>
    <p:restoredTop sz="94660"/>
  </p:normalViewPr>
  <p:slideViewPr>
    <p:cSldViewPr snapToGrid="0">
      <p:cViewPr varScale="1">
        <p:scale>
          <a:sx n="42" d="100"/>
          <a:sy n="42" d="100"/>
        </p:scale>
        <p:origin x="72" y="7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685C90F-1631-4814-8BD2-75DB378AB951}" type="datetimeFigureOut">
              <a:rPr lang="ar-IQ" smtClean="0"/>
              <a:t>01/04/1446</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1499BA1-CD42-41DC-BBAA-A31A0380E8B2}" type="slidenum">
              <a:rPr lang="ar-IQ" smtClean="0"/>
              <a:t>‹#›</a:t>
            </a:fld>
            <a:endParaRPr lang="ar-IQ"/>
          </a:p>
        </p:txBody>
      </p:sp>
    </p:spTree>
    <p:extLst>
      <p:ext uri="{BB962C8B-B14F-4D97-AF65-F5344CB8AC3E}">
        <p14:creationId xmlns:p14="http://schemas.microsoft.com/office/powerpoint/2010/main" val="359883906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56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4F0FF"/>
          </a:solidFill>
          <a:ln/>
        </p:spPr>
      </p:sp>
      <p:sp>
        <p:nvSpPr>
          <p:cNvPr id="3" name="Shape 1"/>
          <p:cNvSpPr/>
          <p:nvPr/>
        </p:nvSpPr>
        <p:spPr>
          <a:xfrm>
            <a:off x="0" y="0"/>
            <a:ext cx="12192000" cy="6858000"/>
          </a:xfrm>
          <a:prstGeom prst="rect">
            <a:avLst/>
          </a:prstGeom>
          <a:solidFill>
            <a:srgbClr val="FBFAFF"/>
          </a:solidFill>
          <a:ln/>
        </p:spPr>
      </p:sp>
    </p:spTree>
    <p:extLst>
      <p:ext uri="{BB962C8B-B14F-4D97-AF65-F5344CB8AC3E}">
        <p14:creationId xmlns:p14="http://schemas.microsoft.com/office/powerpoint/2010/main" val="3742509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4F0FF"/>
          </a:solidFill>
          <a:ln/>
        </p:spPr>
      </p:sp>
      <p:sp>
        <p:nvSpPr>
          <p:cNvPr id="3" name="Shape 1"/>
          <p:cNvSpPr/>
          <p:nvPr/>
        </p:nvSpPr>
        <p:spPr>
          <a:xfrm>
            <a:off x="0" y="0"/>
            <a:ext cx="12192000" cy="6858000"/>
          </a:xfrm>
          <a:prstGeom prst="rect">
            <a:avLst/>
          </a:prstGeom>
          <a:solidFill>
            <a:srgbClr val="FBFAFF"/>
          </a:solidFill>
          <a:ln/>
        </p:spPr>
      </p:sp>
    </p:spTree>
    <p:extLst>
      <p:ext uri="{BB962C8B-B14F-4D97-AF65-F5344CB8AC3E}">
        <p14:creationId xmlns:p14="http://schemas.microsoft.com/office/powerpoint/2010/main" val="360102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4F0FF"/>
          </a:solidFill>
          <a:ln/>
        </p:spPr>
      </p:sp>
      <p:sp>
        <p:nvSpPr>
          <p:cNvPr id="3" name="Shape 1"/>
          <p:cNvSpPr/>
          <p:nvPr/>
        </p:nvSpPr>
        <p:spPr>
          <a:xfrm>
            <a:off x="0" y="0"/>
            <a:ext cx="12192000" cy="6858000"/>
          </a:xfrm>
          <a:prstGeom prst="rect">
            <a:avLst/>
          </a:prstGeom>
          <a:solidFill>
            <a:srgbClr val="FBFAFF"/>
          </a:solidFill>
          <a:ln/>
        </p:spPr>
      </p:sp>
    </p:spTree>
    <p:extLst>
      <p:ext uri="{BB962C8B-B14F-4D97-AF65-F5344CB8AC3E}">
        <p14:creationId xmlns:p14="http://schemas.microsoft.com/office/powerpoint/2010/main" val="104215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4F0FF"/>
          </a:solidFill>
          <a:ln/>
        </p:spPr>
      </p:sp>
      <p:sp>
        <p:nvSpPr>
          <p:cNvPr id="3" name="Shape 1"/>
          <p:cNvSpPr/>
          <p:nvPr/>
        </p:nvSpPr>
        <p:spPr>
          <a:xfrm>
            <a:off x="0" y="0"/>
            <a:ext cx="12192000" cy="6858000"/>
          </a:xfrm>
          <a:prstGeom prst="rect">
            <a:avLst/>
          </a:prstGeom>
          <a:solidFill>
            <a:srgbClr val="FBFAFF"/>
          </a:solidFill>
          <a:ln/>
        </p:spPr>
      </p:sp>
    </p:spTree>
    <p:extLst>
      <p:ext uri="{BB962C8B-B14F-4D97-AF65-F5344CB8AC3E}">
        <p14:creationId xmlns:p14="http://schemas.microsoft.com/office/powerpoint/2010/main" val="2299024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4F0FF"/>
          </a:solidFill>
          <a:ln/>
        </p:spPr>
      </p:sp>
      <p:sp>
        <p:nvSpPr>
          <p:cNvPr id="3" name="Shape 1"/>
          <p:cNvSpPr/>
          <p:nvPr/>
        </p:nvSpPr>
        <p:spPr>
          <a:xfrm>
            <a:off x="0" y="0"/>
            <a:ext cx="12192000" cy="6858000"/>
          </a:xfrm>
          <a:prstGeom prst="rect">
            <a:avLst/>
          </a:prstGeom>
          <a:solidFill>
            <a:srgbClr val="FBFAFF"/>
          </a:solidFill>
          <a:ln/>
        </p:spPr>
      </p:sp>
    </p:spTree>
    <p:extLst>
      <p:ext uri="{BB962C8B-B14F-4D97-AF65-F5344CB8AC3E}">
        <p14:creationId xmlns:p14="http://schemas.microsoft.com/office/powerpoint/2010/main" val="2848145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4F0FF"/>
          </a:solidFill>
          <a:ln/>
        </p:spPr>
      </p:sp>
      <p:sp>
        <p:nvSpPr>
          <p:cNvPr id="3" name="Shape 1"/>
          <p:cNvSpPr/>
          <p:nvPr/>
        </p:nvSpPr>
        <p:spPr>
          <a:xfrm>
            <a:off x="0" y="0"/>
            <a:ext cx="12192000" cy="6858000"/>
          </a:xfrm>
          <a:prstGeom prst="rect">
            <a:avLst/>
          </a:prstGeom>
          <a:solidFill>
            <a:srgbClr val="FBFAFF"/>
          </a:solidFill>
          <a:ln/>
        </p:spPr>
      </p:sp>
    </p:spTree>
    <p:extLst>
      <p:ext uri="{BB962C8B-B14F-4D97-AF65-F5344CB8AC3E}">
        <p14:creationId xmlns:p14="http://schemas.microsoft.com/office/powerpoint/2010/main" val="3676261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4F0FF"/>
          </a:solidFill>
          <a:ln/>
        </p:spPr>
      </p:sp>
      <p:sp>
        <p:nvSpPr>
          <p:cNvPr id="3" name="Shape 1"/>
          <p:cNvSpPr/>
          <p:nvPr/>
        </p:nvSpPr>
        <p:spPr>
          <a:xfrm>
            <a:off x="0" y="0"/>
            <a:ext cx="12192000" cy="6858000"/>
          </a:xfrm>
          <a:prstGeom prst="rect">
            <a:avLst/>
          </a:prstGeom>
          <a:solidFill>
            <a:srgbClr val="FBFAFF"/>
          </a:solidFill>
          <a:ln/>
        </p:spPr>
      </p:sp>
    </p:spTree>
    <p:extLst>
      <p:ext uri="{BB962C8B-B14F-4D97-AF65-F5344CB8AC3E}">
        <p14:creationId xmlns:p14="http://schemas.microsoft.com/office/powerpoint/2010/main" val="109223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4F0FF"/>
          </a:solidFill>
          <a:ln/>
        </p:spPr>
      </p:sp>
      <p:sp>
        <p:nvSpPr>
          <p:cNvPr id="3" name="Shape 1"/>
          <p:cNvSpPr/>
          <p:nvPr/>
        </p:nvSpPr>
        <p:spPr>
          <a:xfrm>
            <a:off x="0" y="0"/>
            <a:ext cx="12192000" cy="6858000"/>
          </a:xfrm>
          <a:prstGeom prst="rect">
            <a:avLst/>
          </a:prstGeom>
          <a:solidFill>
            <a:srgbClr val="FBFAFF"/>
          </a:solidFill>
          <a:ln/>
        </p:spPr>
      </p:sp>
    </p:spTree>
    <p:extLst>
      <p:ext uri="{BB962C8B-B14F-4D97-AF65-F5344CB8AC3E}">
        <p14:creationId xmlns:p14="http://schemas.microsoft.com/office/powerpoint/2010/main" val="3839349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4F0FF"/>
          </a:solidFill>
          <a:ln/>
        </p:spPr>
      </p:sp>
      <p:sp>
        <p:nvSpPr>
          <p:cNvPr id="3" name="Shape 1"/>
          <p:cNvSpPr/>
          <p:nvPr/>
        </p:nvSpPr>
        <p:spPr>
          <a:xfrm>
            <a:off x="0" y="0"/>
            <a:ext cx="12192000" cy="6858000"/>
          </a:xfrm>
          <a:prstGeom prst="rect">
            <a:avLst/>
          </a:prstGeom>
          <a:solidFill>
            <a:srgbClr val="FBFAFF"/>
          </a:solidFill>
          <a:ln/>
        </p:spPr>
      </p:sp>
    </p:spTree>
    <p:extLst>
      <p:ext uri="{BB962C8B-B14F-4D97-AF65-F5344CB8AC3E}">
        <p14:creationId xmlns:p14="http://schemas.microsoft.com/office/powerpoint/2010/main" val="107690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4F0FF"/>
          </a:solidFill>
          <a:ln/>
        </p:spPr>
      </p:sp>
      <p:sp>
        <p:nvSpPr>
          <p:cNvPr id="3" name="Shape 1"/>
          <p:cNvSpPr/>
          <p:nvPr/>
        </p:nvSpPr>
        <p:spPr>
          <a:xfrm>
            <a:off x="0" y="0"/>
            <a:ext cx="12192000" cy="6858000"/>
          </a:xfrm>
          <a:prstGeom prst="rect">
            <a:avLst/>
          </a:prstGeom>
          <a:solidFill>
            <a:srgbClr val="FBFAFF"/>
          </a:solidFill>
          <a:ln/>
        </p:spPr>
      </p:sp>
    </p:spTree>
    <p:extLst>
      <p:ext uri="{BB962C8B-B14F-4D97-AF65-F5344CB8AC3E}">
        <p14:creationId xmlns:p14="http://schemas.microsoft.com/office/powerpoint/2010/main" val="395992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4F0FF"/>
          </a:solidFill>
          <a:ln/>
        </p:spPr>
      </p:sp>
      <p:sp>
        <p:nvSpPr>
          <p:cNvPr id="3" name="Shape 1"/>
          <p:cNvSpPr/>
          <p:nvPr/>
        </p:nvSpPr>
        <p:spPr>
          <a:xfrm>
            <a:off x="0" y="0"/>
            <a:ext cx="12192000" cy="6858000"/>
          </a:xfrm>
          <a:prstGeom prst="rect">
            <a:avLst/>
          </a:prstGeom>
          <a:solidFill>
            <a:srgbClr val="FBFAFF"/>
          </a:solidFill>
          <a:ln/>
        </p:spPr>
      </p:sp>
    </p:spTree>
    <p:extLst>
      <p:ext uri="{BB962C8B-B14F-4D97-AF65-F5344CB8AC3E}">
        <p14:creationId xmlns:p14="http://schemas.microsoft.com/office/powerpoint/2010/main" val="16605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4F0FF"/>
          </a:solidFill>
          <a:ln/>
        </p:spPr>
      </p:sp>
      <p:sp>
        <p:nvSpPr>
          <p:cNvPr id="3" name="Shape 1"/>
          <p:cNvSpPr/>
          <p:nvPr/>
        </p:nvSpPr>
        <p:spPr>
          <a:xfrm>
            <a:off x="0" y="0"/>
            <a:ext cx="12192000" cy="6858000"/>
          </a:xfrm>
          <a:prstGeom prst="rect">
            <a:avLst/>
          </a:prstGeom>
          <a:solidFill>
            <a:srgbClr val="FBFAFF"/>
          </a:solidFill>
          <a:ln/>
        </p:spPr>
      </p:sp>
    </p:spTree>
    <p:extLst>
      <p:ext uri="{BB962C8B-B14F-4D97-AF65-F5344CB8AC3E}">
        <p14:creationId xmlns:p14="http://schemas.microsoft.com/office/powerpoint/2010/main" val="143591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4F0FF"/>
          </a:solidFill>
          <a:ln/>
        </p:spPr>
      </p:sp>
      <p:sp>
        <p:nvSpPr>
          <p:cNvPr id="3" name="Shape 1"/>
          <p:cNvSpPr/>
          <p:nvPr/>
        </p:nvSpPr>
        <p:spPr>
          <a:xfrm>
            <a:off x="0" y="0"/>
            <a:ext cx="12192000" cy="6858000"/>
          </a:xfrm>
          <a:prstGeom prst="rect">
            <a:avLst/>
          </a:prstGeom>
          <a:solidFill>
            <a:srgbClr val="FBFAFF"/>
          </a:solidFill>
          <a:ln/>
        </p:spPr>
      </p:sp>
    </p:spTree>
    <p:extLst>
      <p:ext uri="{BB962C8B-B14F-4D97-AF65-F5344CB8AC3E}">
        <p14:creationId xmlns:p14="http://schemas.microsoft.com/office/powerpoint/2010/main" val="295646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4F0FF"/>
          </a:solidFill>
          <a:ln/>
        </p:spPr>
      </p:sp>
      <p:sp>
        <p:nvSpPr>
          <p:cNvPr id="3" name="Shape 1"/>
          <p:cNvSpPr/>
          <p:nvPr/>
        </p:nvSpPr>
        <p:spPr>
          <a:xfrm>
            <a:off x="0" y="0"/>
            <a:ext cx="12192000" cy="6858000"/>
          </a:xfrm>
          <a:prstGeom prst="rect">
            <a:avLst/>
          </a:prstGeom>
          <a:solidFill>
            <a:srgbClr val="FBFAFF"/>
          </a:solidFill>
          <a:ln/>
        </p:spPr>
      </p:sp>
    </p:spTree>
    <p:extLst>
      <p:ext uri="{BB962C8B-B14F-4D97-AF65-F5344CB8AC3E}">
        <p14:creationId xmlns:p14="http://schemas.microsoft.com/office/powerpoint/2010/main" val="3351036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4F0FF"/>
          </a:solidFill>
          <a:ln/>
        </p:spPr>
      </p:sp>
      <p:sp>
        <p:nvSpPr>
          <p:cNvPr id="3" name="Shape 1"/>
          <p:cNvSpPr/>
          <p:nvPr/>
        </p:nvSpPr>
        <p:spPr>
          <a:xfrm>
            <a:off x="0" y="0"/>
            <a:ext cx="12192000" cy="6858000"/>
          </a:xfrm>
          <a:prstGeom prst="rect">
            <a:avLst/>
          </a:prstGeom>
          <a:solidFill>
            <a:srgbClr val="FBFAFF"/>
          </a:solidFill>
          <a:ln/>
        </p:spPr>
      </p:sp>
    </p:spTree>
    <p:extLst>
      <p:ext uri="{BB962C8B-B14F-4D97-AF65-F5344CB8AC3E}">
        <p14:creationId xmlns:p14="http://schemas.microsoft.com/office/powerpoint/2010/main" val="42426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091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f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737896" y="0"/>
            <a:ext cx="9277684"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20031" y="712094"/>
            <a:ext cx="5143500" cy="642938"/>
          </a:xfrm>
          <a:prstGeom prst="rect">
            <a:avLst/>
          </a:prstGeom>
          <a:noFill/>
          <a:ln/>
        </p:spPr>
        <p:txBody>
          <a:bodyPr wrap="none" lIns="0" tIns="0" rIns="0" bIns="0" rtlCol="0" anchor="t"/>
          <a:lstStyle/>
          <a:p>
            <a:pPr defTabSz="761970">
              <a:lnSpc>
                <a:spcPts val="5041"/>
              </a:lnSpc>
            </a:pPr>
            <a:r>
              <a:rPr lang="en-US" sz="4042" dirty="0">
                <a:solidFill>
                  <a:srgbClr val="403CCF"/>
                </a:solidFill>
                <a:latin typeface="Libre Baskerville" pitchFamily="34" charset="0"/>
                <a:ea typeface="Libre Baskerville" pitchFamily="34" charset="-122"/>
                <a:cs typeface="Libre Baskerville" pitchFamily="34" charset="-120"/>
              </a:rPr>
              <a:t>Gram Stain</a:t>
            </a:r>
            <a:endParaRPr lang="en-US" sz="4042" dirty="0">
              <a:solidFill>
                <a:prstClr val="black"/>
              </a:solidFill>
              <a:latin typeface="Calibri" panose="020F0502020204030204"/>
            </a:endParaRPr>
          </a:p>
        </p:txBody>
      </p:sp>
      <p:sp>
        <p:nvSpPr>
          <p:cNvPr id="3" name="Text 1"/>
          <p:cNvSpPr/>
          <p:nvPr/>
        </p:nvSpPr>
        <p:spPr>
          <a:xfrm>
            <a:off x="720031" y="1848744"/>
            <a:ext cx="5125045" cy="3621286"/>
          </a:xfrm>
          <a:prstGeom prst="rect">
            <a:avLst/>
          </a:prstGeom>
          <a:noFill/>
          <a:ln/>
        </p:spPr>
        <p:txBody>
          <a:bodyPr wrap="square" lIns="0" tIns="0" rIns="0" bIns="0" rtlCol="0" anchor="t"/>
          <a:lstStyle/>
          <a:p>
            <a:pPr defTabSz="761970">
              <a:lnSpc>
                <a:spcPts val="2583"/>
              </a:lnSpc>
            </a:pPr>
            <a:r>
              <a:rPr lang="en-US" sz="1583" dirty="0">
                <a:solidFill>
                  <a:srgbClr val="49495A"/>
                </a:solidFill>
                <a:latin typeface="Open Sans" pitchFamily="34" charset="0"/>
                <a:ea typeface="Open Sans" pitchFamily="34" charset="-122"/>
                <a:cs typeface="Open Sans" pitchFamily="34" charset="-120"/>
              </a:rPr>
              <a:t>Gram staining is a technique used to differentiate bacteria based on their cell wall structure. The staining process involves applying a series of dyes, including crystal violet, iodine, decolorizer, and safranin. </a:t>
            </a:r>
            <a:endParaRPr lang="en-US" sz="1583" dirty="0">
              <a:solidFill>
                <a:prstClr val="black"/>
              </a:solidFill>
              <a:latin typeface="Calibri" panose="020F0502020204030204"/>
            </a:endParaRPr>
          </a:p>
        </p:txBody>
      </p:sp>
      <p:pic>
        <p:nvPicPr>
          <p:cNvPr id="4" name="Image 0" descr="preencoded.png"/>
          <p:cNvPicPr>
            <a:picLocks noChangeAspect="1"/>
          </p:cNvPicPr>
          <p:nvPr/>
        </p:nvPicPr>
        <p:blipFill>
          <a:blip r:embed="rId3"/>
          <a:stretch>
            <a:fillRect/>
          </a:stretch>
        </p:blipFill>
        <p:spPr>
          <a:xfrm>
            <a:off x="6328471" y="1226558"/>
            <a:ext cx="3905250" cy="40195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49089" y="534194"/>
            <a:ext cx="4636790" cy="579537"/>
          </a:xfrm>
          <a:prstGeom prst="rect">
            <a:avLst/>
          </a:prstGeom>
          <a:noFill/>
          <a:ln/>
        </p:spPr>
        <p:txBody>
          <a:bodyPr wrap="none" lIns="0" tIns="0" rIns="0" bIns="0" rtlCol="0" anchor="t"/>
          <a:lstStyle/>
          <a:p>
            <a:pPr defTabSz="761970">
              <a:lnSpc>
                <a:spcPts val="4541"/>
              </a:lnSpc>
            </a:pPr>
            <a:r>
              <a:rPr lang="en-US" sz="3625" dirty="0">
                <a:solidFill>
                  <a:srgbClr val="403CCF"/>
                </a:solidFill>
                <a:latin typeface="Libre Baskerville" pitchFamily="34" charset="0"/>
                <a:ea typeface="Libre Baskerville" pitchFamily="34" charset="-122"/>
                <a:cs typeface="Libre Baskerville" pitchFamily="34" charset="-120"/>
              </a:rPr>
              <a:t>Image 11</a:t>
            </a:r>
            <a:endParaRPr lang="en-US" sz="3625" dirty="0">
              <a:solidFill>
                <a:prstClr val="black"/>
              </a:solidFill>
              <a:latin typeface="Calibri" panose="020F0502020204030204"/>
            </a:endParaRPr>
          </a:p>
        </p:txBody>
      </p:sp>
      <p:pic>
        <p:nvPicPr>
          <p:cNvPr id="3" name="Image 0" descr="preencoded.png"/>
          <p:cNvPicPr>
            <a:picLocks noChangeAspect="1"/>
          </p:cNvPicPr>
          <p:nvPr/>
        </p:nvPicPr>
        <p:blipFill>
          <a:blip r:embed="rId3"/>
          <a:stretch>
            <a:fillRect/>
          </a:stretch>
        </p:blipFill>
        <p:spPr>
          <a:xfrm>
            <a:off x="649089" y="1484610"/>
            <a:ext cx="3445768" cy="2129632"/>
          </a:xfrm>
          <a:prstGeom prst="rect">
            <a:avLst/>
          </a:prstGeom>
        </p:spPr>
      </p:pic>
      <p:sp>
        <p:nvSpPr>
          <p:cNvPr id="4" name="Text 1"/>
          <p:cNvSpPr/>
          <p:nvPr/>
        </p:nvSpPr>
        <p:spPr>
          <a:xfrm>
            <a:off x="649089" y="3846017"/>
            <a:ext cx="2318345" cy="289818"/>
          </a:xfrm>
          <a:prstGeom prst="rect">
            <a:avLst/>
          </a:prstGeom>
          <a:noFill/>
          <a:ln/>
        </p:spPr>
        <p:txBody>
          <a:bodyPr wrap="none" lIns="0" tIns="0" rIns="0" bIns="0" rtlCol="0" anchor="t"/>
          <a:lstStyle/>
          <a:p>
            <a:pPr algn="l" defTabSz="761970">
              <a:lnSpc>
                <a:spcPts val="2250"/>
              </a:lnSpc>
            </a:pPr>
            <a:r>
              <a:rPr lang="en-US" sz="1792" dirty="0">
                <a:solidFill>
                  <a:srgbClr val="49495A"/>
                </a:solidFill>
                <a:latin typeface="Libre Baskerville" pitchFamily="34" charset="0"/>
                <a:ea typeface="Libre Baskerville" pitchFamily="34" charset="-122"/>
                <a:cs typeface="Libre Baskerville" pitchFamily="34" charset="-120"/>
              </a:rPr>
              <a:t>Yeast Cell</a:t>
            </a:r>
            <a:endParaRPr lang="en-US" sz="1792" dirty="0">
              <a:solidFill>
                <a:prstClr val="black"/>
              </a:solidFill>
              <a:latin typeface="Calibri" panose="020F0502020204030204"/>
            </a:endParaRPr>
          </a:p>
        </p:txBody>
      </p:sp>
      <p:sp>
        <p:nvSpPr>
          <p:cNvPr id="5" name="Text 2"/>
          <p:cNvSpPr/>
          <p:nvPr/>
        </p:nvSpPr>
        <p:spPr>
          <a:xfrm>
            <a:off x="649089" y="4247059"/>
            <a:ext cx="3445768" cy="2076648"/>
          </a:xfrm>
          <a:prstGeom prst="rect">
            <a:avLst/>
          </a:prstGeom>
          <a:noFill/>
          <a:ln/>
        </p:spPr>
        <p:txBody>
          <a:bodyPr wrap="square" lIns="0" tIns="0" rIns="0" bIns="0" rtlCol="0" anchor="t"/>
          <a:lstStyle/>
          <a:p>
            <a:pPr algn="l" defTabSz="761970">
              <a:lnSpc>
                <a:spcPts val="2333"/>
              </a:lnSpc>
            </a:pPr>
            <a:r>
              <a:rPr lang="en-US" sz="1458" dirty="0">
                <a:solidFill>
                  <a:srgbClr val="49495A"/>
                </a:solidFill>
                <a:latin typeface="Open Sans" pitchFamily="34" charset="0"/>
                <a:ea typeface="Open Sans" pitchFamily="34" charset="-122"/>
                <a:cs typeface="Open Sans" pitchFamily="34" charset="-120"/>
              </a:rPr>
              <a:t>This image displays a single yeast cell under the microscope. Yeasts are unicellular fungi that are important in a variety of fields, such as baking, brewing, and biotechnology. They are also a significant cause of infections in humans.</a:t>
            </a:r>
            <a:endParaRPr lang="en-US" sz="1458" dirty="0">
              <a:solidFill>
                <a:prstClr val="black"/>
              </a:solidFill>
              <a:latin typeface="Calibri" panose="020F0502020204030204"/>
            </a:endParaRPr>
          </a:p>
        </p:txBody>
      </p:sp>
      <p:pic>
        <p:nvPicPr>
          <p:cNvPr id="6" name="Image 1" descr="preencoded.png"/>
          <p:cNvPicPr>
            <a:picLocks noChangeAspect="1"/>
          </p:cNvPicPr>
          <p:nvPr/>
        </p:nvPicPr>
        <p:blipFill>
          <a:blip r:embed="rId4"/>
          <a:stretch>
            <a:fillRect/>
          </a:stretch>
        </p:blipFill>
        <p:spPr>
          <a:xfrm>
            <a:off x="4373067" y="1484610"/>
            <a:ext cx="3445768" cy="2129632"/>
          </a:xfrm>
          <a:prstGeom prst="rect">
            <a:avLst/>
          </a:prstGeom>
        </p:spPr>
      </p:pic>
      <p:sp>
        <p:nvSpPr>
          <p:cNvPr id="7" name="Text 3"/>
          <p:cNvSpPr/>
          <p:nvPr/>
        </p:nvSpPr>
        <p:spPr>
          <a:xfrm>
            <a:off x="4373067" y="3846017"/>
            <a:ext cx="2318345" cy="289818"/>
          </a:xfrm>
          <a:prstGeom prst="rect">
            <a:avLst/>
          </a:prstGeom>
          <a:noFill/>
          <a:ln/>
        </p:spPr>
        <p:txBody>
          <a:bodyPr wrap="none" lIns="0" tIns="0" rIns="0" bIns="0" rtlCol="0" anchor="t"/>
          <a:lstStyle/>
          <a:p>
            <a:pPr algn="l" defTabSz="761970">
              <a:lnSpc>
                <a:spcPts val="2250"/>
              </a:lnSpc>
            </a:pPr>
            <a:r>
              <a:rPr lang="en-US" sz="1792" dirty="0">
                <a:solidFill>
                  <a:srgbClr val="49495A"/>
                </a:solidFill>
                <a:latin typeface="Libre Baskerville" pitchFamily="34" charset="0"/>
                <a:ea typeface="Libre Baskerville" pitchFamily="34" charset="-122"/>
                <a:cs typeface="Libre Baskerville" pitchFamily="34" charset="-120"/>
              </a:rPr>
              <a:t>Budding Yeast</a:t>
            </a:r>
            <a:endParaRPr lang="en-US" sz="1792" dirty="0">
              <a:solidFill>
                <a:prstClr val="black"/>
              </a:solidFill>
              <a:latin typeface="Calibri" panose="020F0502020204030204"/>
            </a:endParaRPr>
          </a:p>
        </p:txBody>
      </p:sp>
      <p:sp>
        <p:nvSpPr>
          <p:cNvPr id="8" name="Text 4"/>
          <p:cNvSpPr/>
          <p:nvPr/>
        </p:nvSpPr>
        <p:spPr>
          <a:xfrm>
            <a:off x="4373067" y="4247059"/>
            <a:ext cx="3445768" cy="1779984"/>
          </a:xfrm>
          <a:prstGeom prst="rect">
            <a:avLst/>
          </a:prstGeom>
          <a:noFill/>
          <a:ln/>
        </p:spPr>
        <p:txBody>
          <a:bodyPr wrap="square" lIns="0" tIns="0" rIns="0" bIns="0" rtlCol="0" anchor="t"/>
          <a:lstStyle/>
          <a:p>
            <a:pPr algn="l" defTabSz="761970">
              <a:lnSpc>
                <a:spcPts val="2333"/>
              </a:lnSpc>
            </a:pPr>
            <a:r>
              <a:rPr lang="en-US" sz="1458" dirty="0">
                <a:solidFill>
                  <a:srgbClr val="49495A"/>
                </a:solidFill>
                <a:latin typeface="Open Sans" pitchFamily="34" charset="0"/>
                <a:ea typeface="Open Sans" pitchFamily="34" charset="-122"/>
                <a:cs typeface="Open Sans" pitchFamily="34" charset="-120"/>
              </a:rPr>
              <a:t>This image showcases a group of yeast cells undergoing budding. Budding is a form of asexual reproduction in which a new cell grows from a parent cell, eventually detaching to form a new individual.</a:t>
            </a:r>
            <a:endParaRPr lang="en-US" sz="1458" dirty="0">
              <a:solidFill>
                <a:prstClr val="black"/>
              </a:solidFill>
              <a:latin typeface="Calibri" panose="020F0502020204030204"/>
            </a:endParaRPr>
          </a:p>
        </p:txBody>
      </p:sp>
      <p:pic>
        <p:nvPicPr>
          <p:cNvPr id="9" name="Image 2" descr="preencoded.png"/>
          <p:cNvPicPr>
            <a:picLocks noChangeAspect="1"/>
          </p:cNvPicPr>
          <p:nvPr/>
        </p:nvPicPr>
        <p:blipFill>
          <a:blip r:embed="rId5"/>
          <a:stretch>
            <a:fillRect/>
          </a:stretch>
        </p:blipFill>
        <p:spPr>
          <a:xfrm>
            <a:off x="8097044" y="1484610"/>
            <a:ext cx="3445868" cy="2129632"/>
          </a:xfrm>
          <a:prstGeom prst="rect">
            <a:avLst/>
          </a:prstGeom>
        </p:spPr>
      </p:pic>
      <p:sp>
        <p:nvSpPr>
          <p:cNvPr id="10" name="Text 5"/>
          <p:cNvSpPr/>
          <p:nvPr/>
        </p:nvSpPr>
        <p:spPr>
          <a:xfrm>
            <a:off x="8097044" y="3846017"/>
            <a:ext cx="2318345" cy="289818"/>
          </a:xfrm>
          <a:prstGeom prst="rect">
            <a:avLst/>
          </a:prstGeom>
          <a:noFill/>
          <a:ln/>
        </p:spPr>
        <p:txBody>
          <a:bodyPr wrap="none" lIns="0" tIns="0" rIns="0" bIns="0" rtlCol="0" anchor="t"/>
          <a:lstStyle/>
          <a:p>
            <a:pPr algn="l" defTabSz="761970">
              <a:lnSpc>
                <a:spcPts val="2250"/>
              </a:lnSpc>
            </a:pPr>
            <a:r>
              <a:rPr lang="en-US" sz="1792" dirty="0">
                <a:solidFill>
                  <a:srgbClr val="49495A"/>
                </a:solidFill>
                <a:latin typeface="Libre Baskerville" pitchFamily="34" charset="0"/>
                <a:ea typeface="Libre Baskerville" pitchFamily="34" charset="-122"/>
                <a:cs typeface="Libre Baskerville" pitchFamily="34" charset="-120"/>
              </a:rPr>
              <a:t>Fungal Hyphae</a:t>
            </a:r>
            <a:endParaRPr lang="en-US" sz="1792" dirty="0">
              <a:solidFill>
                <a:prstClr val="black"/>
              </a:solidFill>
              <a:latin typeface="Calibri" panose="020F0502020204030204"/>
            </a:endParaRPr>
          </a:p>
        </p:txBody>
      </p:sp>
      <p:sp>
        <p:nvSpPr>
          <p:cNvPr id="11" name="Text 6"/>
          <p:cNvSpPr/>
          <p:nvPr/>
        </p:nvSpPr>
        <p:spPr>
          <a:xfrm>
            <a:off x="8097044" y="4247059"/>
            <a:ext cx="3445868" cy="2076648"/>
          </a:xfrm>
          <a:prstGeom prst="rect">
            <a:avLst/>
          </a:prstGeom>
          <a:noFill/>
          <a:ln/>
        </p:spPr>
        <p:txBody>
          <a:bodyPr wrap="square" lIns="0" tIns="0" rIns="0" bIns="0" rtlCol="0" anchor="t"/>
          <a:lstStyle/>
          <a:p>
            <a:pPr algn="l" defTabSz="761970">
              <a:lnSpc>
                <a:spcPts val="2333"/>
              </a:lnSpc>
            </a:pPr>
            <a:r>
              <a:rPr lang="en-US" sz="1458" dirty="0">
                <a:solidFill>
                  <a:srgbClr val="49495A"/>
                </a:solidFill>
                <a:latin typeface="Open Sans" pitchFamily="34" charset="0"/>
                <a:ea typeface="Open Sans" pitchFamily="34" charset="-122"/>
                <a:cs typeface="Open Sans" pitchFamily="34" charset="-120"/>
              </a:rPr>
              <a:t>The image demonstrates the branching and intertwining threads called hyphae. Hyphae are the main structural component of most filamentous fungi. They form networks called mycelia that extend through their environment, absorbing nutrients.</a:t>
            </a:r>
            <a:endParaRPr lang="en-US" sz="1458" dirty="0">
              <a:solidFill>
                <a:prstClr val="black"/>
              </a:solidFill>
              <a:latin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31FA3F3-9ABB-47A9-82CA-BA1352193925}"/>
              </a:ext>
            </a:extLst>
          </p:cNvPr>
          <p:cNvPicPr>
            <a:picLocks noChangeAspect="1"/>
          </p:cNvPicPr>
          <p:nvPr/>
        </p:nvPicPr>
        <p:blipFill>
          <a:blip r:embed="rId2"/>
          <a:stretch>
            <a:fillRect/>
          </a:stretch>
        </p:blipFill>
        <p:spPr>
          <a:xfrm>
            <a:off x="5167312" y="1671053"/>
            <a:ext cx="4471319" cy="4483049"/>
          </a:xfrm>
          <a:prstGeom prst="rect">
            <a:avLst/>
          </a:prstGeom>
        </p:spPr>
      </p:pic>
      <p:pic>
        <p:nvPicPr>
          <p:cNvPr id="5" name="صورة 4">
            <a:extLst>
              <a:ext uri="{FF2B5EF4-FFF2-40B4-BE49-F238E27FC236}">
                <a16:creationId xmlns:a16="http://schemas.microsoft.com/office/drawing/2014/main" id="{D66A23C9-A73F-47A3-9CA2-0661D1BD373F}"/>
              </a:ext>
            </a:extLst>
          </p:cNvPr>
          <p:cNvPicPr>
            <a:picLocks noChangeAspect="1"/>
          </p:cNvPicPr>
          <p:nvPr/>
        </p:nvPicPr>
        <p:blipFill>
          <a:blip r:embed="rId3"/>
          <a:stretch>
            <a:fillRect/>
          </a:stretch>
        </p:blipFill>
        <p:spPr>
          <a:xfrm>
            <a:off x="784117" y="1671054"/>
            <a:ext cx="3948304" cy="4483048"/>
          </a:xfrm>
          <a:prstGeom prst="rect">
            <a:avLst/>
          </a:prstGeom>
        </p:spPr>
      </p:pic>
    </p:spTree>
    <p:extLst>
      <p:ext uri="{BB962C8B-B14F-4D97-AF65-F5344CB8AC3E}">
        <p14:creationId xmlns:p14="http://schemas.microsoft.com/office/powerpoint/2010/main" val="2509405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99989" y="550268"/>
            <a:ext cx="4999931" cy="624880"/>
          </a:xfrm>
          <a:prstGeom prst="rect">
            <a:avLst/>
          </a:prstGeom>
          <a:noFill/>
          <a:ln/>
        </p:spPr>
        <p:txBody>
          <a:bodyPr wrap="none" lIns="0" tIns="0" rIns="0" bIns="0" rtlCol="0" anchor="t"/>
          <a:lstStyle/>
          <a:p>
            <a:pPr defTabSz="761970">
              <a:lnSpc>
                <a:spcPts val="4916"/>
              </a:lnSpc>
            </a:pPr>
            <a:r>
              <a:rPr lang="en-US" sz="3917" dirty="0">
                <a:solidFill>
                  <a:srgbClr val="403CCF"/>
                </a:solidFill>
                <a:latin typeface="Libre Baskerville" pitchFamily="34" charset="0"/>
                <a:ea typeface="Libre Baskerville" pitchFamily="34" charset="-122"/>
                <a:cs typeface="Libre Baskerville" pitchFamily="34" charset="-120"/>
              </a:rPr>
              <a:t>Image 12</a:t>
            </a:r>
            <a:endParaRPr lang="en-US" sz="3917" dirty="0">
              <a:solidFill>
                <a:prstClr val="black"/>
              </a:solidFill>
              <a:latin typeface="Calibri" panose="020F0502020204030204"/>
            </a:endParaRPr>
          </a:p>
        </p:txBody>
      </p:sp>
      <p:pic>
        <p:nvPicPr>
          <p:cNvPr id="3" name="Image 0" descr="preencoded.png"/>
          <p:cNvPicPr>
            <a:picLocks noChangeAspect="1"/>
          </p:cNvPicPr>
          <p:nvPr/>
        </p:nvPicPr>
        <p:blipFill>
          <a:blip r:embed="rId3"/>
          <a:stretch>
            <a:fillRect/>
          </a:stretch>
        </p:blipFill>
        <p:spPr>
          <a:xfrm>
            <a:off x="699989" y="1575098"/>
            <a:ext cx="4999931" cy="3090168"/>
          </a:xfrm>
          <a:prstGeom prst="rect">
            <a:avLst/>
          </a:prstGeom>
        </p:spPr>
      </p:pic>
      <p:sp>
        <p:nvSpPr>
          <p:cNvPr id="4" name="Text 1"/>
          <p:cNvSpPr/>
          <p:nvPr/>
        </p:nvSpPr>
        <p:spPr>
          <a:xfrm>
            <a:off x="699989" y="4915198"/>
            <a:ext cx="2499916" cy="312539"/>
          </a:xfrm>
          <a:prstGeom prst="rect">
            <a:avLst/>
          </a:prstGeom>
          <a:noFill/>
          <a:ln/>
        </p:spPr>
        <p:txBody>
          <a:bodyPr wrap="none" lIns="0" tIns="0" rIns="0" bIns="0" rtlCol="0" anchor="t"/>
          <a:lstStyle/>
          <a:p>
            <a:pPr algn="l" defTabSz="761970">
              <a:lnSpc>
                <a:spcPts val="2458"/>
              </a:lnSpc>
            </a:pPr>
            <a:r>
              <a:rPr lang="en-US" sz="1958" dirty="0">
                <a:solidFill>
                  <a:srgbClr val="49495A"/>
                </a:solidFill>
                <a:latin typeface="Libre Baskerville" pitchFamily="34" charset="0"/>
                <a:ea typeface="Libre Baskerville" pitchFamily="34" charset="-122"/>
                <a:cs typeface="Libre Baskerville" pitchFamily="34" charset="-120"/>
              </a:rPr>
              <a:t>Fungal Spores</a:t>
            </a:r>
            <a:endParaRPr lang="en-US" sz="1958" dirty="0">
              <a:solidFill>
                <a:prstClr val="black"/>
              </a:solidFill>
              <a:latin typeface="Calibri" panose="020F0502020204030204"/>
            </a:endParaRPr>
          </a:p>
        </p:txBody>
      </p:sp>
      <p:sp>
        <p:nvSpPr>
          <p:cNvPr id="5" name="Text 2"/>
          <p:cNvSpPr/>
          <p:nvPr/>
        </p:nvSpPr>
        <p:spPr>
          <a:xfrm>
            <a:off x="699989" y="5347692"/>
            <a:ext cx="10792023" cy="959942"/>
          </a:xfrm>
          <a:prstGeom prst="rect">
            <a:avLst/>
          </a:prstGeom>
          <a:noFill/>
          <a:ln/>
        </p:spPr>
        <p:txBody>
          <a:bodyPr wrap="square" lIns="0" tIns="0" rIns="0" bIns="0" rtlCol="0" anchor="t"/>
          <a:lstStyle/>
          <a:p>
            <a:pPr algn="l" defTabSz="761970">
              <a:lnSpc>
                <a:spcPts val="2500"/>
              </a:lnSpc>
            </a:pPr>
            <a:r>
              <a:rPr lang="en-US" sz="1542" dirty="0">
                <a:solidFill>
                  <a:srgbClr val="49495A"/>
                </a:solidFill>
                <a:latin typeface="Open Sans" pitchFamily="34" charset="0"/>
                <a:ea typeface="Open Sans" pitchFamily="34" charset="-122"/>
                <a:cs typeface="Open Sans" pitchFamily="34" charset="-120"/>
              </a:rPr>
              <a:t>This image showcases fungal spores, which are reproductive units responsible for the dispersal and propagation of fungi. Fungal spores can be dispersed by wind, water, or animals, contributing to the widespread distribution of fungi in various environments.</a:t>
            </a:r>
            <a:endParaRPr lang="en-US" sz="1542" dirty="0">
              <a:solidFill>
                <a:prstClr val="black"/>
              </a:solidFill>
              <a:latin typeface="Calibri" panose="020F050202020403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20031" y="571219"/>
            <a:ext cx="5143500" cy="642938"/>
          </a:xfrm>
          <a:prstGeom prst="rect">
            <a:avLst/>
          </a:prstGeom>
          <a:noFill/>
          <a:ln/>
        </p:spPr>
        <p:txBody>
          <a:bodyPr wrap="none" lIns="0" tIns="0" rIns="0" bIns="0" rtlCol="0" anchor="t"/>
          <a:lstStyle/>
          <a:p>
            <a:pPr defTabSz="761970">
              <a:lnSpc>
                <a:spcPts val="5041"/>
              </a:lnSpc>
            </a:pPr>
            <a:r>
              <a:rPr lang="en-US" sz="4042" dirty="0">
                <a:solidFill>
                  <a:srgbClr val="403CCF"/>
                </a:solidFill>
                <a:latin typeface="Libre Baskerville" pitchFamily="34" charset="0"/>
                <a:ea typeface="Libre Baskerville" pitchFamily="34" charset="-122"/>
                <a:cs typeface="Libre Baskerville" pitchFamily="34" charset="-120"/>
              </a:rPr>
              <a:t>Image 13</a:t>
            </a:r>
            <a:endParaRPr lang="en-US" sz="4042" dirty="0">
              <a:solidFill>
                <a:prstClr val="black"/>
              </a:solidFill>
              <a:latin typeface="Calibri" panose="020F0502020204030204"/>
            </a:endParaRPr>
          </a:p>
        </p:txBody>
      </p:sp>
      <p:sp>
        <p:nvSpPr>
          <p:cNvPr id="3" name="Text 1"/>
          <p:cNvSpPr/>
          <p:nvPr/>
        </p:nvSpPr>
        <p:spPr>
          <a:xfrm>
            <a:off x="546241" y="1226345"/>
            <a:ext cx="3811864" cy="658416"/>
          </a:xfrm>
          <a:prstGeom prst="rect">
            <a:avLst/>
          </a:prstGeom>
          <a:noFill/>
          <a:ln/>
        </p:spPr>
        <p:txBody>
          <a:bodyPr wrap="square" lIns="0" tIns="0" rIns="0" bIns="0" rtlCol="0" anchor="t"/>
          <a:lstStyle/>
          <a:p>
            <a:pPr algn="l" defTabSz="761970">
              <a:lnSpc>
                <a:spcPts val="2583"/>
              </a:lnSpc>
            </a:pPr>
            <a:r>
              <a:rPr lang="en-US" sz="1583" dirty="0">
                <a:solidFill>
                  <a:srgbClr val="49495A"/>
                </a:solidFill>
                <a:latin typeface="Open Sans" pitchFamily="34" charset="0"/>
                <a:ea typeface="Open Sans" pitchFamily="34" charset="-122"/>
                <a:cs typeface="Open Sans" pitchFamily="34" charset="-120"/>
              </a:rPr>
              <a:t>Fungal hyphae are visible in the image. The image uses a light microscope with a 40x magnification.</a:t>
            </a:r>
            <a:endParaRPr lang="en-US" sz="1583" dirty="0">
              <a:solidFill>
                <a:prstClr val="black"/>
              </a:solidFill>
              <a:latin typeface="Calibri" panose="020F0502020204030204"/>
            </a:endParaRPr>
          </a:p>
        </p:txBody>
      </p:sp>
      <p:sp>
        <p:nvSpPr>
          <p:cNvPr id="4" name="Text 2"/>
          <p:cNvSpPr/>
          <p:nvPr/>
        </p:nvSpPr>
        <p:spPr>
          <a:xfrm>
            <a:off x="720031" y="2981325"/>
            <a:ext cx="3638074" cy="3301833"/>
          </a:xfrm>
          <a:prstGeom prst="rect">
            <a:avLst/>
          </a:prstGeom>
          <a:noFill/>
          <a:ln/>
        </p:spPr>
        <p:txBody>
          <a:bodyPr wrap="square" lIns="0" tIns="0" rIns="0" bIns="0" rtlCol="0" anchor="t"/>
          <a:lstStyle/>
          <a:p>
            <a:pPr algn="l" defTabSz="761970">
              <a:lnSpc>
                <a:spcPts val="2583"/>
              </a:lnSpc>
            </a:pPr>
            <a:r>
              <a:rPr lang="en-US" sz="1583" dirty="0">
                <a:solidFill>
                  <a:srgbClr val="49495A"/>
                </a:solidFill>
                <a:latin typeface="Open Sans" pitchFamily="34" charset="0"/>
                <a:ea typeface="Open Sans" pitchFamily="34" charset="-122"/>
                <a:cs typeface="Open Sans" pitchFamily="34" charset="-120"/>
              </a:rPr>
              <a:t>Note the long, filamentous structures. This is the characteristic morphology of hyphae. They are responsible for the growth and spread of the fungus. They may branch to form a network called a mycelium.</a:t>
            </a:r>
            <a:endParaRPr lang="en-US" sz="1583" dirty="0">
              <a:solidFill>
                <a:prstClr val="black"/>
              </a:solidFill>
              <a:latin typeface="Calibri" panose="020F0502020204030204"/>
            </a:endParaRPr>
          </a:p>
        </p:txBody>
      </p:sp>
      <p:pic>
        <p:nvPicPr>
          <p:cNvPr id="5" name="Image 0" descr="preencoded.png"/>
          <p:cNvPicPr>
            <a:picLocks noChangeAspect="1"/>
          </p:cNvPicPr>
          <p:nvPr/>
        </p:nvPicPr>
        <p:blipFill>
          <a:blip r:embed="rId3"/>
          <a:stretch>
            <a:fillRect/>
          </a:stretch>
        </p:blipFill>
        <p:spPr>
          <a:xfrm>
            <a:off x="5026527" y="1214157"/>
            <a:ext cx="6451793" cy="506900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275</Words>
  <Application>Microsoft Office PowerPoint</Application>
  <PresentationFormat>شاشة عريضة</PresentationFormat>
  <Paragraphs>20</Paragraphs>
  <Slides>6</Slides>
  <Notes>5</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6</vt:i4>
      </vt:variant>
    </vt:vector>
  </HeadingPairs>
  <TitlesOfParts>
    <vt:vector size="11" baseType="lpstr">
      <vt:lpstr>Arial</vt:lpstr>
      <vt:lpstr>Calibri</vt:lpstr>
      <vt:lpstr>Libre Baskerville</vt:lpstr>
      <vt:lpstr>Open Sans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Ibn_Rushd</dc:creator>
  <cp:lastModifiedBy>Ibn_Rushd</cp:lastModifiedBy>
  <cp:revision>1</cp:revision>
  <dcterms:created xsi:type="dcterms:W3CDTF">2024-10-04T20:49:57Z</dcterms:created>
  <dcterms:modified xsi:type="dcterms:W3CDTF">2024-10-04T20:53:25Z</dcterms:modified>
</cp:coreProperties>
</file>