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70" r:id="rId5"/>
    <p:sldId id="258" r:id="rId6"/>
    <p:sldId id="271" r:id="rId7"/>
    <p:sldId id="272" r:id="rId8"/>
    <p:sldId id="257" r:id="rId9"/>
    <p:sldId id="273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5" r:id="rId20"/>
    <p:sldId id="276" r:id="rId21"/>
    <p:sldId id="277" r:id="rId22"/>
    <p:sldId id="278" r:id="rId23"/>
    <p:sldId id="25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E7D65-C19E-5227-0390-91A1044A4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D329FB-D05B-B288-3C99-E05FD8708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5EF6A-A186-35FD-9E38-267FA903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366A-B3C9-48F3-BE29-A7D4B3F5575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29A44-C4F7-86D3-0898-4BA488297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FAB2B-1587-FF58-0F39-FF82C56C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AF16-B498-48AA-88C5-4CD366CE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2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B2075-913A-DFE8-C379-3238E2DDD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3E46E-5E09-E8B3-F3A3-E5E5C4ED4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10216-7869-AC08-27F6-0B68CCA59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366A-B3C9-48F3-BE29-A7D4B3F5575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467FB-E6F2-7CDD-AC8D-31C6835C6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0E87E-4937-A9EC-403E-4913B9921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AF16-B498-48AA-88C5-4CD366CE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6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B1878D-2F5F-62DB-947F-D6C00A2C7B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6765F-5CD3-591D-3F34-8F57EBC54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BD01A-B647-D2E3-42FA-72461D848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366A-B3C9-48F3-BE29-A7D4B3F5575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F7EE9-2328-8930-466A-B00CC8D14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DC802-75E8-002F-5A9D-DAF3A2EC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AF16-B498-48AA-88C5-4CD366CE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8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E6302-4312-52E5-30A9-3DAE7426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5780B-8E2D-3FEC-F984-8989090B2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5654A-B92B-DAA3-3AD4-E3FB99AAB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366A-B3C9-48F3-BE29-A7D4B3F5575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5AB5-A6F5-A135-DCE4-08541004F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46896-6D34-0285-49EF-0485BC724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AF16-B498-48AA-88C5-4CD366CE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9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E403-8203-F6F8-E7C9-BFD42DAD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23217-BAD1-7CEF-345B-8E17F41D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EBE20-89CA-F820-931D-3E729B91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366A-B3C9-48F3-BE29-A7D4B3F5575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CE5ED-1BBD-80B9-940F-EB9D4D16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4FC20-0575-1572-2248-EA76613C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AF16-B498-48AA-88C5-4CD366CE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1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8FC01-1085-6847-5865-7906488B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3542D-FC90-F903-10AE-7D0B3290FB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4D10B-6419-1031-1F3B-10FEE303D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F59AB-88BD-E08A-876E-E9983F80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366A-B3C9-48F3-BE29-A7D4B3F5575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62303-7E8D-B41A-6F32-89F8B7EDF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CE422-928D-E98B-72E3-2D38D2071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AF16-B498-48AA-88C5-4CD366CE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4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A6A56-C6FF-8B48-8D31-8786F4640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F0FE1-946C-E09E-0953-B444E47D0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D78D1-AFFA-1958-EF7C-349F11D2E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ECFE4D-783B-AABE-FB14-C02C758FE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4564E7-7006-1243-C24B-B7E86E972B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CB3CD9-EA88-53A6-C6B1-B0B909BCE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366A-B3C9-48F3-BE29-A7D4B3F5575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F5C15D-FE85-C97B-F65A-0FE8E89DF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DDC11F-C13D-2D55-FC75-FA0A95F7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AF16-B498-48AA-88C5-4CD366CE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5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7AC60-B602-6EFA-E8E2-A80695786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8A9C2D-D41F-7EB3-ACE7-8B992573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366A-B3C9-48F3-BE29-A7D4B3F5575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869AC1-2580-5C86-5B88-4ADD00B16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9453C-5FB5-1BF7-29DF-78552403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AF16-B498-48AA-88C5-4CD366CE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5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8EAF26-2FD6-199C-618D-6C2C5B7EB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366A-B3C9-48F3-BE29-A7D4B3F5575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DEE5B8-E488-A194-98FE-823AB3101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25B9D-422A-3CB5-A2D5-E688679F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AF16-B498-48AA-88C5-4CD366CE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C9045-78D3-0552-1717-6C4D2C993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456F9-66BD-BA16-7707-401168413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979232-E155-44C8-980F-33E95EA66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CADC0-9E7A-0949-3AC3-1E0A1E32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366A-B3C9-48F3-BE29-A7D4B3F5575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BC819-C972-2816-7DB0-48D424D7D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217C5-132A-A920-4527-F38CFAD5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AF16-B498-48AA-88C5-4CD366CE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3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98539-059D-A737-5802-85F0382DF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ED3C77-7781-F416-A686-95AB340C1F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E6B54-F556-D22B-7503-8BE26BE66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13469-0482-7DB8-8AC9-B965DBADB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366A-B3C9-48F3-BE29-A7D4B3F5575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E6315-E0BE-F2C4-F243-DC53EEA4B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ED03A-1C63-D508-74CB-A5F6CEE0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AF16-B498-48AA-88C5-4CD366CE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7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C2449E-A1C7-0F60-A4AB-F584712A8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5A2B2-E16E-025C-1492-CFE0909EB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C6C0E-2CA1-FBF7-2502-EBCD79E21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E366A-B3C9-48F3-BE29-A7D4B3F5575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7519E-BE3C-C171-8AE6-D54999209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A2470-E0A7-5BFE-2EE7-F024CC45F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5AF16-B498-48AA-88C5-4CD366CE7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3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1577B-8F95-65F0-37D2-F736E2482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234" y="365760"/>
            <a:ext cx="10203766" cy="16557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Lab 1  : collection and transport of </a:t>
            </a:r>
            <a:br>
              <a:rPr lang="en-US" sz="5400" b="1" dirty="0">
                <a:solidFill>
                  <a:srgbClr val="FF0000"/>
                </a:solidFill>
              </a:rPr>
            </a:br>
            <a:r>
              <a:rPr lang="en-US" sz="5400" b="1" dirty="0">
                <a:solidFill>
                  <a:srgbClr val="FF0000"/>
                </a:solidFill>
              </a:rPr>
              <a:t>fungal specimen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F9C94BE-33D4-4E5D-A1C8-7F30D9AE7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34" y="2307102"/>
            <a:ext cx="10705513" cy="418513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B5D1180-A946-4739-9B54-59F0219FC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111" y="345831"/>
            <a:ext cx="1961271" cy="196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83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3D5D27-9AF7-ECCD-00D6-1D1679873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438" y="704208"/>
            <a:ext cx="9510866" cy="5429306"/>
          </a:xfrm>
        </p:spPr>
      </p:pic>
    </p:spTree>
    <p:extLst>
      <p:ext uri="{BB962C8B-B14F-4D97-AF65-F5344CB8AC3E}">
        <p14:creationId xmlns:p14="http://schemas.microsoft.com/office/powerpoint/2010/main" val="3179435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DDE514-9AFC-BA64-6C44-52D5946A6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911" y="717452"/>
            <a:ext cx="9994383" cy="5156102"/>
          </a:xfrm>
        </p:spPr>
      </p:pic>
    </p:spTree>
    <p:extLst>
      <p:ext uri="{BB962C8B-B14F-4D97-AF65-F5344CB8AC3E}">
        <p14:creationId xmlns:p14="http://schemas.microsoft.com/office/powerpoint/2010/main" val="2880388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C5AD8C-1F51-1568-92AA-22607DAFD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995" y="604912"/>
            <a:ext cx="10381956" cy="5013264"/>
          </a:xfrm>
        </p:spPr>
      </p:pic>
    </p:spTree>
    <p:extLst>
      <p:ext uri="{BB962C8B-B14F-4D97-AF65-F5344CB8AC3E}">
        <p14:creationId xmlns:p14="http://schemas.microsoft.com/office/powerpoint/2010/main" val="475998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E14EC3-C44E-8ED3-E152-ED35584D9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745" y="965771"/>
            <a:ext cx="7967608" cy="4305865"/>
          </a:xfrm>
        </p:spPr>
      </p:pic>
    </p:spTree>
    <p:extLst>
      <p:ext uri="{BB962C8B-B14F-4D97-AF65-F5344CB8AC3E}">
        <p14:creationId xmlns:p14="http://schemas.microsoft.com/office/powerpoint/2010/main" val="1122268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9AC3E8-6ACF-EA62-5C6D-22BAAF36D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980" y="775699"/>
            <a:ext cx="8455631" cy="4584739"/>
          </a:xfrm>
        </p:spPr>
      </p:pic>
    </p:spTree>
    <p:extLst>
      <p:ext uri="{BB962C8B-B14F-4D97-AF65-F5344CB8AC3E}">
        <p14:creationId xmlns:p14="http://schemas.microsoft.com/office/powerpoint/2010/main" val="3909489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5DFA5B-608D-6D98-859F-69E681C00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963" y="873305"/>
            <a:ext cx="9205646" cy="4438434"/>
          </a:xfrm>
        </p:spPr>
      </p:pic>
    </p:spTree>
    <p:extLst>
      <p:ext uri="{BB962C8B-B14F-4D97-AF65-F5344CB8AC3E}">
        <p14:creationId xmlns:p14="http://schemas.microsoft.com/office/powerpoint/2010/main" val="1537268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FDCC40-AE22-E011-2C9C-30D25415B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7561" y="303103"/>
            <a:ext cx="9215918" cy="5486385"/>
          </a:xfrm>
        </p:spPr>
      </p:pic>
    </p:spTree>
    <p:extLst>
      <p:ext uri="{BB962C8B-B14F-4D97-AF65-F5344CB8AC3E}">
        <p14:creationId xmlns:p14="http://schemas.microsoft.com/office/powerpoint/2010/main" val="3913467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A3FF2C-81EB-5897-C8EF-61E7B3266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9883" y="1313564"/>
            <a:ext cx="9010436" cy="3998176"/>
          </a:xfrm>
        </p:spPr>
      </p:pic>
    </p:spTree>
    <p:extLst>
      <p:ext uri="{BB962C8B-B14F-4D97-AF65-F5344CB8AC3E}">
        <p14:creationId xmlns:p14="http://schemas.microsoft.com/office/powerpoint/2010/main" val="1614148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9BE6D3-A907-9384-42A2-2872E3B58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9479" y="1469205"/>
            <a:ext cx="8800843" cy="3544584"/>
          </a:xfrm>
        </p:spPr>
      </p:pic>
    </p:spTree>
    <p:extLst>
      <p:ext uri="{BB962C8B-B14F-4D97-AF65-F5344CB8AC3E}">
        <p14:creationId xmlns:p14="http://schemas.microsoft.com/office/powerpoint/2010/main" val="2410700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F6C470-115A-40E6-A744-AE139FB31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206"/>
            <a:ext cx="8970196" cy="1325563"/>
          </a:xfrm>
        </p:spPr>
        <p:txBody>
          <a:bodyPr/>
          <a:lstStyle/>
          <a:p>
            <a:r>
              <a:rPr lang="en-US" b="1" dirty="0">
                <a:solidFill>
                  <a:srgbClr val="C10000"/>
                </a:solidFill>
                <a:latin typeface="Calibri,Bold"/>
              </a:rPr>
              <a:t>Skin scraping</a:t>
            </a:r>
            <a:br>
              <a:rPr lang="en-US" b="1" dirty="0">
                <a:solidFill>
                  <a:srgbClr val="C10000"/>
                </a:solidFill>
                <a:latin typeface="Calibri,Bold"/>
              </a:rPr>
            </a:br>
            <a:endParaRPr lang="ar-IQ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016F3E5-91E2-425B-B43D-96FF5D350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863" y="1253331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Calibri,Bold"/>
              </a:rPr>
              <a:t>1. DM examination: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10% KOH or PAS stain</a:t>
            </a:r>
          </a:p>
          <a:p>
            <a:r>
              <a:rPr lang="en-US" b="1" dirty="0">
                <a:solidFill>
                  <a:srgbClr val="000000"/>
                </a:solidFill>
                <a:latin typeface="Calibri,Bold"/>
              </a:rPr>
              <a:t>2. Culture: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SDA and SDA CC at 30°C</a:t>
            </a:r>
          </a:p>
          <a:p>
            <a:r>
              <a:rPr lang="en-US" b="1" dirty="0">
                <a:solidFill>
                  <a:srgbClr val="000000"/>
                </a:solidFill>
                <a:latin typeface="Calibri,Bold"/>
              </a:rPr>
              <a:t>3. Microscopic ex. from culture: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LPCB</a:t>
            </a:r>
          </a:p>
          <a:p>
            <a:r>
              <a:rPr lang="en-US" b="1" dirty="0">
                <a:solidFill>
                  <a:srgbClr val="000000"/>
                </a:solidFill>
                <a:latin typeface="Calibri,Bold"/>
              </a:rPr>
              <a:t>4. API 20C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(if yeast)</a:t>
            </a:r>
          </a:p>
          <a:p>
            <a:r>
              <a:rPr lang="en-US" i="1" dirty="0">
                <a:solidFill>
                  <a:srgbClr val="0070C1"/>
                </a:solidFill>
                <a:latin typeface="Calibri,Italic"/>
              </a:rPr>
              <a:t>Suspected fungi??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24787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A80C2F-84D6-46E2-85BD-AF3449A31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AAE686E-D5D9-4FDC-82FF-12A692E6F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inherit"/>
              </a:rPr>
              <a:t>What is Fungi?</a:t>
            </a:r>
          </a:p>
          <a:p>
            <a:r>
              <a:rPr lang="en-US" dirty="0">
                <a:solidFill>
                  <a:srgbClr val="444444"/>
                </a:solidFill>
                <a:latin typeface="Poppins"/>
              </a:rPr>
              <a:t>Fungi are eukaryotic organisms that include microorganisms such as yeasts, </a:t>
            </a:r>
            <a:r>
              <a:rPr lang="en-US" dirty="0" err="1">
                <a:solidFill>
                  <a:srgbClr val="444444"/>
                </a:solidFill>
                <a:latin typeface="Poppins"/>
              </a:rPr>
              <a:t>moulds</a:t>
            </a:r>
            <a:r>
              <a:rPr lang="en-US" dirty="0">
                <a:solidFill>
                  <a:srgbClr val="444444"/>
                </a:solidFill>
                <a:latin typeface="Poppins"/>
              </a:rPr>
              <a:t> and mushrooms. These organisms are classified under kingdom fungi.</a:t>
            </a:r>
          </a:p>
          <a:p>
            <a:r>
              <a:rPr lang="en-US" dirty="0">
                <a:solidFill>
                  <a:srgbClr val="444444"/>
                </a:solidFill>
                <a:latin typeface="Poppins"/>
              </a:rPr>
              <a:t>The organisms found in Kingdom fungi contain a cell wall and are omnipresent. They are classified as heterotrophs among the living organisms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59302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F99EC-6836-4D15-97CB-F5794533C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10000"/>
                </a:solidFill>
                <a:latin typeface="Calibri,Bold"/>
              </a:rPr>
              <a:t>Hair Specimen</a:t>
            </a:r>
            <a:br>
              <a:rPr lang="en-US" b="1" dirty="0">
                <a:solidFill>
                  <a:srgbClr val="C10000"/>
                </a:solidFill>
                <a:latin typeface="Calibri,Bold"/>
              </a:rPr>
            </a:br>
            <a:endParaRPr lang="ar-IQ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FE8AB2A-6970-4C6B-B640-4077752D9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33" y="1147530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00B1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Collection: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the infected hair shaft with its base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infected hair can be selected by using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Wood's lamp (UV light)&gt;&gt; green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flourcens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infected hair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 the specimen in sterile petri dish then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it to the lab for processing.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166668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A547AC-1EA7-485D-ABDE-8A2375935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10000"/>
                </a:solidFill>
                <a:latin typeface="Calibri,Bold"/>
              </a:rPr>
              <a:t>Hair Specimen</a:t>
            </a:r>
            <a:br>
              <a:rPr lang="en-US" b="1" dirty="0">
                <a:solidFill>
                  <a:srgbClr val="C10000"/>
                </a:solidFill>
                <a:latin typeface="Calibri,Bold"/>
              </a:rPr>
            </a:br>
            <a:endParaRPr lang="ar-IQ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4158892-0DFA-4E55-978C-AEF80EFCA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685" y="1253331"/>
            <a:ext cx="10515600" cy="4351338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Calibri,Bold"/>
              </a:rPr>
              <a:t>1. Macroscopic ex.: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if there’s a􀅶y 􀅶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odules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alibri,Bold"/>
              </a:rPr>
              <a:t>2. DM ex.: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10% KOH or PAS stain</a:t>
            </a:r>
          </a:p>
          <a:p>
            <a:r>
              <a:rPr lang="en-US" b="1" dirty="0">
                <a:solidFill>
                  <a:srgbClr val="000000"/>
                </a:solidFill>
                <a:latin typeface="Calibri,Bold"/>
              </a:rPr>
              <a:t>3. Culture: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SDA, SDA CC and BHI at 30°C</a:t>
            </a:r>
          </a:p>
          <a:p>
            <a:r>
              <a:rPr lang="en-US" b="1" dirty="0">
                <a:solidFill>
                  <a:srgbClr val="000000"/>
                </a:solidFill>
                <a:latin typeface="Calibri,Bold"/>
              </a:rPr>
              <a:t>4. Microscopic ex. from culture: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LPCB</a:t>
            </a:r>
          </a:p>
          <a:p>
            <a:r>
              <a:rPr lang="en-US" b="1" dirty="0">
                <a:solidFill>
                  <a:srgbClr val="000000"/>
                </a:solidFill>
                <a:latin typeface="Calibri,Bold"/>
              </a:rPr>
              <a:t>5. API 20C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(if yeast)</a:t>
            </a:r>
          </a:p>
          <a:p>
            <a:r>
              <a:rPr lang="en-US" i="1" dirty="0">
                <a:solidFill>
                  <a:srgbClr val="0070C1"/>
                </a:solidFill>
                <a:latin typeface="Calibri,Italic"/>
              </a:rPr>
              <a:t>Suspected fungi??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181510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09F23F6-04D5-4C95-AF96-743F3AA9E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686" y="418065"/>
            <a:ext cx="10515600" cy="4351338"/>
          </a:xfrm>
        </p:spPr>
        <p:txBody>
          <a:bodyPr/>
          <a:lstStyle/>
          <a:p>
            <a:r>
              <a:rPr lang="en-US" sz="4000" b="1" dirty="0">
                <a:solidFill>
                  <a:srgbClr val="C10000"/>
                </a:solidFill>
                <a:latin typeface="Calibri,Bold"/>
              </a:rPr>
              <a:t>Nail Specimen</a:t>
            </a:r>
          </a:p>
          <a:p>
            <a:r>
              <a:rPr lang="en-US" b="1" dirty="0">
                <a:solidFill>
                  <a:srgbClr val="000000"/>
                </a:solidFill>
                <a:latin typeface="Calibri,Bold"/>
              </a:rPr>
              <a:t>1. DM ex.: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10% KOH or PAS stain</a:t>
            </a:r>
          </a:p>
          <a:p>
            <a:r>
              <a:rPr lang="en-US" b="1" dirty="0">
                <a:solidFill>
                  <a:srgbClr val="000000"/>
                </a:solidFill>
                <a:latin typeface="Calibri,Bold"/>
              </a:rPr>
              <a:t>2. Culture: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SDA and SDA CC at 30°C</a:t>
            </a:r>
          </a:p>
          <a:p>
            <a:r>
              <a:rPr lang="en-US" b="1" dirty="0">
                <a:solidFill>
                  <a:srgbClr val="000000"/>
                </a:solidFill>
                <a:latin typeface="Calibri,Bold"/>
              </a:rPr>
              <a:t>3. Microscopic ex. from culture: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LPCB</a:t>
            </a:r>
          </a:p>
          <a:p>
            <a:r>
              <a:rPr lang="en-US" b="1" dirty="0">
                <a:solidFill>
                  <a:srgbClr val="000000"/>
                </a:solidFill>
                <a:latin typeface="Calibri,Bold"/>
              </a:rPr>
              <a:t>4. API 20C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(if yeast)</a:t>
            </a:r>
          </a:p>
          <a:p>
            <a:r>
              <a:rPr lang="en-US" i="1" dirty="0">
                <a:solidFill>
                  <a:srgbClr val="0070C1"/>
                </a:solidFill>
                <a:latin typeface="Calibri,Italic"/>
              </a:rPr>
              <a:t>Suspected fungi??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42690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EAAD9E-ADFF-2766-19D5-3A26617C3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9822" y="731520"/>
            <a:ext cx="4112035" cy="424708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D18061-C49B-3E5E-9A3D-6CE8655AF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717" y="731521"/>
            <a:ext cx="4379833" cy="424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03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01A5D7-37DB-4679-833B-6254CA8BD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803"/>
            <a:ext cx="10515600" cy="575353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sz="3600" b="1" dirty="0">
                <a:solidFill>
                  <a:srgbClr val="FF0000"/>
                </a:solidFill>
                <a:latin typeface="inherit"/>
                <a:ea typeface="+mn-ea"/>
                <a:cs typeface="+mn-cs"/>
              </a:rPr>
              <a:t>Characteristics of Fungi</a:t>
            </a:r>
            <a:br>
              <a:rPr lang="en-US" sz="1500" b="1" dirty="0">
                <a:solidFill>
                  <a:srgbClr val="444444"/>
                </a:solidFill>
                <a:latin typeface="inherit"/>
                <a:ea typeface="+mn-ea"/>
                <a:cs typeface="+mn-cs"/>
              </a:rPr>
            </a:br>
            <a:endParaRPr lang="ar-IQ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19B7EA-C5BA-4BA8-A57E-1CCE90B0A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4126"/>
            <a:ext cx="10515600" cy="527283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444444"/>
                </a:solidFill>
                <a:latin typeface="Poppins"/>
              </a:rPr>
              <a:t>Following are the important characteristics of fungi: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444444"/>
                </a:solidFill>
                <a:latin typeface="Poppins"/>
              </a:rPr>
              <a:t>Fungi are eukaryotic, non-vascular, non-motile and heterotrophic organisms.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444444"/>
                </a:solidFill>
                <a:latin typeface="Poppins"/>
              </a:rPr>
              <a:t>They may be unicellular or filamentous.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444444"/>
                </a:solidFill>
                <a:latin typeface="Poppins"/>
              </a:rPr>
              <a:t>They reproduce by means of spores.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444444"/>
                </a:solidFill>
                <a:latin typeface="Poppins"/>
              </a:rPr>
              <a:t>Fungi lack chlorophyll and hence cannot perform photosynthesis.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444444"/>
                </a:solidFill>
                <a:latin typeface="Poppins"/>
              </a:rPr>
              <a:t>Fungi store their food in the form of starch.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444444"/>
                </a:solidFill>
                <a:latin typeface="Poppins"/>
              </a:rPr>
              <a:t>Biosynthesis of chitin occurs in fungi.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444444"/>
                </a:solidFill>
                <a:latin typeface="Poppins"/>
              </a:rPr>
              <a:t>The nuclei of the fungi are very small.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444444"/>
                </a:solidFill>
                <a:latin typeface="Poppins"/>
              </a:rPr>
              <a:t>The fungi have no embryonic stage. They develop from the spores.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444444"/>
                </a:solidFill>
                <a:latin typeface="Poppins"/>
              </a:rPr>
              <a:t>The mode of reproduction is sexual or asexual.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444444"/>
                </a:solidFill>
                <a:latin typeface="Poppins"/>
              </a:rPr>
              <a:t>Some fungi are parasitic and can infect the host.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444444"/>
                </a:solidFill>
                <a:latin typeface="Poppins"/>
              </a:rPr>
              <a:t>Examples include mushrooms, </a:t>
            </a:r>
            <a:r>
              <a:rPr lang="en-US" dirty="0" err="1">
                <a:solidFill>
                  <a:srgbClr val="444444"/>
                </a:solidFill>
                <a:latin typeface="Poppins"/>
              </a:rPr>
              <a:t>moulds</a:t>
            </a:r>
            <a:r>
              <a:rPr lang="en-US" dirty="0">
                <a:solidFill>
                  <a:srgbClr val="444444"/>
                </a:solidFill>
                <a:latin typeface="Poppins"/>
              </a:rPr>
              <a:t> and yeast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96867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1E8F6F-6E67-4CB5-95C8-94DE1018D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Specimens in mycology lab include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FBFF335-698F-42E0-AA5E-312C7DAA7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• Skin scraping          		• Urine</a:t>
            </a:r>
          </a:p>
          <a:p>
            <a:r>
              <a:rPr lang="en-US" dirty="0"/>
              <a:t>• Nail             			•Bone marrow</a:t>
            </a:r>
          </a:p>
          <a:p>
            <a:r>
              <a:rPr lang="en-US" dirty="0"/>
              <a:t>• Hair				• Vaginal swap</a:t>
            </a:r>
            <a:endParaRPr lang="ar-IQ" dirty="0"/>
          </a:p>
          <a:p>
            <a:r>
              <a:rPr lang="en-US" dirty="0"/>
              <a:t>• Biopsy tissue			• Abscesses</a:t>
            </a:r>
          </a:p>
          <a:p>
            <a:r>
              <a:rPr lang="en-US" dirty="0"/>
              <a:t>• Blood				• Bronchial brush</a:t>
            </a:r>
          </a:p>
          <a:p>
            <a:r>
              <a:rPr lang="en-US" dirty="0"/>
              <a:t>• CSF</a:t>
            </a:r>
          </a:p>
          <a:p>
            <a:r>
              <a:rPr lang="en-US" dirty="0"/>
              <a:t>• Body fluids</a:t>
            </a:r>
          </a:p>
          <a:p>
            <a:r>
              <a:rPr lang="en-US" dirty="0"/>
              <a:t>• Sputum</a:t>
            </a:r>
          </a:p>
        </p:txBody>
      </p:sp>
    </p:spTree>
    <p:extLst>
      <p:ext uri="{BB962C8B-B14F-4D97-AF65-F5344CB8AC3E}">
        <p14:creationId xmlns:p14="http://schemas.microsoft.com/office/powerpoint/2010/main" val="380768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D06D96-1ECD-466C-4459-9660B7EC7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8455" y="822822"/>
            <a:ext cx="8938516" cy="5567704"/>
          </a:xfrm>
        </p:spPr>
      </p:pic>
    </p:spTree>
    <p:extLst>
      <p:ext uri="{BB962C8B-B14F-4D97-AF65-F5344CB8AC3E}">
        <p14:creationId xmlns:p14="http://schemas.microsoft.com/office/powerpoint/2010/main" val="3039395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186A75-A7AC-4F54-B2E1-4509EA3F7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10000"/>
                </a:solidFill>
                <a:latin typeface="Times-Bold"/>
              </a:rPr>
              <a:t>Processing of clinical specimens:</a:t>
            </a:r>
            <a:br>
              <a:rPr lang="en-US" b="1" dirty="0">
                <a:solidFill>
                  <a:srgbClr val="C10000"/>
                </a:solidFill>
                <a:latin typeface="Times-Bold"/>
              </a:rPr>
            </a:br>
            <a:endParaRPr lang="ar-IQ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658D83F-FA20-426C-BBB2-0423595D4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Calibri,Bold"/>
              </a:rPr>
              <a:t>1- Macroscopic examination</a:t>
            </a:r>
          </a:p>
          <a:p>
            <a:r>
              <a:rPr lang="en-US" b="1" dirty="0">
                <a:solidFill>
                  <a:srgbClr val="000000"/>
                </a:solidFill>
                <a:latin typeface="Calibri,Bold"/>
              </a:rPr>
              <a:t>2- Microscopic examination</a:t>
            </a:r>
          </a:p>
          <a:p>
            <a:r>
              <a:rPr lang="en-US" b="1" dirty="0">
                <a:solidFill>
                  <a:srgbClr val="000000"/>
                </a:solidFill>
                <a:latin typeface="Calibri,Bold"/>
              </a:rPr>
              <a:t>3- Culture</a:t>
            </a:r>
          </a:p>
          <a:p>
            <a:r>
              <a:rPr lang="en-US" b="1" dirty="0">
                <a:solidFill>
                  <a:srgbClr val="000000"/>
                </a:solidFill>
                <a:latin typeface="Calibri,Bold"/>
              </a:rPr>
              <a:t>4- Biochemical reactions</a:t>
            </a:r>
          </a:p>
          <a:p>
            <a:r>
              <a:rPr lang="en-US" b="1" dirty="0">
                <a:solidFill>
                  <a:srgbClr val="000000"/>
                </a:solidFill>
                <a:latin typeface="Calibri,Bold"/>
              </a:rPr>
              <a:t>5- Serology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97057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29FBF2-CCB7-4B33-936A-C0E21222C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10000"/>
                </a:solidFill>
                <a:latin typeface="Times-Bold"/>
              </a:rPr>
              <a:t>Macroscopic examination:</a:t>
            </a:r>
            <a:br>
              <a:rPr lang="en-US" b="1" dirty="0">
                <a:solidFill>
                  <a:srgbClr val="C10000"/>
                </a:solidFill>
                <a:latin typeface="Times-Bold"/>
              </a:rPr>
            </a:br>
            <a:endParaRPr lang="ar-IQ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ECDA265-017C-4411-A2D4-BF374B486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702"/>
            <a:ext cx="10515600" cy="4784261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 collection of specimen (proper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container and should be in plastic bag, no leaking, labeled)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quantity of specimen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Color of the specimen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Consistency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of blood, mucus or pus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76443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AF837F-2FE9-9712-EE1E-7B85F4D85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71" y="436100"/>
            <a:ext cx="9622301" cy="479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06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879633-A574-4761-BEB1-218C3B749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10000"/>
                </a:solidFill>
                <a:latin typeface="Times-Bold"/>
              </a:rPr>
              <a:t>Direct microscopic examination (direct mount):</a:t>
            </a:r>
            <a:br>
              <a:rPr lang="en-US" b="1" dirty="0">
                <a:solidFill>
                  <a:srgbClr val="C10000"/>
                </a:solidFill>
                <a:latin typeface="Times-Bold"/>
              </a:rPr>
            </a:br>
            <a:endParaRPr lang="ar-IQ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D61D65-2901-4811-B871-35B8AD6BE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2363"/>
            <a:ext cx="10515600" cy="4854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10% Potassium hydroxide (10% KOH) stain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Periodic acid–Schiff (PAS) stain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Giemsa stain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 stain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Ziehl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Neelsen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(ZN) stain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Hematoxylin and eosin (H &amp; E) stain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Silver stain(GMS stain)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 stain (India ink stain,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Nigrosin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stain)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85766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570</Words>
  <Application>Microsoft Office PowerPoint</Application>
  <PresentationFormat>شاشة عريضة</PresentationFormat>
  <Paragraphs>75</Paragraphs>
  <Slides>23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Calibri,Bold</vt:lpstr>
      <vt:lpstr>Calibri,Italic</vt:lpstr>
      <vt:lpstr>inherit</vt:lpstr>
      <vt:lpstr>Poppins</vt:lpstr>
      <vt:lpstr>Times-Bold</vt:lpstr>
      <vt:lpstr>Office Theme</vt:lpstr>
      <vt:lpstr>Lab 1  : collection and transport of  fungal specimen</vt:lpstr>
      <vt:lpstr>عرض تقديمي في PowerPoint</vt:lpstr>
      <vt:lpstr>Characteristics of Fungi </vt:lpstr>
      <vt:lpstr>Specimens in mycology lab include</vt:lpstr>
      <vt:lpstr>عرض تقديمي في PowerPoint</vt:lpstr>
      <vt:lpstr>Processing of clinical specimens: </vt:lpstr>
      <vt:lpstr>Macroscopic examination: </vt:lpstr>
      <vt:lpstr>عرض تقديمي في PowerPoint</vt:lpstr>
      <vt:lpstr>Direct microscopic examination (direct mount):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Skin scraping </vt:lpstr>
      <vt:lpstr>Hair Specimen </vt:lpstr>
      <vt:lpstr>Hair Specimen 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1  : collection and transport of  fungal specimen</dc:title>
  <dc:creator>g t</dc:creator>
  <cp:lastModifiedBy>Ibn_Rushd</cp:lastModifiedBy>
  <cp:revision>3</cp:revision>
  <dcterms:created xsi:type="dcterms:W3CDTF">2024-09-20T11:50:28Z</dcterms:created>
  <dcterms:modified xsi:type="dcterms:W3CDTF">2024-10-04T11:01:33Z</dcterms:modified>
</cp:coreProperties>
</file>