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FFF"/>
                </a:solidFill>
              </a:rPr>
              <a:pPr/>
              <a:t>01/04/1446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87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FFF"/>
                </a:solidFill>
              </a:rPr>
              <a:pPr/>
              <a:t>01/04/1446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58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FFF"/>
                </a:solidFill>
              </a:rPr>
              <a:pPr/>
              <a:t>01/04/1446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239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FFF"/>
                </a:solidFill>
              </a:rPr>
              <a:pPr/>
              <a:t>01/04/1446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592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FFF"/>
                </a:solidFill>
              </a:rPr>
              <a:pPr/>
              <a:t>01/04/1446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223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FFF"/>
                </a:solidFill>
              </a:rPr>
              <a:pPr/>
              <a:t>01/04/1446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093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FFF"/>
                </a:solidFill>
              </a:rPr>
              <a:pPr/>
              <a:t>01/04/1446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519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FFF"/>
                </a:solidFill>
              </a:rPr>
              <a:pPr/>
              <a:t>01/04/1446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27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FFF"/>
                </a:solidFill>
              </a:rPr>
              <a:pPr/>
              <a:t>01/04/1446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80422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FFF"/>
                </a:solidFill>
              </a:rPr>
              <a:pPr/>
              <a:t>01/04/1446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31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>
                <a:solidFill>
                  <a:srgbClr val="FFFFFF"/>
                </a:solidFill>
              </a:rPr>
              <a:pPr/>
              <a:t>01/04/1446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456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01/04/1446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01/04/1446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B8ABB09-4A1D-463E-8065-109CC2B7EFAA}" type="datetimeFigureOut">
              <a:rPr lang="ar-SA" smtClean="0">
                <a:solidFill>
                  <a:srgbClr val="FFFFFF"/>
                </a:solidFill>
              </a:rPr>
              <a:pPr/>
              <a:t>01/04/1446</a:t>
            </a:fld>
            <a:endParaRPr lang="ar-SA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ar-SA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0B34F065-1154-456A-91E3-76DE8E75E17B}" type="slidenum">
              <a:rPr lang="ar-SA" smtClean="0">
                <a:solidFill>
                  <a:srgbClr val="FFFFFF"/>
                </a:solidFill>
              </a:rPr>
              <a:pPr/>
              <a:t>‹#›</a:t>
            </a:fld>
            <a:endParaRPr lang="ar-SA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33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/>
          <a:stretch/>
        </p:blipFill>
        <p:spPr bwMode="auto">
          <a:xfrm>
            <a:off x="12834" y="20955"/>
            <a:ext cx="9131165" cy="540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-381000" y="274638"/>
            <a:ext cx="5385048" cy="185821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              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Anatomy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Second 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Year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Dentistry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2024-2025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107504" y="2420888"/>
            <a:ext cx="6768752" cy="2932162"/>
          </a:xfrm>
        </p:spPr>
        <p:txBody>
          <a:bodyPr>
            <a:normAutofit fontScale="70000" lnSpcReduction="20000"/>
          </a:bodyPr>
          <a:lstStyle/>
          <a:p>
            <a:pPr marL="3543300" lvl="8" indent="0">
              <a:buNone/>
            </a:pPr>
            <a:endParaRPr lang="en-US" sz="6600" b="1" u="sng" dirty="0" smtClean="0"/>
          </a:p>
          <a:p>
            <a:pPr marL="0" indent="0">
              <a:buNone/>
            </a:pPr>
            <a:r>
              <a:rPr lang="en-US" sz="66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Lec1</a:t>
            </a:r>
            <a:endParaRPr lang="en-US" sz="6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US" sz="3600" dirty="0"/>
              <a:t>       </a:t>
            </a:r>
            <a:r>
              <a:rPr lang="en-US" sz="3600" dirty="0" smtClean="0"/>
              <a:t> </a:t>
            </a:r>
            <a:r>
              <a:rPr lang="en-US" sz="12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12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253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2" t="3222" r="26556"/>
          <a:stretch/>
        </p:blipFill>
        <p:spPr bwMode="auto">
          <a:xfrm>
            <a:off x="1547664" y="28600"/>
            <a:ext cx="6096543" cy="679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68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51907" y="44624"/>
            <a:ext cx="9001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4400" dirty="0" smtClean="0">
                <a:solidFill>
                  <a:srgbClr val="FFFF00"/>
                </a:solidFill>
              </a:rPr>
              <a:t>  </a:t>
            </a:r>
            <a:r>
              <a:rPr lang="en-US" sz="4400" b="1" u="sng" dirty="0">
                <a:solidFill>
                  <a:srgbClr val="FF0000"/>
                </a:solidFill>
              </a:rPr>
              <a:t>L</a:t>
            </a:r>
            <a:r>
              <a:rPr lang="en-US" sz="4400" b="1" u="sng" dirty="0">
                <a:solidFill>
                  <a:srgbClr val="FFFF00"/>
                </a:solidFill>
              </a:rPr>
              <a:t>oose areolar tissue</a:t>
            </a:r>
            <a:r>
              <a:rPr lang="en-US" sz="4400" dirty="0" smtClean="0">
                <a:solidFill>
                  <a:srgbClr val="FFFF00"/>
                </a:solidFill>
              </a:rPr>
              <a:t>,</a:t>
            </a:r>
          </a:p>
          <a:p>
            <a:pPr algn="l" rtl="0"/>
            <a:r>
              <a:rPr lang="en-US" sz="4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FF"/>
                </a:solidFill>
              </a:rPr>
              <a:t>which occupies </a:t>
            </a:r>
            <a:r>
              <a:rPr lang="en-US" sz="2400" dirty="0" smtClean="0">
                <a:solidFill>
                  <a:srgbClr val="FFFFFF"/>
                </a:solidFill>
              </a:rPr>
              <a:t>the </a:t>
            </a:r>
            <a:r>
              <a:rPr lang="en-US" sz="2400" dirty="0" err="1">
                <a:solidFill>
                  <a:srgbClr val="FFFFFF"/>
                </a:solidFill>
              </a:rPr>
              <a:t>subaponeurotic</a:t>
            </a:r>
            <a:r>
              <a:rPr lang="en-US" sz="2400" dirty="0">
                <a:solidFill>
                  <a:srgbClr val="FFFFFF"/>
                </a:solidFill>
              </a:rPr>
              <a:t> space and </a:t>
            </a:r>
            <a:r>
              <a:rPr lang="en-US" sz="2400" dirty="0" smtClean="0">
                <a:solidFill>
                  <a:srgbClr val="FFFFFF"/>
                </a:solidFill>
              </a:rPr>
              <a:t>loosely </a:t>
            </a:r>
            <a:r>
              <a:rPr lang="en-US" sz="2400" u="sng" dirty="0" smtClean="0">
                <a:solidFill>
                  <a:srgbClr val="FF0000"/>
                </a:solidFill>
              </a:rPr>
              <a:t>connects </a:t>
            </a:r>
            <a:r>
              <a:rPr lang="en-US" sz="2400" u="sng" dirty="0">
                <a:solidFill>
                  <a:srgbClr val="FF0000"/>
                </a:solidFill>
              </a:rPr>
              <a:t>the </a:t>
            </a:r>
            <a:r>
              <a:rPr lang="en-US" sz="2400" u="sng" dirty="0" err="1">
                <a:solidFill>
                  <a:srgbClr val="FF0000"/>
                </a:solidFill>
              </a:rPr>
              <a:t>epicranial</a:t>
            </a:r>
            <a:r>
              <a:rPr lang="en-US" sz="2400" u="sng" dirty="0">
                <a:solidFill>
                  <a:srgbClr val="FF0000"/>
                </a:solidFill>
              </a:rPr>
              <a:t> </a:t>
            </a:r>
            <a:r>
              <a:rPr lang="en-US" sz="2400" u="sng" dirty="0" err="1">
                <a:solidFill>
                  <a:srgbClr val="FF0000"/>
                </a:solidFill>
              </a:rPr>
              <a:t>aponeurosis</a:t>
            </a:r>
            <a:r>
              <a:rPr lang="en-US" sz="2400" u="sng" dirty="0">
                <a:solidFill>
                  <a:srgbClr val="FF0000"/>
                </a:solidFill>
              </a:rPr>
              <a:t> to the </a:t>
            </a:r>
            <a:r>
              <a:rPr lang="en-US" sz="2400" u="sng" dirty="0" err="1">
                <a:solidFill>
                  <a:srgbClr val="FF0000"/>
                </a:solidFill>
              </a:rPr>
              <a:t>periosteum</a:t>
            </a:r>
            <a:r>
              <a:rPr lang="en-US" sz="2400" u="sng" dirty="0">
                <a:solidFill>
                  <a:srgbClr val="FF0000"/>
                </a:solidFill>
              </a:rPr>
              <a:t> of the skull (the </a:t>
            </a:r>
            <a:r>
              <a:rPr lang="en-US" sz="2400" u="sng" dirty="0" err="1">
                <a:solidFill>
                  <a:srgbClr val="FF0000"/>
                </a:solidFill>
              </a:rPr>
              <a:t>pericranium</a:t>
            </a:r>
            <a:r>
              <a:rPr lang="en-US" sz="2400" u="sng" dirty="0">
                <a:solidFill>
                  <a:srgbClr val="FF0000"/>
                </a:solidFill>
              </a:rPr>
              <a:t>). </a:t>
            </a:r>
            <a:br>
              <a:rPr lang="en-US" sz="2400" u="sng" dirty="0">
                <a:solidFill>
                  <a:srgbClr val="FF0000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The areolar tissue </a:t>
            </a:r>
            <a:r>
              <a:rPr lang="en-US" sz="2400" dirty="0" smtClean="0">
                <a:solidFill>
                  <a:srgbClr val="FFFFFF"/>
                </a:solidFill>
              </a:rPr>
              <a:t>contains a </a:t>
            </a:r>
            <a:r>
              <a:rPr lang="en-US" sz="2400" b="1" u="sng" dirty="0">
                <a:solidFill>
                  <a:srgbClr val="FFFF00"/>
                </a:solidFill>
              </a:rPr>
              <a:t>few small arteries</a:t>
            </a:r>
            <a:r>
              <a:rPr lang="en-US" sz="2400" dirty="0">
                <a:solidFill>
                  <a:srgbClr val="FFFFFF"/>
                </a:solidFill>
              </a:rPr>
              <a:t>, but it also contains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>some important emissary </a:t>
            </a:r>
            <a:r>
              <a:rPr lang="en-US" sz="2400" dirty="0">
                <a:solidFill>
                  <a:srgbClr val="FFFF00"/>
                </a:solidFill>
              </a:rPr>
              <a:t>veins</a:t>
            </a:r>
            <a:r>
              <a:rPr lang="en-US" sz="2400" dirty="0" smtClean="0">
                <a:solidFill>
                  <a:srgbClr val="FFFF00"/>
                </a:solidFill>
              </a:rPr>
              <a:t>.</a:t>
            </a:r>
          </a:p>
          <a:p>
            <a:pPr algn="l" rtl="0"/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The emissary </a:t>
            </a:r>
            <a:r>
              <a:rPr lang="en-US" sz="2400" dirty="0">
                <a:solidFill>
                  <a:srgbClr val="FFFFFF"/>
                </a:solidFill>
              </a:rPr>
              <a:t>veins are </a:t>
            </a:r>
            <a:r>
              <a:rPr lang="en-US" sz="24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valveless</a:t>
            </a:r>
            <a:r>
              <a:rPr lang="en-US" sz="2400" dirty="0">
                <a:solidFill>
                  <a:srgbClr val="FFFFFF"/>
                </a:solidFill>
              </a:rPr>
              <a:t> and </a:t>
            </a:r>
            <a:r>
              <a:rPr lang="en-US" sz="2400" u="sng" dirty="0" smtClean="0">
                <a:solidFill>
                  <a:srgbClr val="FFFFFF"/>
                </a:solidFill>
              </a:rPr>
              <a:t>connect the </a:t>
            </a:r>
            <a:r>
              <a:rPr lang="en-US" sz="2400" u="sng" dirty="0">
                <a:solidFill>
                  <a:srgbClr val="FFFFFF"/>
                </a:solidFill>
              </a:rPr>
              <a:t>superficial veins of the scalp </a:t>
            </a:r>
            <a:r>
              <a:rPr lang="en-US" sz="2400" u="sng" dirty="0" smtClean="0">
                <a:solidFill>
                  <a:srgbClr val="FFFFFF"/>
                </a:solidFill>
              </a:rPr>
              <a:t>with the </a:t>
            </a:r>
            <a:r>
              <a:rPr lang="en-US" sz="2400" u="sng" dirty="0" err="1">
                <a:solidFill>
                  <a:srgbClr val="FFFFFF"/>
                </a:solidFill>
              </a:rPr>
              <a:t>diploic</a:t>
            </a:r>
            <a:r>
              <a:rPr lang="en-US" sz="2400" u="sng" dirty="0">
                <a:solidFill>
                  <a:srgbClr val="FFFFFF"/>
                </a:solidFill>
              </a:rPr>
              <a:t> veins of the skull bones </a:t>
            </a:r>
            <a:r>
              <a:rPr lang="en-US" sz="2400" u="sng" dirty="0" smtClean="0">
                <a:solidFill>
                  <a:srgbClr val="FFFFFF"/>
                </a:solidFill>
              </a:rPr>
              <a:t>and with </a:t>
            </a:r>
            <a:r>
              <a:rPr lang="en-US" sz="2400" u="sng" dirty="0">
                <a:solidFill>
                  <a:srgbClr val="FFFFFF"/>
                </a:solidFill>
              </a:rPr>
              <a:t>the intracranial venous sinuses.</a:t>
            </a:r>
            <a:br>
              <a:rPr lang="en-US" sz="2400" u="sng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>
                <a:solidFill>
                  <a:srgbClr val="FFFFFF"/>
                </a:solidFill>
              </a:rPr>
              <a:t/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99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332656"/>
            <a:ext cx="87849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rgbClr val="FFFFFF"/>
                </a:solidFill>
              </a:rPr>
              <a:t>    The</a:t>
            </a:r>
            <a:r>
              <a:rPr lang="en-US" b="1" dirty="0">
                <a:solidFill>
                  <a:srgbClr val="FFFFFF"/>
                </a:solidFill>
              </a:rPr>
              <a:t> </a:t>
            </a:r>
            <a:r>
              <a:rPr lang="en-US" sz="3600" b="1" dirty="0">
                <a:solidFill>
                  <a:srgbClr val="FF0000"/>
                </a:solidFill>
              </a:rPr>
              <a:t>loose connective tissue</a:t>
            </a:r>
            <a:r>
              <a:rPr lang="en-US" dirty="0">
                <a:solidFill>
                  <a:srgbClr val="FFFFFF"/>
                </a:solidFill>
              </a:rPr>
              <a:t> layer is considered the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“danger area</a:t>
            </a:r>
            <a:r>
              <a:rPr lang="en-US" dirty="0">
                <a:solidFill>
                  <a:srgbClr val="FFFFFF"/>
                </a:solidFill>
              </a:rPr>
              <a:t>” of the scalp. This is because is contains the </a:t>
            </a:r>
            <a:r>
              <a:rPr lang="en-US" b="1" u="sng" dirty="0">
                <a:solidFill>
                  <a:srgbClr val="FFFF00"/>
                </a:solidFill>
              </a:rPr>
              <a:t>emissary veins – </a:t>
            </a:r>
            <a:r>
              <a:rPr lang="en-US" dirty="0">
                <a:solidFill>
                  <a:srgbClr val="FFFFFF"/>
                </a:solidFill>
              </a:rPr>
              <a:t>these are valve less veins which connect the extra cranial veins of the scalp to the intracranial Dural venous sinuses</a:t>
            </a:r>
            <a:r>
              <a:rPr lang="en-US" dirty="0" smtClean="0">
                <a:solidFill>
                  <a:srgbClr val="FFFFFF"/>
                </a:solidFill>
              </a:rPr>
              <a:t>.</a:t>
            </a:r>
          </a:p>
          <a:p>
            <a:pPr algn="l" rtl="0"/>
            <a:endParaRPr lang="en-US" dirty="0">
              <a:solidFill>
                <a:srgbClr val="FFFFFF"/>
              </a:solidFill>
            </a:endParaRPr>
          </a:p>
          <a:p>
            <a:pPr algn="l" rtl="0"/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The emissary veins are a potential </a:t>
            </a:r>
            <a:r>
              <a:rPr lang="en-US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 for the spread of infection from the scalp </a:t>
            </a:r>
            <a:r>
              <a:rPr lang="en-US" dirty="0">
                <a:solidFill>
                  <a:srgbClr val="FFFFFF"/>
                </a:solidFill>
              </a:rPr>
              <a:t>to the intracranial space.</a:t>
            </a:r>
          </a:p>
        </p:txBody>
      </p:sp>
    </p:spTree>
    <p:extLst>
      <p:ext uri="{BB962C8B-B14F-4D97-AF65-F5344CB8AC3E}">
        <p14:creationId xmlns:p14="http://schemas.microsoft.com/office/powerpoint/2010/main" val="12580516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260648"/>
            <a:ext cx="9108504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P</a:t>
            </a:r>
            <a:r>
              <a:rPr lang="en-US" sz="6600" b="1" dirty="0" err="1" smtClean="0">
                <a:solidFill>
                  <a:srgbClr val="FFFF00"/>
                </a:solidFill>
              </a:rPr>
              <a:t>ericranium</a:t>
            </a:r>
            <a:r>
              <a:rPr lang="en-US" sz="6600" dirty="0">
                <a:solidFill>
                  <a:srgbClr val="FFFF00"/>
                </a:solidFill>
              </a:rPr>
              <a:t>,</a:t>
            </a:r>
            <a:r>
              <a:rPr lang="en-US" dirty="0">
                <a:solidFill>
                  <a:srgbClr val="FFFFFF"/>
                </a:solidFill>
              </a:rPr>
              <a:t> </a:t>
            </a:r>
            <a:endParaRPr lang="en-US" dirty="0" smtClean="0">
              <a:solidFill>
                <a:srgbClr val="FFFFFF"/>
              </a:solidFill>
            </a:endParaRPr>
          </a:p>
          <a:p>
            <a:pPr algn="l" rtl="0"/>
            <a:r>
              <a:rPr lang="en-US" dirty="0" smtClean="0">
                <a:solidFill>
                  <a:srgbClr val="FFFFFF"/>
                </a:solidFill>
              </a:rPr>
              <a:t>   </a:t>
            </a:r>
            <a:r>
              <a:rPr lang="en-US" sz="3200" dirty="0" smtClean="0">
                <a:solidFill>
                  <a:srgbClr val="FFFFFF"/>
                </a:solidFill>
              </a:rPr>
              <a:t>which </a:t>
            </a:r>
            <a:r>
              <a:rPr lang="en-US" sz="3200" dirty="0">
                <a:solidFill>
                  <a:srgbClr val="FFFFFF"/>
                </a:solidFill>
              </a:rPr>
              <a:t>is </a:t>
            </a:r>
            <a:r>
              <a:rPr lang="en-US" sz="3200" dirty="0" smtClean="0">
                <a:solidFill>
                  <a:srgbClr val="FFFFFF"/>
                </a:solidFill>
              </a:rPr>
              <a:t>the </a:t>
            </a:r>
            <a:r>
              <a:rPr lang="en-US" sz="3200" dirty="0" err="1" smtClean="0">
                <a:solidFill>
                  <a:srgbClr val="FFFFFF"/>
                </a:solidFill>
              </a:rPr>
              <a:t>periosteum</a:t>
            </a: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covering the </a:t>
            </a:r>
            <a:r>
              <a:rPr lang="en-US" sz="3200" dirty="0">
                <a:solidFill>
                  <a:srgbClr val="FF0000"/>
                </a:solidFill>
              </a:rPr>
              <a:t>outer </a:t>
            </a:r>
            <a:r>
              <a:rPr lang="en-US" sz="3200" dirty="0" smtClean="0">
                <a:solidFill>
                  <a:srgbClr val="FF0000"/>
                </a:solidFill>
              </a:rPr>
              <a:t>surface </a:t>
            </a:r>
            <a:r>
              <a:rPr lang="en-US" sz="3200" dirty="0" smtClean="0">
                <a:solidFill>
                  <a:srgbClr val="FFFFFF"/>
                </a:solidFill>
              </a:rPr>
              <a:t>of </a:t>
            </a:r>
            <a:r>
              <a:rPr lang="en-US" sz="3200" dirty="0">
                <a:solidFill>
                  <a:srgbClr val="FFFFFF"/>
                </a:solidFill>
              </a:rPr>
              <a:t>the skull bones. It is important </a:t>
            </a:r>
            <a:r>
              <a:rPr lang="en-US" sz="3200" dirty="0" smtClean="0">
                <a:solidFill>
                  <a:srgbClr val="FFFFFF"/>
                </a:solidFill>
              </a:rPr>
              <a:t>to remember </a:t>
            </a:r>
            <a:r>
              <a:rPr lang="en-US" sz="3200" dirty="0">
                <a:solidFill>
                  <a:srgbClr val="FFFFFF"/>
                </a:solidFill>
              </a:rPr>
              <a:t>that at the </a:t>
            </a:r>
            <a:r>
              <a:rPr lang="en-US" sz="3200" b="1" u="sng" dirty="0">
                <a:solidFill>
                  <a:srgbClr val="FFC000"/>
                </a:solidFill>
              </a:rPr>
              <a:t>sutures </a:t>
            </a:r>
            <a:r>
              <a:rPr lang="en-US" sz="3200" dirty="0" smtClean="0">
                <a:solidFill>
                  <a:srgbClr val="FFFFFF"/>
                </a:solidFill>
              </a:rPr>
              <a:t>between individual </a:t>
            </a:r>
            <a:r>
              <a:rPr lang="en-US" sz="3200" dirty="0">
                <a:solidFill>
                  <a:srgbClr val="FFFFFF"/>
                </a:solidFill>
              </a:rPr>
              <a:t>skull bones, the </a:t>
            </a:r>
            <a:r>
              <a:rPr lang="en-US" sz="3200" dirty="0" err="1">
                <a:solidFill>
                  <a:srgbClr val="FFFFFF"/>
                </a:solidFill>
              </a:rPr>
              <a:t>periosteum</a:t>
            </a:r>
            <a:r>
              <a:rPr lang="en-US" sz="3200" dirty="0">
                <a:solidFill>
                  <a:srgbClr val="FFFFFF"/>
                </a:solidFill>
              </a:rPr>
              <a:t> on the </a:t>
            </a:r>
            <a:r>
              <a:rPr lang="en-US" sz="3200" dirty="0">
                <a:solidFill>
                  <a:srgbClr val="FFFF00"/>
                </a:solidFill>
              </a:rPr>
              <a:t>outer surface </a:t>
            </a:r>
            <a:r>
              <a:rPr lang="en-US" sz="3200" dirty="0">
                <a:solidFill>
                  <a:srgbClr val="FFFFFF"/>
                </a:solidFill>
              </a:rPr>
              <a:t>of the bones becomes continuous with the </a:t>
            </a:r>
            <a:r>
              <a:rPr lang="en-US" sz="3200" dirty="0" err="1">
                <a:solidFill>
                  <a:srgbClr val="FFFFFF"/>
                </a:solidFill>
              </a:rPr>
              <a:t>periosteum</a:t>
            </a:r>
            <a:r>
              <a:rPr lang="en-US" sz="3200" dirty="0">
                <a:solidFill>
                  <a:srgbClr val="FFFFFF"/>
                </a:solidFill>
              </a:rPr>
              <a:t> on the </a:t>
            </a:r>
            <a:r>
              <a:rPr lang="en-US" sz="3200" dirty="0">
                <a:solidFill>
                  <a:srgbClr val="FFFF00"/>
                </a:solidFill>
              </a:rPr>
              <a:t>inner surface </a:t>
            </a:r>
            <a:r>
              <a:rPr lang="en-US" sz="3200" dirty="0">
                <a:solidFill>
                  <a:srgbClr val="FFFFFF"/>
                </a:solidFill>
              </a:rPr>
              <a:t>of </a:t>
            </a:r>
            <a:r>
              <a:rPr lang="en-US" sz="3200" dirty="0" smtClean="0">
                <a:solidFill>
                  <a:srgbClr val="FFFFFF"/>
                </a:solidFill>
              </a:rPr>
              <a:t>the skull </a:t>
            </a:r>
            <a:r>
              <a:rPr lang="en-US" sz="3200" dirty="0">
                <a:solidFill>
                  <a:srgbClr val="FFFFFF"/>
                </a:solidFill>
              </a:rPr>
              <a:t>bones </a:t>
            </a:r>
            <a:br>
              <a:rPr lang="en-US" sz="3200" dirty="0">
                <a:solidFill>
                  <a:srgbClr val="FFFFFF"/>
                </a:solidFill>
              </a:rPr>
            </a:br>
            <a:r>
              <a:rPr lang="en-US" sz="2800" dirty="0">
                <a:solidFill>
                  <a:srgbClr val="FFFFFF"/>
                </a:solidFill>
              </a:rPr>
              <a:t/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0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32" y="404664"/>
            <a:ext cx="8640960" cy="347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8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 rot="10800000" flipV="1">
            <a:off x="0" y="0"/>
            <a:ext cx="8892480" cy="4941168"/>
          </a:xfrm>
        </p:spPr>
        <p:txBody>
          <a:bodyPr>
            <a:noAutofit/>
          </a:bodyPr>
          <a:lstStyle/>
          <a:p>
            <a:pPr fontAlgn="base"/>
            <a:r>
              <a:rPr lang="en-US" sz="6000" b="1" i="1" u="sng" dirty="0">
                <a:cs typeface="Akhbar MT" pitchFamily="2" charset="-78"/>
              </a:rPr>
              <a:t>Anatomy of the </a:t>
            </a:r>
            <a:r>
              <a:rPr lang="en-US" sz="239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Scalp</a:t>
            </a:r>
            <a:endParaRPr lang="en-US" sz="239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778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barq 2022 Center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6" t="16415" r="27935" b="31001"/>
          <a:stretch/>
        </p:blipFill>
        <p:spPr bwMode="auto">
          <a:xfrm>
            <a:off x="107504" y="1287262"/>
            <a:ext cx="8304581" cy="4097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Tabarq 2022 Center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87262"/>
            <a:ext cx="353044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Tabarq 2022 Center\Desktop\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98" r="27935" b="85521"/>
          <a:stretch/>
        </p:blipFill>
        <p:spPr bwMode="auto">
          <a:xfrm>
            <a:off x="107504" y="128110"/>
            <a:ext cx="3456384" cy="921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46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4492" y="13756"/>
            <a:ext cx="554190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Layers of the Scalp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00718"/>
            <a:ext cx="8784976" cy="52924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55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619689" cy="60932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174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548680"/>
            <a:ext cx="90364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72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-Light"/>
              </a:rPr>
              <a:t>Structure</a:t>
            </a:r>
          </a:p>
          <a:p>
            <a:pPr algn="just" rtl="0"/>
            <a:r>
              <a:rPr lang="en-US" sz="3200" dirty="0">
                <a:solidFill>
                  <a:srgbClr val="FFFFFF"/>
                </a:solidFill>
                <a:latin typeface="Calibri-Light"/>
              </a:rPr>
              <a:t/>
            </a:r>
            <a:br>
              <a:rPr lang="en-US" sz="3200" dirty="0">
                <a:solidFill>
                  <a:srgbClr val="FFFFFF"/>
                </a:solidFill>
                <a:latin typeface="Calibri-Light"/>
              </a:rPr>
            </a:br>
            <a:r>
              <a:rPr lang="en-US" sz="3200" dirty="0" smtClean="0">
                <a:solidFill>
                  <a:srgbClr val="FFFFFF"/>
                </a:solidFill>
                <a:latin typeface="Calibri-Light"/>
              </a:rPr>
              <a:t>   </a:t>
            </a:r>
            <a:r>
              <a:rPr lang="en-US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scalp consists of </a:t>
            </a:r>
            <a:r>
              <a:rPr lang="en-US" sz="36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 </a:t>
            </a:r>
            <a:r>
              <a:rPr lang="en-US" sz="36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layers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, the </a:t>
            </a:r>
            <a: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first</a:t>
            </a:r>
            <a:b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three</a:t>
            </a:r>
            <a:r>
              <a:rPr 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of which are intimately bound</a:t>
            </a:r>
            <a:br>
              <a:rPr 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en-US" sz="36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together and move as a unit. </a:t>
            </a:r>
            <a:endParaRPr lang="en-US" sz="3600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 rtl="0"/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1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07504" y="404664"/>
            <a:ext cx="9036496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/>
            <a:r>
              <a:rPr lang="en-US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115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11500" b="1" u="sng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 </a:t>
            </a:r>
          </a:p>
          <a:p>
            <a:pPr algn="just" rtl="0"/>
            <a:r>
              <a:rPr lang="en-US" sz="2400" dirty="0" smtClean="0">
                <a:solidFill>
                  <a:srgbClr val="FFFF00"/>
                </a:solidFill>
              </a:rPr>
              <a:t> which </a:t>
            </a:r>
            <a:r>
              <a:rPr lang="en-US" sz="2400" dirty="0">
                <a:solidFill>
                  <a:srgbClr val="FFFF00"/>
                </a:solidFill>
              </a:rPr>
              <a:t>is thick and hair bearing </a:t>
            </a:r>
            <a:r>
              <a:rPr lang="en-US" sz="2400" dirty="0" smtClean="0">
                <a:solidFill>
                  <a:srgbClr val="FFFF00"/>
                </a:solidFill>
              </a:rPr>
              <a:t>and contains </a:t>
            </a:r>
            <a:r>
              <a:rPr lang="en-US" sz="2400" dirty="0">
                <a:solidFill>
                  <a:srgbClr val="FFFF00"/>
                </a:solidFill>
              </a:rPr>
              <a:t>numerous sebaceous glands</a:t>
            </a:r>
            <a:r>
              <a:rPr lang="en-US" sz="2400" b="1" u="sng" dirty="0">
                <a:solidFill>
                  <a:srgbClr val="FFFFFF">
                    <a:lumMod val="95000"/>
                  </a:srgbClr>
                </a:solidFill>
              </a:rPr>
              <a:t>(thus a common site for sebaceous cysts).</a:t>
            </a:r>
          </a:p>
          <a:p>
            <a:pPr algn="just" rtl="0"/>
            <a:endParaRPr lang="en-US" sz="2400" dirty="0">
              <a:solidFill>
                <a:srgbClr val="FFFF00"/>
              </a:solidFill>
            </a:endParaRPr>
          </a:p>
          <a:p>
            <a:pPr algn="just" rtl="0"/>
            <a:endParaRPr lang="en-US" sz="2400" dirty="0" smtClean="0">
              <a:solidFill>
                <a:srgbClr val="FFFF00"/>
              </a:solidFill>
            </a:endParaRPr>
          </a:p>
          <a:p>
            <a:pPr algn="just" rtl="0"/>
            <a:r>
              <a:rPr lang="en-US" sz="3200" b="1" dirty="0" smtClean="0">
                <a:solidFill>
                  <a:srgbClr val="FFFF00"/>
                </a:solidFill>
              </a:rPr>
              <a:t>the </a:t>
            </a:r>
            <a:r>
              <a:rPr lang="en-US" sz="3200" b="1" dirty="0">
                <a:solidFill>
                  <a:srgbClr val="FFFF00"/>
                </a:solidFill>
              </a:rPr>
              <a:t>skin is made of 4 histologic layers; </a:t>
            </a:r>
            <a:endParaRPr lang="en-US" sz="3200" b="1" dirty="0" smtClean="0">
              <a:solidFill>
                <a:srgbClr val="FFFF00"/>
              </a:solidFill>
            </a:endParaRPr>
          </a:p>
          <a:p>
            <a:pPr algn="just" rtl="0"/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epidermis, 2- dermis, 3- hypodermis,4- sebaceous layer.</a:t>
            </a:r>
          </a:p>
          <a:p>
            <a:pPr algn="just" rtl="0"/>
            <a:endParaRPr lang="en-US" dirty="0" smtClean="0">
              <a:solidFill>
                <a:srgbClr val="FFFFFF"/>
              </a:solidFill>
            </a:endParaRPr>
          </a:p>
          <a:p>
            <a:pPr algn="just" rtl="0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  <a:p>
            <a:pPr algn="l" rtl="0"/>
            <a:endParaRPr lang="en-US" dirty="0">
              <a:solidFill>
                <a:srgbClr val="FFFFFF"/>
              </a:solidFill>
            </a:endParaRPr>
          </a:p>
          <a:p>
            <a:pPr algn="l" rtl="0"/>
            <a:r>
              <a:rPr lang="en-US" dirty="0" smtClean="0">
                <a:solidFill>
                  <a:srgbClr val="FFFFFF"/>
                </a:solidFill>
              </a:rPr>
              <a:t>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9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51520" y="548680"/>
            <a:ext cx="878497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 smtClean="0">
                <a:solidFill>
                  <a:srgbClr val="FFFFFF"/>
                </a:solidFill>
              </a:rPr>
              <a:t>  </a:t>
            </a:r>
            <a:r>
              <a:rPr lang="en-US" sz="4400" b="1" u="sng" dirty="0">
                <a:solidFill>
                  <a:srgbClr val="FF0000"/>
                </a:solidFill>
              </a:rPr>
              <a:t>D</a:t>
            </a:r>
            <a:r>
              <a:rPr lang="en-US" sz="4400" b="1" u="sng" dirty="0">
                <a:solidFill>
                  <a:srgbClr val="FFFF00"/>
                </a:solidFill>
              </a:rPr>
              <a:t>ense connective tissues</a:t>
            </a:r>
            <a:r>
              <a:rPr lang="en-US" sz="2800" dirty="0">
                <a:solidFill>
                  <a:srgbClr val="FFFFFF"/>
                </a:solidFill>
              </a:rPr>
              <a:t>;  are formed of collagen fibers heavily condensed together </a:t>
            </a:r>
            <a:r>
              <a:rPr lang="en-US" sz="28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arranged longitudinal and horizontally. </a:t>
            </a:r>
            <a:r>
              <a:rPr lang="en-US" sz="2800" dirty="0">
                <a:solidFill>
                  <a:srgbClr val="FFFFFF"/>
                </a:solidFill>
              </a:rPr>
              <a:t>– 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l" rtl="0"/>
            <a:r>
              <a:rPr lang="en-US" sz="2800" u="sng" dirty="0" smtClean="0">
                <a:solidFill>
                  <a:srgbClr val="FFC000"/>
                </a:solidFill>
              </a:rPr>
              <a:t>connects </a:t>
            </a:r>
            <a:r>
              <a:rPr lang="en-US" sz="2800" u="sng" dirty="0">
                <a:solidFill>
                  <a:srgbClr val="FFC000"/>
                </a:solidFill>
              </a:rPr>
              <a:t>the </a:t>
            </a:r>
            <a:r>
              <a:rPr lang="en-US" sz="2800" u="sng" dirty="0">
                <a:solidFill>
                  <a:srgbClr val="FFFFFF"/>
                </a:solidFill>
              </a:rPr>
              <a:t>skin </a:t>
            </a:r>
            <a:r>
              <a:rPr lang="en-US" sz="2800" u="sng" dirty="0">
                <a:solidFill>
                  <a:srgbClr val="FFC000"/>
                </a:solidFill>
              </a:rPr>
              <a:t>to the </a:t>
            </a:r>
            <a:r>
              <a:rPr lang="en-US" sz="2800" u="sng" dirty="0" err="1">
                <a:solidFill>
                  <a:srgbClr val="FFC000"/>
                </a:solidFill>
              </a:rPr>
              <a:t>epicranial</a:t>
            </a:r>
            <a:r>
              <a:rPr lang="en-US" sz="2800" u="sng" dirty="0">
                <a:solidFill>
                  <a:srgbClr val="FFC000"/>
                </a:solidFill>
              </a:rPr>
              <a:t> </a:t>
            </a:r>
            <a:r>
              <a:rPr lang="en-US" sz="2800" u="sng" dirty="0" err="1">
                <a:solidFill>
                  <a:srgbClr val="FFFFFF"/>
                </a:solidFill>
              </a:rPr>
              <a:t>aponeurosis</a:t>
            </a:r>
            <a:r>
              <a:rPr lang="en-US" sz="2800" u="sng" dirty="0">
                <a:solidFill>
                  <a:srgbClr val="FFFFFF"/>
                </a:solidFill>
              </a:rPr>
              <a:t>.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endParaRPr lang="en-US" sz="2800" dirty="0" smtClean="0">
              <a:solidFill>
                <a:srgbClr val="FFFFFF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FFFFFF"/>
                </a:solidFill>
              </a:rPr>
              <a:t>It </a:t>
            </a:r>
            <a:r>
              <a:rPr lang="en-US" sz="2800" dirty="0">
                <a:solidFill>
                  <a:srgbClr val="FFFFFF"/>
                </a:solidFill>
              </a:rPr>
              <a:t>is richly </a:t>
            </a:r>
            <a:r>
              <a:rPr lang="en-US" sz="2800" dirty="0" err="1">
                <a:solidFill>
                  <a:srgbClr val="FFFFFF"/>
                </a:solidFill>
              </a:rPr>
              <a:t>vascularised</a:t>
            </a:r>
            <a:r>
              <a:rPr lang="en-US" sz="2800" dirty="0">
                <a:solidFill>
                  <a:srgbClr val="FFFFFF"/>
                </a:solidFill>
              </a:rPr>
              <a:t> and innervated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 algn="l" rtl="0"/>
            <a:endParaRPr lang="en-US" sz="2800" dirty="0">
              <a:solidFill>
                <a:srgbClr val="FFFFFF"/>
              </a:solidFill>
            </a:endParaRPr>
          </a:p>
          <a:p>
            <a:pPr algn="l" rtl="0"/>
            <a:r>
              <a:rPr lang="en-US" sz="2800" dirty="0">
                <a:solidFill>
                  <a:srgbClr val="FFFFFF"/>
                </a:solidFill>
              </a:rPr>
              <a:t>The blood vessels within the layer are highly adherent to the connective tissue. This renders them unable to constrict fully if lacerated – and so the scalp can be a site of profuse bleeding</a:t>
            </a:r>
            <a:r>
              <a:rPr lang="en-US" sz="2800" dirty="0" smtClean="0">
                <a:solidFill>
                  <a:srgbClr val="FFFFFF"/>
                </a:solidFill>
              </a:rPr>
              <a:t>.</a:t>
            </a:r>
          </a:p>
          <a:p>
            <a:pPr algn="l" rtl="0"/>
            <a:endParaRPr lang="en-US" sz="2800" dirty="0">
              <a:solidFill>
                <a:srgbClr val="FFFFFF"/>
              </a:solidFill>
            </a:endParaRPr>
          </a:p>
          <a:p>
            <a:pPr algn="l" rtl="0"/>
            <a:r>
              <a:rPr lang="en-US" sz="2800" dirty="0" smtClean="0">
                <a:solidFill>
                  <a:srgbClr val="FFFFFF"/>
                </a:solidFill>
              </a:rPr>
              <a:t> The </a:t>
            </a:r>
            <a:r>
              <a:rPr lang="en-US" sz="2800" dirty="0">
                <a:solidFill>
                  <a:srgbClr val="FFFFFF"/>
                </a:solidFill>
              </a:rPr>
              <a:t>arteries are branches of </a:t>
            </a:r>
            <a:r>
              <a:rPr lang="en-US" sz="2800" dirty="0" smtClean="0">
                <a:solidFill>
                  <a:srgbClr val="FFFFFF"/>
                </a:solidFill>
              </a:rPr>
              <a:t>the external </a:t>
            </a:r>
            <a:r>
              <a:rPr lang="en-US" sz="2800" dirty="0">
                <a:solidFill>
                  <a:srgbClr val="FFFFFF"/>
                </a:solidFill>
              </a:rPr>
              <a:t>and internal carotid arteries, and a </a:t>
            </a:r>
            <a:r>
              <a:rPr lang="en-US" sz="2800" dirty="0" smtClean="0">
                <a:solidFill>
                  <a:srgbClr val="FFFFFF"/>
                </a:solidFill>
              </a:rPr>
              <a:t>free anastomosis </a:t>
            </a:r>
            <a:r>
              <a:rPr lang="en-US" sz="2800" dirty="0">
                <a:solidFill>
                  <a:srgbClr val="FFFFFF"/>
                </a:solidFill>
              </a:rPr>
              <a:t>takes place between them.</a:t>
            </a:r>
          </a:p>
          <a:p>
            <a:pPr algn="l" rtl="0"/>
            <a:endParaRPr lang="en-US" sz="2800" dirty="0">
              <a:solidFill>
                <a:srgbClr val="FFFFFF"/>
              </a:solidFill>
            </a:endParaRPr>
          </a:p>
          <a:p>
            <a:pPr algn="l" rtl="0"/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0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41664" y="44624"/>
            <a:ext cx="903649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4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A</a:t>
            </a:r>
            <a:r>
              <a:rPr lang="en-US" sz="4800" b="1" u="sng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khbar MT" pitchFamily="2" charset="-78"/>
              </a:rPr>
              <a:t>poneurosis</a:t>
            </a:r>
            <a:r>
              <a:rPr lang="en-US" sz="4800" b="1" dirty="0" smtClean="0">
                <a:solidFill>
                  <a:srgbClr val="FFFF00"/>
                </a:solidFill>
              </a:rPr>
              <a:t> </a:t>
            </a:r>
            <a:r>
              <a:rPr lang="en-US" sz="4800" b="1" dirty="0">
                <a:solidFill>
                  <a:srgbClr val="FFFF00"/>
                </a:solidFill>
              </a:rPr>
              <a:t>(</a:t>
            </a:r>
            <a:r>
              <a:rPr lang="en-US" sz="4800" b="1" dirty="0" err="1">
                <a:solidFill>
                  <a:srgbClr val="FFFF00"/>
                </a:solidFill>
              </a:rPr>
              <a:t>epicranial</a:t>
            </a:r>
            <a:r>
              <a:rPr lang="en-US" sz="4800" b="1" dirty="0" smtClean="0">
                <a:solidFill>
                  <a:srgbClr val="FFFF00"/>
                </a:solidFill>
              </a:rPr>
              <a:t>)</a:t>
            </a:r>
            <a:r>
              <a:rPr lang="en-US" sz="4800" dirty="0" smtClean="0">
                <a:solidFill>
                  <a:srgbClr val="FFFF00"/>
                </a:solidFill>
              </a:rPr>
              <a:t>, </a:t>
            </a:r>
          </a:p>
          <a:p>
            <a:pPr algn="l" rtl="0"/>
            <a:r>
              <a:rPr lang="en-US" sz="2400" dirty="0" smtClean="0">
                <a:solidFill>
                  <a:srgbClr val="FFFFFF"/>
                </a:solidFill>
              </a:rPr>
              <a:t> a thin, tendon-like structure that connects the </a:t>
            </a:r>
            <a:r>
              <a:rPr lang="en-US" sz="2400" dirty="0" err="1" smtClean="0">
                <a:solidFill>
                  <a:srgbClr val="FF0000"/>
                </a:solidFill>
              </a:rPr>
              <a:t>occipitalis</a:t>
            </a:r>
            <a:r>
              <a:rPr lang="en-US" sz="2400" dirty="0" smtClean="0">
                <a:solidFill>
                  <a:srgbClr val="FF0000"/>
                </a:solidFill>
              </a:rPr>
              <a:t> and </a:t>
            </a:r>
            <a:r>
              <a:rPr lang="en-US" sz="2400" dirty="0" err="1" smtClean="0">
                <a:solidFill>
                  <a:srgbClr val="FF0000"/>
                </a:solidFill>
              </a:rPr>
              <a:t>frontalis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muscles .</a:t>
            </a:r>
          </a:p>
          <a:p>
            <a:pPr algn="l" rtl="0"/>
            <a:endParaRPr lang="en-US" sz="2400" dirty="0" smtClean="0">
              <a:solidFill>
                <a:srgbClr val="FFFFFF"/>
              </a:solidFill>
            </a:endParaRPr>
          </a:p>
          <a:p>
            <a:pPr algn="l" rtl="0"/>
            <a:r>
              <a:rPr lang="en-US" sz="2400" dirty="0" smtClean="0">
                <a:solidFill>
                  <a:srgbClr val="FFFFFF"/>
                </a:solidFill>
              </a:rPr>
              <a:t>The </a:t>
            </a:r>
            <a:r>
              <a:rPr lang="en-US" sz="2400" dirty="0">
                <a:solidFill>
                  <a:srgbClr val="FF0000"/>
                </a:solidFill>
              </a:rPr>
              <a:t>lateral margins </a:t>
            </a:r>
            <a:r>
              <a:rPr lang="en-US" sz="2400" dirty="0">
                <a:solidFill>
                  <a:srgbClr val="FFFFFF"/>
                </a:solidFill>
              </a:rPr>
              <a:t>of the </a:t>
            </a:r>
            <a:r>
              <a:rPr lang="en-US" sz="2400" dirty="0" err="1" smtClean="0">
                <a:solidFill>
                  <a:srgbClr val="FFFFFF"/>
                </a:solidFill>
              </a:rPr>
              <a:t>aponeurosis</a:t>
            </a:r>
            <a:r>
              <a:rPr lang="en-US" sz="2400" dirty="0" smtClean="0">
                <a:solidFill>
                  <a:srgbClr val="FFFFFF"/>
                </a:solidFill>
              </a:rPr>
              <a:t> are </a:t>
            </a:r>
            <a:r>
              <a:rPr lang="en-US" sz="2400" dirty="0">
                <a:solidFill>
                  <a:srgbClr val="FFFFFF"/>
                </a:solidFill>
              </a:rPr>
              <a:t>attached to the </a:t>
            </a:r>
            <a:r>
              <a:rPr lang="en-US" sz="2400" b="1" dirty="0">
                <a:solidFill>
                  <a:srgbClr val="FF0000"/>
                </a:solidFill>
              </a:rPr>
              <a:t>temporal fascia</a:t>
            </a:r>
            <a:r>
              <a:rPr lang="en-US" sz="2400" dirty="0">
                <a:solidFill>
                  <a:srgbClr val="FFFFFF"/>
                </a:solidFill>
              </a:rPr>
              <a:t>.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The </a:t>
            </a:r>
            <a:r>
              <a:rPr lang="en-US" dirty="0" err="1" smtClean="0">
                <a:solidFill>
                  <a:srgbClr val="FFFFFF"/>
                </a:solidFill>
              </a:rPr>
              <a:t>subaponeurotic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space is the potential </a:t>
            </a:r>
            <a:r>
              <a:rPr lang="en-US" dirty="0" smtClean="0">
                <a:solidFill>
                  <a:srgbClr val="FFFFFF"/>
                </a:solidFill>
              </a:rPr>
              <a:t>space beneath </a:t>
            </a:r>
            <a:r>
              <a:rPr lang="en-US" dirty="0">
                <a:solidFill>
                  <a:srgbClr val="FFFFFF"/>
                </a:solidFill>
              </a:rPr>
              <a:t>the </a:t>
            </a:r>
            <a:r>
              <a:rPr lang="en-US" dirty="0" err="1">
                <a:solidFill>
                  <a:srgbClr val="FFFFFF"/>
                </a:solidFill>
              </a:rPr>
              <a:t>epicranial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aponeurosis</a:t>
            </a:r>
            <a:r>
              <a:rPr lang="en-US" dirty="0">
                <a:solidFill>
                  <a:srgbClr val="FFFFFF"/>
                </a:solidFill>
              </a:rPr>
              <a:t>. </a:t>
            </a:r>
            <a:endParaRPr lang="en-US" dirty="0" smtClean="0">
              <a:solidFill>
                <a:srgbClr val="FFFFFF"/>
              </a:solidFill>
            </a:endParaRPr>
          </a:p>
          <a:p>
            <a:pPr algn="l" rtl="0"/>
            <a:endParaRPr lang="en-US" dirty="0">
              <a:solidFill>
                <a:srgbClr val="FFFFFF"/>
              </a:solidFill>
            </a:endParaRPr>
          </a:p>
          <a:p>
            <a:pPr algn="l" rtl="0"/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00"/>
                </a:solidFill>
              </a:rPr>
              <a:t>It is limited </a:t>
            </a:r>
            <a:r>
              <a:rPr lang="en-US" sz="2400" dirty="0">
                <a:solidFill>
                  <a:srgbClr val="FFFF00"/>
                </a:solidFill>
              </a:rPr>
              <a:t>in </a:t>
            </a:r>
            <a:r>
              <a:rPr lang="en-US" sz="2400" b="1" u="sng" dirty="0">
                <a:solidFill>
                  <a:srgbClr val="FFFFFF"/>
                </a:solidFill>
              </a:rPr>
              <a:t>front and behind </a:t>
            </a:r>
            <a:r>
              <a:rPr lang="en-US" sz="2400" dirty="0">
                <a:solidFill>
                  <a:srgbClr val="FFFF00"/>
                </a:solidFill>
              </a:rPr>
              <a:t>by the origins </a:t>
            </a:r>
            <a:r>
              <a:rPr lang="en-US" sz="2400" dirty="0" smtClean="0">
                <a:solidFill>
                  <a:srgbClr val="FFFF00"/>
                </a:solidFill>
              </a:rPr>
              <a:t>of the </a:t>
            </a:r>
            <a:r>
              <a:rPr lang="en-US" sz="2400" dirty="0" err="1">
                <a:solidFill>
                  <a:srgbClr val="FFFF00"/>
                </a:solidFill>
              </a:rPr>
              <a:t>occipitofrontalis</a:t>
            </a:r>
            <a:r>
              <a:rPr lang="en-US" sz="2400" dirty="0">
                <a:solidFill>
                  <a:srgbClr val="FFFF00"/>
                </a:solidFill>
              </a:rPr>
              <a:t> muscle, and it </a:t>
            </a:r>
            <a:r>
              <a:rPr lang="en-US" sz="2400" dirty="0" smtClean="0">
                <a:solidFill>
                  <a:srgbClr val="FFFF00"/>
                </a:solidFill>
              </a:rPr>
              <a:t>extends</a:t>
            </a:r>
            <a:r>
              <a:rPr lang="en-US" sz="2400" b="1" u="sng" dirty="0" smtClean="0">
                <a:solidFill>
                  <a:srgbClr val="FFFFFF"/>
                </a:solidFill>
              </a:rPr>
              <a:t> laterally </a:t>
            </a:r>
            <a:r>
              <a:rPr lang="en-US" sz="2400" dirty="0">
                <a:solidFill>
                  <a:srgbClr val="FFFF00"/>
                </a:solidFill>
              </a:rPr>
              <a:t>as far as the attachment of </a:t>
            </a:r>
            <a:r>
              <a:rPr lang="en-US" sz="2400" dirty="0" smtClean="0">
                <a:solidFill>
                  <a:srgbClr val="FFFF00"/>
                </a:solidFill>
              </a:rPr>
              <a:t>the </a:t>
            </a:r>
            <a:r>
              <a:rPr lang="en-US" sz="2400" dirty="0" err="1" smtClean="0">
                <a:solidFill>
                  <a:srgbClr val="FFFF00"/>
                </a:solidFill>
              </a:rPr>
              <a:t>aponeurosis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to the </a:t>
            </a:r>
            <a:r>
              <a:rPr lang="en-US" sz="2400" u="sng" dirty="0">
                <a:solidFill>
                  <a:srgbClr val="FFFF00"/>
                </a:solidFill>
              </a:rPr>
              <a:t>temporal fascia</a:t>
            </a:r>
            <a:r>
              <a:rPr lang="en-US" sz="2400" dirty="0">
                <a:solidFill>
                  <a:srgbClr val="FFFF00"/>
                </a:solidFill>
              </a:rPr>
              <a:t/>
            </a:r>
            <a:br>
              <a:rPr lang="en-US" sz="2400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. </a:t>
            </a: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/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 rot="10800000" flipV="1">
            <a:off x="2195736" y="5414159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.</a:t>
            </a: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11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أفق">
  <a:themeElements>
    <a:clrScheme name="أف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أف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أف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عرض على الشاشة (3:4)‏</PresentationFormat>
  <Paragraphs>41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14</vt:i4>
      </vt:variant>
    </vt:vector>
  </HeadingPairs>
  <TitlesOfParts>
    <vt:vector size="16" baseType="lpstr">
      <vt:lpstr>سمة Office</vt:lpstr>
      <vt:lpstr>أفق</vt:lpstr>
      <vt:lpstr>                Human Anatomy            Second Year     Dentistry               2024-2025</vt:lpstr>
      <vt:lpstr>Anatomy of the Scalp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Human Anatomy            Second Year     Dentistry               2024-2025</dc:title>
  <dc:creator>Tabarq 2022 Center</dc:creator>
  <cp:lastModifiedBy>Tabarq 2022 Center</cp:lastModifiedBy>
  <cp:revision>1</cp:revision>
  <dcterms:created xsi:type="dcterms:W3CDTF">2024-10-04T19:23:11Z</dcterms:created>
  <dcterms:modified xsi:type="dcterms:W3CDTF">2024-10-04T19:23:47Z</dcterms:modified>
</cp:coreProperties>
</file>