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0"/>
  </p:normalViewPr>
  <p:slideViewPr>
    <p:cSldViewPr>
      <p:cViewPr>
        <p:scale>
          <a:sx n="66" d="100"/>
          <a:sy n="66" d="100"/>
        </p:scale>
        <p:origin x="-151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B803B-6C18-45CC-A2A8-33A80152E7A2}" type="doc">
      <dgm:prSet loTypeId="urn:microsoft.com/office/officeart/2005/8/layout/chevron1" loCatId="process" qsTypeId="urn:microsoft.com/office/officeart/2005/8/quickstyle/simple1" qsCatId="simple" csTypeId="urn:microsoft.com/office/officeart/2005/8/colors/accent1_2" csCatId="accent1" phldr="1"/>
      <dgm:spPr/>
    </dgm:pt>
    <dgm:pt modelId="{A32A2B28-EA69-49CE-A045-2A5139735BF6}">
      <dgm:prSet/>
      <dgm:spPr/>
      <dgm:t>
        <a:bodyPr/>
        <a:lstStyle/>
        <a:p>
          <a:pPr algn="just" rtl="0"/>
          <a:r>
            <a:rPr lang="en-US" b="1" dirty="0" smtClean="0">
              <a:solidFill>
                <a:schemeClr val="tx1"/>
              </a:solidFill>
              <a:latin typeface="Constantia" pitchFamily="18" charset="0"/>
            </a:rPr>
            <a:t>Immersion fixation (human and animal)</a:t>
          </a:r>
          <a:endParaRPr lang="ar-IQ" b="1" dirty="0">
            <a:solidFill>
              <a:schemeClr val="tx1"/>
            </a:solidFill>
            <a:latin typeface="Constantia" pitchFamily="18" charset="0"/>
          </a:endParaRPr>
        </a:p>
      </dgm:t>
    </dgm:pt>
    <dgm:pt modelId="{48C4447C-570B-4BD0-BE66-8A310B62934B}" type="parTrans" cxnId="{30096661-8A74-4212-A781-8F3ADE9B918C}">
      <dgm:prSet/>
      <dgm:spPr/>
      <dgm:t>
        <a:bodyPr/>
        <a:lstStyle/>
        <a:p>
          <a:pPr rtl="1"/>
          <a:endParaRPr lang="ar-IQ"/>
        </a:p>
      </dgm:t>
    </dgm:pt>
    <dgm:pt modelId="{3947FEBD-3FE6-4515-A489-4A54DAC27786}" type="sibTrans" cxnId="{30096661-8A74-4212-A781-8F3ADE9B918C}">
      <dgm:prSet/>
      <dgm:spPr/>
      <dgm:t>
        <a:bodyPr/>
        <a:lstStyle/>
        <a:p>
          <a:pPr rtl="1"/>
          <a:endParaRPr lang="ar-IQ"/>
        </a:p>
      </dgm:t>
    </dgm:pt>
    <dgm:pt modelId="{F2039D72-91E3-468D-86E6-400F5889A637}">
      <dgm:prSet/>
      <dgm:spPr/>
      <dgm:t>
        <a:bodyPr/>
        <a:lstStyle/>
        <a:p>
          <a:pPr algn="just" rtl="0"/>
          <a:r>
            <a:rPr lang="en-US" b="1" dirty="0" smtClean="0">
              <a:solidFill>
                <a:schemeClr val="tx1"/>
              </a:solidFill>
              <a:latin typeface="Constantia" pitchFamily="18" charset="0"/>
            </a:rPr>
            <a:t>Perfusion fixation (only for animal)</a:t>
          </a:r>
          <a:endParaRPr lang="ar-IQ" b="1" dirty="0">
            <a:solidFill>
              <a:schemeClr val="tx1"/>
            </a:solidFill>
            <a:latin typeface="Constantia" pitchFamily="18" charset="0"/>
          </a:endParaRPr>
        </a:p>
      </dgm:t>
    </dgm:pt>
    <dgm:pt modelId="{6708E537-4A7F-443B-B34A-653DC5DD1DC4}" type="parTrans" cxnId="{DA81DBF2-9544-49DD-B245-6D55AD52E576}">
      <dgm:prSet/>
      <dgm:spPr/>
      <dgm:t>
        <a:bodyPr/>
        <a:lstStyle/>
        <a:p>
          <a:pPr rtl="1"/>
          <a:endParaRPr lang="ar-IQ"/>
        </a:p>
      </dgm:t>
    </dgm:pt>
    <dgm:pt modelId="{4C802921-F479-4108-BE11-6ED79B5FC64C}" type="sibTrans" cxnId="{DA81DBF2-9544-49DD-B245-6D55AD52E576}">
      <dgm:prSet/>
      <dgm:spPr/>
      <dgm:t>
        <a:bodyPr/>
        <a:lstStyle/>
        <a:p>
          <a:pPr rtl="1"/>
          <a:endParaRPr lang="ar-IQ"/>
        </a:p>
      </dgm:t>
    </dgm:pt>
    <dgm:pt modelId="{9F20D0C9-EDBE-418C-8EB8-A9228A060B4A}">
      <dgm:prSet/>
      <dgm:spPr/>
      <dgm:t>
        <a:bodyPr/>
        <a:lstStyle/>
        <a:p>
          <a:pPr algn="just" rtl="0"/>
          <a:r>
            <a:rPr lang="en-US" b="1" dirty="0" smtClean="0">
              <a:solidFill>
                <a:schemeClr val="tx1"/>
              </a:solidFill>
            </a:rPr>
            <a:t>Vapor fixation (osmiumte troxide solution)</a:t>
          </a:r>
          <a:endParaRPr lang="ar-IQ" b="1" dirty="0">
            <a:solidFill>
              <a:schemeClr val="tx1"/>
            </a:solidFill>
          </a:endParaRPr>
        </a:p>
      </dgm:t>
    </dgm:pt>
    <dgm:pt modelId="{98A5B7E3-3FA7-4847-B1A9-0DD20C267EEB}" type="parTrans" cxnId="{1C4CBEA3-6A4D-4C33-9D2A-284D217164C6}">
      <dgm:prSet/>
      <dgm:spPr/>
      <dgm:t>
        <a:bodyPr/>
        <a:lstStyle/>
        <a:p>
          <a:pPr rtl="1"/>
          <a:endParaRPr lang="ar-IQ"/>
        </a:p>
      </dgm:t>
    </dgm:pt>
    <dgm:pt modelId="{C03A22AE-A945-472F-9A84-C671750F6AA9}" type="sibTrans" cxnId="{1C4CBEA3-6A4D-4C33-9D2A-284D217164C6}">
      <dgm:prSet/>
      <dgm:spPr/>
      <dgm:t>
        <a:bodyPr/>
        <a:lstStyle/>
        <a:p>
          <a:pPr rtl="1"/>
          <a:endParaRPr lang="ar-IQ"/>
        </a:p>
      </dgm:t>
    </dgm:pt>
    <dgm:pt modelId="{8B7BF1D3-EEB0-4473-A082-943F507F2EC5}" type="pres">
      <dgm:prSet presAssocID="{2ABB803B-6C18-45CC-A2A8-33A80152E7A2}" presName="Name0" presStyleCnt="0">
        <dgm:presLayoutVars>
          <dgm:dir/>
          <dgm:animLvl val="lvl"/>
          <dgm:resizeHandles val="exact"/>
        </dgm:presLayoutVars>
      </dgm:prSet>
      <dgm:spPr/>
    </dgm:pt>
    <dgm:pt modelId="{17803635-719E-4B54-90BF-57886DD624BC}" type="pres">
      <dgm:prSet presAssocID="{A32A2B28-EA69-49CE-A045-2A5139735BF6}" presName="parTxOnly" presStyleLbl="node1" presStyleIdx="0" presStyleCnt="3">
        <dgm:presLayoutVars>
          <dgm:chMax val="0"/>
          <dgm:chPref val="0"/>
          <dgm:bulletEnabled val="1"/>
        </dgm:presLayoutVars>
      </dgm:prSet>
      <dgm:spPr/>
      <dgm:t>
        <a:bodyPr/>
        <a:lstStyle/>
        <a:p>
          <a:pPr rtl="1"/>
          <a:endParaRPr lang="ar-IQ"/>
        </a:p>
      </dgm:t>
    </dgm:pt>
    <dgm:pt modelId="{2357FC06-1732-48CC-A429-69D2A05831FB}" type="pres">
      <dgm:prSet presAssocID="{3947FEBD-3FE6-4515-A489-4A54DAC27786}" presName="parTxOnlySpace" presStyleCnt="0"/>
      <dgm:spPr/>
    </dgm:pt>
    <dgm:pt modelId="{1BFEB9D9-6C6B-452C-94F0-DC62C75FBE2F}" type="pres">
      <dgm:prSet presAssocID="{F2039D72-91E3-468D-86E6-400F5889A637}" presName="parTxOnly" presStyleLbl="node1" presStyleIdx="1" presStyleCnt="3" custScaleX="114019" custLinFactNeighborX="20918" custLinFactNeighborY="-5189">
        <dgm:presLayoutVars>
          <dgm:chMax val="0"/>
          <dgm:chPref val="0"/>
          <dgm:bulletEnabled val="1"/>
        </dgm:presLayoutVars>
      </dgm:prSet>
      <dgm:spPr/>
      <dgm:t>
        <a:bodyPr/>
        <a:lstStyle/>
        <a:p>
          <a:pPr rtl="1"/>
          <a:endParaRPr lang="ar-IQ"/>
        </a:p>
      </dgm:t>
    </dgm:pt>
    <dgm:pt modelId="{FA6F3B27-E728-4AAD-BAEE-62E851E3AABB}" type="pres">
      <dgm:prSet presAssocID="{4C802921-F479-4108-BE11-6ED79B5FC64C}" presName="parTxOnlySpace" presStyleCnt="0"/>
      <dgm:spPr/>
    </dgm:pt>
    <dgm:pt modelId="{5A7A0D06-010B-4855-AB09-13673426C7C7}" type="pres">
      <dgm:prSet presAssocID="{9F20D0C9-EDBE-418C-8EB8-A9228A060B4A}" presName="parTxOnly" presStyleLbl="node1" presStyleIdx="2" presStyleCnt="3" custScaleX="112831">
        <dgm:presLayoutVars>
          <dgm:chMax val="0"/>
          <dgm:chPref val="0"/>
          <dgm:bulletEnabled val="1"/>
        </dgm:presLayoutVars>
      </dgm:prSet>
      <dgm:spPr/>
      <dgm:t>
        <a:bodyPr/>
        <a:lstStyle/>
        <a:p>
          <a:pPr rtl="1"/>
          <a:endParaRPr lang="ar-IQ"/>
        </a:p>
      </dgm:t>
    </dgm:pt>
  </dgm:ptLst>
  <dgm:cxnLst>
    <dgm:cxn modelId="{DA81DBF2-9544-49DD-B245-6D55AD52E576}" srcId="{2ABB803B-6C18-45CC-A2A8-33A80152E7A2}" destId="{F2039D72-91E3-468D-86E6-400F5889A637}" srcOrd="1" destOrd="0" parTransId="{6708E537-4A7F-443B-B34A-653DC5DD1DC4}" sibTransId="{4C802921-F479-4108-BE11-6ED79B5FC64C}"/>
    <dgm:cxn modelId="{1762F167-F267-431E-9030-BE3F85D1043E}" type="presOf" srcId="{A32A2B28-EA69-49CE-A045-2A5139735BF6}" destId="{17803635-719E-4B54-90BF-57886DD624BC}" srcOrd="0" destOrd="0" presId="urn:microsoft.com/office/officeart/2005/8/layout/chevron1"/>
    <dgm:cxn modelId="{CE179A79-55E4-499F-BAC4-9480B46FEE82}" type="presOf" srcId="{F2039D72-91E3-468D-86E6-400F5889A637}" destId="{1BFEB9D9-6C6B-452C-94F0-DC62C75FBE2F}" srcOrd="0" destOrd="0" presId="urn:microsoft.com/office/officeart/2005/8/layout/chevron1"/>
    <dgm:cxn modelId="{30096661-8A74-4212-A781-8F3ADE9B918C}" srcId="{2ABB803B-6C18-45CC-A2A8-33A80152E7A2}" destId="{A32A2B28-EA69-49CE-A045-2A5139735BF6}" srcOrd="0" destOrd="0" parTransId="{48C4447C-570B-4BD0-BE66-8A310B62934B}" sibTransId="{3947FEBD-3FE6-4515-A489-4A54DAC27786}"/>
    <dgm:cxn modelId="{1C4CBEA3-6A4D-4C33-9D2A-284D217164C6}" srcId="{2ABB803B-6C18-45CC-A2A8-33A80152E7A2}" destId="{9F20D0C9-EDBE-418C-8EB8-A9228A060B4A}" srcOrd="2" destOrd="0" parTransId="{98A5B7E3-3FA7-4847-B1A9-0DD20C267EEB}" sibTransId="{C03A22AE-A945-472F-9A84-C671750F6AA9}"/>
    <dgm:cxn modelId="{849E4B80-113F-42B7-8712-7F37E5219713}" type="presOf" srcId="{2ABB803B-6C18-45CC-A2A8-33A80152E7A2}" destId="{8B7BF1D3-EEB0-4473-A082-943F507F2EC5}" srcOrd="0" destOrd="0" presId="urn:microsoft.com/office/officeart/2005/8/layout/chevron1"/>
    <dgm:cxn modelId="{C1F19CAD-0D67-4941-9D2F-D7C0E7D5DABC}" type="presOf" srcId="{9F20D0C9-EDBE-418C-8EB8-A9228A060B4A}" destId="{5A7A0D06-010B-4855-AB09-13673426C7C7}" srcOrd="0" destOrd="0" presId="urn:microsoft.com/office/officeart/2005/8/layout/chevron1"/>
    <dgm:cxn modelId="{01A4E489-0A65-4392-B3EB-BC169D6A575D}" type="presParOf" srcId="{8B7BF1D3-EEB0-4473-A082-943F507F2EC5}" destId="{17803635-719E-4B54-90BF-57886DD624BC}" srcOrd="0" destOrd="0" presId="urn:microsoft.com/office/officeart/2005/8/layout/chevron1"/>
    <dgm:cxn modelId="{1C379C16-532A-417D-B777-B34F856CC542}" type="presParOf" srcId="{8B7BF1D3-EEB0-4473-A082-943F507F2EC5}" destId="{2357FC06-1732-48CC-A429-69D2A05831FB}" srcOrd="1" destOrd="0" presId="urn:microsoft.com/office/officeart/2005/8/layout/chevron1"/>
    <dgm:cxn modelId="{7D964669-CFA1-49C4-8DC8-E50A18796B0B}" type="presParOf" srcId="{8B7BF1D3-EEB0-4473-A082-943F507F2EC5}" destId="{1BFEB9D9-6C6B-452C-94F0-DC62C75FBE2F}" srcOrd="2" destOrd="0" presId="urn:microsoft.com/office/officeart/2005/8/layout/chevron1"/>
    <dgm:cxn modelId="{D8BF49D6-8D40-4B4A-905A-5A6959963401}" type="presParOf" srcId="{8B7BF1D3-EEB0-4473-A082-943F507F2EC5}" destId="{FA6F3B27-E728-4AAD-BAEE-62E851E3AABB}" srcOrd="3" destOrd="0" presId="urn:microsoft.com/office/officeart/2005/8/layout/chevron1"/>
    <dgm:cxn modelId="{F563F538-4B12-4BCA-9182-3280F94AD10A}" type="presParOf" srcId="{8B7BF1D3-EEB0-4473-A082-943F507F2EC5}" destId="{5A7A0D06-010B-4855-AB09-13673426C7C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58590-CC78-4A1E-8AD6-1C7069A5C325}" type="doc">
      <dgm:prSet loTypeId="urn:microsoft.com/office/officeart/2005/8/layout/chevron1" loCatId="process" qsTypeId="urn:microsoft.com/office/officeart/2005/8/quickstyle/simple1" qsCatId="simple" csTypeId="urn:microsoft.com/office/officeart/2005/8/colors/accent1_2" csCatId="accent1" phldr="1"/>
      <dgm:spPr/>
    </dgm:pt>
    <dgm:pt modelId="{20C73A20-456A-4337-88DB-1E9FD402B255}">
      <dgm:prSet custT="1"/>
      <dgm:spPr/>
      <dgm:t>
        <a:bodyPr/>
        <a:lstStyle/>
        <a:p>
          <a:pPr rtl="1"/>
          <a:r>
            <a:rPr lang="en-US" sz="2000" b="1" smtClean="0">
              <a:solidFill>
                <a:schemeClr val="tx1"/>
              </a:solidFill>
              <a:latin typeface="Constantia" pitchFamily="18" charset="0"/>
            </a:rPr>
            <a:t>Coating/Spray fixation</a:t>
          </a:r>
          <a:endParaRPr lang="ar-IQ" sz="2000" b="1" dirty="0">
            <a:solidFill>
              <a:schemeClr val="tx1"/>
            </a:solidFill>
            <a:latin typeface="Constantia" pitchFamily="18" charset="0"/>
          </a:endParaRPr>
        </a:p>
      </dgm:t>
    </dgm:pt>
    <dgm:pt modelId="{2FA792F5-5441-4D30-9606-430D20393DD6}" type="parTrans" cxnId="{E0D68A80-507F-411F-B946-5727DB1EE77E}">
      <dgm:prSet/>
      <dgm:spPr/>
      <dgm:t>
        <a:bodyPr/>
        <a:lstStyle/>
        <a:p>
          <a:pPr rtl="1"/>
          <a:endParaRPr lang="ar-IQ"/>
        </a:p>
      </dgm:t>
    </dgm:pt>
    <dgm:pt modelId="{E6318B76-F304-4593-84E7-8E384EFF8077}" type="sibTrans" cxnId="{E0D68A80-507F-411F-B946-5727DB1EE77E}">
      <dgm:prSet/>
      <dgm:spPr/>
      <dgm:t>
        <a:bodyPr/>
        <a:lstStyle/>
        <a:p>
          <a:pPr rtl="1"/>
          <a:endParaRPr lang="ar-IQ"/>
        </a:p>
      </dgm:t>
    </dgm:pt>
    <dgm:pt modelId="{47017F8A-FF82-49CB-BD1B-3D26F0262E07}">
      <dgm:prSet custT="1"/>
      <dgm:spPr/>
      <dgm:t>
        <a:bodyPr/>
        <a:lstStyle/>
        <a:p>
          <a:pPr rtl="1"/>
          <a:r>
            <a:rPr lang="en-US" sz="2000" b="1" smtClean="0">
              <a:solidFill>
                <a:schemeClr val="tx1"/>
              </a:solidFill>
              <a:latin typeface="Constantia" pitchFamily="18" charset="0"/>
            </a:rPr>
            <a:t>Freeze drying</a:t>
          </a:r>
          <a:endParaRPr lang="ar-IQ" sz="2000" b="1" dirty="0">
            <a:solidFill>
              <a:schemeClr val="tx1"/>
            </a:solidFill>
            <a:latin typeface="Constantia" pitchFamily="18" charset="0"/>
          </a:endParaRPr>
        </a:p>
      </dgm:t>
    </dgm:pt>
    <dgm:pt modelId="{7B7695B0-93D2-4932-A390-FE9E42BBA4DF}" type="parTrans" cxnId="{73936545-E4DE-4922-A3EC-0B7E08BF3DB6}">
      <dgm:prSet/>
      <dgm:spPr/>
      <dgm:t>
        <a:bodyPr/>
        <a:lstStyle/>
        <a:p>
          <a:pPr rtl="1"/>
          <a:endParaRPr lang="ar-IQ"/>
        </a:p>
      </dgm:t>
    </dgm:pt>
    <dgm:pt modelId="{BD0F0D51-9E81-49D0-B8EF-8EF05248CFC0}" type="sibTrans" cxnId="{73936545-E4DE-4922-A3EC-0B7E08BF3DB6}">
      <dgm:prSet/>
      <dgm:spPr/>
      <dgm:t>
        <a:bodyPr/>
        <a:lstStyle/>
        <a:p>
          <a:pPr rtl="1"/>
          <a:endParaRPr lang="ar-IQ"/>
        </a:p>
      </dgm:t>
    </dgm:pt>
    <dgm:pt modelId="{BDD9C311-7382-4BB6-B94E-61DF07DC4074}">
      <dgm:prSet custT="1"/>
      <dgm:spPr/>
      <dgm:t>
        <a:bodyPr/>
        <a:lstStyle/>
        <a:p>
          <a:pPr rtl="1"/>
          <a:r>
            <a:rPr lang="en-US" sz="1400" b="1" dirty="0" smtClean="0">
              <a:solidFill>
                <a:schemeClr val="tx1"/>
              </a:solidFill>
              <a:latin typeface="Constantia" pitchFamily="18" charset="0"/>
            </a:rPr>
            <a:t>Microwave fixation/Stabilization</a:t>
          </a:r>
          <a:endParaRPr lang="ar-IQ" sz="1400" b="1" dirty="0">
            <a:solidFill>
              <a:schemeClr val="tx1"/>
            </a:solidFill>
            <a:latin typeface="Constantia" pitchFamily="18" charset="0"/>
          </a:endParaRPr>
        </a:p>
      </dgm:t>
    </dgm:pt>
    <dgm:pt modelId="{79B70777-5545-4176-98F0-5530E05E53CC}" type="sibTrans" cxnId="{CADEDF8E-1A1B-4A81-AB7A-CF2BEC77F526}">
      <dgm:prSet/>
      <dgm:spPr/>
      <dgm:t>
        <a:bodyPr/>
        <a:lstStyle/>
        <a:p>
          <a:pPr rtl="1"/>
          <a:endParaRPr lang="ar-IQ"/>
        </a:p>
      </dgm:t>
    </dgm:pt>
    <dgm:pt modelId="{1B70B52B-4D48-48DE-A658-D9951C6FBE79}" type="parTrans" cxnId="{CADEDF8E-1A1B-4A81-AB7A-CF2BEC77F526}">
      <dgm:prSet/>
      <dgm:spPr/>
      <dgm:t>
        <a:bodyPr/>
        <a:lstStyle/>
        <a:p>
          <a:pPr rtl="1"/>
          <a:endParaRPr lang="ar-IQ"/>
        </a:p>
      </dgm:t>
    </dgm:pt>
    <dgm:pt modelId="{819E6E3D-C8D4-41E6-8E0D-7FEE2530BD0E}" type="pres">
      <dgm:prSet presAssocID="{F0E58590-CC78-4A1E-8AD6-1C7069A5C325}" presName="Name0" presStyleCnt="0">
        <dgm:presLayoutVars>
          <dgm:dir/>
          <dgm:animLvl val="lvl"/>
          <dgm:resizeHandles val="exact"/>
        </dgm:presLayoutVars>
      </dgm:prSet>
      <dgm:spPr/>
    </dgm:pt>
    <dgm:pt modelId="{699947D0-D953-4697-9B23-BCEB291EDD14}" type="pres">
      <dgm:prSet presAssocID="{20C73A20-456A-4337-88DB-1E9FD402B255}" presName="parTxOnly" presStyleLbl="node1" presStyleIdx="0" presStyleCnt="3" custScaleX="111072" custLinFactNeighborX="5756" custLinFactNeighborY="1105">
        <dgm:presLayoutVars>
          <dgm:chMax val="0"/>
          <dgm:chPref val="0"/>
          <dgm:bulletEnabled val="1"/>
        </dgm:presLayoutVars>
      </dgm:prSet>
      <dgm:spPr/>
      <dgm:t>
        <a:bodyPr/>
        <a:lstStyle/>
        <a:p>
          <a:pPr rtl="1"/>
          <a:endParaRPr lang="ar-IQ"/>
        </a:p>
      </dgm:t>
    </dgm:pt>
    <dgm:pt modelId="{B628C2D8-6D49-40C7-B0D5-05958A295D51}" type="pres">
      <dgm:prSet presAssocID="{E6318B76-F304-4593-84E7-8E384EFF8077}" presName="parTxOnlySpace" presStyleCnt="0"/>
      <dgm:spPr/>
    </dgm:pt>
    <dgm:pt modelId="{8B7625CF-065E-45D1-AC5D-0334EDD0D19B}" type="pres">
      <dgm:prSet presAssocID="{47017F8A-FF82-49CB-BD1B-3D26F0262E07}" presName="parTxOnly" presStyleLbl="node1" presStyleIdx="1" presStyleCnt="3">
        <dgm:presLayoutVars>
          <dgm:chMax val="0"/>
          <dgm:chPref val="0"/>
          <dgm:bulletEnabled val="1"/>
        </dgm:presLayoutVars>
      </dgm:prSet>
      <dgm:spPr/>
      <dgm:t>
        <a:bodyPr/>
        <a:lstStyle/>
        <a:p>
          <a:pPr rtl="1"/>
          <a:endParaRPr lang="ar-IQ"/>
        </a:p>
      </dgm:t>
    </dgm:pt>
    <dgm:pt modelId="{6654C618-437D-413B-BF85-DDE34A47E2EF}" type="pres">
      <dgm:prSet presAssocID="{BD0F0D51-9E81-49D0-B8EF-8EF05248CFC0}" presName="parTxOnlySpace" presStyleCnt="0"/>
      <dgm:spPr/>
    </dgm:pt>
    <dgm:pt modelId="{561691C2-67D4-4A98-8895-CB849ABAE30F}" type="pres">
      <dgm:prSet presAssocID="{BDD9C311-7382-4BB6-B94E-61DF07DC4074}" presName="parTxOnly" presStyleLbl="node1" presStyleIdx="2" presStyleCnt="3" custScaleX="107855">
        <dgm:presLayoutVars>
          <dgm:chMax val="0"/>
          <dgm:chPref val="0"/>
          <dgm:bulletEnabled val="1"/>
        </dgm:presLayoutVars>
      </dgm:prSet>
      <dgm:spPr/>
      <dgm:t>
        <a:bodyPr/>
        <a:lstStyle/>
        <a:p>
          <a:pPr rtl="1"/>
          <a:endParaRPr lang="ar-IQ"/>
        </a:p>
      </dgm:t>
    </dgm:pt>
  </dgm:ptLst>
  <dgm:cxnLst>
    <dgm:cxn modelId="{73936545-E4DE-4922-A3EC-0B7E08BF3DB6}" srcId="{F0E58590-CC78-4A1E-8AD6-1C7069A5C325}" destId="{47017F8A-FF82-49CB-BD1B-3D26F0262E07}" srcOrd="1" destOrd="0" parTransId="{7B7695B0-93D2-4932-A390-FE9E42BBA4DF}" sibTransId="{BD0F0D51-9E81-49D0-B8EF-8EF05248CFC0}"/>
    <dgm:cxn modelId="{9C5B5A0F-7343-4CB8-940B-F90167539F92}" type="presOf" srcId="{20C73A20-456A-4337-88DB-1E9FD402B255}" destId="{699947D0-D953-4697-9B23-BCEB291EDD14}" srcOrd="0" destOrd="0" presId="urn:microsoft.com/office/officeart/2005/8/layout/chevron1"/>
    <dgm:cxn modelId="{CADEDF8E-1A1B-4A81-AB7A-CF2BEC77F526}" srcId="{F0E58590-CC78-4A1E-8AD6-1C7069A5C325}" destId="{BDD9C311-7382-4BB6-B94E-61DF07DC4074}" srcOrd="2" destOrd="0" parTransId="{1B70B52B-4D48-48DE-A658-D9951C6FBE79}" sibTransId="{79B70777-5545-4176-98F0-5530E05E53CC}"/>
    <dgm:cxn modelId="{07D27A11-DBBE-4A8E-8809-D7A98A800CBC}" type="presOf" srcId="{47017F8A-FF82-49CB-BD1B-3D26F0262E07}" destId="{8B7625CF-065E-45D1-AC5D-0334EDD0D19B}" srcOrd="0" destOrd="0" presId="urn:microsoft.com/office/officeart/2005/8/layout/chevron1"/>
    <dgm:cxn modelId="{6392AD40-7714-424E-8058-54B131B47975}" type="presOf" srcId="{BDD9C311-7382-4BB6-B94E-61DF07DC4074}" destId="{561691C2-67D4-4A98-8895-CB849ABAE30F}" srcOrd="0" destOrd="0" presId="urn:microsoft.com/office/officeart/2005/8/layout/chevron1"/>
    <dgm:cxn modelId="{E0D68A80-507F-411F-B946-5727DB1EE77E}" srcId="{F0E58590-CC78-4A1E-8AD6-1C7069A5C325}" destId="{20C73A20-456A-4337-88DB-1E9FD402B255}" srcOrd="0" destOrd="0" parTransId="{2FA792F5-5441-4D30-9606-430D20393DD6}" sibTransId="{E6318B76-F304-4593-84E7-8E384EFF8077}"/>
    <dgm:cxn modelId="{1834C0F8-6B53-4403-A39C-352A7C176227}" type="presOf" srcId="{F0E58590-CC78-4A1E-8AD6-1C7069A5C325}" destId="{819E6E3D-C8D4-41E6-8E0D-7FEE2530BD0E}" srcOrd="0" destOrd="0" presId="urn:microsoft.com/office/officeart/2005/8/layout/chevron1"/>
    <dgm:cxn modelId="{E49D4103-1D31-4C5F-AC90-01711060ED89}" type="presParOf" srcId="{819E6E3D-C8D4-41E6-8E0D-7FEE2530BD0E}" destId="{699947D0-D953-4697-9B23-BCEB291EDD14}" srcOrd="0" destOrd="0" presId="urn:microsoft.com/office/officeart/2005/8/layout/chevron1"/>
    <dgm:cxn modelId="{28497313-176B-4DE2-9911-F03EECC912FB}" type="presParOf" srcId="{819E6E3D-C8D4-41E6-8E0D-7FEE2530BD0E}" destId="{B628C2D8-6D49-40C7-B0D5-05958A295D51}" srcOrd="1" destOrd="0" presId="urn:microsoft.com/office/officeart/2005/8/layout/chevron1"/>
    <dgm:cxn modelId="{723D9BE5-0B94-4F09-A709-4AD8C81FF1CB}" type="presParOf" srcId="{819E6E3D-C8D4-41E6-8E0D-7FEE2530BD0E}" destId="{8B7625CF-065E-45D1-AC5D-0334EDD0D19B}" srcOrd="2" destOrd="0" presId="urn:microsoft.com/office/officeart/2005/8/layout/chevron1"/>
    <dgm:cxn modelId="{B80030B9-CA66-4C02-AFBD-7116BFC07A59}" type="presParOf" srcId="{819E6E3D-C8D4-41E6-8E0D-7FEE2530BD0E}" destId="{6654C618-437D-413B-BF85-DDE34A47E2EF}" srcOrd="3" destOrd="0" presId="urn:microsoft.com/office/officeart/2005/8/layout/chevron1"/>
    <dgm:cxn modelId="{D254D260-8DEE-487A-8838-DE92E5255282}" type="presParOf" srcId="{819E6E3D-C8D4-41E6-8E0D-7FEE2530BD0E}" destId="{561691C2-67D4-4A98-8895-CB849ABAE30F}"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03635-719E-4B54-90BF-57886DD624BC}">
      <dsp:nvSpPr>
        <dsp:cNvPr id="0" name=""/>
        <dsp:cNvSpPr/>
      </dsp:nvSpPr>
      <dsp:spPr>
        <a:xfrm>
          <a:off x="2730" y="1476196"/>
          <a:ext cx="2779015" cy="11116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tx1"/>
              </a:solidFill>
              <a:latin typeface="Constantia" pitchFamily="18" charset="0"/>
            </a:rPr>
            <a:t>Immersion fixation (human and animal)</a:t>
          </a:r>
          <a:endParaRPr lang="ar-IQ" sz="1900" b="1" kern="1200" dirty="0">
            <a:solidFill>
              <a:schemeClr val="tx1"/>
            </a:solidFill>
            <a:latin typeface="Constantia" pitchFamily="18" charset="0"/>
          </a:endParaRPr>
        </a:p>
      </dsp:txBody>
      <dsp:txXfrm>
        <a:off x="558533" y="1476196"/>
        <a:ext cx="1667409" cy="1111606"/>
      </dsp:txXfrm>
    </dsp:sp>
    <dsp:sp modelId="{1BFEB9D9-6C6B-452C-94F0-DC62C75FBE2F}">
      <dsp:nvSpPr>
        <dsp:cNvPr id="0" name=""/>
        <dsp:cNvSpPr/>
      </dsp:nvSpPr>
      <dsp:spPr>
        <a:xfrm>
          <a:off x="2561975" y="1418515"/>
          <a:ext cx="3168605" cy="11116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tx1"/>
              </a:solidFill>
              <a:latin typeface="Constantia" pitchFamily="18" charset="0"/>
            </a:rPr>
            <a:t>Perfusion fixation (only for animal)</a:t>
          </a:r>
          <a:endParaRPr lang="ar-IQ" sz="1900" b="1" kern="1200" dirty="0">
            <a:solidFill>
              <a:schemeClr val="tx1"/>
            </a:solidFill>
            <a:latin typeface="Constantia" pitchFamily="18" charset="0"/>
          </a:endParaRPr>
        </a:p>
      </dsp:txBody>
      <dsp:txXfrm>
        <a:off x="3117778" y="1418515"/>
        <a:ext cx="2056999" cy="1111606"/>
      </dsp:txXfrm>
    </dsp:sp>
    <dsp:sp modelId="{5A7A0D06-010B-4855-AB09-13673426C7C7}">
      <dsp:nvSpPr>
        <dsp:cNvPr id="0" name=""/>
        <dsp:cNvSpPr/>
      </dsp:nvSpPr>
      <dsp:spPr>
        <a:xfrm>
          <a:off x="5394548" y="1476196"/>
          <a:ext cx="3135590" cy="111160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tx1"/>
              </a:solidFill>
            </a:rPr>
            <a:t>Vapor fixation (osmiumte troxide solution)</a:t>
          </a:r>
          <a:endParaRPr lang="ar-IQ" sz="1900" b="1" kern="1200" dirty="0">
            <a:solidFill>
              <a:schemeClr val="tx1"/>
            </a:solidFill>
          </a:endParaRPr>
        </a:p>
      </dsp:txBody>
      <dsp:txXfrm>
        <a:off x="5950351" y="1476196"/>
        <a:ext cx="2023984" cy="1111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947D0-D953-4697-9B23-BCEB291EDD14}">
      <dsp:nvSpPr>
        <dsp:cNvPr id="0" name=""/>
        <dsp:cNvSpPr/>
      </dsp:nvSpPr>
      <dsp:spPr>
        <a:xfrm>
          <a:off x="17011" y="1354763"/>
          <a:ext cx="3143096" cy="113191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1">
            <a:lnSpc>
              <a:spcPct val="90000"/>
            </a:lnSpc>
            <a:spcBef>
              <a:spcPct val="0"/>
            </a:spcBef>
            <a:spcAft>
              <a:spcPct val="35000"/>
            </a:spcAft>
          </a:pPr>
          <a:r>
            <a:rPr lang="en-US" sz="2000" b="1" kern="1200" smtClean="0">
              <a:solidFill>
                <a:schemeClr val="tx1"/>
              </a:solidFill>
              <a:latin typeface="Constantia" pitchFamily="18" charset="0"/>
            </a:rPr>
            <a:t>Coating/Spray fixation</a:t>
          </a:r>
          <a:endParaRPr lang="ar-IQ" sz="2000" b="1" kern="1200" dirty="0">
            <a:solidFill>
              <a:schemeClr val="tx1"/>
            </a:solidFill>
            <a:latin typeface="Constantia" pitchFamily="18" charset="0"/>
          </a:endParaRPr>
        </a:p>
      </dsp:txBody>
      <dsp:txXfrm>
        <a:off x="582968" y="1354763"/>
        <a:ext cx="2011183" cy="1131913"/>
      </dsp:txXfrm>
    </dsp:sp>
    <dsp:sp modelId="{8B7625CF-065E-45D1-AC5D-0334EDD0D19B}">
      <dsp:nvSpPr>
        <dsp:cNvPr id="0" name=""/>
        <dsp:cNvSpPr/>
      </dsp:nvSpPr>
      <dsp:spPr>
        <a:xfrm>
          <a:off x="2860841" y="1342255"/>
          <a:ext cx="2829783" cy="113191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1">
            <a:lnSpc>
              <a:spcPct val="90000"/>
            </a:lnSpc>
            <a:spcBef>
              <a:spcPct val="0"/>
            </a:spcBef>
            <a:spcAft>
              <a:spcPct val="35000"/>
            </a:spcAft>
          </a:pPr>
          <a:r>
            <a:rPr lang="en-US" sz="2000" b="1" kern="1200" smtClean="0">
              <a:solidFill>
                <a:schemeClr val="tx1"/>
              </a:solidFill>
              <a:latin typeface="Constantia" pitchFamily="18" charset="0"/>
            </a:rPr>
            <a:t>Freeze drying</a:t>
          </a:r>
          <a:endParaRPr lang="ar-IQ" sz="2000" b="1" kern="1200" dirty="0">
            <a:solidFill>
              <a:schemeClr val="tx1"/>
            </a:solidFill>
            <a:latin typeface="Constantia" pitchFamily="18" charset="0"/>
          </a:endParaRPr>
        </a:p>
      </dsp:txBody>
      <dsp:txXfrm>
        <a:off x="3426798" y="1342255"/>
        <a:ext cx="1697870" cy="1131913"/>
      </dsp:txXfrm>
    </dsp:sp>
    <dsp:sp modelId="{561691C2-67D4-4A98-8895-CB849ABAE30F}">
      <dsp:nvSpPr>
        <dsp:cNvPr id="0" name=""/>
        <dsp:cNvSpPr/>
      </dsp:nvSpPr>
      <dsp:spPr>
        <a:xfrm>
          <a:off x="5407646" y="1342255"/>
          <a:ext cx="3052062" cy="113191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tx1"/>
              </a:solidFill>
              <a:latin typeface="Constantia" pitchFamily="18" charset="0"/>
            </a:rPr>
            <a:t>Microwave fixation/Stabilization</a:t>
          </a:r>
          <a:endParaRPr lang="ar-IQ" sz="1400" b="1" kern="1200" dirty="0">
            <a:solidFill>
              <a:schemeClr val="tx1"/>
            </a:solidFill>
            <a:latin typeface="Constantia" pitchFamily="18" charset="0"/>
          </a:endParaRPr>
        </a:p>
      </dsp:txBody>
      <dsp:txXfrm>
        <a:off x="5973603" y="1342255"/>
        <a:ext cx="1920149" cy="11319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6" name="Title 15"/>
          <p:cNvSpPr>
            <a:spLocks noGrp="1"/>
          </p:cNvSpPr>
          <p:nvPr>
            <p:ph type="title"/>
          </p:nvPr>
        </p:nvSpPr>
        <p:spPr>
          <a:xfrm>
            <a:off x="2438400" y="1447800"/>
            <a:ext cx="3962400" cy="2133600"/>
          </a:xfrm>
        </p:spPr>
        <p:txBody>
          <a:bodyPr anchor="b"/>
          <a:lstStyle/>
          <a:p>
            <a:r>
              <a:rPr lang="ar-SA" smtClean="0"/>
              <a:t>انقر لتحرير نمط العنوان الرئيسي</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B8ABB09-4A1D-463E-8065-109CC2B7EFAA}" type="datetimeFigureOut">
              <a:rPr lang="ar-SA" smtClean="0"/>
              <a:t>08/04/1446</a:t>
            </a:fld>
            <a:endParaRPr lang="ar-SA"/>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B34F065-1154-456A-91E3-76DE8E75E17B}" type="slidenum">
              <a:rPr lang="ar-SA" smtClean="0"/>
              <a:t>‹#›</a:t>
            </a:fld>
            <a:endParaRPr lang="ar-SA"/>
          </a:p>
        </p:txBody>
      </p:sp>
      <p:sp>
        <p:nvSpPr>
          <p:cNvPr id="15" name="Footer Placeholder 14"/>
          <p:cNvSpPr>
            <a:spLocks noGrp="1"/>
          </p:cNvSpPr>
          <p:nvPr>
            <p:ph type="ftr" sz="quarter" idx="12"/>
          </p:nvPr>
        </p:nvSpPr>
        <p:spPr>
          <a:xfrm>
            <a:off x="3581400" y="6296248"/>
            <a:ext cx="2820987" cy="152400"/>
          </a:xfrm>
        </p:spPr>
        <p:txBody>
          <a:bodyPr/>
          <a:lstStyle/>
          <a:p>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Date Placeholder 12"/>
          <p:cNvSpPr>
            <a:spLocks noGrp="1"/>
          </p:cNvSpPr>
          <p:nvPr>
            <p:ph type="dt" sz="half" idx="10"/>
          </p:nvPr>
        </p:nvSpPr>
        <p:spPr/>
        <p:txBody>
          <a:bodyPr/>
          <a:lstStyle/>
          <a:p>
            <a:fld id="{1B8ABB09-4A1D-463E-8065-109CC2B7EFAA}" type="datetimeFigureOut">
              <a:rPr lang="ar-SA" smtClean="0"/>
              <a:t>08/04/1446</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t>‹#›</a:t>
            </a:fld>
            <a:endParaRPr lang="ar-SA"/>
          </a:p>
        </p:txBody>
      </p:sp>
      <p:sp>
        <p:nvSpPr>
          <p:cNvPr id="15" name="Footer Placeholder 14"/>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Date Placeholder 12"/>
          <p:cNvSpPr>
            <a:spLocks noGrp="1"/>
          </p:cNvSpPr>
          <p:nvPr>
            <p:ph type="dt" sz="half" idx="10"/>
          </p:nvPr>
        </p:nvSpPr>
        <p:spPr/>
        <p:txBody>
          <a:bodyPr/>
          <a:lstStyle/>
          <a:p>
            <a:fld id="{1B8ABB09-4A1D-463E-8065-109CC2B7EFAA}" type="datetimeFigureOut">
              <a:rPr lang="ar-SA" smtClean="0"/>
              <a:t>08/04/1446</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t>‹#›</a:t>
            </a:fld>
            <a:endParaRPr lang="ar-SA"/>
          </a:p>
        </p:txBody>
      </p:sp>
      <p:sp>
        <p:nvSpPr>
          <p:cNvPr id="15" name="Footer Placeholder 14"/>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
        <p:nvSpPr>
          <p:cNvPr id="10" name="Date Placeholder 9"/>
          <p:cNvSpPr>
            <a:spLocks noGrp="1"/>
          </p:cNvSpPr>
          <p:nvPr>
            <p:ph type="dt" sz="half" idx="10"/>
          </p:nvPr>
        </p:nvSpPr>
        <p:spPr/>
        <p:txBody>
          <a:bodyPr/>
          <a:lstStyle/>
          <a:p>
            <a:fld id="{1B8ABB09-4A1D-463E-8065-109CC2B7EFAA}" type="datetimeFigureOut">
              <a:rPr lang="ar-SA" smtClean="0"/>
              <a:t>08/04/1446</a:t>
            </a:fld>
            <a:endParaRPr lang="ar-SA"/>
          </a:p>
        </p:txBody>
      </p:sp>
      <p:sp>
        <p:nvSpPr>
          <p:cNvPr id="11" name="Slide Number Placeholder 10"/>
          <p:cNvSpPr>
            <a:spLocks noGrp="1"/>
          </p:cNvSpPr>
          <p:nvPr>
            <p:ph type="sldNum" sz="quarter" idx="11"/>
          </p:nvPr>
        </p:nvSpPr>
        <p:spPr/>
        <p:txBody>
          <a:bodyPr/>
          <a:lstStyle/>
          <a:p>
            <a:fld id="{0B34F065-1154-456A-91E3-76DE8E75E17B}" type="slidenum">
              <a:rPr lang="ar-SA" smtClean="0"/>
              <a:t>‹#›</a:t>
            </a:fld>
            <a:endParaRPr lang="ar-SA"/>
          </a:p>
        </p:txBody>
      </p:sp>
      <p:sp>
        <p:nvSpPr>
          <p:cNvPr id="12" name="Footer Placeholder 11"/>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B8ABB09-4A1D-463E-8065-109CC2B7EFAA}" type="datetimeFigureOut">
              <a:rPr lang="ar-SA" smtClean="0"/>
              <a:t>08/04/1446</a:t>
            </a:fld>
            <a:endParaRPr lang="ar-SA"/>
          </a:p>
        </p:txBody>
      </p:sp>
      <p:sp>
        <p:nvSpPr>
          <p:cNvPr id="13" name="Slide Number Placeholder 12"/>
          <p:cNvSpPr>
            <a:spLocks noGrp="1"/>
          </p:cNvSpPr>
          <p:nvPr>
            <p:ph type="sldNum" sz="quarter" idx="11"/>
          </p:nvPr>
        </p:nvSpPr>
        <p:spPr>
          <a:xfrm>
            <a:off x="4116388" y="6400800"/>
            <a:ext cx="533400" cy="152400"/>
          </a:xfrm>
        </p:spPr>
        <p:txBody>
          <a:bodyPr/>
          <a:lstStyle/>
          <a:p>
            <a:fld id="{0B34F065-1154-456A-91E3-76DE8E75E17B}" type="slidenum">
              <a:rPr lang="ar-SA" smtClean="0"/>
              <a:t>‹#›</a:t>
            </a:fld>
            <a:endParaRPr lang="ar-SA"/>
          </a:p>
        </p:txBody>
      </p:sp>
      <p:sp>
        <p:nvSpPr>
          <p:cNvPr id="14" name="Footer Placeholder 13"/>
          <p:cNvSpPr>
            <a:spLocks noGrp="1"/>
          </p:cNvSpPr>
          <p:nvPr>
            <p:ph type="ftr" sz="quarter" idx="12"/>
          </p:nvPr>
        </p:nvSpPr>
        <p:spPr>
          <a:xfrm>
            <a:off x="838200" y="6296248"/>
            <a:ext cx="2820987" cy="152400"/>
          </a:xfrm>
        </p:spPr>
        <p:txBody>
          <a:bodyPr/>
          <a:lstStyle/>
          <a:p>
            <a:endParaRPr lang="ar-SA"/>
          </a:p>
        </p:txBody>
      </p:sp>
      <p:sp>
        <p:nvSpPr>
          <p:cNvPr id="15" name="Title 14"/>
          <p:cNvSpPr>
            <a:spLocks noGrp="1"/>
          </p:cNvSpPr>
          <p:nvPr>
            <p:ph type="title"/>
          </p:nvPr>
        </p:nvSpPr>
        <p:spPr>
          <a:xfrm>
            <a:off x="457200" y="1828800"/>
            <a:ext cx="3200400" cy="1752600"/>
          </a:xfrm>
        </p:spPr>
        <p:txBody>
          <a:bodyPr anchor="b"/>
          <a:lstStyle/>
          <a:p>
            <a:r>
              <a:rPr lang="ar-SA" smtClean="0"/>
              <a:t>انقر لتحرير نمط العنوان الرئيسي</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ar-SA" smtClean="0"/>
              <a:t>انقر لتحرير أنماط النص الرئيسي</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itle 1"/>
          <p:cNvSpPr>
            <a:spLocks noGrp="1"/>
          </p:cNvSpPr>
          <p:nvPr>
            <p:ph type="title"/>
          </p:nvPr>
        </p:nvSpPr>
        <p:spPr>
          <a:xfrm>
            <a:off x="4876800" y="457200"/>
            <a:ext cx="2819400" cy="5714999"/>
          </a:xfrm>
        </p:spPr>
        <p:txBody>
          <a:bodyPr/>
          <a:lstStyle/>
          <a:p>
            <a:r>
              <a:rPr lang="ar-SA" smtClean="0"/>
              <a:t>انقر لتحرير نمط العنوان الرئيسي</a:t>
            </a:r>
            <a:endParaRPr lang="en-US"/>
          </a:p>
        </p:txBody>
      </p:sp>
      <p:sp>
        <p:nvSpPr>
          <p:cNvPr id="9" name="Date Placeholder 8"/>
          <p:cNvSpPr>
            <a:spLocks noGrp="1"/>
          </p:cNvSpPr>
          <p:nvPr>
            <p:ph type="dt" sz="half" idx="10"/>
          </p:nvPr>
        </p:nvSpPr>
        <p:spPr/>
        <p:txBody>
          <a:bodyPr/>
          <a:lstStyle/>
          <a:p>
            <a:fld id="{1B8ABB09-4A1D-463E-8065-109CC2B7EFAA}" type="datetimeFigureOut">
              <a:rPr lang="ar-SA" smtClean="0"/>
              <a:t>08/04/1446</a:t>
            </a:fld>
            <a:endParaRPr lang="ar-SA"/>
          </a:p>
        </p:txBody>
      </p:sp>
      <p:sp>
        <p:nvSpPr>
          <p:cNvPr id="13" name="Slide Number Placeholder 12"/>
          <p:cNvSpPr>
            <a:spLocks noGrp="1"/>
          </p:cNvSpPr>
          <p:nvPr>
            <p:ph type="sldNum" sz="quarter" idx="11"/>
          </p:nvPr>
        </p:nvSpPr>
        <p:spPr/>
        <p:txBody>
          <a:bodyPr/>
          <a:lstStyle/>
          <a:p>
            <a:fld id="{0B34F065-1154-456A-91E3-76DE8E75E17B}" type="slidenum">
              <a:rPr lang="ar-SA" smtClean="0"/>
              <a:t>‹#›</a:t>
            </a:fld>
            <a:endParaRPr lang="ar-SA"/>
          </a:p>
        </p:txBody>
      </p:sp>
      <p:sp>
        <p:nvSpPr>
          <p:cNvPr id="14" name="Footer Placeholder 13"/>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Title 1"/>
          <p:cNvSpPr>
            <a:spLocks noGrp="1"/>
          </p:cNvSpPr>
          <p:nvPr>
            <p:ph type="title"/>
          </p:nvPr>
        </p:nvSpPr>
        <p:spPr>
          <a:xfrm>
            <a:off x="4876800" y="457200"/>
            <a:ext cx="2819400" cy="5714999"/>
          </a:xfrm>
        </p:spPr>
        <p:txBody>
          <a:bodyPr/>
          <a:lstStyle/>
          <a:p>
            <a:r>
              <a:rPr lang="ar-SA" smtClean="0"/>
              <a:t>انقر لتحرير نمط العنوان الرئيسي</a:t>
            </a:r>
            <a:endParaRPr lang="en-US"/>
          </a:p>
        </p:txBody>
      </p:sp>
      <p:sp>
        <p:nvSpPr>
          <p:cNvPr id="12" name="Date Placeholder 11"/>
          <p:cNvSpPr>
            <a:spLocks noGrp="1"/>
          </p:cNvSpPr>
          <p:nvPr>
            <p:ph type="dt" sz="half" idx="10"/>
          </p:nvPr>
        </p:nvSpPr>
        <p:spPr/>
        <p:txBody>
          <a:bodyPr/>
          <a:lstStyle/>
          <a:p>
            <a:fld id="{1B8ABB09-4A1D-463E-8065-109CC2B7EFAA}" type="datetimeFigureOut">
              <a:rPr lang="ar-SA" smtClean="0"/>
              <a:t>08/04/1446</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t>‹#›</a:t>
            </a:fld>
            <a:endParaRPr lang="ar-SA"/>
          </a:p>
        </p:txBody>
      </p:sp>
      <p:sp>
        <p:nvSpPr>
          <p:cNvPr id="16" name="Footer Placeholder 15"/>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ar-SA" smtClean="0"/>
              <a:t>انقر لتحرير نمط العنوان الرئيسي</a:t>
            </a:r>
            <a:endParaRPr lang="en-US" dirty="0"/>
          </a:p>
        </p:txBody>
      </p:sp>
      <p:sp>
        <p:nvSpPr>
          <p:cNvPr id="9" name="Date Placeholder 8"/>
          <p:cNvSpPr>
            <a:spLocks noGrp="1"/>
          </p:cNvSpPr>
          <p:nvPr>
            <p:ph type="dt" sz="half" idx="10"/>
          </p:nvPr>
        </p:nvSpPr>
        <p:spPr/>
        <p:txBody>
          <a:bodyPr/>
          <a:lstStyle/>
          <a:p>
            <a:fld id="{1B8ABB09-4A1D-463E-8065-109CC2B7EFAA}" type="datetimeFigureOut">
              <a:rPr lang="ar-SA" smtClean="0"/>
              <a:t>08/04/1446</a:t>
            </a:fld>
            <a:endParaRPr lang="ar-SA"/>
          </a:p>
        </p:txBody>
      </p:sp>
      <p:sp>
        <p:nvSpPr>
          <p:cNvPr id="10" name="Slide Number Placeholder 9"/>
          <p:cNvSpPr>
            <a:spLocks noGrp="1"/>
          </p:cNvSpPr>
          <p:nvPr>
            <p:ph type="sldNum" sz="quarter" idx="11"/>
          </p:nvPr>
        </p:nvSpPr>
        <p:spPr/>
        <p:txBody>
          <a:bodyPr/>
          <a:lstStyle/>
          <a:p>
            <a:fld id="{0B34F065-1154-456A-91E3-76DE8E75E17B}" type="slidenum">
              <a:rPr lang="ar-SA" smtClean="0"/>
              <a:t>‹#›</a:t>
            </a:fld>
            <a:endParaRPr lang="ar-SA"/>
          </a:p>
        </p:txBody>
      </p:sp>
      <p:sp>
        <p:nvSpPr>
          <p:cNvPr id="11" name="Footer Placeholder 10"/>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8ABB09-4A1D-463E-8065-109CC2B7EFAA}" type="datetimeFigureOut">
              <a:rPr lang="ar-SA" smtClean="0"/>
              <a:t>08/04/1446</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5" name="Date Placeholder 14"/>
          <p:cNvSpPr>
            <a:spLocks noGrp="1"/>
          </p:cNvSpPr>
          <p:nvPr>
            <p:ph type="dt" sz="half" idx="10"/>
          </p:nvPr>
        </p:nvSpPr>
        <p:spPr/>
        <p:txBody>
          <a:bodyPr/>
          <a:lstStyle/>
          <a:p>
            <a:fld id="{1B8ABB09-4A1D-463E-8065-109CC2B7EFAA}" type="datetimeFigureOut">
              <a:rPr lang="ar-SA" smtClean="0"/>
              <a:t>08/04/1446</a:t>
            </a:fld>
            <a:endParaRPr lang="ar-SA"/>
          </a:p>
        </p:txBody>
      </p:sp>
      <p:sp>
        <p:nvSpPr>
          <p:cNvPr id="16" name="Slide Number Placeholder 15"/>
          <p:cNvSpPr>
            <a:spLocks noGrp="1"/>
          </p:cNvSpPr>
          <p:nvPr>
            <p:ph type="sldNum" sz="quarter" idx="11"/>
          </p:nvPr>
        </p:nvSpPr>
        <p:spPr/>
        <p:txBody>
          <a:bodyPr/>
          <a:lstStyle/>
          <a:p>
            <a:fld id="{0B34F065-1154-456A-91E3-76DE8E75E17B}" type="slidenum">
              <a:rPr lang="ar-SA" smtClean="0"/>
              <a:t>‹#›</a:t>
            </a:fld>
            <a:endParaRPr lang="ar-SA"/>
          </a:p>
        </p:txBody>
      </p:sp>
      <p:sp>
        <p:nvSpPr>
          <p:cNvPr id="17" name="Footer Placeholder 16"/>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ar-SA" smtClean="0"/>
              <a:t>انقر لتحرير نمط العنوان الرئيسي</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6" name="Date Placeholder 15"/>
          <p:cNvSpPr>
            <a:spLocks noGrp="1"/>
          </p:cNvSpPr>
          <p:nvPr>
            <p:ph type="dt" sz="half" idx="10"/>
          </p:nvPr>
        </p:nvSpPr>
        <p:spPr/>
        <p:txBody>
          <a:bodyPr/>
          <a:lstStyle/>
          <a:p>
            <a:fld id="{1B8ABB09-4A1D-463E-8065-109CC2B7EFAA}" type="datetimeFigureOut">
              <a:rPr lang="ar-SA" smtClean="0"/>
              <a:t>08/04/1446</a:t>
            </a:fld>
            <a:endParaRPr lang="ar-SA"/>
          </a:p>
        </p:txBody>
      </p:sp>
      <p:sp>
        <p:nvSpPr>
          <p:cNvPr id="17" name="Slide Number Placeholder 16"/>
          <p:cNvSpPr>
            <a:spLocks noGrp="1"/>
          </p:cNvSpPr>
          <p:nvPr>
            <p:ph type="sldNum" sz="quarter" idx="11"/>
          </p:nvPr>
        </p:nvSpPr>
        <p:spPr/>
        <p:txBody>
          <a:bodyPr/>
          <a:lstStyle/>
          <a:p>
            <a:fld id="{0B34F065-1154-456A-91E3-76DE8E75E17B}" type="slidenum">
              <a:rPr lang="ar-SA" smtClean="0"/>
              <a:t>‹#›</a:t>
            </a:fld>
            <a:endParaRPr lang="ar-SA"/>
          </a:p>
        </p:txBody>
      </p:sp>
      <p:sp>
        <p:nvSpPr>
          <p:cNvPr id="18" name="Footer Placeholder 17"/>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B34F065-1154-456A-91E3-76DE8E75E17B}" type="slidenum">
              <a:rPr lang="ar-SA" smtClean="0"/>
              <a:t>‹#›</a:t>
            </a:fld>
            <a:endParaRPr lang="ar-SA"/>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B8ABB09-4A1D-463E-8065-109CC2B7EFAA}" type="datetimeFigureOut">
              <a:rPr lang="ar-SA" smtClean="0"/>
              <a:t>08/04/1446</a:t>
            </a:fld>
            <a:endParaRPr lang="ar-SA"/>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915816" y="3573016"/>
            <a:ext cx="3962400" cy="2141984"/>
          </a:xfrm>
        </p:spPr>
        <p:txBody>
          <a:bodyPr>
            <a:normAutofit/>
          </a:bodyPr>
          <a:lstStyle/>
          <a:p>
            <a:r>
              <a:rPr lang="en-US" sz="2400" dirty="0" smtClean="0">
                <a:solidFill>
                  <a:srgbClr val="7030A0"/>
                </a:solidFill>
                <a:latin typeface="Arial Black" pitchFamily="34" charset="0"/>
              </a:rPr>
              <a:t>Lab 4</a:t>
            </a:r>
            <a:endParaRPr lang="ar-IQ" sz="2400" dirty="0">
              <a:solidFill>
                <a:srgbClr val="7030A0"/>
              </a:solidFill>
              <a:latin typeface="Arial Black" pitchFamily="34" charset="0"/>
            </a:endParaRPr>
          </a:p>
        </p:txBody>
      </p:sp>
      <p:sp>
        <p:nvSpPr>
          <p:cNvPr id="2" name="عنوان 1"/>
          <p:cNvSpPr>
            <a:spLocks noGrp="1"/>
          </p:cNvSpPr>
          <p:nvPr>
            <p:ph type="title"/>
          </p:nvPr>
        </p:nvSpPr>
        <p:spPr>
          <a:xfrm>
            <a:off x="4472249" y="2132856"/>
            <a:ext cx="4671751" cy="1448544"/>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en-US" sz="4000" dirty="0" smtClean="0">
                <a:solidFill>
                  <a:schemeClr val="tx1">
                    <a:lumMod val="75000"/>
                    <a:lumOff val="25000"/>
                  </a:schemeClr>
                </a:solidFill>
                <a:latin typeface="Arial Black" pitchFamily="34" charset="0"/>
              </a:rPr>
              <a:t>Fixation of tissues</a:t>
            </a:r>
            <a:endParaRPr lang="ar-IQ" sz="4000" dirty="0">
              <a:solidFill>
                <a:schemeClr val="tx1">
                  <a:lumMod val="75000"/>
                  <a:lumOff val="25000"/>
                </a:schemeClr>
              </a:solidFill>
              <a:latin typeface="Arial Black"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9992" cy="6858000"/>
          </a:xfrm>
          <a:prstGeom prst="rect">
            <a:avLst/>
          </a:prstGeom>
          <a:ln>
            <a:noFill/>
          </a:ln>
          <a:effectLst>
            <a:softEdge rad="112500"/>
          </a:effectLst>
        </p:spPr>
      </p:pic>
      <p:sp>
        <p:nvSpPr>
          <p:cNvPr id="5" name="مربع نص 4"/>
          <p:cNvSpPr txBox="1"/>
          <p:nvPr/>
        </p:nvSpPr>
        <p:spPr>
          <a:xfrm>
            <a:off x="107504" y="6421978"/>
            <a:ext cx="4176464" cy="369332"/>
          </a:xfrm>
          <a:prstGeom prst="rect">
            <a:avLst/>
          </a:prstGeom>
          <a:noFill/>
        </p:spPr>
        <p:txBody>
          <a:bodyPr wrap="square" rtlCol="1">
            <a:spAutoFit/>
          </a:bodyPr>
          <a:lstStyle/>
          <a:p>
            <a:pPr algn="l" rtl="0"/>
            <a:r>
              <a:rPr lang="en-US" b="1" dirty="0" smtClean="0">
                <a:latin typeface="Arial Black" pitchFamily="34" charset="0"/>
              </a:rPr>
              <a:t>Ms.c</a:t>
            </a:r>
            <a:r>
              <a:rPr lang="en-US" b="1" dirty="0">
                <a:latin typeface="Arial Black" pitchFamily="34" charset="0"/>
              </a:rPr>
              <a:t>. Fadhela Nafi Alrawi</a:t>
            </a:r>
          </a:p>
        </p:txBody>
      </p:sp>
    </p:spTree>
    <p:extLst>
      <p:ext uri="{BB962C8B-B14F-4D97-AF65-F5344CB8AC3E}">
        <p14:creationId xmlns:p14="http://schemas.microsoft.com/office/powerpoint/2010/main" val="36873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51520" y="260648"/>
            <a:ext cx="8424936" cy="595536"/>
          </a:xfrm>
        </p:spPr>
        <p:style>
          <a:lnRef idx="1">
            <a:schemeClr val="accent1"/>
          </a:lnRef>
          <a:fillRef idx="2">
            <a:schemeClr val="accent1"/>
          </a:fillRef>
          <a:effectRef idx="1">
            <a:schemeClr val="accent1"/>
          </a:effectRef>
          <a:fontRef idx="minor">
            <a:schemeClr val="dk1"/>
          </a:fontRef>
        </p:style>
        <p:txBody>
          <a:bodyPr/>
          <a:lstStyle/>
          <a:p>
            <a:pPr algn="ctr"/>
            <a:r>
              <a:rPr lang="en-US" b="1" dirty="0"/>
              <a:t>Fixation Steps</a:t>
            </a:r>
            <a:endParaRPr lang="ar-IQ" b="1" dirty="0"/>
          </a:p>
        </p:txBody>
      </p:sp>
      <p:sp>
        <p:nvSpPr>
          <p:cNvPr id="8" name="مربع نص 7"/>
          <p:cNvSpPr txBox="1"/>
          <p:nvPr/>
        </p:nvSpPr>
        <p:spPr>
          <a:xfrm>
            <a:off x="395536" y="1628800"/>
            <a:ext cx="8136904" cy="4524315"/>
          </a:xfrm>
          <a:prstGeom prst="rect">
            <a:avLst/>
          </a:prstGeom>
          <a:noFill/>
        </p:spPr>
        <p:txBody>
          <a:bodyPr wrap="square" rtlCol="1">
            <a:spAutoFit/>
          </a:bodyPr>
          <a:lstStyle/>
          <a:p>
            <a:pPr marL="342900" indent="-342900" algn="l" rtl="0">
              <a:buFont typeface="+mj-lt"/>
              <a:buAutoNum type="alphaUcPeriod" startAt="3"/>
            </a:pPr>
            <a:r>
              <a:rPr lang="en-US" dirty="0"/>
              <a:t>It is placed in eosin stain (an acidic stain that stains the acidic parts of tissue cells) for 2 minutes.</a:t>
            </a:r>
          </a:p>
          <a:p>
            <a:pPr marL="342900" indent="-342900" algn="l" rtl="0">
              <a:buFont typeface="+mj-lt"/>
              <a:buAutoNum type="alphaUcPeriod" startAt="3"/>
            </a:pPr>
            <a:endParaRPr lang="en-US" dirty="0"/>
          </a:p>
          <a:p>
            <a:pPr marL="342900" indent="-342900" algn="l" rtl="0">
              <a:buFont typeface="+mj-lt"/>
              <a:buAutoNum type="alphaUcPeriod" startAt="3"/>
            </a:pPr>
            <a:r>
              <a:rPr lang="en-US" dirty="0"/>
              <a:t>- It is washed with running water.</a:t>
            </a:r>
          </a:p>
          <a:p>
            <a:pPr marL="342900" indent="-342900" algn="l" rtl="0">
              <a:buFont typeface="+mj-lt"/>
              <a:buAutoNum type="alphaUcPeriod" startAt="3"/>
            </a:pPr>
            <a:endParaRPr lang="en-US" dirty="0"/>
          </a:p>
          <a:p>
            <a:pPr marL="342900" indent="-342900" algn="l" rtl="0">
              <a:buFont typeface="+mj-lt"/>
              <a:buAutoNum type="alphaUcPeriod" startAt="3"/>
            </a:pPr>
            <a:r>
              <a:rPr lang="en-US" dirty="0"/>
              <a:t>- It is washed with distilled water.</a:t>
            </a:r>
          </a:p>
          <a:p>
            <a:pPr marL="342900" indent="-342900" algn="l" rtl="0">
              <a:buFont typeface="+mj-lt"/>
              <a:buAutoNum type="alphaUcPeriod" startAt="3"/>
            </a:pPr>
            <a:endParaRPr lang="en-US" dirty="0"/>
          </a:p>
          <a:p>
            <a:pPr marL="342900" indent="-342900" algn="l" rtl="0">
              <a:buFont typeface="+mj-lt"/>
              <a:buAutoNum type="alphaUcPeriod" startAt="3"/>
            </a:pPr>
            <a:r>
              <a:rPr lang="en-US" dirty="0"/>
              <a:t>- It is repeated in alcohol in sequence from lowest to highest 60 to 100 in each concentration for 15 seconds.</a:t>
            </a:r>
          </a:p>
          <a:p>
            <a:pPr marL="342900" indent="-342900" algn="l" rtl="0">
              <a:buFont typeface="+mj-lt"/>
              <a:buAutoNum type="alphaUcPeriod" startAt="3"/>
            </a:pPr>
            <a:endParaRPr lang="en-US" dirty="0"/>
          </a:p>
          <a:p>
            <a:pPr marL="342900" indent="-342900" algn="l" rtl="0">
              <a:buFont typeface="+mj-lt"/>
              <a:buAutoNum type="alphaUcPeriod" startAt="3"/>
            </a:pPr>
            <a:r>
              <a:rPr lang="en-US" dirty="0"/>
              <a:t>This completes the staining process.</a:t>
            </a:r>
          </a:p>
          <a:p>
            <a:pPr marL="342900" indent="-342900" algn="l" rtl="0">
              <a:buFont typeface="+mj-lt"/>
              <a:buAutoNum type="alphaUcPeriod" startAt="3"/>
            </a:pPr>
            <a:endParaRPr lang="en-US" dirty="0"/>
          </a:p>
          <a:p>
            <a:pPr marL="342900" indent="-342900" algn="l" rtl="0">
              <a:buFont typeface="+mj-lt"/>
              <a:buAutoNum type="alphaUcPeriod" startAt="3"/>
            </a:pPr>
            <a:r>
              <a:rPr lang="en-US" dirty="0"/>
              <a:t>- The DBX material is placed on the slides, which gives them a shiny and glossy appearance under the microscope, and then the cover slide is placed.</a:t>
            </a:r>
          </a:p>
          <a:p>
            <a:pPr marL="342900" indent="-342900" algn="l" rtl="0">
              <a:buFont typeface="+mj-lt"/>
              <a:buAutoNum type="alphaUcPeriod" startAt="3"/>
            </a:pPr>
            <a:endParaRPr lang="en-US" dirty="0"/>
          </a:p>
          <a:p>
            <a:pPr marL="342900" indent="-342900" algn="l" rtl="0">
              <a:buFont typeface="+mj-lt"/>
              <a:buAutoNum type="alphaUcPeriod" startAt="3"/>
            </a:pPr>
            <a:r>
              <a:rPr lang="en-US" dirty="0"/>
              <a:t>- It is left to dry and then it is ready for examination and storage.</a:t>
            </a:r>
            <a:endParaRPr lang="ar-IQ" dirty="0"/>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100" y="2010437"/>
            <a:ext cx="3057153" cy="1532506"/>
          </a:xfrm>
          <a:prstGeom prst="rect">
            <a:avLst/>
          </a:prstGeom>
          <a:ln>
            <a:noFill/>
          </a:ln>
          <a:effectLst>
            <a:softEdge rad="112500"/>
          </a:effectLst>
        </p:spPr>
      </p:pic>
      <p:pic>
        <p:nvPicPr>
          <p:cNvPr id="10" name="صورة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462997"/>
            <a:ext cx="2073435" cy="1380236"/>
          </a:xfrm>
          <a:prstGeom prst="rect">
            <a:avLst/>
          </a:prstGeom>
          <a:ln>
            <a:noFill/>
          </a:ln>
          <a:effectLst>
            <a:softEdge rad="112500"/>
          </a:effectLst>
        </p:spPr>
      </p:pic>
    </p:spTree>
    <p:extLst>
      <p:ext uri="{BB962C8B-B14F-4D97-AF65-F5344CB8AC3E}">
        <p14:creationId xmlns:p14="http://schemas.microsoft.com/office/powerpoint/2010/main" val="2220911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51520" y="404664"/>
            <a:ext cx="8280920" cy="59553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smtClean="0">
                <a:latin typeface="Algerian" pitchFamily="82" charset="0"/>
              </a:rPr>
              <a:t>NOTE</a:t>
            </a:r>
            <a:endParaRPr lang="ar-IQ" dirty="0"/>
          </a:p>
        </p:txBody>
      </p:sp>
      <p:sp>
        <p:nvSpPr>
          <p:cNvPr id="7" name="خماسي 6"/>
          <p:cNvSpPr/>
          <p:nvPr/>
        </p:nvSpPr>
        <p:spPr>
          <a:xfrm>
            <a:off x="357627" y="1250686"/>
            <a:ext cx="8280920" cy="1512168"/>
          </a:xfrm>
          <a:prstGeom prst="homePlate">
            <a:avLst/>
          </a:prstGeom>
        </p:spPr>
        <p:style>
          <a:lnRef idx="1">
            <a:schemeClr val="accent3"/>
          </a:lnRef>
          <a:fillRef idx="2">
            <a:schemeClr val="accent3"/>
          </a:fillRef>
          <a:effectRef idx="1">
            <a:schemeClr val="accent3"/>
          </a:effectRef>
          <a:fontRef idx="minor">
            <a:schemeClr val="dk1"/>
          </a:fontRef>
        </p:style>
        <p:txBody>
          <a:bodyPr rtlCol="1" anchor="ctr"/>
          <a:lstStyle/>
          <a:p>
            <a:pPr algn="l"/>
            <a:r>
              <a:rPr lang="en-US" dirty="0"/>
              <a:t>•</a:t>
            </a:r>
            <a:r>
              <a:rPr lang="en-US" b="1" dirty="0">
                <a:solidFill>
                  <a:srgbClr val="0033CC"/>
                </a:solidFill>
              </a:rPr>
              <a:t>To minimize tissue distortion from diffusion currents, delicate specimens are </a:t>
            </a:r>
          </a:p>
          <a:p>
            <a:pPr algn="l"/>
            <a:r>
              <a:rPr lang="en-US" b="1" dirty="0">
                <a:solidFill>
                  <a:srgbClr val="0033CC"/>
                </a:solidFill>
              </a:rPr>
              <a:t>dehydrated in a graded ethanol series from water through 10%-20%-50%-95%-</a:t>
            </a:r>
          </a:p>
          <a:p>
            <a:pPr algn="l"/>
            <a:r>
              <a:rPr lang="en-US" b="1" dirty="0">
                <a:solidFill>
                  <a:srgbClr val="0033CC"/>
                </a:solidFill>
              </a:rPr>
              <a:t>100% ethanol.</a:t>
            </a:r>
            <a:endParaRPr lang="ar-IQ" b="1" dirty="0">
              <a:solidFill>
                <a:srgbClr val="0033CC"/>
              </a:solidFill>
            </a:endParaRPr>
          </a:p>
        </p:txBody>
      </p:sp>
      <p:sp>
        <p:nvSpPr>
          <p:cNvPr id="12" name="خماسي 11"/>
          <p:cNvSpPr/>
          <p:nvPr/>
        </p:nvSpPr>
        <p:spPr>
          <a:xfrm>
            <a:off x="323528" y="2924944"/>
            <a:ext cx="8268953" cy="1440160"/>
          </a:xfrm>
          <a:prstGeom prst="homePlate">
            <a:avLst/>
          </a:prstGeom>
        </p:spPr>
        <p:style>
          <a:lnRef idx="1">
            <a:schemeClr val="accent5"/>
          </a:lnRef>
          <a:fillRef idx="2">
            <a:schemeClr val="accent5"/>
          </a:fillRef>
          <a:effectRef idx="1">
            <a:schemeClr val="accent5"/>
          </a:effectRef>
          <a:fontRef idx="minor">
            <a:schemeClr val="dk1"/>
          </a:fontRef>
        </p:style>
        <p:txBody>
          <a:bodyPr rtlCol="1" anchor="ctr"/>
          <a:lstStyle/>
          <a:p>
            <a:pPr algn="just" rtl="0"/>
            <a:r>
              <a:rPr lang="en-US" sz="2000" b="1" dirty="0"/>
              <a:t>Factors affecting </a:t>
            </a:r>
            <a:r>
              <a:rPr lang="en-US" sz="2000" b="1" dirty="0" smtClean="0"/>
              <a:t>fixation</a:t>
            </a:r>
          </a:p>
          <a:p>
            <a:pPr algn="just" rtl="0"/>
            <a:r>
              <a:rPr lang="en-US" sz="2000" b="1" dirty="0">
                <a:solidFill>
                  <a:srgbClr val="7030A0"/>
                </a:solidFill>
              </a:rPr>
              <a:t>1. Temperature</a:t>
            </a:r>
          </a:p>
          <a:p>
            <a:pPr algn="just" rtl="0"/>
            <a:r>
              <a:rPr lang="en-US" sz="2000" b="1" dirty="0">
                <a:solidFill>
                  <a:srgbClr val="7030A0"/>
                </a:solidFill>
              </a:rPr>
              <a:t>2. Volume of tissue.</a:t>
            </a:r>
          </a:p>
          <a:p>
            <a:pPr algn="just" rtl="0"/>
            <a:r>
              <a:rPr lang="en-US" sz="2000" b="1" dirty="0">
                <a:solidFill>
                  <a:srgbClr val="7030A0"/>
                </a:solidFill>
              </a:rPr>
              <a:t>3. Exposure time and duration</a:t>
            </a:r>
            <a:endParaRPr lang="ar-IQ" b="1" dirty="0">
              <a:solidFill>
                <a:srgbClr val="7030A0"/>
              </a:solidFill>
            </a:endParaRPr>
          </a:p>
        </p:txBody>
      </p:sp>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b="10302"/>
          <a:stretch/>
        </p:blipFill>
        <p:spPr>
          <a:xfrm>
            <a:off x="4067944" y="4365104"/>
            <a:ext cx="3317354" cy="2518994"/>
          </a:xfrm>
          <a:prstGeom prst="rect">
            <a:avLst/>
          </a:prstGeom>
          <a:ln>
            <a:noFill/>
          </a:ln>
          <a:effectLst>
            <a:softEdge rad="112500"/>
          </a:effectLst>
        </p:spPr>
      </p:pic>
      <p:sp>
        <p:nvSpPr>
          <p:cNvPr id="4" name="سهم مسنن إلى اليمين 3"/>
          <p:cNvSpPr/>
          <p:nvPr/>
        </p:nvSpPr>
        <p:spPr>
          <a:xfrm>
            <a:off x="755576" y="5157192"/>
            <a:ext cx="3096344" cy="13681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Automatic tissue processor</a:t>
            </a:r>
            <a:endParaRPr lang="ar-IQ" sz="2000" b="1" dirty="0">
              <a:solidFill>
                <a:schemeClr val="tx1"/>
              </a:solidFill>
            </a:endParaRPr>
          </a:p>
        </p:txBody>
      </p:sp>
    </p:spTree>
    <p:extLst>
      <p:ext uri="{BB962C8B-B14F-4D97-AF65-F5344CB8AC3E}">
        <p14:creationId xmlns:p14="http://schemas.microsoft.com/office/powerpoint/2010/main" val="396965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67544" y="260648"/>
            <a:ext cx="7992888" cy="667544"/>
          </a:xfrm>
        </p:spPr>
        <p:style>
          <a:lnRef idx="1">
            <a:schemeClr val="accent5"/>
          </a:lnRef>
          <a:fillRef idx="3">
            <a:schemeClr val="accent5"/>
          </a:fillRef>
          <a:effectRef idx="2">
            <a:schemeClr val="accent5"/>
          </a:effectRef>
          <a:fontRef idx="minor">
            <a:schemeClr val="lt1"/>
          </a:fontRef>
        </p:style>
        <p:txBody>
          <a:bodyPr/>
          <a:lstStyle/>
          <a:p>
            <a:pPr algn="ctr"/>
            <a:r>
              <a:rPr lang="en-US" dirty="0" smtClean="0">
                <a:solidFill>
                  <a:schemeClr val="tx1"/>
                </a:solidFill>
                <a:latin typeface="Arial Black" pitchFamily="34" charset="0"/>
              </a:rPr>
              <a:t>Helpful hints</a:t>
            </a:r>
            <a:endParaRPr lang="ar-IQ" dirty="0">
              <a:solidFill>
                <a:schemeClr val="tx1"/>
              </a:solidFill>
              <a:latin typeface="Arial Black" pitchFamily="34" charset="0"/>
            </a:endParaRPr>
          </a:p>
        </p:txBody>
      </p:sp>
      <p:sp>
        <p:nvSpPr>
          <p:cNvPr id="4" name="مربع نص 3"/>
          <p:cNvSpPr txBox="1"/>
          <p:nvPr/>
        </p:nvSpPr>
        <p:spPr>
          <a:xfrm>
            <a:off x="395536" y="1412776"/>
            <a:ext cx="7889587" cy="4801314"/>
          </a:xfrm>
          <a:prstGeom prst="rect">
            <a:avLst/>
          </a:prstGeom>
          <a:noFill/>
        </p:spPr>
        <p:txBody>
          <a:bodyPr wrap="square" rtlCol="1">
            <a:spAutoFit/>
          </a:bodyPr>
          <a:lstStyle/>
          <a:p>
            <a:pPr marL="285750" indent="-285750" algn="l" rtl="0">
              <a:buFont typeface="Wingdings" pitchFamily="2" charset="2"/>
              <a:buChar char="Ø"/>
            </a:pPr>
            <a:r>
              <a:rPr lang="en-US" b="1" dirty="0"/>
              <a:t>Tissue may be subjected t excessive pressure, tensi01t or shrinkage </a:t>
            </a:r>
            <a:r>
              <a:rPr lang="en-US" b="1" dirty="0" smtClean="0"/>
              <a:t>during </a:t>
            </a:r>
            <a:r>
              <a:rPr lang="en-US" b="1" dirty="0"/>
              <a:t>processing resulting in separations of </a:t>
            </a:r>
            <a:r>
              <a:rPr lang="en-US" b="1" dirty="0" smtClean="0"/>
              <a:t>tissue</a:t>
            </a:r>
          </a:p>
          <a:p>
            <a:pPr marL="285750" indent="-285750" algn="l" rtl="0">
              <a:buFont typeface="Wingdings" pitchFamily="2" charset="2"/>
              <a:buChar char="Ø"/>
            </a:pPr>
            <a:endParaRPr lang="en-US" b="1" dirty="0"/>
          </a:p>
          <a:p>
            <a:pPr marL="285750" indent="-285750" algn="l" rtl="0">
              <a:buFont typeface="Wingdings" pitchFamily="2" charset="2"/>
              <a:buChar char="Ø"/>
            </a:pPr>
            <a:endParaRPr lang="en-US" b="1" dirty="0" smtClean="0"/>
          </a:p>
          <a:p>
            <a:pPr marL="285750" indent="-285750" algn="l" rtl="0">
              <a:buFont typeface="Wingdings" pitchFamily="2" charset="2"/>
              <a:buChar char="Ø"/>
            </a:pPr>
            <a:endParaRPr lang="en-US" b="1" dirty="0"/>
          </a:p>
          <a:p>
            <a:pPr marL="285750" indent="-285750" algn="l" rtl="0">
              <a:buFont typeface="Wingdings" pitchFamily="2" charset="2"/>
              <a:buChar char="Ø"/>
            </a:pPr>
            <a:endParaRPr lang="en-US" b="1" dirty="0" smtClean="0"/>
          </a:p>
          <a:p>
            <a:pPr marL="285750" indent="-285750" algn="l" rtl="0">
              <a:buFont typeface="Wingdings" pitchFamily="2" charset="2"/>
              <a:buChar char="Ø"/>
            </a:pPr>
            <a:endParaRPr lang="en-US" b="1" dirty="0"/>
          </a:p>
          <a:p>
            <a:pPr marL="285750" indent="-285750" algn="l" rtl="0">
              <a:buFont typeface="Wingdings" pitchFamily="2" charset="2"/>
              <a:buChar char="Ø"/>
            </a:pPr>
            <a:r>
              <a:rPr lang="en-US" b="1" dirty="0"/>
              <a:t> Knife marks Caused by defects in the microtome knife or by accumulation of debris on the knife </a:t>
            </a:r>
            <a:r>
              <a:rPr lang="en-US" b="1" dirty="0" smtClean="0"/>
              <a:t>edg</a:t>
            </a:r>
          </a:p>
          <a:p>
            <a:pPr marL="285750" indent="-285750" algn="l" rtl="0">
              <a:buFont typeface="Wingdings" pitchFamily="2" charset="2"/>
              <a:buChar char="Ø"/>
            </a:pPr>
            <a:endParaRPr lang="en-US" b="1" dirty="0" smtClean="0"/>
          </a:p>
          <a:p>
            <a:pPr algn="l" rtl="0"/>
            <a:endParaRPr lang="en-US" b="1" dirty="0"/>
          </a:p>
          <a:p>
            <a:pPr marL="285750" indent="-285750" algn="l" rtl="0">
              <a:buFont typeface="Wingdings" pitchFamily="2" charset="2"/>
              <a:buChar char="Ø"/>
            </a:pPr>
            <a:endParaRPr lang="en-US" b="1" dirty="0" smtClean="0"/>
          </a:p>
          <a:p>
            <a:pPr marL="285750" indent="-285750" algn="l" rtl="0">
              <a:buFont typeface="Wingdings" pitchFamily="2" charset="2"/>
              <a:buChar char="Ø"/>
            </a:pPr>
            <a:endParaRPr lang="en-US" b="1" dirty="0"/>
          </a:p>
          <a:p>
            <a:pPr marL="285750" indent="-285750" algn="l" rtl="0">
              <a:buFont typeface="Wingdings" pitchFamily="2" charset="2"/>
              <a:buChar char="Ø"/>
            </a:pPr>
            <a:endParaRPr lang="en-US" b="1" dirty="0" smtClean="0"/>
          </a:p>
          <a:p>
            <a:pPr marL="285750" indent="-285750" algn="l" rtl="0">
              <a:buFont typeface="Wingdings" pitchFamily="2" charset="2"/>
              <a:buChar char="Ø"/>
            </a:pPr>
            <a:r>
              <a:rPr lang="en-US" b="1" dirty="0"/>
              <a:t>Occasionally , solution accumulate precipitate that may stick to the </a:t>
            </a:r>
            <a:r>
              <a:rPr lang="en-US" b="1" dirty="0" smtClean="0"/>
              <a:t>surface </a:t>
            </a:r>
            <a:r>
              <a:rPr lang="en-US" b="1" dirty="0"/>
              <a:t>tissue section during staining procedure</a:t>
            </a:r>
            <a:endParaRPr lang="ar-IQ" b="1" dirty="0"/>
          </a:p>
          <a:p>
            <a:pPr marL="285750" indent="-285750" algn="l" rtl="0">
              <a:buFont typeface="Wingdings" pitchFamily="2" charset="2"/>
              <a:buChar char="Ø"/>
            </a:pPr>
            <a:endParaRPr lang="en-US" b="1" dirty="0" smtClean="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735941"/>
            <a:ext cx="2215877" cy="1549043"/>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17032"/>
            <a:ext cx="2215877" cy="1440160"/>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5614015"/>
            <a:ext cx="2215877" cy="1200150"/>
          </a:xfrm>
          <a:prstGeom prst="rect">
            <a:avLst/>
          </a:prstGeom>
        </p:spPr>
      </p:pic>
    </p:spTree>
    <p:extLst>
      <p:ext uri="{BB962C8B-B14F-4D97-AF65-F5344CB8AC3E}">
        <p14:creationId xmlns:p14="http://schemas.microsoft.com/office/powerpoint/2010/main" val="217088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t="14603"/>
          <a:stretch/>
        </p:blipFill>
        <p:spPr>
          <a:xfrm>
            <a:off x="0" y="0"/>
            <a:ext cx="8820471" cy="6858000"/>
          </a:xfrm>
          <a:prstGeom prst="rect">
            <a:avLst/>
          </a:prstGeom>
        </p:spPr>
      </p:pic>
    </p:spTree>
    <p:extLst>
      <p:ext uri="{BB962C8B-B14F-4D97-AF65-F5344CB8AC3E}">
        <p14:creationId xmlns:p14="http://schemas.microsoft.com/office/powerpoint/2010/main" val="2416045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48464" cy="6858000"/>
          </a:xfrm>
          <a:prstGeom prst="rect">
            <a:avLst/>
          </a:prstGeom>
        </p:spPr>
      </p:pic>
    </p:spTree>
    <p:extLst>
      <p:ext uri="{BB962C8B-B14F-4D97-AF65-F5344CB8AC3E}">
        <p14:creationId xmlns:p14="http://schemas.microsoft.com/office/powerpoint/2010/main" val="15612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48464" cy="6858000"/>
          </a:xfrm>
          <a:prstGeom prst="rect">
            <a:avLst/>
          </a:prstGeom>
          <a:ln>
            <a:noFill/>
          </a:ln>
          <a:effectLst>
            <a:outerShdw blurRad="292100" dist="139700" dir="2700000" algn="tl" rotWithShape="0">
              <a:srgbClr val="333333">
                <a:alpha val="65000"/>
              </a:srgbClr>
            </a:outerShdw>
          </a:effectLst>
        </p:spPr>
      </p:pic>
      <p:sp>
        <p:nvSpPr>
          <p:cNvPr id="6" name="مربع نص 5"/>
          <p:cNvSpPr txBox="1"/>
          <p:nvPr/>
        </p:nvSpPr>
        <p:spPr>
          <a:xfrm>
            <a:off x="-20275" y="4995952"/>
            <a:ext cx="8748464" cy="1862048"/>
          </a:xfrm>
          <a:prstGeom prst="rect">
            <a:avLst/>
          </a:prstGeom>
          <a:noFill/>
        </p:spPr>
        <p:txBody>
          <a:bodyPr wrap="square" rtlCol="1">
            <a:spAutoFit/>
          </a:bodyPr>
          <a:lstStyle/>
          <a:p>
            <a:pPr algn="l" rtl="0"/>
            <a:r>
              <a:rPr lang="en-US"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Thank you</a:t>
            </a:r>
            <a:endParaRPr lang="ar-IQ"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spTree>
    <p:extLst>
      <p:ext uri="{BB962C8B-B14F-4D97-AF65-F5344CB8AC3E}">
        <p14:creationId xmlns:p14="http://schemas.microsoft.com/office/powerpoint/2010/main" val="130071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80728"/>
            <a:ext cx="5328592" cy="5854233"/>
          </a:xfrm>
        </p:spPr>
        <p:txBody>
          <a:bodyPr>
            <a:normAutofit/>
          </a:bodyPr>
          <a:lstStyle/>
          <a:p>
            <a:pPr algn="just" rtl="0"/>
            <a:r>
              <a:rPr lang="en-US" sz="2400" b="1" dirty="0"/>
              <a:t>Fixation is a complex series of chemical events which brings about changes in the </a:t>
            </a:r>
            <a:r>
              <a:rPr lang="en-US" sz="2400" b="1" dirty="0" smtClean="0"/>
              <a:t>various </a:t>
            </a:r>
            <a:r>
              <a:rPr lang="en-US" sz="2400" b="1" dirty="0"/>
              <a:t>chemical constituents of cell like hardening, however the cell morphology and </a:t>
            </a:r>
            <a:r>
              <a:rPr lang="en-US" sz="2400" b="1" dirty="0" smtClean="0"/>
              <a:t>structural </a:t>
            </a:r>
            <a:r>
              <a:rPr lang="en-US" sz="2400" b="1" dirty="0"/>
              <a:t>detail is preserved</a:t>
            </a:r>
            <a:r>
              <a:rPr lang="en-US" sz="2400" b="1" dirty="0" smtClean="0"/>
              <a:t>.</a:t>
            </a:r>
          </a:p>
          <a:p>
            <a:pPr algn="just" rtl="0"/>
            <a:r>
              <a:rPr lang="en-US" sz="2400" b="1" dirty="0"/>
              <a:t>Unless a tissue is fixed soon after the removal from the body it will undergo </a:t>
            </a:r>
            <a:r>
              <a:rPr lang="en-US" sz="2400" b="1" dirty="0" smtClean="0"/>
              <a:t>degenerative </a:t>
            </a:r>
            <a:r>
              <a:rPr lang="en-US" sz="2400" b="1" dirty="0"/>
              <a:t>changes due to autolysis and putrefaction so that the morphology of the </a:t>
            </a:r>
            <a:r>
              <a:rPr lang="en-US" sz="2400" b="1" dirty="0" smtClean="0"/>
              <a:t>individual </a:t>
            </a:r>
            <a:r>
              <a:rPr lang="en-US" sz="2400" b="1" dirty="0"/>
              <a:t>cell will be </a:t>
            </a:r>
            <a:r>
              <a:rPr lang="en-US" sz="2400" b="1" dirty="0" smtClean="0"/>
              <a:t>lost</a:t>
            </a:r>
            <a:r>
              <a:rPr lang="en-US" sz="2000" b="1" dirty="0" smtClean="0"/>
              <a:t>.</a:t>
            </a:r>
            <a:endParaRPr lang="ar-IQ" sz="2000" b="1" dirty="0"/>
          </a:p>
        </p:txBody>
      </p:sp>
      <p:sp>
        <p:nvSpPr>
          <p:cNvPr id="2" name="عنوان 1"/>
          <p:cNvSpPr>
            <a:spLocks noGrp="1"/>
          </p:cNvSpPr>
          <p:nvPr>
            <p:ph type="title"/>
          </p:nvPr>
        </p:nvSpPr>
        <p:spPr>
          <a:xfrm>
            <a:off x="755576" y="396373"/>
            <a:ext cx="4248472" cy="864096"/>
          </a:xfrm>
        </p:spPr>
        <p:style>
          <a:lnRef idx="1">
            <a:schemeClr val="accent1"/>
          </a:lnRef>
          <a:fillRef idx="2">
            <a:schemeClr val="accent1"/>
          </a:fillRef>
          <a:effectRef idx="1">
            <a:schemeClr val="accent1"/>
          </a:effectRef>
          <a:fontRef idx="minor">
            <a:schemeClr val="dk1"/>
          </a:fontRef>
        </p:style>
        <p:txBody>
          <a:bodyPr/>
          <a:lstStyle/>
          <a:p>
            <a:pPr algn="l"/>
            <a:r>
              <a:rPr lang="en-US" b="1" dirty="0">
                <a:solidFill>
                  <a:schemeClr val="tx1">
                    <a:lumMod val="65000"/>
                    <a:lumOff val="35000"/>
                  </a:schemeClr>
                </a:solidFill>
              </a:rPr>
              <a:t>What is Fixation of Tissue?</a:t>
            </a:r>
            <a:endParaRPr lang="ar-IQ" b="1" dirty="0">
              <a:solidFill>
                <a:schemeClr val="tx1">
                  <a:lumMod val="65000"/>
                  <a:lumOff val="35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04664"/>
            <a:ext cx="2592288" cy="6120680"/>
          </a:xfrm>
          <a:prstGeom prst="rect">
            <a:avLst/>
          </a:prstGeom>
        </p:spPr>
      </p:pic>
    </p:spTree>
    <p:extLst>
      <p:ext uri="{BB962C8B-B14F-4D97-AF65-F5344CB8AC3E}">
        <p14:creationId xmlns:p14="http://schemas.microsoft.com/office/powerpoint/2010/main" val="889859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2348880"/>
            <a:ext cx="7272924" cy="3508977"/>
          </a:xfrm>
        </p:spPr>
        <p:txBody>
          <a:bodyPr>
            <a:normAutofit lnSpcReduction="10000"/>
          </a:bodyPr>
          <a:lstStyle/>
          <a:p>
            <a:pPr algn="just" rtl="0"/>
            <a:r>
              <a:rPr lang="en-US" sz="2400" b="1" dirty="0" smtClean="0"/>
              <a:t>To </a:t>
            </a:r>
            <a:r>
              <a:rPr lang="en-US" sz="2400" b="1" dirty="0"/>
              <a:t>preserve the tissues as close to their living state as possible</a:t>
            </a:r>
          </a:p>
          <a:p>
            <a:pPr algn="just" rtl="0"/>
            <a:r>
              <a:rPr lang="en-US" sz="2400" b="1" dirty="0" smtClean="0"/>
              <a:t>To </a:t>
            </a:r>
            <a:r>
              <a:rPr lang="en-US" sz="2400" b="1" dirty="0"/>
              <a:t>prevent autolysis and putrefaction</a:t>
            </a:r>
            <a:r>
              <a:rPr lang="en-US" sz="2400" b="1" dirty="0" smtClean="0"/>
              <a:t>.</a:t>
            </a:r>
            <a:endParaRPr lang="en-US" sz="2400" b="1" dirty="0"/>
          </a:p>
          <a:p>
            <a:pPr algn="just" rtl="0"/>
            <a:r>
              <a:rPr lang="en-US" sz="2400" b="1" dirty="0" smtClean="0"/>
              <a:t>To </a:t>
            </a:r>
            <a:r>
              <a:rPr lang="en-US" sz="2400" b="1" dirty="0"/>
              <a:t>prevent tissues from changing their shape and size during processing</a:t>
            </a:r>
          </a:p>
          <a:p>
            <a:pPr algn="just" rtl="0"/>
            <a:r>
              <a:rPr lang="en-US" sz="2400" b="1" dirty="0" smtClean="0"/>
              <a:t>To </a:t>
            </a:r>
            <a:r>
              <a:rPr lang="en-US" sz="2400" b="1" dirty="0"/>
              <a:t>harden the tissues</a:t>
            </a:r>
          </a:p>
          <a:p>
            <a:pPr algn="just" rtl="0"/>
            <a:r>
              <a:rPr lang="en-US" sz="2400" b="1" dirty="0" smtClean="0"/>
              <a:t>To </a:t>
            </a:r>
            <a:r>
              <a:rPr lang="en-US" sz="2400" b="1" dirty="0"/>
              <a:t>allow clear staining of sections subsequently</a:t>
            </a:r>
          </a:p>
          <a:p>
            <a:pPr algn="just" rtl="0"/>
            <a:r>
              <a:rPr lang="en-US" sz="2400" b="1" dirty="0" smtClean="0"/>
              <a:t>To </a:t>
            </a:r>
            <a:r>
              <a:rPr lang="en-US" sz="2400" b="1" dirty="0"/>
              <a:t>improve the optical differentiation of cells &amp; tissues.</a:t>
            </a:r>
            <a:endParaRPr lang="ar-IQ" sz="2400" b="1" dirty="0"/>
          </a:p>
        </p:txBody>
      </p:sp>
      <p:sp>
        <p:nvSpPr>
          <p:cNvPr id="2" name="عنوان 1"/>
          <p:cNvSpPr>
            <a:spLocks noGrp="1"/>
          </p:cNvSpPr>
          <p:nvPr>
            <p:ph type="title"/>
          </p:nvPr>
        </p:nvSpPr>
        <p:spPr>
          <a:xfrm>
            <a:off x="971600" y="1347873"/>
            <a:ext cx="3799656" cy="867370"/>
          </a:xfrm>
        </p:spPr>
        <p:style>
          <a:lnRef idx="1">
            <a:schemeClr val="accent1"/>
          </a:lnRef>
          <a:fillRef idx="2">
            <a:schemeClr val="accent1"/>
          </a:fillRef>
          <a:effectRef idx="1">
            <a:schemeClr val="accent1"/>
          </a:effectRef>
          <a:fontRef idx="minor">
            <a:schemeClr val="dk1"/>
          </a:fontRef>
        </p:style>
        <p:txBody>
          <a:bodyPr/>
          <a:lstStyle/>
          <a:p>
            <a:pPr algn="l"/>
            <a:r>
              <a:rPr lang="en-US" b="1" dirty="0">
                <a:solidFill>
                  <a:schemeClr val="tx1">
                    <a:lumMod val="95000"/>
                    <a:lumOff val="5000"/>
                  </a:schemeClr>
                </a:solidFill>
              </a:rPr>
              <a:t>Properties of Fixation</a:t>
            </a:r>
            <a:endParaRPr lang="ar-IQ" b="1" dirty="0">
              <a:solidFill>
                <a:schemeClr val="tx1">
                  <a:lumMod val="95000"/>
                  <a:lumOff val="5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3" y="334070"/>
            <a:ext cx="3456385" cy="2027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5670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67544" y="476672"/>
            <a:ext cx="2952328" cy="864096"/>
          </a:xfrm>
        </p:spPr>
        <p:style>
          <a:lnRef idx="1">
            <a:schemeClr val="accent6"/>
          </a:lnRef>
          <a:fillRef idx="2">
            <a:schemeClr val="accent6"/>
          </a:fillRef>
          <a:effectRef idx="1">
            <a:schemeClr val="accent6"/>
          </a:effectRef>
          <a:fontRef idx="minor">
            <a:schemeClr val="dk1"/>
          </a:fontRef>
        </p:style>
        <p:txBody>
          <a:bodyPr/>
          <a:lstStyle/>
          <a:p>
            <a:pPr algn="ctr"/>
            <a:r>
              <a:rPr lang="en-US" b="1" dirty="0" smtClean="0"/>
              <a:t>Types </a:t>
            </a:r>
            <a:r>
              <a:rPr lang="en-US" b="1" dirty="0"/>
              <a:t>of Fixation </a:t>
            </a:r>
            <a:endParaRPr lang="ar-IQ" b="1" dirty="0"/>
          </a:p>
        </p:txBody>
      </p:sp>
      <p:graphicFrame>
        <p:nvGraphicFramePr>
          <p:cNvPr id="4" name="رسم تخطيطي 3"/>
          <p:cNvGraphicFramePr/>
          <p:nvPr>
            <p:extLst>
              <p:ext uri="{D42A27DB-BD31-4B8C-83A1-F6EECF244321}">
                <p14:modId xmlns:p14="http://schemas.microsoft.com/office/powerpoint/2010/main" val="549127234"/>
              </p:ext>
            </p:extLst>
          </p:nvPr>
        </p:nvGraphicFramePr>
        <p:xfrm>
          <a:off x="0" y="2060848"/>
          <a:ext cx="853286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رسم تخطيطي 4"/>
          <p:cNvGraphicFramePr/>
          <p:nvPr>
            <p:extLst>
              <p:ext uri="{D42A27DB-BD31-4B8C-83A1-F6EECF244321}">
                <p14:modId xmlns:p14="http://schemas.microsoft.com/office/powerpoint/2010/main" val="2701747768"/>
              </p:ext>
            </p:extLst>
          </p:nvPr>
        </p:nvGraphicFramePr>
        <p:xfrm>
          <a:off x="0" y="404664"/>
          <a:ext cx="8460432"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مربع نص 6"/>
          <p:cNvSpPr txBox="1"/>
          <p:nvPr/>
        </p:nvSpPr>
        <p:spPr>
          <a:xfrm>
            <a:off x="196280" y="5157192"/>
            <a:ext cx="8496944" cy="1200329"/>
          </a:xfrm>
          <a:prstGeom prst="rect">
            <a:avLst/>
          </a:prstGeom>
          <a:noFill/>
        </p:spPr>
        <p:txBody>
          <a:bodyPr wrap="square" rtlCol="1">
            <a:spAutoFit/>
          </a:bodyPr>
          <a:lstStyle/>
          <a:p>
            <a:pPr algn="just" rtl="0"/>
            <a:r>
              <a:rPr lang="en-US" b="1" dirty="0">
                <a:solidFill>
                  <a:srgbClr val="FF0000"/>
                </a:solidFill>
              </a:rPr>
              <a:t>Choice of fixative </a:t>
            </a:r>
            <a:r>
              <a:rPr lang="en-US" dirty="0"/>
              <a:t>- </a:t>
            </a:r>
            <a:r>
              <a:rPr lang="en-US" b="1" dirty="0"/>
              <a:t>The choice of fixative depends on the treatment a tissue is going </a:t>
            </a:r>
          </a:p>
          <a:p>
            <a:pPr algn="just" rtl="0"/>
            <a:r>
              <a:rPr lang="en-US" b="1" dirty="0"/>
              <a:t>to receive after fixation e.g., what is the chemical structure that needs to be stained? If </a:t>
            </a:r>
          </a:p>
          <a:p>
            <a:pPr algn="just" rtl="0"/>
            <a:r>
              <a:rPr lang="en-US" b="1" dirty="0"/>
              <a:t>fat is to be demonstrated the formalin fixed tissue is better. For demonstration of </a:t>
            </a:r>
          </a:p>
          <a:p>
            <a:pPr algn="just" rtl="0"/>
            <a:r>
              <a:rPr lang="en-US" b="1" dirty="0"/>
              <a:t>glycogen formalin should never be used instead alcohol should be the choice of fixative.</a:t>
            </a:r>
            <a:endParaRPr lang="ar-IQ" b="1" dirty="0"/>
          </a:p>
        </p:txBody>
      </p:sp>
    </p:spTree>
    <p:extLst>
      <p:ext uri="{BB962C8B-B14F-4D97-AF65-F5344CB8AC3E}">
        <p14:creationId xmlns:p14="http://schemas.microsoft.com/office/powerpoint/2010/main" val="218347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003040"/>
            <a:ext cx="8136904" cy="5256584"/>
          </a:xfrm>
        </p:spPr>
        <p:txBody>
          <a:bodyPr>
            <a:noAutofit/>
          </a:bodyPr>
          <a:lstStyle/>
          <a:p>
            <a:pPr marL="411480" indent="-342900" algn="just" rtl="0">
              <a:buFont typeface="+mj-lt"/>
              <a:buAutoNum type="arabicPeriod"/>
            </a:pPr>
            <a:r>
              <a:rPr lang="en-US" b="1" dirty="0" smtClean="0">
                <a:latin typeface="Bahnschrift SemiCondensed" pitchFamily="34" charset="0"/>
              </a:rPr>
              <a:t>Take of small piece of tissue</a:t>
            </a:r>
          </a:p>
          <a:p>
            <a:pPr marL="411480" indent="-342900" algn="just" rtl="0">
              <a:buFont typeface="+mj-lt"/>
              <a:buAutoNum type="arabicPeriod"/>
            </a:pPr>
            <a:r>
              <a:rPr lang="en-US" b="1" dirty="0" smtClean="0">
                <a:latin typeface="Bahnschrift SemiCondensed" pitchFamily="34" charset="0"/>
              </a:rPr>
              <a:t>Piece is removed with sharp knife in a particular orientation.</a:t>
            </a:r>
          </a:p>
          <a:p>
            <a:pPr marL="411480" indent="-342900" algn="just" rtl="0">
              <a:buFont typeface="+mj-lt"/>
              <a:buAutoNum type="arabicPeriod"/>
            </a:pPr>
            <a:r>
              <a:rPr lang="en-US" b="1" dirty="0" smtClean="0">
                <a:latin typeface="Bahnschrift SemiCondensed" pitchFamily="34" charset="0"/>
              </a:rPr>
              <a:t>Size of 1 cm to achieve better penetration of fixative</a:t>
            </a:r>
          </a:p>
          <a:p>
            <a:pPr marL="411480" indent="-342900" algn="just" rtl="0">
              <a:buFont typeface="+mj-lt"/>
              <a:buAutoNum type="arabicPeriod"/>
            </a:pPr>
            <a:r>
              <a:rPr lang="en-US" b="1" dirty="0" smtClean="0">
                <a:latin typeface="Bahnschrift SemiCondensed" pitchFamily="34" charset="0"/>
              </a:rPr>
              <a:t>Washing the specimen with normal saline to achieve maximum penetration of fixative.</a:t>
            </a:r>
            <a:endParaRPr lang="ar-IQ" b="1" dirty="0" smtClean="0">
              <a:latin typeface="Bahnschrift SemiCondensed" pitchFamily="34" charset="0"/>
            </a:endParaRPr>
          </a:p>
          <a:p>
            <a:pPr marL="411480" indent="-342900" algn="just" rtl="0">
              <a:buFont typeface="+mj-lt"/>
              <a:buAutoNum type="arabicPeriod"/>
            </a:pPr>
            <a:r>
              <a:rPr lang="en-US" b="1" dirty="0" smtClean="0">
                <a:latin typeface="Bahnschrift SemiCondensed" pitchFamily="34" charset="0"/>
              </a:rPr>
              <a:t>At the time of tissue collection, it should be kept in mind that the representative tissue piece should include the part of lesion and a part of normal tissue.</a:t>
            </a:r>
          </a:p>
          <a:p>
            <a:pPr marL="411480" indent="-342900" algn="just" rtl="0">
              <a:buFont typeface="+mj-lt"/>
              <a:buAutoNum type="arabicPeriod"/>
            </a:pPr>
            <a:r>
              <a:rPr lang="en-US" b="1" dirty="0" smtClean="0">
                <a:latin typeface="Bahnschrift SemiCondensed" pitchFamily="34" charset="0"/>
              </a:rPr>
              <a:t>Tissue pieces for histopathological exanination should be collected from all the organs.</a:t>
            </a:r>
            <a:endParaRPr lang="ar-IQ" b="1" dirty="0" smtClean="0">
              <a:latin typeface="Bahnschrift SemiCondensed" pitchFamily="34" charset="0"/>
            </a:endParaRPr>
          </a:p>
          <a:p>
            <a:pPr marL="411480" indent="-342900" algn="just" rtl="0">
              <a:buFont typeface="+mj-lt"/>
              <a:buAutoNum type="arabicPeriod"/>
            </a:pPr>
            <a:r>
              <a:rPr lang="ar-IQ" b="1" dirty="0" smtClean="0">
                <a:latin typeface="Bahnschrift SemiCondensed" pitchFamily="34" charset="0"/>
              </a:rPr>
              <a:t> </a:t>
            </a:r>
            <a:r>
              <a:rPr lang="en-US" b="1" dirty="0" smtClean="0">
                <a:latin typeface="Bahnschrift SemiCondensed" pitchFamily="34" charset="0"/>
              </a:rPr>
              <a:t>Tissues should be collected directly in the fixative and not in any other pot or water.</a:t>
            </a:r>
          </a:p>
          <a:p>
            <a:pPr marL="411480" indent="-342900" algn="just" rtl="0">
              <a:buFont typeface="+mj-lt"/>
              <a:buAutoNum type="arabicPeriod"/>
            </a:pPr>
            <a:r>
              <a:rPr lang="ar-IQ" b="1" dirty="0" smtClean="0">
                <a:latin typeface="Bahnschrift SemiCondensed" pitchFamily="34" charset="0"/>
              </a:rPr>
              <a:t> </a:t>
            </a:r>
            <a:r>
              <a:rPr lang="en-US" b="1" dirty="0" smtClean="0">
                <a:latin typeface="Bahnschrift SemiCondensed" pitchFamily="34" charset="0"/>
              </a:rPr>
              <a:t>The tissue pieces from hollow organs like intestines, oviduct etc should be cut transversely and placed on a hard paper.</a:t>
            </a:r>
          </a:p>
          <a:p>
            <a:pPr marL="411480" indent="-342900" algn="just" rtl="0">
              <a:buFont typeface="+mj-lt"/>
              <a:buAutoNum type="arabicPeriod"/>
            </a:pPr>
            <a:r>
              <a:rPr lang="ar-IQ" b="1" dirty="0" smtClean="0">
                <a:latin typeface="Bahnschrift SemiCondensed" pitchFamily="34" charset="0"/>
              </a:rPr>
              <a:t> </a:t>
            </a:r>
            <a:r>
              <a:rPr lang="en-US" b="1" dirty="0" smtClean="0">
                <a:latin typeface="Bahnschrift SemiCondensed" pitchFamily="34" charset="0"/>
              </a:rPr>
              <a:t>The representative tissue should not be collected from such damaged portions.</a:t>
            </a:r>
            <a:endParaRPr lang="ar-IQ" b="1" dirty="0">
              <a:latin typeface="Bahnschrift SemiCondensed" pitchFamily="34" charset="0"/>
            </a:endParaRPr>
          </a:p>
        </p:txBody>
      </p:sp>
      <p:sp>
        <p:nvSpPr>
          <p:cNvPr id="2" name="عنوان 1"/>
          <p:cNvSpPr>
            <a:spLocks noGrp="1"/>
          </p:cNvSpPr>
          <p:nvPr>
            <p:ph type="title"/>
          </p:nvPr>
        </p:nvSpPr>
        <p:spPr>
          <a:xfrm>
            <a:off x="683568" y="260648"/>
            <a:ext cx="5688632" cy="956054"/>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ar-IQ" sz="2800" b="1" dirty="0" smtClean="0">
                <a:solidFill>
                  <a:schemeClr val="tx1">
                    <a:lumMod val="95000"/>
                    <a:lumOff val="5000"/>
                  </a:schemeClr>
                </a:solidFill>
              </a:rPr>
              <a:t>:</a:t>
            </a:r>
            <a:r>
              <a:rPr lang="en-US" sz="2800" b="1" dirty="0" smtClean="0">
                <a:solidFill>
                  <a:schemeClr val="tx1">
                    <a:lumMod val="95000"/>
                    <a:lumOff val="5000"/>
                  </a:schemeClr>
                </a:solidFill>
              </a:rPr>
              <a:t>Sample </a:t>
            </a:r>
            <a:r>
              <a:rPr lang="en-US" sz="2800" b="1" dirty="0">
                <a:solidFill>
                  <a:schemeClr val="tx1">
                    <a:lumMod val="95000"/>
                    <a:lumOff val="5000"/>
                  </a:schemeClr>
                </a:solidFill>
              </a:rPr>
              <a:t>collection and preservation</a:t>
            </a:r>
            <a:endParaRPr lang="ar-IQ" sz="2800" b="1" dirty="0">
              <a:solidFill>
                <a:schemeClr val="tx1">
                  <a:lumMod val="95000"/>
                  <a:lumOff val="5000"/>
                </a:schemeClr>
              </a:solidFill>
            </a:endParaRPr>
          </a:p>
        </p:txBody>
      </p:sp>
      <p:sp>
        <p:nvSpPr>
          <p:cNvPr id="5" name="مستطيل مستدير الزوايا 4"/>
          <p:cNvSpPr/>
          <p:nvPr/>
        </p:nvSpPr>
        <p:spPr>
          <a:xfrm>
            <a:off x="1259632" y="5949280"/>
            <a:ext cx="5904656" cy="72008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l" rtl="0"/>
            <a:r>
              <a:rPr lang="en-US" b="1" dirty="0">
                <a:solidFill>
                  <a:srgbClr val="7030A0"/>
                </a:solidFill>
              </a:rPr>
              <a:t>The sample information sent to the laboratory must be recorded: number, name, date, and sample type</a:t>
            </a:r>
            <a:r>
              <a:rPr lang="en-US" dirty="0"/>
              <a:t>.</a:t>
            </a:r>
            <a:endParaRPr lang="ar-IQ" dirty="0"/>
          </a:p>
        </p:txBody>
      </p:sp>
    </p:spTree>
    <p:extLst>
      <p:ext uri="{BB962C8B-B14F-4D97-AF65-F5344CB8AC3E}">
        <p14:creationId xmlns:p14="http://schemas.microsoft.com/office/powerpoint/2010/main" val="3761490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755576" y="620688"/>
            <a:ext cx="4267200" cy="936104"/>
          </a:xfrm>
        </p:spPr>
        <p:style>
          <a:lnRef idx="1">
            <a:schemeClr val="accent1"/>
          </a:lnRef>
          <a:fillRef idx="2">
            <a:schemeClr val="accent1"/>
          </a:fillRef>
          <a:effectRef idx="1">
            <a:schemeClr val="accent1"/>
          </a:effectRef>
          <a:fontRef idx="minor">
            <a:schemeClr val="dk1"/>
          </a:fontRef>
        </p:style>
        <p:txBody>
          <a:bodyPr/>
          <a:lstStyle/>
          <a:p>
            <a:pPr algn="l" rtl="0"/>
            <a:r>
              <a:rPr lang="en-US" b="1" dirty="0" smtClean="0"/>
              <a:t>Commonly used Fixatives</a:t>
            </a:r>
            <a:endParaRPr lang="ar-IQ" b="1" dirty="0"/>
          </a:p>
        </p:txBody>
      </p:sp>
      <p:sp>
        <p:nvSpPr>
          <p:cNvPr id="4" name="مربع نص 3"/>
          <p:cNvSpPr txBox="1"/>
          <p:nvPr/>
        </p:nvSpPr>
        <p:spPr>
          <a:xfrm>
            <a:off x="467544" y="1628800"/>
            <a:ext cx="8568952" cy="3139321"/>
          </a:xfrm>
          <a:prstGeom prst="rect">
            <a:avLst/>
          </a:prstGeom>
          <a:noFill/>
        </p:spPr>
        <p:txBody>
          <a:bodyPr wrap="square" rtlCol="1">
            <a:spAutoFit/>
          </a:bodyPr>
          <a:lstStyle/>
          <a:p>
            <a:pPr marL="342900" indent="-342900" algn="l" rtl="0">
              <a:buFont typeface="+mj-lt"/>
              <a:buAutoNum type="arabicPeriod"/>
            </a:pPr>
            <a:r>
              <a:rPr lang="en-US" b="1" dirty="0" smtClean="0"/>
              <a:t>Formalin solution  10 %</a:t>
            </a:r>
          </a:p>
          <a:p>
            <a:pPr marL="342900" indent="-342900" algn="l" rtl="0">
              <a:buFont typeface="+mj-lt"/>
              <a:buAutoNum type="arabicPeriod"/>
            </a:pPr>
            <a:r>
              <a:rPr lang="en-US" b="1" dirty="0" smtClean="0"/>
              <a:t>Buffered Formalin </a:t>
            </a:r>
            <a:r>
              <a:rPr lang="en-US" b="1" dirty="0"/>
              <a:t>Neutral </a:t>
            </a:r>
            <a:r>
              <a:rPr lang="en-US" b="1" dirty="0" smtClean="0"/>
              <a:t>solution</a:t>
            </a:r>
          </a:p>
          <a:p>
            <a:pPr marL="342900" indent="-342900" algn="l" rtl="0">
              <a:buFont typeface="+mj-lt"/>
              <a:buAutoNum type="arabicPeriod"/>
            </a:pPr>
            <a:r>
              <a:rPr lang="en-US" b="1" dirty="0"/>
              <a:t>Formalin Alcohol. (glyogen, good cytoplasmic fixation</a:t>
            </a:r>
            <a:r>
              <a:rPr lang="en-US" b="1" dirty="0" smtClean="0"/>
              <a:t>)</a:t>
            </a:r>
          </a:p>
          <a:p>
            <a:pPr marL="342900" indent="-342900" algn="l" rtl="0">
              <a:buFont typeface="+mj-lt"/>
              <a:buAutoNum type="arabicPeriod"/>
            </a:pPr>
            <a:r>
              <a:rPr lang="en-US" b="1" dirty="0"/>
              <a:t>Bouin's Fluid. (embryological specimens, Purkinje cells</a:t>
            </a:r>
            <a:r>
              <a:rPr lang="en-US" b="1" dirty="0" smtClean="0"/>
              <a:t>)</a:t>
            </a:r>
          </a:p>
          <a:p>
            <a:pPr marL="342900" indent="-342900" algn="l" rtl="0">
              <a:buFont typeface="+mj-lt"/>
              <a:buAutoNum type="arabicPeriod"/>
            </a:pPr>
            <a:r>
              <a:rPr lang="en-US" b="1" dirty="0" smtClean="0"/>
              <a:t>Aceton</a:t>
            </a:r>
          </a:p>
          <a:p>
            <a:pPr marL="342900" indent="-342900" algn="l" rtl="0">
              <a:buFont typeface="+mj-lt"/>
              <a:buAutoNum type="arabicPeriod"/>
            </a:pPr>
            <a:r>
              <a:rPr lang="en-US" b="1" dirty="0"/>
              <a:t>Ethyl Alcohol. (glycogen, pigments, amyloid, hylaine, elastic fibers and </a:t>
            </a:r>
            <a:r>
              <a:rPr lang="en-US" b="1" dirty="0" smtClean="0"/>
              <a:t>bacteria)</a:t>
            </a:r>
          </a:p>
          <a:p>
            <a:pPr marL="342900" indent="-342900" algn="l" rtl="0">
              <a:buFont typeface="+mj-lt"/>
              <a:buAutoNum type="arabicPeriod"/>
            </a:pPr>
            <a:r>
              <a:rPr lang="en-US" b="1" dirty="0"/>
              <a:t>Glacial acetic acid. (rapid fixation, swelling of cells</a:t>
            </a:r>
            <a:r>
              <a:rPr lang="en-US" b="1" dirty="0" smtClean="0"/>
              <a:t>)</a:t>
            </a:r>
          </a:p>
          <a:p>
            <a:pPr marL="342900" indent="-342900" algn="l" rtl="0">
              <a:buFont typeface="+mj-lt"/>
              <a:buAutoNum type="arabicPeriod"/>
            </a:pPr>
            <a:r>
              <a:rPr lang="en-US" b="1" dirty="0"/>
              <a:t>Potassium Dichromate</a:t>
            </a:r>
            <a:r>
              <a:rPr lang="en-US" b="1" dirty="0" smtClean="0"/>
              <a:t>.</a:t>
            </a:r>
          </a:p>
          <a:p>
            <a:pPr marL="342900" indent="-342900" algn="l" rtl="0">
              <a:buFont typeface="+mj-lt"/>
              <a:buAutoNum type="arabicPeriod"/>
            </a:pPr>
            <a:endParaRPr lang="en-US" dirty="0"/>
          </a:p>
          <a:p>
            <a:pPr marL="342900" indent="-342900" algn="l" rtl="0">
              <a:buFont typeface="+mj-lt"/>
              <a:buAutoNum type="arabicPeriod"/>
            </a:pPr>
            <a:endParaRPr lang="en-US" dirty="0" smtClean="0"/>
          </a:p>
          <a:p>
            <a:pPr marL="342900" indent="-342900" algn="l" rtl="0">
              <a:buFont typeface="+mj-lt"/>
              <a:buAutoNum type="arabicPeriod"/>
            </a:pPr>
            <a:endParaRPr lang="ar-IQ" dirty="0"/>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861706"/>
            <a:ext cx="3030636" cy="2996293"/>
          </a:xfrm>
          <a:prstGeom prst="rect">
            <a:avLst/>
          </a:prstGeom>
        </p:spPr>
      </p:pic>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870835"/>
            <a:ext cx="2982069" cy="2749324"/>
          </a:xfrm>
          <a:prstGeom prst="rect">
            <a:avLst/>
          </a:prstGeom>
        </p:spPr>
      </p:pic>
    </p:spTree>
    <p:extLst>
      <p:ext uri="{BB962C8B-B14F-4D97-AF65-F5344CB8AC3E}">
        <p14:creationId xmlns:p14="http://schemas.microsoft.com/office/powerpoint/2010/main" val="158939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0832" y="188640"/>
            <a:ext cx="8447632" cy="72008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smtClean="0"/>
              <a:t>Fixation Steps</a:t>
            </a:r>
            <a:endParaRPr lang="ar-IQ" sz="3200" b="1" dirty="0"/>
          </a:p>
        </p:txBody>
      </p:sp>
      <p:sp>
        <p:nvSpPr>
          <p:cNvPr id="13" name="مربع نص 12"/>
          <p:cNvSpPr txBox="1"/>
          <p:nvPr/>
        </p:nvSpPr>
        <p:spPr>
          <a:xfrm>
            <a:off x="300832" y="1003513"/>
            <a:ext cx="8064896" cy="7294305"/>
          </a:xfrm>
          <a:prstGeom prst="rect">
            <a:avLst/>
          </a:prstGeom>
          <a:noFill/>
        </p:spPr>
        <p:txBody>
          <a:bodyPr wrap="square" rtlCol="1">
            <a:spAutoFit/>
          </a:bodyPr>
          <a:lstStyle/>
          <a:p>
            <a:pPr marL="342900" indent="-342900" algn="just" rtl="0">
              <a:buFont typeface="+mj-lt"/>
              <a:buAutoNum type="arabicPeriod"/>
            </a:pPr>
            <a:r>
              <a:rPr lang="en-US" b="1" dirty="0"/>
              <a:t>solution for </a:t>
            </a:r>
            <a:r>
              <a:rPr lang="en-US" b="1" dirty="0" smtClean="0"/>
              <a:t>20-24 h: </a:t>
            </a:r>
            <a:endParaRPr lang="en-US" b="1" dirty="0" smtClean="0"/>
          </a:p>
          <a:p>
            <a:pPr marL="342900" indent="-342900" algn="just" rtl="0">
              <a:buFont typeface="+mj-lt"/>
              <a:buAutoNum type="arabicPeriod"/>
            </a:pPr>
            <a:endParaRPr lang="en-US" b="1" dirty="0"/>
          </a:p>
          <a:p>
            <a:pPr marL="342900" indent="-342900" algn="just" rtl="0">
              <a:buFont typeface="+mj-lt"/>
              <a:buAutoNum type="arabicPeriod"/>
            </a:pPr>
            <a:endParaRPr lang="en-US" b="1" dirty="0" smtClean="0"/>
          </a:p>
          <a:p>
            <a:pPr marL="342900" indent="-342900" algn="just" rtl="0">
              <a:buFont typeface="+mj-lt"/>
              <a:buAutoNum type="arabicPeriod"/>
            </a:pPr>
            <a:endParaRPr lang="en-US" b="1" dirty="0"/>
          </a:p>
          <a:p>
            <a:pPr marL="342900" indent="-342900" algn="just" rtl="0">
              <a:buFont typeface="+mj-lt"/>
              <a:buAutoNum type="arabicPeriod"/>
            </a:pPr>
            <a:r>
              <a:rPr lang="en-US" b="1" dirty="0" smtClean="0"/>
              <a:t>Trimming </a:t>
            </a:r>
            <a:r>
              <a:rPr lang="en-US" b="1" dirty="0"/>
              <a:t>of </a:t>
            </a:r>
            <a:r>
              <a:rPr lang="en-US" b="1" dirty="0" smtClean="0"/>
              <a:t>tissue: </a:t>
            </a:r>
            <a:r>
              <a:rPr lang="en-US" dirty="0"/>
              <a:t>The tissue is cut and placed in special capsules and each capsule is numbered according to the record number attached to the register</a:t>
            </a:r>
            <a:r>
              <a:rPr lang="en-US" dirty="0" smtClean="0"/>
              <a:t>.</a:t>
            </a:r>
          </a:p>
          <a:p>
            <a:pPr marL="342900" indent="-342900" algn="just" rtl="0">
              <a:buFont typeface="+mj-lt"/>
              <a:buAutoNum type="arabicPeriod"/>
            </a:pPr>
            <a:endParaRPr lang="en-US" b="1" dirty="0"/>
          </a:p>
          <a:p>
            <a:pPr marL="342900" indent="-342900" algn="just" rtl="0">
              <a:buFont typeface="+mj-lt"/>
              <a:buAutoNum type="arabicPeriod"/>
            </a:pPr>
            <a:endParaRPr lang="en-US" b="1" dirty="0" smtClean="0"/>
          </a:p>
          <a:p>
            <a:pPr marL="342900" indent="-342900" algn="just" rtl="0">
              <a:buFont typeface="+mj-lt"/>
              <a:buAutoNum type="arabicPeriod"/>
            </a:pPr>
            <a:endParaRPr lang="en-US" b="1" dirty="0"/>
          </a:p>
          <a:p>
            <a:pPr marL="342900" indent="-342900" algn="just" rtl="0">
              <a:buFont typeface="+mj-lt"/>
              <a:buAutoNum type="arabicPeriod"/>
            </a:pPr>
            <a:endParaRPr lang="en-US" b="1" dirty="0" smtClean="0"/>
          </a:p>
          <a:p>
            <a:pPr marL="342900" indent="-342900" algn="just" rtl="0">
              <a:buFont typeface="+mj-lt"/>
              <a:buAutoNum type="arabicPeriod"/>
            </a:pPr>
            <a:r>
              <a:rPr lang="en-US" b="1" dirty="0" smtClean="0"/>
              <a:t>Washing </a:t>
            </a:r>
            <a:r>
              <a:rPr lang="en-US" b="1" dirty="0"/>
              <a:t>of the Tissue: </a:t>
            </a:r>
            <a:r>
              <a:rPr lang="en-US" dirty="0"/>
              <a:t>Washing of tissue under running tape </a:t>
            </a:r>
            <a:r>
              <a:rPr lang="en-US" dirty="0" smtClean="0"/>
              <a:t>water. </a:t>
            </a:r>
          </a:p>
          <a:p>
            <a:pPr marL="342900" indent="-342900" algn="just" rtl="0">
              <a:buFont typeface="+mj-lt"/>
              <a:buAutoNum type="arabicPeriod"/>
            </a:pPr>
            <a:r>
              <a:rPr lang="en-US" b="1" dirty="0" smtClean="0"/>
              <a:t>Dehydration</a:t>
            </a:r>
            <a:r>
              <a:rPr lang="en-US" b="1" dirty="0"/>
              <a:t>: </a:t>
            </a:r>
            <a:r>
              <a:rPr lang="en-US" dirty="0"/>
              <a:t>The purpose of dehydration to remove fixative and water from the tissue and </a:t>
            </a:r>
            <a:r>
              <a:rPr lang="en-US" dirty="0" smtClean="0"/>
              <a:t>replace </a:t>
            </a:r>
            <a:r>
              <a:rPr lang="en-US" dirty="0"/>
              <a:t>them with dehydrating </a:t>
            </a:r>
            <a:r>
              <a:rPr lang="en-US" dirty="0" smtClean="0"/>
              <a:t>fluid.</a:t>
            </a:r>
          </a:p>
          <a:p>
            <a:pPr marL="342900" indent="-342900" algn="just" rtl="0">
              <a:buFont typeface="+mj-lt"/>
              <a:buAutoNum type="arabicPeriod"/>
            </a:pPr>
            <a:endParaRPr lang="en-US" b="1" dirty="0"/>
          </a:p>
          <a:p>
            <a:pPr marL="342900" indent="-342900" algn="just" rtl="0">
              <a:buFont typeface="+mj-lt"/>
              <a:buAutoNum type="arabicPeriod"/>
            </a:pPr>
            <a:endParaRPr lang="en-US" b="1" dirty="0" smtClean="0"/>
          </a:p>
          <a:p>
            <a:pPr marL="342900" indent="-342900" algn="just" rtl="0">
              <a:buFont typeface="+mj-lt"/>
              <a:buAutoNum type="arabicPeriod"/>
            </a:pPr>
            <a:endParaRPr lang="en-US" b="1" dirty="0"/>
          </a:p>
          <a:p>
            <a:pPr marL="342900" indent="-342900" algn="just" rtl="0">
              <a:buFont typeface="+mj-lt"/>
              <a:buAutoNum type="arabicPeriod"/>
            </a:pPr>
            <a:endParaRPr lang="en-US" b="1" dirty="0" smtClean="0"/>
          </a:p>
          <a:p>
            <a:pPr marL="342900" indent="-342900" algn="just" rtl="0">
              <a:buFont typeface="+mj-lt"/>
              <a:buAutoNum type="arabicPeriod"/>
            </a:pPr>
            <a:r>
              <a:rPr lang="en-US" b="1" dirty="0"/>
              <a:t>Clearing : </a:t>
            </a:r>
            <a:r>
              <a:rPr lang="en-US" dirty="0"/>
              <a:t>It involves removal of dehydrating agent and replacement by some fluid </a:t>
            </a:r>
            <a:r>
              <a:rPr lang="en-US" dirty="0" smtClean="0"/>
              <a:t>which </a:t>
            </a:r>
            <a:r>
              <a:rPr lang="en-US" dirty="0"/>
              <a:t>is miscible with dehydrating </a:t>
            </a:r>
            <a:r>
              <a:rPr lang="en-US" dirty="0" smtClean="0"/>
              <a:t>agent.</a:t>
            </a:r>
            <a:endParaRPr lang="en-US" b="1" dirty="0"/>
          </a:p>
          <a:p>
            <a:pPr marL="342900" indent="-342900" algn="l" rtl="0">
              <a:buFont typeface="+mj-lt"/>
              <a:buAutoNum type="arabicPeriod"/>
            </a:pPr>
            <a:endParaRPr lang="en-US" dirty="0" smtClean="0"/>
          </a:p>
          <a:p>
            <a:pPr algn="l" rtl="0"/>
            <a:r>
              <a:rPr lang="en-US" dirty="0" smtClean="0"/>
              <a:t> </a:t>
            </a:r>
            <a:endParaRPr lang="en-US" dirty="0"/>
          </a:p>
          <a:p>
            <a:pPr marL="342900" indent="-342900" algn="l" rtl="0">
              <a:buFont typeface="+mj-lt"/>
              <a:buAutoNum type="arabicPeriod"/>
            </a:pPr>
            <a:endParaRPr lang="en-US" b="1" dirty="0" smtClean="0"/>
          </a:p>
          <a:p>
            <a:pPr marL="342900" indent="-342900" algn="l" rtl="0">
              <a:buFont typeface="+mj-lt"/>
              <a:buAutoNum type="arabicPeriod"/>
            </a:pPr>
            <a:endParaRPr lang="en-US" b="1" dirty="0"/>
          </a:p>
          <a:p>
            <a:pPr marL="342900" indent="-342900" algn="l" rtl="0">
              <a:buFont typeface="+mj-lt"/>
              <a:buAutoNum type="arabicPeriod"/>
            </a:pPr>
            <a:endParaRPr lang="en-US" b="1" dirty="0" smtClean="0"/>
          </a:p>
          <a:p>
            <a:pPr marL="342900" indent="-342900" algn="l" rtl="0">
              <a:buFont typeface="+mj-lt"/>
              <a:buAutoNum type="arabicPeriod"/>
            </a:pPr>
            <a:endParaRPr lang="ar-IQ" b="1" dirty="0" smtClean="0"/>
          </a:p>
          <a:p>
            <a:pPr marL="342900" indent="-342900" algn="l" rtl="0">
              <a:buFont typeface="+mj-lt"/>
              <a:buAutoNum type="arabicPeriod"/>
            </a:pPr>
            <a:endParaRPr lang="en-US" dirty="0"/>
          </a:p>
        </p:txBody>
      </p:sp>
      <p:sp>
        <p:nvSpPr>
          <p:cNvPr id="16" name="مربع نص 15"/>
          <p:cNvSpPr txBox="1"/>
          <p:nvPr/>
        </p:nvSpPr>
        <p:spPr>
          <a:xfrm>
            <a:off x="3059832" y="1053073"/>
            <a:ext cx="3312368"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a:t>10% Formalin Solution</a:t>
            </a:r>
          </a:p>
          <a:p>
            <a:pPr algn="l" rtl="0"/>
            <a:r>
              <a:rPr lang="en-US" dirty="0"/>
              <a:t>37/40 C  Formaldehyde 100 ml</a:t>
            </a:r>
          </a:p>
          <a:p>
            <a:pPr algn="l" rtl="0"/>
            <a:r>
              <a:rPr lang="en-US" dirty="0"/>
              <a:t>Distilled water 900 ml</a:t>
            </a:r>
          </a:p>
        </p:txBody>
      </p:sp>
      <p:sp>
        <p:nvSpPr>
          <p:cNvPr id="17" name="مربع نص 16"/>
          <p:cNvSpPr txBox="1"/>
          <p:nvPr/>
        </p:nvSpPr>
        <p:spPr>
          <a:xfrm>
            <a:off x="5223746" y="4465998"/>
            <a:ext cx="3157353"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dirty="0"/>
              <a:t>Types of dehydrating agents</a:t>
            </a:r>
            <a:r>
              <a:rPr lang="en-US" dirty="0" smtClean="0"/>
              <a:t>:</a:t>
            </a:r>
          </a:p>
          <a:p>
            <a:pPr marL="285750" indent="-285750" algn="l" rtl="0">
              <a:buFont typeface="Arial" pitchFamily="34" charset="0"/>
              <a:buChar char="•"/>
            </a:pPr>
            <a:r>
              <a:rPr lang="en-US" dirty="0" smtClean="0"/>
              <a:t>Ethanol</a:t>
            </a:r>
            <a:endParaRPr lang="ar-IQ" dirty="0" smtClean="0"/>
          </a:p>
          <a:p>
            <a:pPr marL="285750" indent="-285750" algn="l" rtl="0">
              <a:buFont typeface="Arial" pitchFamily="34" charset="0"/>
              <a:buChar char="•"/>
            </a:pPr>
            <a:r>
              <a:rPr lang="ar-IQ" dirty="0" smtClean="0"/>
              <a:t> </a:t>
            </a:r>
            <a:r>
              <a:rPr lang="en-US" dirty="0" smtClean="0"/>
              <a:t>Methanol</a:t>
            </a:r>
            <a:endParaRPr lang="ar-IQ" dirty="0" smtClean="0"/>
          </a:p>
          <a:p>
            <a:pPr marL="285750" indent="-285750" algn="l" rtl="0">
              <a:buFont typeface="Arial" pitchFamily="34" charset="0"/>
              <a:buChar char="•"/>
            </a:pPr>
            <a:r>
              <a:rPr lang="ar-IQ" dirty="0" smtClean="0"/>
              <a:t> </a:t>
            </a:r>
            <a:r>
              <a:rPr lang="en-US" dirty="0" smtClean="0"/>
              <a:t>Acetone</a:t>
            </a:r>
            <a:endParaRPr lang="ar-IQ" dirty="0"/>
          </a:p>
        </p:txBody>
      </p:sp>
      <p:pic>
        <p:nvPicPr>
          <p:cNvPr id="20" name="صورة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793" y="2636912"/>
            <a:ext cx="2254944" cy="1079447"/>
          </a:xfrm>
          <a:prstGeom prst="rect">
            <a:avLst/>
          </a:prstGeom>
          <a:ln>
            <a:noFill/>
          </a:ln>
          <a:effectLst>
            <a:softEdge rad="112500"/>
          </a:effectLst>
        </p:spPr>
      </p:pic>
    </p:spTree>
    <p:extLst>
      <p:ext uri="{BB962C8B-B14F-4D97-AF65-F5344CB8AC3E}">
        <p14:creationId xmlns:p14="http://schemas.microsoft.com/office/powerpoint/2010/main" val="237934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9552" y="332656"/>
            <a:ext cx="8208912" cy="73955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smtClean="0"/>
              <a:t>Fixation Steps</a:t>
            </a:r>
            <a:endParaRPr lang="ar-IQ" sz="3200" b="1" dirty="0"/>
          </a:p>
        </p:txBody>
      </p:sp>
      <p:sp>
        <p:nvSpPr>
          <p:cNvPr id="5" name="مربع نص 4"/>
          <p:cNvSpPr txBox="1"/>
          <p:nvPr/>
        </p:nvSpPr>
        <p:spPr>
          <a:xfrm>
            <a:off x="539552" y="1228889"/>
            <a:ext cx="7992888" cy="5078313"/>
          </a:xfrm>
          <a:prstGeom prst="rect">
            <a:avLst/>
          </a:prstGeom>
          <a:noFill/>
        </p:spPr>
        <p:txBody>
          <a:bodyPr wrap="square" rtlCol="1">
            <a:spAutoFit/>
          </a:bodyPr>
          <a:lstStyle/>
          <a:p>
            <a:pPr marL="342900" lvl="0" indent="-342900" algn="just" rtl="0">
              <a:buFont typeface="+mj-lt"/>
              <a:buAutoNum type="arabicPeriod" startAt="6"/>
            </a:pPr>
            <a:r>
              <a:rPr lang="en-US" b="1" dirty="0">
                <a:solidFill>
                  <a:prstClr val="black"/>
                </a:solidFill>
              </a:rPr>
              <a:t>Wax Impregnation/ infiltration: </a:t>
            </a:r>
            <a:r>
              <a:rPr lang="en-US" dirty="0">
                <a:solidFill>
                  <a:prstClr val="black"/>
                </a:solidFill>
              </a:rPr>
              <a:t>The capsules are placed in the impregnation device after washing them with running water and the device takes approximately 20 hours and has several stages of alcohol (different concentrations from low to high to extract water molecules and replace them with alcohol to facilitate the penetration of wax into it later) - ethanol - and finally </a:t>
            </a:r>
            <a:r>
              <a:rPr lang="en-US" dirty="0" smtClean="0">
                <a:solidFill>
                  <a:prstClr val="black"/>
                </a:solidFill>
              </a:rPr>
              <a:t>wax</a:t>
            </a:r>
            <a:r>
              <a:rPr lang="en-US" dirty="0">
                <a:solidFill>
                  <a:prstClr val="black"/>
                </a:solidFill>
              </a:rPr>
              <a:t>.</a:t>
            </a:r>
            <a:endParaRPr lang="en-US" b="1" dirty="0">
              <a:solidFill>
                <a:prstClr val="black"/>
              </a:solidFill>
            </a:endParaRPr>
          </a:p>
          <a:p>
            <a:pPr marL="342900" lvl="0" indent="-342900" algn="just" rtl="0">
              <a:buFont typeface="+mj-lt"/>
              <a:buAutoNum type="arabicPeriod" startAt="6"/>
            </a:pPr>
            <a:r>
              <a:rPr lang="en-US" b="1" dirty="0" smtClean="0"/>
              <a:t>Blocking/Emebbing</a:t>
            </a:r>
            <a:r>
              <a:rPr lang="en-US" dirty="0" smtClean="0"/>
              <a:t> </a:t>
            </a:r>
            <a:r>
              <a:rPr lang="en-US" dirty="0"/>
              <a:t>: </a:t>
            </a:r>
            <a:r>
              <a:rPr lang="en-US" dirty="0" smtClean="0"/>
              <a:t>At </a:t>
            </a:r>
            <a:r>
              <a:rPr lang="en-US" dirty="0"/>
              <a:t>the time of transfer of tissuE blocks from Il, </a:t>
            </a:r>
            <a:r>
              <a:rPr lang="en-US" dirty="0" smtClean="0"/>
              <a:t>the paraffin </a:t>
            </a:r>
            <a:r>
              <a:rPr lang="en-US" dirty="0"/>
              <a:t>wax </a:t>
            </a:r>
            <a:r>
              <a:rPr lang="en-US" dirty="0" smtClean="0"/>
              <a:t>must </a:t>
            </a:r>
            <a:r>
              <a:rPr lang="en-US" dirty="0"/>
              <a:t>be kept (60-62'C) in liquid brm at a temp. 2 or 3 the melting </a:t>
            </a:r>
            <a:r>
              <a:rPr lang="en-US" dirty="0" smtClean="0"/>
              <a:t>point </a:t>
            </a:r>
            <a:r>
              <a:rPr lang="en-US" dirty="0" smtClean="0"/>
              <a:t>.</a:t>
            </a:r>
          </a:p>
          <a:p>
            <a:pPr marL="342900" lvl="0" indent="-342900" algn="just" rtl="0">
              <a:buFont typeface="+mj-lt"/>
              <a:buAutoNum type="arabicPeriod" startAt="6"/>
            </a:pPr>
            <a:r>
              <a:rPr lang="en-US" b="1" dirty="0" smtClean="0"/>
              <a:t>Hotplate </a:t>
            </a:r>
            <a:r>
              <a:rPr lang="en-US" b="1" dirty="0"/>
              <a:t>device </a:t>
            </a:r>
            <a:r>
              <a:rPr lang="en-US" dirty="0" smtClean="0"/>
              <a:t>:The </a:t>
            </a:r>
            <a:r>
              <a:rPr lang="en-US" dirty="0"/>
              <a:t>capsules are placed on the hotplate device (table heater) and the wax is melted and its surfaces are made as flat as possible and placed in other molds and then the wax is poured over </a:t>
            </a:r>
            <a:r>
              <a:rPr lang="en-US" dirty="0" smtClean="0"/>
              <a:t>them.</a:t>
            </a:r>
          </a:p>
          <a:p>
            <a:pPr marL="342900" lvl="0" indent="-342900" algn="just" rtl="0">
              <a:buFont typeface="+mj-lt"/>
              <a:buAutoNum type="arabicPeriod" startAt="6"/>
            </a:pPr>
            <a:r>
              <a:rPr lang="en-US" dirty="0"/>
              <a:t>It is placed in the freezer for about </a:t>
            </a:r>
            <a:r>
              <a:rPr lang="en-US" dirty="0" smtClean="0"/>
              <a:t>1 </a:t>
            </a:r>
            <a:r>
              <a:rPr lang="en-US" dirty="0"/>
              <a:t>hour until it freezes</a:t>
            </a:r>
            <a:endParaRPr lang="en-US" dirty="0" smtClean="0"/>
          </a:p>
          <a:p>
            <a:pPr marL="342900" lvl="0" indent="-342900" algn="just" rtl="0">
              <a:buFont typeface="+mj-lt"/>
              <a:buAutoNum type="arabicPeriod" startAt="6"/>
            </a:pPr>
            <a:endParaRPr lang="en-US" dirty="0" smtClean="0"/>
          </a:p>
          <a:p>
            <a:pPr marL="342900" lvl="0" indent="-342900" algn="just" rtl="0">
              <a:buFont typeface="+mj-lt"/>
              <a:buAutoNum type="arabicPeriod" startAt="6"/>
            </a:pPr>
            <a:r>
              <a:rPr lang="en-US" b="1" dirty="0"/>
              <a:t>MICROTOMY:It </a:t>
            </a:r>
            <a:r>
              <a:rPr lang="en-US" dirty="0"/>
              <a:t>is placed on the microtome device for trimming (slipping) at a temperature of 20 micro</a:t>
            </a:r>
            <a:endParaRPr lang="en-US" dirty="0" smtClean="0"/>
          </a:p>
          <a:p>
            <a:pPr lvl="0" algn="just" rtl="0"/>
            <a:endParaRPr lang="en-US" b="1" dirty="0" smtClean="0"/>
          </a:p>
          <a:p>
            <a:pPr marL="342900" indent="-342900" algn="just" rtl="0">
              <a:buFont typeface="+mj-lt"/>
              <a:buAutoNum type="arabicPeriod" startAt="6"/>
            </a:pPr>
            <a:endParaRPr lang="en-US" b="1" dirty="0"/>
          </a:p>
          <a:p>
            <a:pPr marL="342900" indent="-342900" algn="just" rtl="0">
              <a:buFont typeface="+mj-lt"/>
              <a:buAutoNum type="arabicPeriod" startAt="6"/>
            </a:pPr>
            <a:endParaRPr lang="en-US" b="1" dirty="0" smtClean="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5198738"/>
            <a:ext cx="2990213" cy="1191871"/>
          </a:xfrm>
          <a:prstGeom prst="rect">
            <a:avLst/>
          </a:prstGeom>
          <a:ln>
            <a:noFill/>
          </a:ln>
          <a:effectLst>
            <a:softEdge rad="112500"/>
          </a:effectLst>
        </p:spPr>
      </p:pic>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005064"/>
            <a:ext cx="1518907" cy="900492"/>
          </a:xfrm>
          <a:prstGeom prst="rect">
            <a:avLst/>
          </a:prstGeom>
          <a:ln>
            <a:noFill/>
          </a:ln>
          <a:effectLst>
            <a:softEdge rad="112500"/>
          </a:effectLst>
        </p:spPr>
      </p:pic>
    </p:spTree>
    <p:extLst>
      <p:ext uri="{BB962C8B-B14F-4D97-AF65-F5344CB8AC3E}">
        <p14:creationId xmlns:p14="http://schemas.microsoft.com/office/powerpoint/2010/main" val="3422160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79512" y="188640"/>
            <a:ext cx="8496944" cy="72008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t>Fixation Steps</a:t>
            </a:r>
            <a:endParaRPr lang="ar-IQ" sz="3200" b="1" dirty="0"/>
          </a:p>
        </p:txBody>
      </p:sp>
      <p:sp>
        <p:nvSpPr>
          <p:cNvPr id="4" name="مربع نص 3"/>
          <p:cNvSpPr txBox="1"/>
          <p:nvPr/>
        </p:nvSpPr>
        <p:spPr>
          <a:xfrm>
            <a:off x="319021" y="1124744"/>
            <a:ext cx="8280920" cy="7017306"/>
          </a:xfrm>
          <a:prstGeom prst="rect">
            <a:avLst/>
          </a:prstGeom>
          <a:noFill/>
        </p:spPr>
        <p:txBody>
          <a:bodyPr wrap="square" rtlCol="1">
            <a:spAutoFit/>
          </a:bodyPr>
          <a:lstStyle/>
          <a:p>
            <a:pPr marL="342900" indent="-342900" algn="l" rtl="0">
              <a:buFont typeface="+mj-lt"/>
              <a:buAutoNum type="arabicPeriod" startAt="10"/>
            </a:pPr>
            <a:endParaRPr lang="en-US" b="1" dirty="0" smtClean="0"/>
          </a:p>
          <a:p>
            <a:pPr marL="342900" indent="-342900" algn="l" rtl="0">
              <a:buFont typeface="+mj-lt"/>
              <a:buAutoNum type="arabicPeriod" startAt="11"/>
            </a:pPr>
            <a:r>
              <a:rPr lang="en-US" b="1" dirty="0"/>
              <a:t>FLOATING &amp;PICKING UP S CTIO: </a:t>
            </a:r>
            <a:r>
              <a:rPr lang="en-US" dirty="0"/>
              <a:t>The ribbon is floated on the water surface heated at 45 </a:t>
            </a:r>
            <a:r>
              <a:rPr lang="en-US" dirty="0" smtClean="0"/>
              <a:t>C.</a:t>
            </a:r>
          </a:p>
          <a:p>
            <a:pPr marL="342900" indent="-342900" algn="l" rtl="0">
              <a:buFont typeface="+mj-lt"/>
              <a:buAutoNum type="arabicPeriod" startAt="11"/>
            </a:pPr>
            <a:endParaRPr lang="en-US" dirty="0"/>
          </a:p>
          <a:p>
            <a:pPr marL="342900" indent="-342900" algn="l" rtl="0">
              <a:buFont typeface="+mj-lt"/>
              <a:buAutoNum type="arabicPeriod" startAt="11"/>
            </a:pPr>
            <a:endParaRPr lang="en-US" b="1" dirty="0"/>
          </a:p>
          <a:p>
            <a:pPr marL="342900" indent="-342900" algn="l" rtl="0">
              <a:buFont typeface="+mj-lt"/>
              <a:buAutoNum type="arabicPeriod" startAt="11"/>
            </a:pPr>
            <a:endParaRPr lang="en-US" b="1" dirty="0"/>
          </a:p>
          <a:p>
            <a:pPr marL="342900" indent="-342900" algn="l" rtl="0">
              <a:buFont typeface="+mj-lt"/>
              <a:buAutoNum type="arabicPeriod" startAt="11"/>
            </a:pPr>
            <a:r>
              <a:rPr lang="en-US" b="1" dirty="0" smtClean="0"/>
              <a:t>Drying </a:t>
            </a:r>
            <a:r>
              <a:rPr lang="en-US" b="1" dirty="0" smtClean="0"/>
              <a:t>section</a:t>
            </a:r>
            <a:r>
              <a:rPr lang="en-US" b="1" dirty="0"/>
              <a:t>:  </a:t>
            </a:r>
            <a:r>
              <a:rPr lang="en-US" dirty="0"/>
              <a:t>The slides are placed in a special basket and in another container the xylene is placed and they are placed in the incubator separately at 70 degrees for 20 </a:t>
            </a:r>
            <a:r>
              <a:rPr lang="en-US" dirty="0" smtClean="0"/>
              <a:t>minutes.</a:t>
            </a:r>
            <a:endParaRPr lang="en-US" dirty="0"/>
          </a:p>
          <a:p>
            <a:pPr marL="342900" indent="-342900" algn="l" rtl="0">
              <a:buFont typeface="+mj-lt"/>
              <a:buAutoNum type="arabicPeriod" startAt="11"/>
            </a:pPr>
            <a:r>
              <a:rPr lang="en-US" dirty="0"/>
              <a:t>The basket is placed in the xylene container for another 20 </a:t>
            </a:r>
            <a:r>
              <a:rPr lang="en-US" dirty="0" smtClean="0"/>
              <a:t>minutes</a:t>
            </a:r>
            <a:endParaRPr lang="en-US" dirty="0"/>
          </a:p>
          <a:p>
            <a:pPr marL="342900" indent="-342900" algn="l" rtl="0">
              <a:buFont typeface="+mj-lt"/>
              <a:buAutoNum type="arabicPeriod" startAt="11"/>
            </a:pPr>
            <a:r>
              <a:rPr lang="en-US" dirty="0" smtClean="0"/>
              <a:t> </a:t>
            </a:r>
            <a:r>
              <a:rPr lang="en-US" b="1" dirty="0" smtClean="0"/>
              <a:t>Pre staining preparation</a:t>
            </a:r>
            <a:r>
              <a:rPr lang="en-US" b="1" dirty="0"/>
              <a:t>: </a:t>
            </a:r>
            <a:endParaRPr lang="en-US" b="1" dirty="0" smtClean="0"/>
          </a:p>
          <a:p>
            <a:pPr marL="342900" indent="-342900" algn="just" rtl="0">
              <a:buFont typeface="+mj-lt"/>
              <a:buAutoNum type="alphaUcPeriod"/>
            </a:pPr>
            <a:r>
              <a:rPr lang="en-US" dirty="0" smtClean="0"/>
              <a:t>The </a:t>
            </a:r>
            <a:r>
              <a:rPr lang="en-US" dirty="0"/>
              <a:t>basket is removed from the xylene package and is placed in a gradation of alcohols from 100 to 60 in each gradation for 2 minutes. The purpose of this is to extract alcohol molecules from inside the tissue and replace them with water molecules to facilitate the penetration of the dye into the tissue</a:t>
            </a:r>
            <a:r>
              <a:rPr lang="en-US" dirty="0" smtClean="0"/>
              <a:t>.</a:t>
            </a:r>
          </a:p>
          <a:p>
            <a:pPr marL="342900" indent="-342900" algn="just" rtl="0">
              <a:buFont typeface="+mj-lt"/>
              <a:buAutoNum type="alphaUcPeriod"/>
            </a:pPr>
            <a:r>
              <a:rPr lang="en-US" dirty="0"/>
              <a:t>The basket is removed from the xylene package and is placed in a gradation of alcohols from 100 to 60 in each gradation for 2 minutes. The purpose of this is to extract alcohol molecules from inside the tissue and replace them with water molecules to facilitate the penetration of the dye into the tissue.</a:t>
            </a:r>
            <a:endParaRPr lang="en-US" dirty="0" smtClean="0"/>
          </a:p>
          <a:p>
            <a:pPr marL="342900" indent="-342900" algn="just" rtl="0">
              <a:buFont typeface="+mj-lt"/>
              <a:buAutoNum type="alphaUcPeriod"/>
            </a:pPr>
            <a:endParaRPr lang="en-US" dirty="0" smtClean="0"/>
          </a:p>
          <a:p>
            <a:pPr marL="285750" indent="-285750" algn="l" rtl="0">
              <a:buFont typeface="Arial" pitchFamily="34" charset="0"/>
              <a:buChar char="•"/>
            </a:pPr>
            <a:endParaRPr lang="en-US" dirty="0" smtClean="0"/>
          </a:p>
          <a:p>
            <a:pPr marL="285750" indent="-285750" algn="l" rtl="0">
              <a:buFont typeface="Arial" pitchFamily="34" charset="0"/>
              <a:buChar char="•"/>
            </a:pPr>
            <a:endParaRPr lang="en-US" dirty="0" smtClean="0"/>
          </a:p>
          <a:p>
            <a:pPr marL="342900" indent="-342900" algn="l" rtl="0">
              <a:buFont typeface="+mj-lt"/>
              <a:buAutoNum type="arabicPeriod" startAt="10"/>
            </a:pPr>
            <a:endParaRPr lang="en-US" dirty="0"/>
          </a:p>
          <a:p>
            <a:pPr marL="342900" indent="-342900" algn="l" rtl="0">
              <a:buFont typeface="+mj-lt"/>
              <a:buAutoNum type="arabicPeriod"/>
            </a:pPr>
            <a:endParaRPr lang="en-US" b="1" dirty="0" smtClean="0"/>
          </a:p>
          <a:p>
            <a:pPr marL="342900" indent="-342900" algn="l" rtl="0">
              <a:buFont typeface="+mj-lt"/>
              <a:buAutoNum type="arabicPeriod"/>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76" y="1840585"/>
            <a:ext cx="2664296" cy="96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346494" y="1948880"/>
            <a:ext cx="5184576" cy="646331"/>
          </a:xfrm>
          <a:prstGeom prst="rect">
            <a:avLst/>
          </a:prstGeom>
          <a:noFill/>
        </p:spPr>
        <p:txBody>
          <a:bodyPr wrap="square" rtlCol="1">
            <a:spAutoFit/>
          </a:bodyPr>
          <a:lstStyle/>
          <a:p>
            <a:pPr marL="285750" indent="-285750" algn="l" rtl="0">
              <a:buFont typeface="Arial" pitchFamily="34" charset="0"/>
              <a:buChar char="•"/>
            </a:pPr>
            <a:r>
              <a:rPr lang="en-US" dirty="0"/>
              <a:t>The albumin material is placed to fix on the slide and then the strips are carried on the slides</a:t>
            </a:r>
          </a:p>
        </p:txBody>
      </p:sp>
    </p:spTree>
    <p:extLst>
      <p:ext uri="{BB962C8B-B14F-4D97-AF65-F5344CB8AC3E}">
        <p14:creationId xmlns:p14="http://schemas.microsoft.com/office/powerpoint/2010/main" val="107057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مركّب">
  <a:themeElements>
    <a:clrScheme name="مركّب">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ركّب">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ركّب">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917</TotalTime>
  <Words>1180</Words>
  <Application>Microsoft Office PowerPoint</Application>
  <PresentationFormat>عرض على الشاشة (3:4)‏</PresentationFormat>
  <Paragraphs>136</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مركّب</vt:lpstr>
      <vt:lpstr>Fixation of tissues</vt:lpstr>
      <vt:lpstr>What is Fixation of Tissue?</vt:lpstr>
      <vt:lpstr>Properties of Fixation</vt:lpstr>
      <vt:lpstr>Types of Fixation </vt:lpstr>
      <vt:lpstr>:Sample collection and preservation</vt:lpstr>
      <vt:lpstr>Commonly used Fixatives</vt:lpstr>
      <vt:lpstr>Fixation Steps</vt:lpstr>
      <vt:lpstr>Fixation Steps</vt:lpstr>
      <vt:lpstr>Fixation Steps</vt:lpstr>
      <vt:lpstr>Fixation Steps</vt:lpstr>
      <vt:lpstr>NOTE</vt:lpstr>
      <vt:lpstr>Helpful hints</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Fixation of tissues</dc:title>
  <dc:creator>AL-NOOR</dc:creator>
  <cp:lastModifiedBy>AL-NOOR</cp:lastModifiedBy>
  <cp:revision>60</cp:revision>
  <dcterms:created xsi:type="dcterms:W3CDTF">2024-10-09T22:45:09Z</dcterms:created>
  <dcterms:modified xsi:type="dcterms:W3CDTF">2024-10-11T10:16:15Z</dcterms:modified>
</cp:coreProperties>
</file>