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16"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نمط فاتح 1 - تمييز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8D230F3-CF80-4859-8CE7-A43EE81993B5}" styleName="نمط فاتح 1 - تمييز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830B1365-27EE-4AB6-A173-8B25431BAE99}" type="datetimeFigureOut">
              <a:rPr lang="ar-IQ" smtClean="0"/>
              <a:t>02/04/1446</a:t>
            </a:fld>
            <a:endParaRPr lang="ar-IQ"/>
          </a:p>
        </p:txBody>
      </p:sp>
      <p:sp>
        <p:nvSpPr>
          <p:cNvPr id="19" name="Footer Placeholder 18"/>
          <p:cNvSpPr>
            <a:spLocks noGrp="1"/>
          </p:cNvSpPr>
          <p:nvPr>
            <p:ph type="ftr" sz="quarter" idx="11"/>
          </p:nvPr>
        </p:nvSpPr>
        <p:spPr/>
        <p:txBody>
          <a:bodyPr/>
          <a:lstStyle/>
          <a:p>
            <a:endParaRPr lang="ar-IQ"/>
          </a:p>
        </p:txBody>
      </p:sp>
      <p:sp>
        <p:nvSpPr>
          <p:cNvPr id="27" name="Slide Number Placeholder 26"/>
          <p:cNvSpPr>
            <a:spLocks noGrp="1"/>
          </p:cNvSpPr>
          <p:nvPr>
            <p:ph type="sldNum" sz="quarter" idx="12"/>
          </p:nvPr>
        </p:nvSpPr>
        <p:spPr/>
        <p:txBody>
          <a:bodyPr/>
          <a:lstStyle/>
          <a:p>
            <a:fld id="{C56046C0-7106-43F6-98ED-B19D741E2AEA}"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5000">
        <p14:honeycomb/>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830B1365-27EE-4AB6-A173-8B25431BAE99}" type="datetimeFigureOut">
              <a:rPr lang="ar-IQ" smtClean="0"/>
              <a:t>02/04/1446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56046C0-7106-43F6-98ED-B19D741E2AEA}" type="slidenum">
              <a:rPr lang="ar-IQ" smtClean="0"/>
              <a:t>‹#›</a:t>
            </a:fld>
            <a:endParaRPr lang="ar-IQ"/>
          </a:p>
        </p:txBody>
      </p:sp>
    </p:spTree>
  </p:cSld>
  <p:clrMapOvr>
    <a:masterClrMapping/>
  </p:clrMapOvr>
  <mc:AlternateContent xmlns:mc="http://schemas.openxmlformats.org/markup-compatibility/2006" xmlns:p14="http://schemas.microsoft.com/office/powerpoint/2010/main">
    <mc:Choice Requires="p14">
      <p:transition spd="slow" p14:dur="5000">
        <p14:honeycomb/>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830B1365-27EE-4AB6-A173-8B25431BAE99}" type="datetimeFigureOut">
              <a:rPr lang="ar-IQ" smtClean="0"/>
              <a:t>02/04/1446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56046C0-7106-43F6-98ED-B19D741E2AEA}" type="slidenum">
              <a:rPr lang="ar-IQ" smtClean="0"/>
              <a:t>‹#›</a:t>
            </a:fld>
            <a:endParaRPr lang="ar-IQ"/>
          </a:p>
        </p:txBody>
      </p:sp>
    </p:spTree>
  </p:cSld>
  <p:clrMapOvr>
    <a:masterClrMapping/>
  </p:clrMapOvr>
  <mc:AlternateContent xmlns:mc="http://schemas.openxmlformats.org/markup-compatibility/2006" xmlns:p14="http://schemas.microsoft.com/office/powerpoint/2010/main">
    <mc:Choice Requires="p14">
      <p:transition spd="slow" p14:dur="5000">
        <p14:honeycomb/>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830B1365-27EE-4AB6-A173-8B25431BAE99}" type="datetimeFigureOut">
              <a:rPr lang="ar-IQ" smtClean="0"/>
              <a:t>02/04/1446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56046C0-7106-43F6-98ED-B19D741E2AEA}" type="slidenum">
              <a:rPr lang="ar-IQ" smtClean="0"/>
              <a:t>‹#›</a:t>
            </a:fld>
            <a:endParaRPr lang="ar-IQ"/>
          </a:p>
        </p:txBody>
      </p:sp>
    </p:spTree>
  </p:cSld>
  <p:clrMapOvr>
    <a:masterClrMapping/>
  </p:clrMapOvr>
  <mc:AlternateContent xmlns:mc="http://schemas.openxmlformats.org/markup-compatibility/2006" xmlns:p14="http://schemas.microsoft.com/office/powerpoint/2010/main">
    <mc:Choice Requires="p14">
      <p:transition spd="slow" p14:dur="5000">
        <p14:honeycomb/>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830B1365-27EE-4AB6-A173-8B25431BAE99}" type="datetimeFigureOut">
              <a:rPr lang="ar-IQ" smtClean="0"/>
              <a:t>02/04/1446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56046C0-7106-43F6-98ED-B19D741E2AEA}"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5000">
        <p14:honeycomb/>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830B1365-27EE-4AB6-A173-8B25431BAE99}" type="datetimeFigureOut">
              <a:rPr lang="ar-IQ" smtClean="0"/>
              <a:t>02/04/1446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56046C0-7106-43F6-98ED-B19D741E2AEA}" type="slidenum">
              <a:rPr lang="ar-IQ" smtClean="0"/>
              <a:t>‹#›</a:t>
            </a:fld>
            <a:endParaRPr lang="ar-IQ"/>
          </a:p>
        </p:txBody>
      </p:sp>
    </p:spTree>
  </p:cSld>
  <p:clrMapOvr>
    <a:masterClrMapping/>
  </p:clrMapOvr>
  <mc:AlternateContent xmlns:mc="http://schemas.openxmlformats.org/markup-compatibility/2006" xmlns:p14="http://schemas.microsoft.com/office/powerpoint/2010/main">
    <mc:Choice Requires="p14">
      <p:transition spd="slow" p14:dur="5000">
        <p14:honeycomb/>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830B1365-27EE-4AB6-A173-8B25431BAE99}" type="datetimeFigureOut">
              <a:rPr lang="ar-IQ" smtClean="0"/>
              <a:t>02/04/1446</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56046C0-7106-43F6-98ED-B19D741E2AEA}" type="slidenum">
              <a:rPr lang="ar-IQ" smtClean="0"/>
              <a:t>‹#›</a:t>
            </a:fld>
            <a:endParaRPr lang="ar-IQ"/>
          </a:p>
        </p:txBody>
      </p:sp>
    </p:spTree>
  </p:cSld>
  <p:clrMapOvr>
    <a:masterClrMapping/>
  </p:clrMapOvr>
  <mc:AlternateContent xmlns:mc="http://schemas.openxmlformats.org/markup-compatibility/2006" xmlns:p14="http://schemas.microsoft.com/office/powerpoint/2010/main">
    <mc:Choice Requires="p14">
      <p:transition spd="slow" p14:dur="5000">
        <p14:honeycomb/>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830B1365-27EE-4AB6-A173-8B25431BAE99}" type="datetimeFigureOut">
              <a:rPr lang="ar-IQ" smtClean="0"/>
              <a:t>02/04/1446</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56046C0-7106-43F6-98ED-B19D741E2AEA}" type="slidenum">
              <a:rPr lang="ar-IQ" smtClean="0"/>
              <a:t>‹#›</a:t>
            </a:fld>
            <a:endParaRPr lang="ar-IQ"/>
          </a:p>
        </p:txBody>
      </p:sp>
    </p:spTree>
  </p:cSld>
  <p:clrMapOvr>
    <a:masterClrMapping/>
  </p:clrMapOvr>
  <mc:AlternateContent xmlns:mc="http://schemas.openxmlformats.org/markup-compatibility/2006" xmlns:p14="http://schemas.microsoft.com/office/powerpoint/2010/main">
    <mc:Choice Requires="p14">
      <p:transition spd="slow" p14:dur="5000">
        <p14:honeycomb/>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0B1365-27EE-4AB6-A173-8B25431BAE99}" type="datetimeFigureOut">
              <a:rPr lang="ar-IQ" smtClean="0"/>
              <a:t>02/04/1446</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56046C0-7106-43F6-98ED-B19D741E2AEA}" type="slidenum">
              <a:rPr lang="ar-IQ" smtClean="0"/>
              <a:t>‹#›</a:t>
            </a:fld>
            <a:endParaRPr lang="ar-IQ"/>
          </a:p>
        </p:txBody>
      </p:sp>
    </p:spTree>
  </p:cSld>
  <p:clrMapOvr>
    <a:masterClrMapping/>
  </p:clrMapOvr>
  <mc:AlternateContent xmlns:mc="http://schemas.openxmlformats.org/markup-compatibility/2006" xmlns:p14="http://schemas.microsoft.com/office/powerpoint/2010/main">
    <mc:Choice Requires="p14">
      <p:transition spd="slow" p14:dur="5000">
        <p14:honeycomb/>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830B1365-27EE-4AB6-A173-8B25431BAE99}" type="datetimeFigureOut">
              <a:rPr lang="ar-IQ" smtClean="0"/>
              <a:t>02/04/1446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56046C0-7106-43F6-98ED-B19D741E2AEA}" type="slidenum">
              <a:rPr lang="ar-IQ" smtClean="0"/>
              <a:t>‹#›</a:t>
            </a:fld>
            <a:endParaRPr lang="ar-IQ"/>
          </a:p>
        </p:txBody>
      </p:sp>
    </p:spTree>
  </p:cSld>
  <p:clrMapOvr>
    <a:masterClrMapping/>
  </p:clrMapOvr>
  <mc:AlternateContent xmlns:mc="http://schemas.openxmlformats.org/markup-compatibility/2006" xmlns:p14="http://schemas.microsoft.com/office/powerpoint/2010/main">
    <mc:Choice Requires="p14">
      <p:transition spd="slow" p14:dur="5000">
        <p14:honeycomb/>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830B1365-27EE-4AB6-A173-8B25431BAE99}" type="datetimeFigureOut">
              <a:rPr lang="ar-IQ" smtClean="0"/>
              <a:t>02/04/1446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8077200" y="6356350"/>
            <a:ext cx="609600" cy="365125"/>
          </a:xfrm>
        </p:spPr>
        <p:txBody>
          <a:bodyPr/>
          <a:lstStyle/>
          <a:p>
            <a:fld id="{C56046C0-7106-43F6-98ED-B19D741E2AEA}" type="slidenum">
              <a:rPr lang="ar-IQ" smtClean="0"/>
              <a:t>‹#›</a:t>
            </a:fld>
            <a:endParaRPr lang="ar-IQ"/>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5000">
        <p14:honeycomb/>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30B1365-27EE-4AB6-A173-8B25431BAE99}" type="datetimeFigureOut">
              <a:rPr lang="ar-IQ" smtClean="0"/>
              <a:t>02/04/1446</a:t>
            </a:fld>
            <a:endParaRPr lang="ar-IQ"/>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IQ"/>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56046C0-7106-43F6-98ED-B19D741E2AEA}" type="slidenum">
              <a:rPr lang="ar-IQ" smtClean="0"/>
              <a:t>‹#›</a:t>
            </a:fld>
            <a:endParaRPr lang="ar-IQ"/>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mc:AlternateContent xmlns:mc="http://schemas.openxmlformats.org/markup-compatibility/2006" xmlns:p14="http://schemas.microsoft.com/office/powerpoint/2010/main">
    <mc:Choice Requires="p14">
      <p:transition spd="slow" p14:dur="5000">
        <p14:honeycomb/>
      </p:transition>
    </mc:Choice>
    <mc:Fallback xmlns="">
      <p:transition spd="slow">
        <p:fade/>
      </p:transition>
    </mc:Fallback>
  </mc:AlternateConten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371600" y="908720"/>
            <a:ext cx="6400800" cy="792088"/>
          </a:xfrm>
        </p:spPr>
        <p:txBody>
          <a:bodyPr>
            <a:normAutofit/>
          </a:bodyPr>
          <a:lstStyle/>
          <a:p>
            <a:pPr algn="ctr"/>
            <a:r>
              <a:rPr lang="ar-SA" sz="2800" i="0" dirty="0" smtClean="0">
                <a:solidFill>
                  <a:srgbClr val="FF0000"/>
                </a:solidFill>
                <a:cs typeface="PT Bold Heading" pitchFamily="2" charset="-78"/>
              </a:rPr>
              <a:t>مقدمة في العقود المسماة</a:t>
            </a:r>
            <a:endParaRPr lang="ar-IQ" sz="2800" i="0" dirty="0">
              <a:solidFill>
                <a:srgbClr val="FF0000"/>
              </a:solidFill>
              <a:cs typeface="PT Bold Heading" pitchFamily="2" charset="-78"/>
            </a:endParaRPr>
          </a:p>
        </p:txBody>
      </p:sp>
      <p:sp>
        <p:nvSpPr>
          <p:cNvPr id="4" name="عنوان فرعي 2"/>
          <p:cNvSpPr txBox="1">
            <a:spLocks/>
          </p:cNvSpPr>
          <p:nvPr/>
        </p:nvSpPr>
        <p:spPr>
          <a:xfrm>
            <a:off x="611560" y="1628800"/>
            <a:ext cx="7848872" cy="4176464"/>
          </a:xfrm>
          <a:prstGeom prst="rect">
            <a:avLst/>
          </a:prstGeom>
        </p:spPr>
        <p:txBody>
          <a:bodyPr vert="horz" lIns="91440" tIns="45720" rIns="91440" bIns="45720" rtlCol="0">
            <a:noAutofit/>
          </a:bodyPr>
          <a:lstStyle>
            <a:lvl1pPr marL="0" indent="0" algn="ctr" defTabSz="914400" rtl="1" eaLnBrk="1" latinLnBrk="0" hangingPunct="1">
              <a:lnSpc>
                <a:spcPct val="150000"/>
              </a:lnSpc>
              <a:spcBef>
                <a:spcPct val="20000"/>
              </a:spcBef>
              <a:buClrTx/>
              <a:buFont typeface="Wingdings" pitchFamily="2" charset="2"/>
              <a:buNone/>
              <a:defRPr sz="2000" i="1" kern="1200" baseline="0">
                <a:solidFill>
                  <a:schemeClr val="tx1">
                    <a:lumMod val="65000"/>
                    <a:lumOff val="35000"/>
                  </a:schemeClr>
                </a:solidFill>
                <a:latin typeface="+mn-lt"/>
                <a:ea typeface="+mn-ea"/>
                <a:cs typeface="+mn-cs"/>
              </a:defRPr>
            </a:lvl1pPr>
            <a:lvl2pPr marL="457200" indent="0" algn="ctr" defTabSz="914400" rtl="1" eaLnBrk="1" latinLnBrk="0" hangingPunct="1">
              <a:spcBef>
                <a:spcPct val="20000"/>
              </a:spcBef>
              <a:buClrTx/>
              <a:buFont typeface="Arial" pitchFamily="34" charset="0"/>
              <a:buNone/>
              <a:defRPr sz="1600" kern="1200" baseline="0">
                <a:solidFill>
                  <a:schemeClr val="tx1">
                    <a:tint val="75000"/>
                  </a:schemeClr>
                </a:solidFill>
                <a:latin typeface="+mn-lt"/>
                <a:ea typeface="+mn-ea"/>
                <a:cs typeface="+mn-cs"/>
              </a:defRPr>
            </a:lvl2pPr>
            <a:lvl3pPr marL="914400" indent="0" algn="ctr" defTabSz="914400" rtl="1" eaLnBrk="1" latinLnBrk="0" hangingPunct="1">
              <a:spcBef>
                <a:spcPct val="20000"/>
              </a:spcBef>
              <a:buClrTx/>
              <a:buFont typeface="Arial" pitchFamily="34" charset="0"/>
              <a:buNone/>
              <a:defRPr sz="1400" kern="1200" baseline="0">
                <a:solidFill>
                  <a:schemeClr val="tx1">
                    <a:tint val="75000"/>
                  </a:schemeClr>
                </a:solidFill>
                <a:latin typeface="+mn-lt"/>
                <a:ea typeface="+mn-ea"/>
                <a:cs typeface="+mn-cs"/>
              </a:defRPr>
            </a:lvl3pPr>
            <a:lvl4pPr marL="1371600" indent="0" algn="ctr" defTabSz="914400" rtl="1" eaLnBrk="1" latinLnBrk="0" hangingPunct="1">
              <a:spcBef>
                <a:spcPct val="20000"/>
              </a:spcBef>
              <a:buClrTx/>
              <a:buFont typeface="Arial" pitchFamily="34" charset="0"/>
              <a:buNone/>
              <a:defRPr sz="1400" kern="1200" baseline="0">
                <a:solidFill>
                  <a:schemeClr val="tx1">
                    <a:tint val="75000"/>
                  </a:schemeClr>
                </a:solidFill>
                <a:latin typeface="+mn-lt"/>
                <a:ea typeface="+mn-ea"/>
                <a:cs typeface="+mn-cs"/>
              </a:defRPr>
            </a:lvl4pPr>
            <a:lvl5pPr marL="1828800" indent="0" algn="ctr" defTabSz="914400" rtl="1" eaLnBrk="1" latinLnBrk="0" hangingPunct="1">
              <a:spcBef>
                <a:spcPct val="20000"/>
              </a:spcBef>
              <a:buClrTx/>
              <a:buFont typeface="Arial" pitchFamily="34" charset="0"/>
              <a:buNone/>
              <a:defRPr sz="1400" kern="1200" baseline="0">
                <a:solidFill>
                  <a:schemeClr val="tx1">
                    <a:tint val="75000"/>
                  </a:schemeClr>
                </a:solidFill>
                <a:latin typeface="+mn-lt"/>
                <a:ea typeface="+mn-ea"/>
                <a:cs typeface="+mn-cs"/>
              </a:defRPr>
            </a:lvl5pPr>
            <a:lvl6pPr marL="2286000" indent="0" algn="ctr" defTabSz="914400" rtl="1" eaLnBrk="1" latinLnBrk="0" hangingPunct="1">
              <a:spcBef>
                <a:spcPct val="20000"/>
              </a:spcBef>
              <a:buClrTx/>
              <a:buFont typeface="Arial" pitchFamily="34" charset="0"/>
              <a:buNone/>
              <a:defRPr sz="1400" kern="1200">
                <a:solidFill>
                  <a:schemeClr val="tx1">
                    <a:tint val="75000"/>
                  </a:schemeClr>
                </a:solidFill>
                <a:latin typeface="+mn-lt"/>
                <a:ea typeface="+mn-ea"/>
                <a:cs typeface="+mn-cs"/>
              </a:defRPr>
            </a:lvl6pPr>
            <a:lvl7pPr marL="2743200" indent="0" algn="ctr" defTabSz="914400" rtl="1" eaLnBrk="1" latinLnBrk="0" hangingPunct="1">
              <a:spcBef>
                <a:spcPct val="20000"/>
              </a:spcBef>
              <a:buClrTx/>
              <a:buFont typeface="Arial" pitchFamily="34" charset="0"/>
              <a:buNone/>
              <a:defRPr sz="1200" kern="1200">
                <a:solidFill>
                  <a:schemeClr val="tx1">
                    <a:tint val="75000"/>
                  </a:schemeClr>
                </a:solidFill>
                <a:latin typeface="+mn-lt"/>
                <a:ea typeface="+mn-ea"/>
                <a:cs typeface="+mn-cs"/>
              </a:defRPr>
            </a:lvl7pPr>
            <a:lvl8pPr marL="3200400" indent="0" algn="ctr" defTabSz="914400" rtl="1" eaLnBrk="1" latinLnBrk="0" hangingPunct="1">
              <a:spcBef>
                <a:spcPct val="20000"/>
              </a:spcBef>
              <a:buClrTx/>
              <a:buFont typeface="Arial" pitchFamily="34" charset="0"/>
              <a:buNone/>
              <a:defRPr sz="1200" kern="1200" baseline="0">
                <a:solidFill>
                  <a:schemeClr val="tx1">
                    <a:tint val="75000"/>
                  </a:schemeClr>
                </a:solidFill>
                <a:latin typeface="+mn-lt"/>
                <a:ea typeface="+mn-ea"/>
                <a:cs typeface="+mn-cs"/>
              </a:defRPr>
            </a:lvl8pPr>
            <a:lvl9pPr marL="3657600" indent="0" algn="ctr" defTabSz="914400" rtl="1" eaLnBrk="1" latinLnBrk="0" hangingPunct="1">
              <a:spcBef>
                <a:spcPct val="20000"/>
              </a:spcBef>
              <a:buClrTx/>
              <a:buFont typeface="Arial" pitchFamily="34" charset="0"/>
              <a:buNone/>
              <a:defRPr sz="1200" kern="1200">
                <a:solidFill>
                  <a:schemeClr val="tx1">
                    <a:tint val="75000"/>
                  </a:schemeClr>
                </a:solidFill>
                <a:latin typeface="+mn-lt"/>
                <a:ea typeface="+mn-ea"/>
                <a:cs typeface="+mn-cs"/>
              </a:defRPr>
            </a:lvl9pPr>
          </a:lstStyle>
          <a:p>
            <a:pPr algn="just"/>
            <a:r>
              <a:rPr lang="ar-SA" sz="2200" i="0" dirty="0">
                <a:latin typeface="Albertus Extra Bold" pitchFamily="34" charset="0"/>
              </a:rPr>
              <a:t> </a:t>
            </a:r>
            <a:r>
              <a:rPr lang="ar-SA" sz="2200" b="1" i="0" dirty="0">
                <a:solidFill>
                  <a:srgbClr val="FF0000"/>
                </a:solidFill>
                <a:latin typeface="Albertus Extra Bold" pitchFamily="34" charset="0"/>
              </a:rPr>
              <a:t>العقود المسماة </a:t>
            </a:r>
            <a:r>
              <a:rPr lang="ar-SA" sz="2200" i="0" dirty="0">
                <a:solidFill>
                  <a:srgbClr val="FFFF00"/>
                </a:solidFill>
                <a:latin typeface="Albertus Extra Bold" pitchFamily="34" charset="0"/>
              </a:rPr>
              <a:t>من حيث الأصل هي عقود كثيرة التداول في الحياة العملية، وسميت بهذه التسمية لان المشرع خصها باسم معين بنصوص القانون ونظم أحكامها بالذات، كالبيع والإيجار والمقاولة والهبة الوكالة...الخ.</a:t>
            </a:r>
            <a:endParaRPr lang="en-US" sz="2200" i="0" dirty="0">
              <a:solidFill>
                <a:srgbClr val="FFFF00"/>
              </a:solidFill>
              <a:latin typeface="Albertus Extra Bold" pitchFamily="34" charset="0"/>
            </a:endParaRPr>
          </a:p>
          <a:p>
            <a:pPr algn="just"/>
            <a:r>
              <a:rPr lang="ar-SA" sz="2200" i="0" dirty="0">
                <a:latin typeface="Albertus Extra Bold" pitchFamily="34" charset="0"/>
              </a:rPr>
              <a:t> </a:t>
            </a:r>
            <a:r>
              <a:rPr lang="ar-SA" sz="2200" i="0" dirty="0" smtClean="0">
                <a:latin typeface="Albertus Extra Bold" pitchFamily="34" charset="0"/>
              </a:rPr>
              <a:t> </a:t>
            </a:r>
            <a:r>
              <a:rPr lang="ar-SA" sz="2200" b="1" i="0" dirty="0" smtClean="0">
                <a:solidFill>
                  <a:srgbClr val="FF0000"/>
                </a:solidFill>
                <a:latin typeface="Albertus Extra Bold" pitchFamily="34" charset="0"/>
              </a:rPr>
              <a:t>العقود غير المسماة </a:t>
            </a:r>
            <a:r>
              <a:rPr lang="ar-SA" sz="2200" i="0" dirty="0" smtClean="0">
                <a:solidFill>
                  <a:srgbClr val="FFFF00"/>
                </a:solidFill>
                <a:latin typeface="Albertus Extra Bold" pitchFamily="34" charset="0"/>
              </a:rPr>
              <a:t>فئة </a:t>
            </a:r>
            <a:r>
              <a:rPr lang="ar-SA" sz="2200" i="0" dirty="0">
                <a:solidFill>
                  <a:srgbClr val="FFFF00"/>
                </a:solidFill>
                <a:latin typeface="Albertus Extra Bold" pitchFamily="34" charset="0"/>
              </a:rPr>
              <a:t>من العقود لم يسمها المشرع ولم يخصها بتسمية معينة لقلة استخدامها وعدم شيوعها في معاملات الناس، ومع عدم تنظيمها وتخصيص أحكام خاصة بها فهي تخضع للقواعد العامة للعقود، وهي عقود لا حصر لها لأنها تخضع لإرادة الطرفين الحرة بما لها من إمكانية تنظيم ما تشاء من العقود في حدود النظام العام والآداب، منها عقد الحضانة وعقد النشر وعقد خدمات المعلومات...وغيرها.</a:t>
            </a:r>
            <a:endParaRPr lang="ar-IQ" sz="2200" i="0" dirty="0">
              <a:solidFill>
                <a:srgbClr val="FFFF00"/>
              </a:solidFill>
              <a:latin typeface="Albertus Extra Bold" pitchFamily="34" charset="0"/>
              <a:cs typeface="PT Bold Heading" pitchFamily="2" charset="-78"/>
            </a:endParaRPr>
          </a:p>
        </p:txBody>
      </p:sp>
    </p:spTree>
    <p:extLst>
      <p:ext uri="{BB962C8B-B14F-4D97-AF65-F5344CB8AC3E}">
        <p14:creationId xmlns:p14="http://schemas.microsoft.com/office/powerpoint/2010/main" val="2347483856"/>
      </p:ext>
    </p:extLst>
  </p:cSld>
  <p:clrMapOvr>
    <a:masterClrMapping/>
  </p:clrMapOvr>
  <mc:AlternateContent xmlns:mc="http://schemas.openxmlformats.org/markup-compatibility/2006" xmlns:p14="http://schemas.microsoft.com/office/powerpoint/2010/main">
    <mc:Choice Requires="p14">
      <p:transition spd="slow" p14:dur="5000">
        <p14:honeycomb/>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val="3442026524"/>
              </p:ext>
            </p:extLst>
          </p:nvPr>
        </p:nvGraphicFramePr>
        <p:xfrm>
          <a:off x="179513" y="404813"/>
          <a:ext cx="8784976" cy="6197428"/>
        </p:xfrm>
        <a:graphic>
          <a:graphicData uri="http://schemas.openxmlformats.org/drawingml/2006/table">
            <a:tbl>
              <a:tblPr rtl="1" firstRow="1" firstCol="1" bandRow="1">
                <a:tableStyleId>{68D230F3-CF80-4859-8CE7-A43EE81993B5}</a:tableStyleId>
              </a:tblPr>
              <a:tblGrid>
                <a:gridCol w="325965"/>
                <a:gridCol w="2062854"/>
                <a:gridCol w="6396157"/>
              </a:tblGrid>
              <a:tr h="331296">
                <a:tc gridSpan="2">
                  <a:txBody>
                    <a:bodyPr/>
                    <a:lstStyle/>
                    <a:p>
                      <a:pPr algn="ctr" rtl="1">
                        <a:lnSpc>
                          <a:spcPct val="115000"/>
                        </a:lnSpc>
                        <a:spcAft>
                          <a:spcPts val="0"/>
                        </a:spcAft>
                      </a:pPr>
                      <a:r>
                        <a:rPr lang="ar-SA" sz="2000" dirty="0">
                          <a:solidFill>
                            <a:srgbClr val="FF0000"/>
                          </a:solidFill>
                          <a:effectLst/>
                          <a:cs typeface="+mj-cs"/>
                        </a:rPr>
                        <a:t>الوديعة</a:t>
                      </a:r>
                      <a:endParaRPr lang="en-US" sz="1800" dirty="0">
                        <a:solidFill>
                          <a:srgbClr val="FF0000"/>
                        </a:solidFill>
                        <a:effectLst/>
                        <a:latin typeface="Calibri"/>
                        <a:ea typeface="Calibri"/>
                        <a:cs typeface="+mj-cs"/>
                      </a:endParaRPr>
                    </a:p>
                  </a:txBody>
                  <a:tcPr marL="31075" marR="31075" marT="0" marB="0" anchor="ctr"/>
                </a:tc>
                <a:tc hMerge="1">
                  <a:txBody>
                    <a:bodyPr/>
                    <a:lstStyle/>
                    <a:p>
                      <a:pPr rtl="1"/>
                      <a:endParaRPr lang="ar-IQ"/>
                    </a:p>
                  </a:txBody>
                  <a:tcPr/>
                </a:tc>
                <a:tc>
                  <a:txBody>
                    <a:bodyPr/>
                    <a:lstStyle/>
                    <a:p>
                      <a:pPr algn="ctr" rtl="1">
                        <a:lnSpc>
                          <a:spcPct val="115000"/>
                        </a:lnSpc>
                        <a:spcAft>
                          <a:spcPts val="0"/>
                        </a:spcAft>
                      </a:pPr>
                      <a:r>
                        <a:rPr lang="ar-SA" sz="2000" dirty="0">
                          <a:solidFill>
                            <a:srgbClr val="FF0000"/>
                          </a:solidFill>
                          <a:effectLst/>
                          <a:cs typeface="+mj-cs"/>
                        </a:rPr>
                        <a:t>الإيجار</a:t>
                      </a:r>
                      <a:endParaRPr lang="en-US" sz="1800" dirty="0">
                        <a:solidFill>
                          <a:srgbClr val="FF0000"/>
                        </a:solidFill>
                        <a:effectLst/>
                        <a:latin typeface="Calibri"/>
                        <a:ea typeface="Calibri"/>
                        <a:cs typeface="+mj-cs"/>
                      </a:endParaRPr>
                    </a:p>
                  </a:txBody>
                  <a:tcPr marL="31075" marR="31075" marT="0" marB="0" anchor="ctr"/>
                </a:tc>
              </a:tr>
              <a:tr h="993887">
                <a:tc>
                  <a:txBody>
                    <a:bodyPr/>
                    <a:lstStyle/>
                    <a:p>
                      <a:pPr algn="just" rtl="1">
                        <a:lnSpc>
                          <a:spcPct val="115000"/>
                        </a:lnSpc>
                        <a:spcAft>
                          <a:spcPts val="0"/>
                        </a:spcAft>
                      </a:pPr>
                      <a:r>
                        <a:rPr lang="ar-SA" sz="2000">
                          <a:solidFill>
                            <a:srgbClr val="00B0F0"/>
                          </a:solidFill>
                          <a:effectLst/>
                          <a:cs typeface="+mj-cs"/>
                        </a:rPr>
                        <a:t>1</a:t>
                      </a:r>
                      <a:endParaRPr lang="en-US" sz="1800">
                        <a:solidFill>
                          <a:srgbClr val="00B0F0"/>
                        </a:solidFill>
                        <a:effectLst/>
                        <a:latin typeface="Calibri"/>
                        <a:ea typeface="Calibri"/>
                        <a:cs typeface="+mj-cs"/>
                      </a:endParaRPr>
                    </a:p>
                  </a:txBody>
                  <a:tcPr marL="31075" marR="31075" marT="0" marB="0" anchor="ctr"/>
                </a:tc>
                <a:tc>
                  <a:txBody>
                    <a:bodyPr/>
                    <a:lstStyle/>
                    <a:p>
                      <a:pPr algn="just" rtl="1">
                        <a:lnSpc>
                          <a:spcPct val="115000"/>
                        </a:lnSpc>
                        <a:spcAft>
                          <a:spcPts val="0"/>
                        </a:spcAft>
                      </a:pPr>
                      <a:r>
                        <a:rPr lang="ar-SA" sz="2000" dirty="0">
                          <a:solidFill>
                            <a:srgbClr val="00B0F0"/>
                          </a:solidFill>
                          <a:effectLst/>
                          <a:cs typeface="+mj-cs"/>
                        </a:rPr>
                        <a:t>عقد يحيل المالك أو من يقوم مقامه حفظ مال إلى أخر ولا يتم إلا بالقبض (م951)</a:t>
                      </a:r>
                      <a:endParaRPr lang="en-US" sz="1800" dirty="0">
                        <a:solidFill>
                          <a:srgbClr val="00B0F0"/>
                        </a:solidFill>
                        <a:effectLst/>
                        <a:latin typeface="Calibri"/>
                        <a:ea typeface="Calibri"/>
                        <a:cs typeface="+mj-cs"/>
                      </a:endParaRPr>
                    </a:p>
                  </a:txBody>
                  <a:tcPr marL="31075" marR="31075" marT="0" marB="0" anchor="ctr"/>
                </a:tc>
                <a:tc>
                  <a:txBody>
                    <a:bodyPr/>
                    <a:lstStyle/>
                    <a:p>
                      <a:pPr algn="just" rtl="1">
                        <a:lnSpc>
                          <a:spcPct val="115000"/>
                        </a:lnSpc>
                        <a:spcAft>
                          <a:spcPts val="0"/>
                        </a:spcAft>
                      </a:pPr>
                      <a:r>
                        <a:rPr lang="ar-SA" sz="2000" dirty="0">
                          <a:solidFill>
                            <a:srgbClr val="00B0F0"/>
                          </a:solidFill>
                          <a:effectLst/>
                          <a:cs typeface="+mj-cs"/>
                        </a:rPr>
                        <a:t>تمليك منفعة معلومة بعوض معلوم لمدة معلومة وبه يلتزم المؤجر أن يمكن المستأجر من الانتفاع بالماجور (م722/1)</a:t>
                      </a:r>
                      <a:endParaRPr lang="en-US" sz="1800" dirty="0">
                        <a:solidFill>
                          <a:srgbClr val="00B0F0"/>
                        </a:solidFill>
                        <a:effectLst/>
                        <a:latin typeface="Calibri"/>
                        <a:ea typeface="Calibri"/>
                        <a:cs typeface="+mj-cs"/>
                      </a:endParaRPr>
                    </a:p>
                  </a:txBody>
                  <a:tcPr marL="31075" marR="31075" marT="0" marB="0" anchor="ctr"/>
                </a:tc>
              </a:tr>
              <a:tr h="553309">
                <a:tc rowSpan="3">
                  <a:txBody>
                    <a:bodyPr/>
                    <a:lstStyle/>
                    <a:p>
                      <a:pPr algn="just" rtl="1">
                        <a:lnSpc>
                          <a:spcPct val="115000"/>
                        </a:lnSpc>
                        <a:spcAft>
                          <a:spcPts val="0"/>
                        </a:spcAft>
                      </a:pPr>
                      <a:r>
                        <a:rPr lang="ar-SA" sz="2000">
                          <a:solidFill>
                            <a:srgbClr val="00B0F0"/>
                          </a:solidFill>
                          <a:effectLst/>
                          <a:cs typeface="+mj-cs"/>
                        </a:rPr>
                        <a:t>2</a:t>
                      </a:r>
                      <a:endParaRPr lang="en-US" sz="1800">
                        <a:solidFill>
                          <a:srgbClr val="00B0F0"/>
                        </a:solidFill>
                        <a:effectLst/>
                        <a:latin typeface="Calibri"/>
                        <a:ea typeface="Calibri"/>
                        <a:cs typeface="+mj-cs"/>
                      </a:endParaRPr>
                    </a:p>
                  </a:txBody>
                  <a:tcPr marL="31075" marR="31075" marT="0" marB="0" anchor="ctr"/>
                </a:tc>
                <a:tc rowSpan="3">
                  <a:txBody>
                    <a:bodyPr/>
                    <a:lstStyle/>
                    <a:p>
                      <a:pPr algn="just" rtl="1">
                        <a:lnSpc>
                          <a:spcPct val="115000"/>
                        </a:lnSpc>
                        <a:spcAft>
                          <a:spcPts val="0"/>
                        </a:spcAft>
                      </a:pPr>
                      <a:r>
                        <a:rPr lang="ar-SA" sz="2000" dirty="0">
                          <a:solidFill>
                            <a:srgbClr val="00B0F0"/>
                          </a:solidFill>
                          <a:effectLst/>
                          <a:cs typeface="+mj-cs"/>
                        </a:rPr>
                        <a:t>قد تقترب الوديعة من البيع إذا ما اودع شخص لدى آخر شيئاً لبيعه بمبلغ معين مقابل أن يأخذ المودع عنده مقداراً من المبلغ كأجر له فهو وكيلاً بالبيع، والعبرة بالتمييز بتوافر نية الإيداع.</a:t>
                      </a:r>
                      <a:endParaRPr lang="en-US" sz="1800" dirty="0">
                        <a:solidFill>
                          <a:srgbClr val="00B0F0"/>
                        </a:solidFill>
                        <a:effectLst/>
                        <a:latin typeface="Calibri"/>
                        <a:ea typeface="Calibri"/>
                        <a:cs typeface="+mj-cs"/>
                      </a:endParaRPr>
                    </a:p>
                  </a:txBody>
                  <a:tcPr marL="31075" marR="31075" marT="0" marB="0" anchor="ctr"/>
                </a:tc>
                <a:tc>
                  <a:txBody>
                    <a:bodyPr/>
                    <a:lstStyle/>
                    <a:p>
                      <a:pPr algn="just" rtl="1">
                        <a:lnSpc>
                          <a:spcPct val="115000"/>
                        </a:lnSpc>
                        <a:spcAft>
                          <a:spcPts val="0"/>
                        </a:spcAft>
                      </a:pPr>
                      <a:r>
                        <a:rPr lang="ar-SA" sz="2000">
                          <a:solidFill>
                            <a:srgbClr val="00B0F0"/>
                          </a:solidFill>
                          <a:effectLst/>
                          <a:cs typeface="+mj-cs"/>
                        </a:rPr>
                        <a:t>الإيجار ينصب على الانتفاع ولا ينقل الملكية وهو من عقود الإدارة ما لم تتجاوز 3 سنوات.</a:t>
                      </a:r>
                      <a:endParaRPr lang="en-US" sz="1800">
                        <a:solidFill>
                          <a:srgbClr val="00B0F0"/>
                        </a:solidFill>
                        <a:effectLst/>
                        <a:latin typeface="Calibri"/>
                        <a:ea typeface="Calibri"/>
                        <a:cs typeface="+mj-cs"/>
                      </a:endParaRPr>
                    </a:p>
                  </a:txBody>
                  <a:tcPr marL="31075" marR="31075" marT="0" marB="0" anchor="ctr"/>
                </a:tc>
              </a:tr>
              <a:tr h="2397674">
                <a:tc vMerge="1">
                  <a:txBody>
                    <a:bodyPr/>
                    <a:lstStyle/>
                    <a:p>
                      <a:pPr rtl="1"/>
                      <a:endParaRPr lang="ar-IQ"/>
                    </a:p>
                  </a:txBody>
                  <a:tcPr/>
                </a:tc>
                <a:tc vMerge="1">
                  <a:txBody>
                    <a:bodyPr/>
                    <a:lstStyle/>
                    <a:p>
                      <a:pPr rtl="1"/>
                      <a:endParaRPr lang="ar-IQ"/>
                    </a:p>
                  </a:txBody>
                  <a:tcPr/>
                </a:tc>
                <a:tc>
                  <a:txBody>
                    <a:bodyPr/>
                    <a:lstStyle/>
                    <a:p>
                      <a:pPr algn="just" rtl="1">
                        <a:lnSpc>
                          <a:spcPct val="115000"/>
                        </a:lnSpc>
                        <a:spcAft>
                          <a:spcPts val="0"/>
                        </a:spcAft>
                      </a:pPr>
                      <a:r>
                        <a:rPr lang="ar-SA" sz="2000" dirty="0">
                          <a:solidFill>
                            <a:srgbClr val="00B0F0"/>
                          </a:solidFill>
                          <a:effectLst/>
                          <a:cs typeface="+mj-cs"/>
                        </a:rPr>
                        <a:t>إذا وقع العد على ثمار الشي </a:t>
                      </a:r>
                      <a:r>
                        <a:rPr lang="ar-SA" sz="2000" dirty="0" err="1">
                          <a:solidFill>
                            <a:srgbClr val="00B0F0"/>
                          </a:solidFill>
                          <a:effectLst/>
                          <a:cs typeface="+mj-cs"/>
                        </a:rPr>
                        <a:t>وحاصلاته</a:t>
                      </a:r>
                      <a:r>
                        <a:rPr lang="ar-SA" sz="2000" dirty="0">
                          <a:solidFill>
                            <a:srgbClr val="00B0F0"/>
                          </a:solidFill>
                          <a:effectLst/>
                          <a:cs typeface="+mj-cs"/>
                        </a:rPr>
                        <a:t>، فاذا خول شخص آخر جني الثمار والحاصلات مقابل مبلغ معين، فهل هذا بيع أم إيجار. الراجح إذا وقع على الثمار فهو إيجار لأنه يقع على منفعة الأرض المتجددة دون انتقاص، وإذا وقع على الحاصلات فهو بيع لأنه ينصب على الحاصلات ذاتها لا على منفعة متجددة، وتكون العبرة عموماً بنية الطرفين، والغالب إذا اتفق على تقدير الأقساط جملة فهو بيع، وإذا اتفق على تقسيطها ودوريا فهة إيجار.</a:t>
                      </a:r>
                      <a:endParaRPr lang="en-US" sz="1800" dirty="0">
                        <a:solidFill>
                          <a:srgbClr val="00B0F0"/>
                        </a:solidFill>
                        <a:effectLst/>
                        <a:latin typeface="Calibri"/>
                        <a:ea typeface="Calibri"/>
                        <a:cs typeface="+mj-cs"/>
                      </a:endParaRPr>
                    </a:p>
                  </a:txBody>
                  <a:tcPr marL="31075" marR="31075" marT="0" marB="0" anchor="ctr"/>
                </a:tc>
              </a:tr>
              <a:tr h="1844365">
                <a:tc vMerge="1">
                  <a:txBody>
                    <a:bodyPr/>
                    <a:lstStyle/>
                    <a:p>
                      <a:pPr rtl="1"/>
                      <a:endParaRPr lang="ar-IQ"/>
                    </a:p>
                  </a:txBody>
                  <a:tcPr/>
                </a:tc>
                <a:tc vMerge="1">
                  <a:txBody>
                    <a:bodyPr/>
                    <a:lstStyle/>
                    <a:p>
                      <a:pPr rtl="1"/>
                      <a:endParaRPr lang="ar-IQ"/>
                    </a:p>
                  </a:txBody>
                  <a:tcPr/>
                </a:tc>
                <a:tc>
                  <a:txBody>
                    <a:bodyPr/>
                    <a:lstStyle/>
                    <a:p>
                      <a:pPr algn="just" rtl="1">
                        <a:lnSpc>
                          <a:spcPct val="115000"/>
                        </a:lnSpc>
                        <a:spcAft>
                          <a:spcPts val="0"/>
                        </a:spcAft>
                      </a:pPr>
                      <a:r>
                        <a:rPr lang="ar-SA" sz="2000" dirty="0">
                          <a:solidFill>
                            <a:srgbClr val="00B0F0"/>
                          </a:solidFill>
                          <a:effectLst/>
                          <a:cs typeface="+mj-cs"/>
                        </a:rPr>
                        <a:t>الإيجار الساتر للبيع أن يتفق المتعاقدان على إيجار شيء معين لمدة معينة مقابل اجر معين على أنه إذا أوفى المستأجر بالتزاماته نقلب العقد بيعاً وتملك المستأجر المأجور وعدت الأجرة بمثابة أقساط للثمن، وقد حسم المشرع العراق ذلك بانه بيع معلق على شرط واقف هو سداد الثمن، وحالته كما في بيع السيارات بالأقساط.</a:t>
                      </a:r>
                      <a:endParaRPr lang="en-US" sz="1800" dirty="0">
                        <a:solidFill>
                          <a:srgbClr val="00B0F0"/>
                        </a:solidFill>
                        <a:effectLst/>
                        <a:latin typeface="Calibri"/>
                        <a:ea typeface="Calibri"/>
                        <a:cs typeface="+mj-cs"/>
                      </a:endParaRPr>
                    </a:p>
                  </a:txBody>
                  <a:tcPr marL="31075" marR="31075" marT="0" marB="0" anchor="ctr"/>
                </a:tc>
              </a:tr>
            </a:tbl>
          </a:graphicData>
        </a:graphic>
      </p:graphicFrame>
    </p:spTree>
    <p:extLst>
      <p:ext uri="{BB962C8B-B14F-4D97-AF65-F5344CB8AC3E}">
        <p14:creationId xmlns:p14="http://schemas.microsoft.com/office/powerpoint/2010/main" val="1090790674"/>
      </p:ext>
    </p:extLst>
  </p:cSld>
  <p:clrMapOvr>
    <a:masterClrMapping/>
  </p:clrMapOvr>
  <mc:AlternateContent xmlns:mc="http://schemas.openxmlformats.org/markup-compatibility/2006" xmlns:p14="http://schemas.microsoft.com/office/powerpoint/2010/main">
    <mc:Choice Requires="p14">
      <p:transition spd="slow" p14:dur="5000">
        <p14:honeycomb/>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764704"/>
            <a:ext cx="8424936" cy="5544616"/>
          </a:xfrm>
        </p:spPr>
        <p:txBody>
          <a:bodyPr>
            <a:noAutofit/>
          </a:bodyPr>
          <a:lstStyle/>
          <a:p>
            <a:pPr algn="just"/>
            <a:r>
              <a:rPr lang="ar-SA" sz="3100" b="1" dirty="0" smtClean="0">
                <a:solidFill>
                  <a:srgbClr val="C00000"/>
                </a:solidFill>
                <a:latin typeface="Albertus Extra Bold" pitchFamily="34" charset="0"/>
                <a:cs typeface="+mj-cs"/>
              </a:rPr>
              <a:t>وتبرز فائدة </a:t>
            </a:r>
            <a:r>
              <a:rPr lang="ar-SA" sz="3100" b="1" dirty="0">
                <a:solidFill>
                  <a:srgbClr val="C00000"/>
                </a:solidFill>
                <a:latin typeface="Albertus Extra Bold" pitchFamily="34" charset="0"/>
                <a:cs typeface="+mj-cs"/>
              </a:rPr>
              <a:t>تقسيم العقود إلى مسماة وغير مسمات من خلال: -</a:t>
            </a:r>
            <a:endParaRPr lang="en-US" sz="3100" b="1" dirty="0">
              <a:solidFill>
                <a:srgbClr val="C00000"/>
              </a:solidFill>
              <a:latin typeface="Albertus Extra Bold" pitchFamily="34" charset="0"/>
              <a:cs typeface="+mj-cs"/>
            </a:endParaRPr>
          </a:p>
          <a:p>
            <a:pPr lvl="0" indent="0" algn="just">
              <a:buNone/>
            </a:pPr>
            <a:r>
              <a:rPr lang="ar-SA" sz="3100" dirty="0" smtClean="0">
                <a:solidFill>
                  <a:srgbClr val="00B0F0"/>
                </a:solidFill>
                <a:latin typeface="Albertus Extra Bold" pitchFamily="34" charset="0"/>
                <a:cs typeface="+mj-cs"/>
              </a:rPr>
              <a:t>1- العقود </a:t>
            </a:r>
            <a:r>
              <a:rPr lang="ar-SA" sz="3100" dirty="0">
                <a:solidFill>
                  <a:srgbClr val="00B0F0"/>
                </a:solidFill>
                <a:latin typeface="Albertus Extra Bold" pitchFamily="34" charset="0"/>
                <a:cs typeface="+mj-cs"/>
              </a:rPr>
              <a:t>المسماة تغني المتعاقدين في الغالب عن المفاوضات لان المشرع حدد لها أحكام خاصة تنظم كل جزئية من جزئياتها وهذا ما يقلل نشوب الخلافات بشأن العقد، ويغني المتعاقدين ابتداءً عن الاتفاق على الحلول التفصيلية لجميع المسائل.</a:t>
            </a:r>
            <a:endParaRPr lang="en-US" sz="3100" dirty="0">
              <a:solidFill>
                <a:srgbClr val="00B0F0"/>
              </a:solidFill>
              <a:latin typeface="Albertus Extra Bold" pitchFamily="34" charset="0"/>
              <a:cs typeface="+mj-cs"/>
            </a:endParaRPr>
          </a:p>
          <a:p>
            <a:pPr indent="0" algn="just">
              <a:buNone/>
            </a:pPr>
            <a:r>
              <a:rPr lang="ar-SA" sz="3100" dirty="0" smtClean="0">
                <a:solidFill>
                  <a:srgbClr val="00B0F0"/>
                </a:solidFill>
                <a:latin typeface="Albertus Extra Bold" pitchFamily="34" charset="0"/>
                <a:cs typeface="+mj-cs"/>
              </a:rPr>
              <a:t>2- إن </a:t>
            </a:r>
            <a:r>
              <a:rPr lang="ar-SA" sz="3100" dirty="0">
                <a:solidFill>
                  <a:srgbClr val="00B0F0"/>
                </a:solidFill>
                <a:latin typeface="Albertus Extra Bold" pitchFamily="34" charset="0"/>
                <a:cs typeface="+mj-cs"/>
              </a:rPr>
              <a:t>تخصيص هذه الأحكام يسهل مهمة القاضي في النطق بالأحكام إذ يغنيه عن الرجوع إلى الأحكام القانونية في بعض الأحيان للاجتهاد والبحث عما اتجهت إليه إرادة الطرفين</a:t>
            </a:r>
            <a:r>
              <a:rPr lang="ar-SA" sz="3100" dirty="0" smtClean="0">
                <a:solidFill>
                  <a:srgbClr val="00B0F0"/>
                </a:solidFill>
                <a:latin typeface="Albertus Extra Bold" pitchFamily="34" charset="0"/>
                <a:cs typeface="+mj-cs"/>
              </a:rPr>
              <a:t>.</a:t>
            </a:r>
          </a:p>
          <a:p>
            <a:pPr indent="0" algn="just">
              <a:buNone/>
            </a:pPr>
            <a:r>
              <a:rPr lang="ar-IQ" sz="3100" dirty="0">
                <a:solidFill>
                  <a:srgbClr val="00B0F0"/>
                </a:solidFill>
                <a:latin typeface="Albertus Extra Bold" pitchFamily="34" charset="0"/>
                <a:cs typeface="+mj-cs"/>
              </a:rPr>
              <a:t> </a:t>
            </a:r>
            <a:r>
              <a:rPr lang="ar-IQ" sz="3100" dirty="0" smtClean="0">
                <a:solidFill>
                  <a:srgbClr val="00B0F0"/>
                </a:solidFill>
                <a:latin typeface="Albertus Extra Bold" pitchFamily="34" charset="0"/>
                <a:cs typeface="+mj-cs"/>
              </a:rPr>
              <a:t>3- تخصيص </a:t>
            </a:r>
            <a:r>
              <a:rPr lang="ar-IQ" sz="3100" dirty="0">
                <a:solidFill>
                  <a:srgbClr val="00B0F0"/>
                </a:solidFill>
                <a:latin typeface="Albertus Extra Bold" pitchFamily="34" charset="0"/>
                <a:cs typeface="+mj-cs"/>
              </a:rPr>
              <a:t>العقود بأحكام محددة يعطي للقاضي في الكثير من الأحيان سلطة الاسترشاد بها وتطبيقها بطريق القياس على عقد من العقود غير المسماة يكون اقرب العقود إليه شبهاً </a:t>
            </a:r>
            <a:r>
              <a:rPr lang="ar-IQ" sz="3100" dirty="0" smtClean="0">
                <a:solidFill>
                  <a:srgbClr val="00B0F0"/>
                </a:solidFill>
                <a:latin typeface="Albertus Extra Bold" pitchFamily="34" charset="0"/>
                <a:cs typeface="+mj-cs"/>
              </a:rPr>
              <a:t>وطبيعة.</a:t>
            </a:r>
          </a:p>
        </p:txBody>
      </p:sp>
    </p:spTree>
    <p:extLst>
      <p:ext uri="{BB962C8B-B14F-4D97-AF65-F5344CB8AC3E}">
        <p14:creationId xmlns:p14="http://schemas.microsoft.com/office/powerpoint/2010/main" val="729742633"/>
      </p:ext>
    </p:extLst>
  </p:cSld>
  <p:clrMapOvr>
    <a:masterClrMapping/>
  </p:clrMapOvr>
  <mc:AlternateContent xmlns:mc="http://schemas.openxmlformats.org/markup-compatibility/2006" xmlns:p14="http://schemas.microsoft.com/office/powerpoint/2010/main">
    <mc:Choice Requires="p14">
      <p:transition spd="slow" p14:dur="5000">
        <p14:honeycomb/>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836712"/>
            <a:ext cx="8640960" cy="5688632"/>
          </a:xfrm>
        </p:spPr>
        <p:txBody>
          <a:bodyPr>
            <a:noAutofit/>
          </a:bodyPr>
          <a:lstStyle/>
          <a:p>
            <a:pPr indent="0" algn="just">
              <a:buNone/>
            </a:pPr>
            <a:r>
              <a:rPr lang="ar-SA" sz="3200" dirty="0">
                <a:solidFill>
                  <a:srgbClr val="00B0F0"/>
                </a:solidFill>
                <a:latin typeface="Albertus Extra Bold" pitchFamily="34" charset="0"/>
                <a:cs typeface="+mj-cs"/>
              </a:rPr>
              <a:t>4</a:t>
            </a:r>
            <a:r>
              <a:rPr lang="ar-SA" sz="3200" dirty="0" smtClean="0">
                <a:solidFill>
                  <a:srgbClr val="00B0F0"/>
                </a:solidFill>
                <a:latin typeface="Albertus Extra Bold" pitchFamily="34" charset="0"/>
                <a:cs typeface="+mj-cs"/>
              </a:rPr>
              <a:t>- </a:t>
            </a:r>
            <a:r>
              <a:rPr lang="ar-SA" sz="3200" dirty="0">
                <a:solidFill>
                  <a:srgbClr val="00B0F0"/>
                </a:solidFill>
                <a:latin typeface="Albertus Extra Bold" pitchFamily="34" charset="0"/>
                <a:cs typeface="+mj-cs"/>
              </a:rPr>
              <a:t>امتزاج أوصاف عقود </a:t>
            </a:r>
            <a:r>
              <a:rPr lang="ar-SA" sz="3200" dirty="0" smtClean="0">
                <a:solidFill>
                  <a:srgbClr val="00B0F0"/>
                </a:solidFill>
                <a:latin typeface="Albertus Extra Bold" pitchFamily="34" charset="0"/>
                <a:cs typeface="+mj-cs"/>
              </a:rPr>
              <a:t>مسماة </a:t>
            </a:r>
            <a:r>
              <a:rPr lang="ar-SA" sz="3200" dirty="0">
                <a:solidFill>
                  <a:srgbClr val="00B0F0"/>
                </a:solidFill>
                <a:latin typeface="Albertus Extra Bold" pitchFamily="34" charset="0"/>
                <a:cs typeface="+mj-cs"/>
              </a:rPr>
              <a:t>عملياً في عقد مسمى واحد فيصبح عقداً مركباً</a:t>
            </a:r>
            <a:r>
              <a:rPr lang="ar-SA" sz="3200" dirty="0" smtClean="0">
                <a:solidFill>
                  <a:srgbClr val="00B0F0"/>
                </a:solidFill>
                <a:latin typeface="Albertus Extra Bold" pitchFamily="34" charset="0"/>
                <a:cs typeface="+mj-cs"/>
              </a:rPr>
              <a:t>.</a:t>
            </a:r>
          </a:p>
          <a:p>
            <a:pPr indent="0" algn="just">
              <a:buNone/>
            </a:pPr>
            <a:r>
              <a:rPr lang="ar-SA" sz="3200" dirty="0" smtClean="0">
                <a:solidFill>
                  <a:srgbClr val="00B0F0"/>
                </a:solidFill>
                <a:cs typeface="+mj-cs"/>
              </a:rPr>
              <a:t>5- وتكيف </a:t>
            </a:r>
            <a:r>
              <a:rPr lang="ar-SA" sz="3200" dirty="0">
                <a:solidFill>
                  <a:srgbClr val="00B0F0"/>
                </a:solidFill>
                <a:cs typeface="+mj-cs"/>
              </a:rPr>
              <a:t>العقد إلى مسمى أو غير مسمى مسالة دقيقة في بعض الأحيان، إذ لا عبرة بالألفاظ التي يستعملها المتعاقدان إذ تبين انهما اتفقا على عقد غير العقد الذي سمياه لخطأ أو بقصد إخفاء القعد الحقيقي تحت اسم عقد ظاهر كما في الوصية يخفيها الموصي تحت ستار البيع.</a:t>
            </a:r>
            <a:endParaRPr lang="en-US" sz="3200" dirty="0">
              <a:solidFill>
                <a:srgbClr val="00B0F0"/>
              </a:solidFill>
              <a:cs typeface="+mj-cs"/>
            </a:endParaRPr>
          </a:p>
          <a:p>
            <a:pPr indent="0" algn="just">
              <a:buNone/>
            </a:pPr>
            <a:r>
              <a:rPr lang="ar-SA" sz="3200" dirty="0" smtClean="0">
                <a:solidFill>
                  <a:srgbClr val="00B0F0"/>
                </a:solidFill>
                <a:cs typeface="+mj-cs"/>
              </a:rPr>
              <a:t>6- تكييف العقد </a:t>
            </a:r>
            <a:r>
              <a:rPr lang="ar-SA" sz="3200" dirty="0">
                <a:solidFill>
                  <a:srgbClr val="00B0F0"/>
                </a:solidFill>
                <a:cs typeface="+mj-cs"/>
              </a:rPr>
              <a:t>يعد من المسائل القانونية لا مسألة وقائع </a:t>
            </a:r>
            <a:r>
              <a:rPr lang="ar-SA" sz="3200" dirty="0" smtClean="0">
                <a:solidFill>
                  <a:srgbClr val="00B0F0"/>
                </a:solidFill>
                <a:cs typeface="+mj-cs"/>
              </a:rPr>
              <a:t>ويخضع </a:t>
            </a:r>
            <a:r>
              <a:rPr lang="ar-SA" sz="3200" dirty="0">
                <a:solidFill>
                  <a:srgbClr val="00B0F0"/>
                </a:solidFill>
                <a:cs typeface="+mj-cs"/>
              </a:rPr>
              <a:t>بذلك لسلطة محكمة التمييز ولا تتقيد المحكمة بتكييف المتعاقدين للعقد بل تصحح العقد من تلقاء </a:t>
            </a:r>
            <a:r>
              <a:rPr lang="ar-SA" sz="3200" dirty="0" smtClean="0">
                <a:solidFill>
                  <a:srgbClr val="00B0F0"/>
                </a:solidFill>
                <a:cs typeface="+mj-cs"/>
              </a:rPr>
              <a:t>نفسها.</a:t>
            </a:r>
          </a:p>
          <a:p>
            <a:pPr indent="0" algn="just">
              <a:buNone/>
            </a:pPr>
            <a:r>
              <a:rPr lang="ar-SA" sz="3200" dirty="0" smtClean="0">
                <a:solidFill>
                  <a:srgbClr val="00B0F0"/>
                </a:solidFill>
                <a:cs typeface="+mj-cs"/>
              </a:rPr>
              <a:t>7- يسبق التكييف مهمة </a:t>
            </a:r>
            <a:r>
              <a:rPr lang="ar-SA" sz="3200" dirty="0">
                <a:solidFill>
                  <a:srgbClr val="00B0F0"/>
                </a:solidFill>
                <a:cs typeface="+mj-cs"/>
              </a:rPr>
              <a:t>تفسير إرادة المتعاقدين فاذا ما ستخلص القاضي تلك الإرادة انزل عليها حكم القانون لتكييف القعد والكشف عن طبيعته </a:t>
            </a:r>
            <a:r>
              <a:rPr lang="ar-SA" sz="3200" dirty="0" smtClean="0">
                <a:solidFill>
                  <a:srgbClr val="00B0F0"/>
                </a:solidFill>
                <a:cs typeface="+mj-cs"/>
              </a:rPr>
              <a:t>وماهيته.</a:t>
            </a:r>
            <a:endParaRPr lang="ar-IQ" sz="3200" dirty="0">
              <a:solidFill>
                <a:srgbClr val="00B0F0"/>
              </a:solidFill>
              <a:latin typeface="Albertus Extra Bold" pitchFamily="34" charset="0"/>
              <a:cs typeface="+mj-cs"/>
            </a:endParaRPr>
          </a:p>
        </p:txBody>
      </p:sp>
    </p:spTree>
    <p:extLst>
      <p:ext uri="{BB962C8B-B14F-4D97-AF65-F5344CB8AC3E}">
        <p14:creationId xmlns:p14="http://schemas.microsoft.com/office/powerpoint/2010/main" val="921570677"/>
      </p:ext>
    </p:extLst>
  </p:cSld>
  <p:clrMapOvr>
    <a:masterClrMapping/>
  </p:clrMapOvr>
  <mc:AlternateContent xmlns:mc="http://schemas.openxmlformats.org/markup-compatibility/2006" xmlns:p14="http://schemas.microsoft.com/office/powerpoint/2010/main">
    <mc:Choice Requires="p14">
      <p:transition spd="slow" p14:dur="5000">
        <p14:honeycomb/>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371600" y="476672"/>
            <a:ext cx="6400800" cy="504056"/>
          </a:xfrm>
        </p:spPr>
        <p:txBody>
          <a:bodyPr anchor="ctr">
            <a:normAutofit/>
          </a:bodyPr>
          <a:lstStyle/>
          <a:p>
            <a:pPr algn="ctr"/>
            <a:r>
              <a:rPr lang="ar-SA" sz="2800" dirty="0" smtClean="0">
                <a:solidFill>
                  <a:srgbClr val="FF0000"/>
                </a:solidFill>
                <a:cs typeface="PT Bold Heading" pitchFamily="2" charset="-78"/>
              </a:rPr>
              <a:t>عقد البيع</a:t>
            </a:r>
            <a:endParaRPr lang="en-US" sz="2800" dirty="0">
              <a:solidFill>
                <a:srgbClr val="FF0000"/>
              </a:solidFill>
              <a:cs typeface="PT Bold Heading" pitchFamily="2" charset="-78"/>
            </a:endParaRPr>
          </a:p>
        </p:txBody>
      </p:sp>
      <p:sp>
        <p:nvSpPr>
          <p:cNvPr id="3" name="عنصر نائب للمحتوى 2"/>
          <p:cNvSpPr>
            <a:spLocks noGrp="1"/>
          </p:cNvSpPr>
          <p:nvPr>
            <p:ph idx="1"/>
          </p:nvPr>
        </p:nvSpPr>
        <p:spPr>
          <a:xfrm>
            <a:off x="251520" y="1124744"/>
            <a:ext cx="8568952" cy="5400600"/>
          </a:xfrm>
        </p:spPr>
        <p:txBody>
          <a:bodyPr>
            <a:noAutofit/>
          </a:bodyPr>
          <a:lstStyle/>
          <a:p>
            <a:pPr marL="285750" indent="-285750" algn="just"/>
            <a:r>
              <a:rPr lang="ar-SA" sz="3500" dirty="0" smtClean="0">
                <a:solidFill>
                  <a:srgbClr val="00B0F0"/>
                </a:solidFill>
                <a:cs typeface="+mj-cs"/>
              </a:rPr>
              <a:t> يعد عقد البيع اكثر العقود أهمية وانتشاراً وشيوعاً في المجتمعات، ومع ذلك لم يكن هو أول ما ظهر بشأن تصرفات الإنسان قديماً.</a:t>
            </a:r>
          </a:p>
          <a:p>
            <a:pPr marL="285750" indent="-285750" algn="just"/>
            <a:r>
              <a:rPr lang="ar-SA" sz="3500" dirty="0" smtClean="0">
                <a:solidFill>
                  <a:srgbClr val="00B0F0"/>
                </a:solidFill>
                <a:cs typeface="+mj-cs"/>
              </a:rPr>
              <a:t>عقد المقايضة سبق عقد البيع من حيث الظهور في المجتمعات الإنسانية.</a:t>
            </a:r>
          </a:p>
          <a:p>
            <a:pPr marL="285750" indent="-285750" algn="just"/>
            <a:r>
              <a:rPr lang="ar-SA" sz="3500" dirty="0" smtClean="0">
                <a:solidFill>
                  <a:srgbClr val="00B0F0"/>
                </a:solidFill>
                <a:cs typeface="+mj-cs"/>
              </a:rPr>
              <a:t>نتيجة ازدياد احتياجات واتساعها ولاختلاف السلع وتفاوتها قيمها وتباين رغبات الناس بشأنها، ظهرت النقود واضطر الإنسان إلى اتخاذها سلعة ذات منفعة عامة تنسب لها قيم سائر السلع فحلت فكرة عقد البيع محل المقايضة، واهتمت به اغلب التشريعات، فخصص له المشرع العراقي الفصل الأول من الباب الأول من الكتاب الثاني من القانون المدني بالمواد (506-600).</a:t>
            </a:r>
            <a:endParaRPr lang="en-US" sz="3500" dirty="0" smtClean="0">
              <a:solidFill>
                <a:srgbClr val="00B0F0"/>
              </a:solidFill>
              <a:cs typeface="+mj-cs"/>
            </a:endParaRPr>
          </a:p>
        </p:txBody>
      </p:sp>
    </p:spTree>
    <p:extLst>
      <p:ext uri="{BB962C8B-B14F-4D97-AF65-F5344CB8AC3E}">
        <p14:creationId xmlns:p14="http://schemas.microsoft.com/office/powerpoint/2010/main" val="950732045"/>
      </p:ext>
    </p:extLst>
  </p:cSld>
  <p:clrMapOvr>
    <a:masterClrMapping/>
  </p:clrMapOvr>
  <mc:AlternateContent xmlns:mc="http://schemas.openxmlformats.org/markup-compatibility/2006" xmlns:p14="http://schemas.microsoft.com/office/powerpoint/2010/main">
    <mc:Choice Requires="p14">
      <p:transition spd="slow" p14:dur="5000">
        <p14:honeycomb/>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476672"/>
            <a:ext cx="8496944" cy="6192688"/>
          </a:xfrm>
        </p:spPr>
        <p:txBody>
          <a:bodyPr>
            <a:noAutofit/>
          </a:bodyPr>
          <a:lstStyle/>
          <a:p>
            <a:pPr marL="342900" indent="-342900" algn="just"/>
            <a:r>
              <a:rPr lang="ar-SA" sz="3200" dirty="0" smtClean="0">
                <a:solidFill>
                  <a:srgbClr val="00B0F0"/>
                </a:solidFill>
                <a:cs typeface="+mj-cs"/>
              </a:rPr>
              <a:t>لا </a:t>
            </a:r>
            <a:r>
              <a:rPr lang="ar-SA" sz="3200" dirty="0">
                <a:solidFill>
                  <a:srgbClr val="00B0F0"/>
                </a:solidFill>
                <a:cs typeface="+mj-cs"/>
              </a:rPr>
              <a:t>فرق بين البيع والمقايضة إلا في ثمن </a:t>
            </a:r>
            <a:r>
              <a:rPr lang="ar-SA" sz="3200" dirty="0" smtClean="0">
                <a:solidFill>
                  <a:srgbClr val="00B0F0"/>
                </a:solidFill>
                <a:cs typeface="+mj-cs"/>
              </a:rPr>
              <a:t>المبيع، </a:t>
            </a:r>
            <a:r>
              <a:rPr lang="ar-SA" sz="3200" dirty="0">
                <a:solidFill>
                  <a:srgbClr val="FF0000"/>
                </a:solidFill>
                <a:cs typeface="+mj-cs"/>
              </a:rPr>
              <a:t>ففي عقد البيع يكون ثمن المبيع هو النقود بينما يكون ثمن المبيع في المقايضة هو مال آخر غير النقود (بضاعة أو </a:t>
            </a:r>
            <a:r>
              <a:rPr lang="ar-SA" sz="3200" dirty="0" smtClean="0">
                <a:solidFill>
                  <a:srgbClr val="FF0000"/>
                </a:solidFill>
                <a:cs typeface="+mj-cs"/>
              </a:rPr>
              <a:t>سلعة).</a:t>
            </a:r>
          </a:p>
          <a:p>
            <a:pPr marL="342900" indent="-342900" algn="just"/>
            <a:r>
              <a:rPr lang="ar-SA" sz="3200" dirty="0" smtClean="0">
                <a:solidFill>
                  <a:srgbClr val="00B0F0"/>
                </a:solidFill>
                <a:cs typeface="+mj-cs"/>
              </a:rPr>
              <a:t>لم يكن البيع </a:t>
            </a:r>
            <a:r>
              <a:rPr lang="ar-SA" sz="3200" dirty="0">
                <a:solidFill>
                  <a:srgbClr val="00B0F0"/>
                </a:solidFill>
                <a:cs typeface="+mj-cs"/>
              </a:rPr>
              <a:t>في العهد الروماني من </a:t>
            </a:r>
            <a:r>
              <a:rPr lang="ar-SA" sz="3200" dirty="0" smtClean="0">
                <a:solidFill>
                  <a:srgbClr val="FF0000"/>
                </a:solidFill>
                <a:cs typeface="+mj-cs"/>
              </a:rPr>
              <a:t>العقود الرضائية </a:t>
            </a:r>
            <a:r>
              <a:rPr lang="ar-SA" sz="3200" dirty="0">
                <a:solidFill>
                  <a:srgbClr val="FF0000"/>
                </a:solidFill>
                <a:cs typeface="+mj-cs"/>
              </a:rPr>
              <a:t>الناقلة للملكية بل كل ما يلزم به البائع هو تمكين المشتري من وضع يده على المبيع والانتفاع به وحيازته حيازة هادئة خالية من التعرض</a:t>
            </a:r>
            <a:r>
              <a:rPr lang="ar-SA" sz="3200" dirty="0">
                <a:solidFill>
                  <a:srgbClr val="00B0F0"/>
                </a:solidFill>
                <a:cs typeface="+mj-cs"/>
              </a:rPr>
              <a:t>، أما نقل الملكية سواء التزم به البائع صراحة أم لم يلتزم به فهو بحاجة إلى اتباع إجراءات خاصة مستقلة عن عقد البيع، وهي في الغالب إجراءات شكلية </a:t>
            </a:r>
            <a:r>
              <a:rPr lang="ar-SA" sz="3200" dirty="0" smtClean="0">
                <a:solidFill>
                  <a:srgbClr val="00B0F0"/>
                </a:solidFill>
                <a:cs typeface="+mj-cs"/>
              </a:rPr>
              <a:t>محضة.</a:t>
            </a:r>
          </a:p>
          <a:p>
            <a:pPr marL="342900" indent="-342900" algn="just"/>
            <a:r>
              <a:rPr lang="ar-SA" sz="3200" dirty="0" smtClean="0">
                <a:solidFill>
                  <a:srgbClr val="00B0F0"/>
                </a:solidFill>
                <a:cs typeface="+mj-cs"/>
              </a:rPr>
              <a:t>ثم </a:t>
            </a:r>
            <a:r>
              <a:rPr lang="ar-SA" sz="3200" dirty="0">
                <a:solidFill>
                  <a:srgbClr val="00B0F0"/>
                </a:solidFill>
                <a:cs typeface="+mj-cs"/>
              </a:rPr>
              <a:t>تطور عقد البيع في القانون الفرنسي إلى أن اصبح ناقلاً للملكية بنص القانون وهو ما دلت عليه المادة (1583) </a:t>
            </a:r>
            <a:r>
              <a:rPr lang="ar-SA" sz="3200" dirty="0" smtClean="0">
                <a:solidFill>
                  <a:srgbClr val="00B0F0"/>
                </a:solidFill>
                <a:cs typeface="+mj-cs"/>
              </a:rPr>
              <a:t>بالقول: </a:t>
            </a:r>
            <a:r>
              <a:rPr lang="ar-SA" sz="3200" dirty="0" smtClean="0">
                <a:solidFill>
                  <a:srgbClr val="FF0000"/>
                </a:solidFill>
                <a:cs typeface="+mj-cs"/>
              </a:rPr>
              <a:t>« </a:t>
            </a:r>
            <a:r>
              <a:rPr lang="ar-SA" sz="3200" dirty="0">
                <a:solidFill>
                  <a:srgbClr val="FF0000"/>
                </a:solidFill>
                <a:cs typeface="+mj-cs"/>
              </a:rPr>
              <a:t>يكسب المشتري من البائع قانوناً ملكية المبيع بمجرد اتفاقهما على الثمن ولو كان المبيع لم يسلم والثمن لم </a:t>
            </a:r>
            <a:r>
              <a:rPr lang="ar-SA" sz="3200" dirty="0" smtClean="0">
                <a:solidFill>
                  <a:srgbClr val="FF0000"/>
                </a:solidFill>
                <a:cs typeface="+mj-cs"/>
              </a:rPr>
              <a:t>يدفع»</a:t>
            </a:r>
            <a:r>
              <a:rPr lang="ar-SA" sz="3200" dirty="0" smtClean="0">
                <a:solidFill>
                  <a:srgbClr val="00B0F0"/>
                </a:solidFill>
                <a:cs typeface="+mj-cs"/>
              </a:rPr>
              <a:t>، </a:t>
            </a:r>
            <a:r>
              <a:rPr lang="ar-SA" sz="3200" dirty="0">
                <a:solidFill>
                  <a:srgbClr val="00B0F0"/>
                </a:solidFill>
                <a:cs typeface="+mj-cs"/>
              </a:rPr>
              <a:t>وهذا الموقف سار عليه المشرع المصري كذلك.</a:t>
            </a:r>
            <a:endParaRPr lang="ar-IQ" sz="3200" dirty="0">
              <a:solidFill>
                <a:srgbClr val="00B0F0"/>
              </a:solidFill>
              <a:cs typeface="+mj-cs"/>
            </a:endParaRPr>
          </a:p>
        </p:txBody>
      </p:sp>
    </p:spTree>
    <p:extLst>
      <p:ext uri="{BB962C8B-B14F-4D97-AF65-F5344CB8AC3E}">
        <p14:creationId xmlns:p14="http://schemas.microsoft.com/office/powerpoint/2010/main" val="3142495244"/>
      </p:ext>
    </p:extLst>
  </p:cSld>
  <p:clrMapOvr>
    <a:masterClrMapping/>
  </p:clrMapOvr>
  <mc:AlternateContent xmlns:mc="http://schemas.openxmlformats.org/markup-compatibility/2006" xmlns:p14="http://schemas.microsoft.com/office/powerpoint/2010/main">
    <mc:Choice Requires="p14">
      <p:transition spd="slow" p14:dur="5000">
        <p14:honeycomb/>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764704"/>
            <a:ext cx="8496944" cy="5760640"/>
          </a:xfrm>
        </p:spPr>
        <p:txBody>
          <a:bodyPr>
            <a:noAutofit/>
          </a:bodyPr>
          <a:lstStyle/>
          <a:p>
            <a:pPr marL="342900" indent="-342900" algn="just"/>
            <a:r>
              <a:rPr lang="ar-SA" sz="3200" dirty="0" smtClean="0">
                <a:solidFill>
                  <a:srgbClr val="00B0F0"/>
                </a:solidFill>
                <a:cs typeface="+mj-cs"/>
              </a:rPr>
              <a:t>سبقت </a:t>
            </a:r>
            <a:r>
              <a:rPr lang="ar-SA" sz="3200" dirty="0">
                <a:solidFill>
                  <a:srgbClr val="00B0F0"/>
                </a:solidFill>
                <a:cs typeface="+mj-cs"/>
              </a:rPr>
              <a:t>الشريعة الإسلامية التشريعات المتقدمة في جعل البيع ناقلاً للملكية، حيث يصبح المشتري مالكاً للمبيع بمجرد العقد، وجاءت المادة (343) من مرشد الحيران بتعريف البيع بانه: </a:t>
            </a:r>
            <a:r>
              <a:rPr lang="ar-SA" sz="3200" dirty="0" smtClean="0">
                <a:solidFill>
                  <a:srgbClr val="FF0000"/>
                </a:solidFill>
                <a:cs typeface="+mj-cs"/>
              </a:rPr>
              <a:t>«تمليك </a:t>
            </a:r>
            <a:r>
              <a:rPr lang="ar-SA" sz="3200" dirty="0">
                <a:solidFill>
                  <a:srgbClr val="FF0000"/>
                </a:solidFill>
                <a:cs typeface="+mj-cs"/>
              </a:rPr>
              <a:t>البائع مالاً للمشتري بمال يكون ثمناً </a:t>
            </a:r>
            <a:r>
              <a:rPr lang="ar-SA" sz="3200" dirty="0" smtClean="0">
                <a:solidFill>
                  <a:srgbClr val="FF0000"/>
                </a:solidFill>
                <a:cs typeface="+mj-cs"/>
              </a:rPr>
              <a:t>للمبيع».</a:t>
            </a:r>
          </a:p>
          <a:p>
            <a:pPr marL="342900" indent="-342900" algn="just"/>
            <a:r>
              <a:rPr lang="ar-SA" sz="3200" dirty="0" smtClean="0">
                <a:solidFill>
                  <a:srgbClr val="00B0F0"/>
                </a:solidFill>
                <a:cs typeface="+mj-cs"/>
              </a:rPr>
              <a:t>عرفه البعض بانه</a:t>
            </a:r>
            <a:r>
              <a:rPr lang="ar-SA" sz="3200" dirty="0">
                <a:solidFill>
                  <a:srgbClr val="00B0F0"/>
                </a:solidFill>
                <a:cs typeface="+mj-cs"/>
              </a:rPr>
              <a:t>: </a:t>
            </a:r>
            <a:r>
              <a:rPr lang="ar-SA" sz="3200" dirty="0" smtClean="0">
                <a:solidFill>
                  <a:srgbClr val="FF0000"/>
                </a:solidFill>
                <a:cs typeface="+mj-cs"/>
              </a:rPr>
              <a:t>«انتقال </a:t>
            </a:r>
            <a:r>
              <a:rPr lang="ar-SA" sz="3200" dirty="0">
                <a:solidFill>
                  <a:srgbClr val="FF0000"/>
                </a:solidFill>
                <a:cs typeface="+mj-cs"/>
              </a:rPr>
              <a:t>عين مملوكة من شخص إلى غيره بعوض مقدر على وجه </a:t>
            </a:r>
            <a:r>
              <a:rPr lang="ar-SA" sz="3200" dirty="0" smtClean="0">
                <a:solidFill>
                  <a:srgbClr val="FF0000"/>
                </a:solidFill>
                <a:cs typeface="+mj-cs"/>
              </a:rPr>
              <a:t>التراضي».</a:t>
            </a:r>
          </a:p>
          <a:p>
            <a:pPr marL="342900" indent="-342900" algn="just"/>
            <a:r>
              <a:rPr lang="ar-SA" sz="3200" dirty="0" smtClean="0">
                <a:solidFill>
                  <a:srgbClr val="00B0F0"/>
                </a:solidFill>
                <a:cs typeface="+mj-cs"/>
              </a:rPr>
              <a:t>عرفته </a:t>
            </a:r>
            <a:r>
              <a:rPr lang="ar-SA" sz="3200" dirty="0">
                <a:solidFill>
                  <a:srgbClr val="00B0F0"/>
                </a:solidFill>
                <a:cs typeface="+mj-cs"/>
              </a:rPr>
              <a:t>مجلة الأحكام العدلية في المادة (105) بانه: </a:t>
            </a:r>
            <a:r>
              <a:rPr lang="ar-SA" sz="3200" dirty="0" smtClean="0">
                <a:solidFill>
                  <a:srgbClr val="FF0000"/>
                </a:solidFill>
                <a:cs typeface="+mj-cs"/>
              </a:rPr>
              <a:t>«مبادلة </a:t>
            </a:r>
            <a:r>
              <a:rPr lang="ar-SA" sz="3200" dirty="0">
                <a:solidFill>
                  <a:srgbClr val="FF0000"/>
                </a:solidFill>
                <a:cs typeface="+mj-cs"/>
              </a:rPr>
              <a:t>مال بمال ويكون منعقد وغير </a:t>
            </a:r>
            <a:r>
              <a:rPr lang="ar-SA" sz="3200" dirty="0" smtClean="0">
                <a:solidFill>
                  <a:srgbClr val="FF0000"/>
                </a:solidFill>
                <a:cs typeface="+mj-cs"/>
              </a:rPr>
              <a:t>منعقد».</a:t>
            </a:r>
          </a:p>
          <a:p>
            <a:pPr marL="342900" indent="-342900" algn="just"/>
            <a:r>
              <a:rPr lang="ar-SA" sz="3200" dirty="0">
                <a:solidFill>
                  <a:srgbClr val="00B0F0"/>
                </a:solidFill>
                <a:cs typeface="+mj-cs"/>
              </a:rPr>
              <a:t>و</a:t>
            </a:r>
            <a:r>
              <a:rPr lang="ar-SA" sz="3200" dirty="0" smtClean="0">
                <a:solidFill>
                  <a:srgbClr val="00B0F0"/>
                </a:solidFill>
                <a:cs typeface="+mj-cs"/>
              </a:rPr>
              <a:t>لا </a:t>
            </a:r>
            <a:r>
              <a:rPr lang="ar-SA" sz="3200" dirty="0">
                <a:solidFill>
                  <a:srgbClr val="00B0F0"/>
                </a:solidFill>
                <a:cs typeface="+mj-cs"/>
              </a:rPr>
              <a:t>فرق لدى فقهاء المسلمين بين البيع والمقايضة لان البيع </a:t>
            </a:r>
            <a:r>
              <a:rPr lang="ar-SA" sz="3200" dirty="0" smtClean="0">
                <a:solidFill>
                  <a:srgbClr val="00B0F0"/>
                </a:solidFill>
                <a:cs typeface="+mj-cs"/>
              </a:rPr>
              <a:t>لديهم أما </a:t>
            </a:r>
            <a:r>
              <a:rPr lang="ar-SA" sz="3200" dirty="0">
                <a:solidFill>
                  <a:srgbClr val="00B0F0"/>
                </a:solidFill>
                <a:cs typeface="+mj-cs"/>
              </a:rPr>
              <a:t>أن يكون بيع عين بالنقد وهو البيع المطلق أو بيع العين بالعين وهو المقايضة أو بيع النقد بالنقد وهو الصرف أو بيع مال جل بثمن عاجل وهو السلم</a:t>
            </a:r>
            <a:r>
              <a:rPr lang="ar-SA" sz="3200" dirty="0" smtClean="0">
                <a:solidFill>
                  <a:srgbClr val="00B0F0"/>
                </a:solidFill>
                <a:cs typeface="+mj-cs"/>
              </a:rPr>
              <a:t>.</a:t>
            </a:r>
            <a:endParaRPr lang="en-US" sz="3200" dirty="0">
              <a:solidFill>
                <a:srgbClr val="00B0F0"/>
              </a:solidFill>
              <a:cs typeface="+mj-cs"/>
            </a:endParaRPr>
          </a:p>
        </p:txBody>
      </p:sp>
    </p:spTree>
    <p:extLst>
      <p:ext uri="{BB962C8B-B14F-4D97-AF65-F5344CB8AC3E}">
        <p14:creationId xmlns:p14="http://schemas.microsoft.com/office/powerpoint/2010/main" val="897148096"/>
      </p:ext>
    </p:extLst>
  </p:cSld>
  <p:clrMapOvr>
    <a:masterClrMapping/>
  </p:clrMapOvr>
  <mc:AlternateContent xmlns:mc="http://schemas.openxmlformats.org/markup-compatibility/2006" xmlns:p14="http://schemas.microsoft.com/office/powerpoint/2010/main">
    <mc:Choice Requires="p14">
      <p:transition spd="slow" p14:dur="5000">
        <p14:honeycomb/>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371600" y="404664"/>
            <a:ext cx="6400800" cy="504056"/>
          </a:xfrm>
        </p:spPr>
        <p:txBody>
          <a:bodyPr anchor="ctr">
            <a:normAutofit/>
          </a:bodyPr>
          <a:lstStyle/>
          <a:p>
            <a:pPr algn="ctr"/>
            <a:r>
              <a:rPr lang="ar-SA" sz="2600" dirty="0" smtClean="0">
                <a:solidFill>
                  <a:srgbClr val="FF0000"/>
                </a:solidFill>
                <a:cs typeface="PT Bold Heading" pitchFamily="2" charset="-78"/>
              </a:rPr>
              <a:t>تعريف عقد البيع</a:t>
            </a:r>
            <a:endParaRPr lang="ar-IQ" sz="2600" dirty="0">
              <a:solidFill>
                <a:srgbClr val="FF0000"/>
              </a:solidFill>
              <a:cs typeface="PT Bold Heading" pitchFamily="2" charset="-78"/>
            </a:endParaRPr>
          </a:p>
        </p:txBody>
      </p:sp>
      <p:sp>
        <p:nvSpPr>
          <p:cNvPr id="3" name="عنصر نائب للمحتوى 2"/>
          <p:cNvSpPr>
            <a:spLocks noGrp="1"/>
          </p:cNvSpPr>
          <p:nvPr>
            <p:ph idx="1"/>
          </p:nvPr>
        </p:nvSpPr>
        <p:spPr>
          <a:xfrm>
            <a:off x="179512" y="980728"/>
            <a:ext cx="8712968" cy="5616624"/>
          </a:xfrm>
        </p:spPr>
        <p:txBody>
          <a:bodyPr>
            <a:noAutofit/>
          </a:bodyPr>
          <a:lstStyle/>
          <a:p>
            <a:pPr marL="285750" indent="-285750" algn="just"/>
            <a:r>
              <a:rPr lang="ar-SA" dirty="0">
                <a:solidFill>
                  <a:srgbClr val="00B0F0"/>
                </a:solidFill>
                <a:cs typeface="+mj-cs"/>
              </a:rPr>
              <a:t>تأثر المشرع العراقي بموقف الفقه الإسلامي </a:t>
            </a:r>
            <a:r>
              <a:rPr lang="ar-SA" dirty="0" smtClean="0">
                <a:solidFill>
                  <a:srgbClr val="00B0F0"/>
                </a:solidFill>
                <a:cs typeface="+mj-cs"/>
              </a:rPr>
              <a:t>فعرف البيع </a:t>
            </a:r>
            <a:r>
              <a:rPr lang="ar-SA" dirty="0">
                <a:solidFill>
                  <a:srgbClr val="00B0F0"/>
                </a:solidFill>
                <a:cs typeface="+mj-cs"/>
              </a:rPr>
              <a:t>منسجماً مع موقف الفقه </a:t>
            </a:r>
            <a:r>
              <a:rPr lang="ar-SA" dirty="0" smtClean="0">
                <a:solidFill>
                  <a:srgbClr val="00B0F0"/>
                </a:solidFill>
                <a:cs typeface="+mj-cs"/>
              </a:rPr>
              <a:t>الإسلامي في المادة </a:t>
            </a:r>
            <a:r>
              <a:rPr lang="ar-SA" dirty="0">
                <a:solidFill>
                  <a:srgbClr val="00B0F0"/>
                </a:solidFill>
                <a:cs typeface="+mj-cs"/>
              </a:rPr>
              <a:t>(506) البيع </a:t>
            </a:r>
            <a:r>
              <a:rPr lang="ar-SA" dirty="0" smtClean="0">
                <a:solidFill>
                  <a:srgbClr val="00B0F0"/>
                </a:solidFill>
                <a:cs typeface="+mj-cs"/>
              </a:rPr>
              <a:t>بانه: </a:t>
            </a:r>
            <a:r>
              <a:rPr lang="ar-SA" b="1" dirty="0" smtClean="0">
                <a:solidFill>
                  <a:srgbClr val="FF0000"/>
                </a:solidFill>
                <a:cs typeface="+mj-cs"/>
              </a:rPr>
              <a:t>«مبادلة </a:t>
            </a:r>
            <a:r>
              <a:rPr lang="ar-SA" b="1" dirty="0">
                <a:solidFill>
                  <a:srgbClr val="FF0000"/>
                </a:solidFill>
                <a:cs typeface="+mj-cs"/>
              </a:rPr>
              <a:t>مال </a:t>
            </a:r>
            <a:r>
              <a:rPr lang="ar-SA" b="1" dirty="0" smtClean="0">
                <a:solidFill>
                  <a:srgbClr val="FF0000"/>
                </a:solidFill>
                <a:cs typeface="+mj-cs"/>
              </a:rPr>
              <a:t>بمال»، </a:t>
            </a:r>
            <a:r>
              <a:rPr lang="ar-SA" dirty="0">
                <a:solidFill>
                  <a:srgbClr val="00B0F0"/>
                </a:solidFill>
                <a:cs typeface="+mj-cs"/>
              </a:rPr>
              <a:t>وهذا التعريف مقتبس بشكل خاص من مجلة الأحكام العدلية المادة (105) منها، وجاءت المادة (507) من القانون المدني لتبين على  أن البيع </a:t>
            </a:r>
            <a:r>
              <a:rPr lang="ar-SA" b="1" dirty="0" smtClean="0">
                <a:solidFill>
                  <a:srgbClr val="FF0000"/>
                </a:solidFill>
                <a:cs typeface="+mj-cs"/>
              </a:rPr>
              <a:t>«البيع </a:t>
            </a:r>
            <a:r>
              <a:rPr lang="ar-SA" b="1" dirty="0">
                <a:solidFill>
                  <a:srgbClr val="FF0000"/>
                </a:solidFill>
                <a:cs typeface="+mj-cs"/>
              </a:rPr>
              <a:t>باعتبار المبيع أما أن يكون بيع العين بالنقد وهو البيع المطلق أو بيع النقد بالنقد وهو الصرف وبيع العين بالعين وهو </a:t>
            </a:r>
            <a:r>
              <a:rPr lang="ar-SA" b="1" dirty="0" smtClean="0">
                <a:solidFill>
                  <a:srgbClr val="FF0000"/>
                </a:solidFill>
                <a:cs typeface="+mj-cs"/>
              </a:rPr>
              <a:t>المقايضة» </a:t>
            </a:r>
            <a:r>
              <a:rPr lang="ar-SA" dirty="0">
                <a:solidFill>
                  <a:srgbClr val="00B0F0"/>
                </a:solidFill>
                <a:cs typeface="+mj-cs"/>
              </a:rPr>
              <a:t>ومما يلاحظ على هذا التعريف انه:</a:t>
            </a:r>
            <a:endParaRPr lang="en-US" dirty="0">
              <a:solidFill>
                <a:srgbClr val="00B0F0"/>
              </a:solidFill>
              <a:cs typeface="+mj-cs"/>
            </a:endParaRPr>
          </a:p>
          <a:p>
            <a:pPr marL="0" lvl="0" indent="0" algn="just">
              <a:buNone/>
            </a:pPr>
            <a:r>
              <a:rPr lang="ar-SA" dirty="0" smtClean="0">
                <a:solidFill>
                  <a:srgbClr val="00B0F0"/>
                </a:solidFill>
                <a:cs typeface="+mj-cs"/>
              </a:rPr>
              <a:t>1- اشتمل </a:t>
            </a:r>
            <a:r>
              <a:rPr lang="ar-SA" dirty="0">
                <a:solidFill>
                  <a:srgbClr val="00B0F0"/>
                </a:solidFill>
                <a:cs typeface="+mj-cs"/>
              </a:rPr>
              <a:t>على البيع والمقايضة والصرف ومرد ذلك أن فقهاء الشريعة الإسلامية لن </a:t>
            </a:r>
            <a:r>
              <a:rPr lang="ar-SA" dirty="0">
                <a:solidFill>
                  <a:srgbClr val="FF0000"/>
                </a:solidFill>
                <a:cs typeface="+mj-cs"/>
              </a:rPr>
              <a:t>يفرقوا بين البيع أو الصرف أو المقايضة.</a:t>
            </a:r>
            <a:endParaRPr lang="en-US" dirty="0">
              <a:solidFill>
                <a:srgbClr val="FF0000"/>
              </a:solidFill>
              <a:cs typeface="+mj-cs"/>
            </a:endParaRPr>
          </a:p>
          <a:p>
            <a:pPr marL="0" lvl="0" indent="0" algn="just">
              <a:buNone/>
            </a:pPr>
            <a:r>
              <a:rPr lang="ar-SA" dirty="0" smtClean="0">
                <a:solidFill>
                  <a:srgbClr val="00B0F0"/>
                </a:solidFill>
                <a:cs typeface="+mj-cs"/>
              </a:rPr>
              <a:t>2- انه </a:t>
            </a:r>
            <a:r>
              <a:rPr lang="ar-SA" dirty="0">
                <a:solidFill>
                  <a:srgbClr val="00B0F0"/>
                </a:solidFill>
                <a:cs typeface="+mj-cs"/>
              </a:rPr>
              <a:t>التعريف لم يشر إلى الأثار التي تترتب على العقد وهي انتقال ملكية المبيع إلى المشتري بمجرد تمام البيع وإلى ضرورة كون الثمن الذي </a:t>
            </a:r>
            <a:r>
              <a:rPr lang="ar-SA" dirty="0" smtClean="0">
                <a:solidFill>
                  <a:srgbClr val="FF0000"/>
                </a:solidFill>
                <a:cs typeface="+mj-cs"/>
              </a:rPr>
              <a:t>يلزم </a:t>
            </a:r>
            <a:r>
              <a:rPr lang="ar-SA" dirty="0">
                <a:solidFill>
                  <a:srgbClr val="FF0000"/>
                </a:solidFill>
                <a:cs typeface="+mj-cs"/>
              </a:rPr>
              <a:t>به المشتري مبلغاً من النقود لان هذا ما يميزه عن المقايضة</a:t>
            </a:r>
            <a:r>
              <a:rPr lang="ar-SA" dirty="0">
                <a:solidFill>
                  <a:srgbClr val="00B0F0"/>
                </a:solidFill>
                <a:cs typeface="+mj-cs"/>
              </a:rPr>
              <a:t>.</a:t>
            </a:r>
            <a:endParaRPr lang="en-US" dirty="0">
              <a:solidFill>
                <a:srgbClr val="00B0F0"/>
              </a:solidFill>
              <a:cs typeface="+mj-cs"/>
            </a:endParaRPr>
          </a:p>
          <a:p>
            <a:pPr marL="0" lvl="0" indent="0" algn="just">
              <a:buNone/>
            </a:pPr>
            <a:r>
              <a:rPr lang="ar-SA" dirty="0" smtClean="0">
                <a:solidFill>
                  <a:srgbClr val="00B0F0"/>
                </a:solidFill>
                <a:cs typeface="+mj-cs"/>
              </a:rPr>
              <a:t>3- إن </a:t>
            </a:r>
            <a:r>
              <a:rPr lang="ar-SA" dirty="0">
                <a:solidFill>
                  <a:srgbClr val="00B0F0"/>
                </a:solidFill>
                <a:cs typeface="+mj-cs"/>
              </a:rPr>
              <a:t>اطلاق تعريف البيع </a:t>
            </a:r>
            <a:r>
              <a:rPr lang="ar-SA" dirty="0">
                <a:solidFill>
                  <a:srgbClr val="FF0000"/>
                </a:solidFill>
                <a:cs typeface="+mj-cs"/>
              </a:rPr>
              <a:t>امكن أن يندرج تحت مفهوم المال شيئاً آخر غير العين والنقد كمنافع الأشياء والأشخاص،</a:t>
            </a:r>
            <a:r>
              <a:rPr lang="ar-SA" dirty="0">
                <a:solidFill>
                  <a:srgbClr val="00B0F0"/>
                </a:solidFill>
                <a:cs typeface="+mj-cs"/>
              </a:rPr>
              <a:t> وهو ما انشر مؤخراً في عقود بيع اللاعبين، على اعتبار أن البيع من عقود التصرف والانتقال يقتضي أن يتصرف نادي رياضي بلاعب محترف إلى نادي أخر بمقابل عن طريق بيع هذا اللاعب</a:t>
            </a:r>
            <a:r>
              <a:rPr lang="ar-SA" dirty="0" smtClean="0">
                <a:solidFill>
                  <a:srgbClr val="00B0F0"/>
                </a:solidFill>
                <a:cs typeface="+mj-cs"/>
              </a:rPr>
              <a:t>.</a:t>
            </a:r>
            <a:endParaRPr lang="en-US" dirty="0">
              <a:solidFill>
                <a:srgbClr val="00B0F0"/>
              </a:solidFill>
              <a:cs typeface="+mj-cs"/>
            </a:endParaRPr>
          </a:p>
        </p:txBody>
      </p:sp>
    </p:spTree>
    <p:extLst>
      <p:ext uri="{BB962C8B-B14F-4D97-AF65-F5344CB8AC3E}">
        <p14:creationId xmlns:p14="http://schemas.microsoft.com/office/powerpoint/2010/main" val="1350239194"/>
      </p:ext>
    </p:extLst>
  </p:cSld>
  <p:clrMapOvr>
    <a:masterClrMapping/>
  </p:clrMapOvr>
  <mc:AlternateContent xmlns:mc="http://schemas.openxmlformats.org/markup-compatibility/2006" xmlns:p14="http://schemas.microsoft.com/office/powerpoint/2010/main">
    <mc:Choice Requires="p14">
      <p:transition spd="slow" p14:dur="5000">
        <p14:honeycomb/>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0648"/>
            <a:ext cx="8229600" cy="576064"/>
          </a:xfrm>
        </p:spPr>
        <p:txBody>
          <a:bodyPr anchor="ctr">
            <a:normAutofit/>
          </a:bodyPr>
          <a:lstStyle/>
          <a:p>
            <a:pPr algn="ctr"/>
            <a:r>
              <a:rPr lang="ar-SA" sz="2800" dirty="0">
                <a:solidFill>
                  <a:srgbClr val="FF0000"/>
                </a:solidFill>
                <a:cs typeface="PT Bold Heading" pitchFamily="2" charset="-78"/>
              </a:rPr>
              <a:t>خصائص عقد البيع</a:t>
            </a:r>
            <a:endParaRPr lang="en-US" sz="2800" dirty="0">
              <a:solidFill>
                <a:srgbClr val="FF0000"/>
              </a:solidFill>
              <a:cs typeface="PT Bold Heading" pitchFamily="2" charset="-78"/>
            </a:endParaRPr>
          </a:p>
        </p:txBody>
      </p:sp>
      <p:sp>
        <p:nvSpPr>
          <p:cNvPr id="3" name="عنصر نائب للمحتوى 2"/>
          <p:cNvSpPr>
            <a:spLocks noGrp="1"/>
          </p:cNvSpPr>
          <p:nvPr>
            <p:ph idx="1"/>
          </p:nvPr>
        </p:nvSpPr>
        <p:spPr>
          <a:xfrm>
            <a:off x="179512" y="836712"/>
            <a:ext cx="8712968" cy="5832648"/>
          </a:xfrm>
        </p:spPr>
        <p:txBody>
          <a:bodyPr>
            <a:normAutofit fontScale="92500" lnSpcReduction="20000"/>
          </a:bodyPr>
          <a:lstStyle/>
          <a:p>
            <a:pPr algn="just"/>
            <a:r>
              <a:rPr lang="ar-SA" dirty="0">
                <a:solidFill>
                  <a:srgbClr val="00B0F0"/>
                </a:solidFill>
                <a:cs typeface="+mj-cs"/>
              </a:rPr>
              <a:t>يتسم عقد البيع بجملة من الخصائص نعرضها تباعاً </a:t>
            </a:r>
            <a:r>
              <a:rPr lang="ar-SA" dirty="0" smtClean="0">
                <a:solidFill>
                  <a:srgbClr val="00B0F0"/>
                </a:solidFill>
                <a:cs typeface="+mj-cs"/>
              </a:rPr>
              <a:t>بإيجاز:</a:t>
            </a:r>
            <a:endParaRPr lang="ar-SA" dirty="0">
              <a:solidFill>
                <a:srgbClr val="00B0F0"/>
              </a:solidFill>
              <a:cs typeface="+mj-cs"/>
            </a:endParaRPr>
          </a:p>
          <a:p>
            <a:pPr marL="0" indent="0" algn="just">
              <a:buNone/>
            </a:pPr>
            <a:r>
              <a:rPr lang="ar-SA" b="1" dirty="0" smtClean="0">
                <a:solidFill>
                  <a:srgbClr val="FF0000"/>
                </a:solidFill>
                <a:cs typeface="+mj-cs"/>
              </a:rPr>
              <a:t>1- عقد </a:t>
            </a:r>
            <a:r>
              <a:rPr lang="ar-SA" b="1" dirty="0">
                <a:solidFill>
                  <a:srgbClr val="FF0000"/>
                </a:solidFill>
                <a:cs typeface="+mj-cs"/>
              </a:rPr>
              <a:t>رضائي، </a:t>
            </a:r>
            <a:r>
              <a:rPr lang="ar-SA" dirty="0">
                <a:solidFill>
                  <a:srgbClr val="00B0F0"/>
                </a:solidFill>
                <a:cs typeface="+mj-cs"/>
              </a:rPr>
              <a:t>أي ينعقد بمجرد اتفاق الطرفين ولا يشترط لإتمامه شكلية خاصة، والتعبير عن إرادة الأطراف يكون باللفظ والكتابة والإشارة المتداولة علافاً ويكون أيضاً باتخاذ موقف لا يمكن الشك بدلالته.</a:t>
            </a:r>
            <a:endParaRPr lang="en-US" dirty="0">
              <a:solidFill>
                <a:srgbClr val="00B0F0"/>
              </a:solidFill>
              <a:cs typeface="+mj-cs"/>
            </a:endParaRPr>
          </a:p>
          <a:p>
            <a:pPr marL="0" indent="0" algn="just">
              <a:buNone/>
            </a:pPr>
            <a:r>
              <a:rPr lang="ar-SA" dirty="0" smtClean="0">
                <a:solidFill>
                  <a:srgbClr val="00B0F0"/>
                </a:solidFill>
                <a:cs typeface="+mj-cs"/>
              </a:rPr>
              <a:t> </a:t>
            </a:r>
            <a:r>
              <a:rPr lang="ar-SA" dirty="0">
                <a:solidFill>
                  <a:srgbClr val="00B0F0"/>
                </a:solidFill>
                <a:cs typeface="+mj-cs"/>
              </a:rPr>
              <a:t>ويستثنى من قاعدة رضائية عقد البيع إي عدم استفائه شكلا معينا </a:t>
            </a:r>
            <a:r>
              <a:rPr lang="ar-SA" b="1" dirty="0">
                <a:solidFill>
                  <a:srgbClr val="FF0000"/>
                </a:solidFill>
                <a:cs typeface="+mj-cs"/>
              </a:rPr>
              <a:t>(بيع العقار) </a:t>
            </a:r>
            <a:r>
              <a:rPr lang="ar-SA" dirty="0">
                <a:solidFill>
                  <a:srgbClr val="00B0F0"/>
                </a:solidFill>
                <a:cs typeface="+mj-cs"/>
              </a:rPr>
              <a:t>إذ لابد لانعقاده من شكلية معينة هي تسجيله في دائرة التسجيل العقاري، وكذلك يستثنى من القاعدة تسجيل </a:t>
            </a:r>
            <a:r>
              <a:rPr lang="ar-SA" b="1" dirty="0">
                <a:solidFill>
                  <a:srgbClr val="FF0000"/>
                </a:solidFill>
                <a:cs typeface="+mj-cs"/>
              </a:rPr>
              <a:t>(المركبات والسيارات) </a:t>
            </a:r>
            <a:r>
              <a:rPr lang="ar-SA" dirty="0">
                <a:solidFill>
                  <a:srgbClr val="00B0F0"/>
                </a:solidFill>
                <a:cs typeface="+mj-cs"/>
              </a:rPr>
              <a:t>إذ لا يتم العقد إلا بتسجيلها في دائرة المرور فاصبح عقد بيع المركبات من العقود الشكلية، وأيضاً تسجيل </a:t>
            </a:r>
            <a:r>
              <a:rPr lang="ar-SA" b="1" dirty="0" smtClean="0">
                <a:solidFill>
                  <a:srgbClr val="FF0000"/>
                </a:solidFill>
                <a:cs typeface="+mj-cs"/>
              </a:rPr>
              <a:t>(المكائن والآلات) </a:t>
            </a:r>
            <a:r>
              <a:rPr lang="ar-SA" dirty="0">
                <a:solidFill>
                  <a:srgbClr val="00B0F0"/>
                </a:solidFill>
                <a:cs typeface="+mj-cs"/>
              </a:rPr>
              <a:t>لا يعتد إلا بعد إتمام شكلية معينة تطلبها قانون الكتاب العدول حيث لا ينعقد العقد عند بيع الماكنة إلا بتسجيلها لدى الكاتب العدل.</a:t>
            </a:r>
            <a:endParaRPr lang="en-US" dirty="0">
              <a:solidFill>
                <a:srgbClr val="00B0F0"/>
              </a:solidFill>
              <a:cs typeface="+mj-cs"/>
            </a:endParaRPr>
          </a:p>
          <a:p>
            <a:pPr marL="0" indent="0" algn="just">
              <a:buNone/>
            </a:pPr>
            <a:r>
              <a:rPr lang="ar-SA" dirty="0" smtClean="0">
                <a:solidFill>
                  <a:srgbClr val="00B0F0"/>
                </a:solidFill>
                <a:cs typeface="+mj-cs"/>
              </a:rPr>
              <a:t>ورضائية </a:t>
            </a:r>
            <a:r>
              <a:rPr lang="ar-SA" dirty="0">
                <a:solidFill>
                  <a:srgbClr val="00B0F0"/>
                </a:solidFill>
                <a:cs typeface="+mj-cs"/>
              </a:rPr>
              <a:t>عقد البيع ليست من النظام العام فيمكن للطرفين الاتفاق على أن لا يتم العقد إلا إذا استوفى شكلاً معيناً كتحرير ورقة رسمية أو عرفية وهنا لا ينعقد العقد بمجرد التراضي بل لابد من تحقق الشكل الذي اتفق عليه الطرفان، والكتابة هنا تفسر كشرط للإثبات وليس للانعقاد فهي ليست ركنا في العقد.</a:t>
            </a:r>
            <a:endParaRPr lang="en-US" dirty="0">
              <a:solidFill>
                <a:srgbClr val="00B0F0"/>
              </a:solidFill>
              <a:cs typeface="+mj-cs"/>
            </a:endParaRPr>
          </a:p>
          <a:p>
            <a:pPr marL="0" lvl="0" indent="0" algn="just">
              <a:buNone/>
            </a:pPr>
            <a:r>
              <a:rPr lang="ar-SA" b="1" dirty="0" smtClean="0">
                <a:solidFill>
                  <a:srgbClr val="FF0000"/>
                </a:solidFill>
                <a:cs typeface="+mj-cs"/>
              </a:rPr>
              <a:t>2- ملزم </a:t>
            </a:r>
            <a:r>
              <a:rPr lang="ar-SA" b="1" dirty="0">
                <a:solidFill>
                  <a:srgbClr val="FF0000"/>
                </a:solidFill>
                <a:cs typeface="+mj-cs"/>
              </a:rPr>
              <a:t>لجانبين، </a:t>
            </a:r>
            <a:r>
              <a:rPr lang="ar-SA" dirty="0">
                <a:solidFill>
                  <a:srgbClr val="00B0F0"/>
                </a:solidFill>
                <a:cs typeface="+mj-cs"/>
              </a:rPr>
              <a:t>فبمجرد انعقاده يرتب التزامات وآثار متقابلة في ذمة طرفيه البائع والمشتري.</a:t>
            </a:r>
            <a:endParaRPr lang="en-US" dirty="0">
              <a:solidFill>
                <a:srgbClr val="00B0F0"/>
              </a:solidFill>
              <a:cs typeface="+mj-cs"/>
            </a:endParaRPr>
          </a:p>
          <a:p>
            <a:pPr marL="0" lvl="0" indent="0" algn="just">
              <a:buNone/>
            </a:pPr>
            <a:r>
              <a:rPr lang="ar-SA" b="1" dirty="0" smtClean="0">
                <a:solidFill>
                  <a:srgbClr val="FF0000"/>
                </a:solidFill>
                <a:cs typeface="+mj-cs"/>
              </a:rPr>
              <a:t>3- عقد </a:t>
            </a:r>
            <a:r>
              <a:rPr lang="ar-SA" b="1" dirty="0">
                <a:solidFill>
                  <a:srgbClr val="FF0000"/>
                </a:solidFill>
                <a:cs typeface="+mj-cs"/>
              </a:rPr>
              <a:t>من عقود المعاوضة، </a:t>
            </a:r>
            <a:r>
              <a:rPr lang="ar-SA" dirty="0">
                <a:solidFill>
                  <a:srgbClr val="00B0F0"/>
                </a:solidFill>
                <a:cs typeface="+mj-cs"/>
              </a:rPr>
              <a:t>أي أن كل من البائع والمشتري يأخذ مقابلاً لما يعطي، فالبائع يأخذ الثمن مقابل المبيع، والمشتري يأخذ المبيع في مقابل دفع الثمن، لذا فهو من التصرفات الدائرة بين النفع والضرر ويختلف بذلك عن الهبة التي هي تصرفات ضارة ضرر محض، وكونه ناقل للملكية يميزه بذلك عن الإيجار والذي لا تنتقل فيه الملكية العين المؤجرة للمستأجر بل يرتب له حقاً شخصياً، ويتميز كذلك عن المقايضة إذ يكون المقابل في المبيع من النقود.</a:t>
            </a:r>
            <a:endParaRPr lang="en-US" dirty="0">
              <a:solidFill>
                <a:srgbClr val="00B0F0"/>
              </a:solidFill>
              <a:cs typeface="+mj-cs"/>
            </a:endParaRPr>
          </a:p>
          <a:p>
            <a:pPr marL="0" indent="0" algn="just">
              <a:buNone/>
            </a:pPr>
            <a:endParaRPr lang="ar-IQ" dirty="0">
              <a:solidFill>
                <a:srgbClr val="00B0F0"/>
              </a:solidFill>
              <a:cs typeface="+mj-cs"/>
            </a:endParaRPr>
          </a:p>
        </p:txBody>
      </p:sp>
    </p:spTree>
    <p:extLst>
      <p:ext uri="{BB962C8B-B14F-4D97-AF65-F5344CB8AC3E}">
        <p14:creationId xmlns:p14="http://schemas.microsoft.com/office/powerpoint/2010/main" val="471783002"/>
      </p:ext>
    </p:extLst>
  </p:cSld>
  <p:clrMapOvr>
    <a:masterClrMapping/>
  </p:clrMapOvr>
  <mc:AlternateContent xmlns:mc="http://schemas.openxmlformats.org/markup-compatibility/2006" xmlns:p14="http://schemas.microsoft.com/office/powerpoint/2010/main">
    <mc:Choice Requires="p14">
      <p:transition spd="slow" p14:dur="5000">
        <p14:honeycomb/>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6632"/>
            <a:ext cx="8229600" cy="420656"/>
          </a:xfrm>
        </p:spPr>
        <p:txBody>
          <a:bodyPr>
            <a:noAutofit/>
          </a:bodyPr>
          <a:lstStyle/>
          <a:p>
            <a:pPr algn="ctr"/>
            <a:r>
              <a:rPr lang="ar-SA" sz="2800" dirty="0">
                <a:solidFill>
                  <a:srgbClr val="FF0000"/>
                </a:solidFill>
                <a:cs typeface="PT Bold Heading" pitchFamily="2" charset="-78"/>
              </a:rPr>
              <a:t>تمييز عقد البيع عن غيره من العقود</a:t>
            </a:r>
            <a:endParaRPr lang="ar-IQ" sz="2800" dirty="0">
              <a:solidFill>
                <a:srgbClr val="FF0000"/>
              </a:solidFill>
              <a:cs typeface="PT Bold Heading" pitchFamily="2" charset="-78"/>
            </a:endParaRPr>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1453955261"/>
              </p:ext>
            </p:extLst>
          </p:nvPr>
        </p:nvGraphicFramePr>
        <p:xfrm>
          <a:off x="107504" y="620689"/>
          <a:ext cx="8852587" cy="6153902"/>
        </p:xfrm>
        <a:graphic>
          <a:graphicData uri="http://schemas.openxmlformats.org/drawingml/2006/table">
            <a:tbl>
              <a:tblPr rtl="1" firstRow="1" firstCol="1" bandRow="1">
                <a:tableStyleId>{68D230F3-CF80-4859-8CE7-A43EE81993B5}</a:tableStyleId>
              </a:tblPr>
              <a:tblGrid>
                <a:gridCol w="329611"/>
                <a:gridCol w="3078698"/>
                <a:gridCol w="5444278"/>
              </a:tblGrid>
              <a:tr h="398864">
                <a:tc>
                  <a:txBody>
                    <a:bodyPr/>
                    <a:lstStyle/>
                    <a:p>
                      <a:pPr algn="ctr" rtl="1">
                        <a:lnSpc>
                          <a:spcPct val="115000"/>
                        </a:lnSpc>
                        <a:spcAft>
                          <a:spcPts val="0"/>
                        </a:spcAft>
                      </a:pPr>
                      <a:r>
                        <a:rPr lang="ar-SA" sz="1800" dirty="0">
                          <a:solidFill>
                            <a:srgbClr val="00B0F0"/>
                          </a:solidFill>
                          <a:effectLst/>
                          <a:cs typeface="+mj-cs"/>
                        </a:rPr>
                        <a:t>ت</a:t>
                      </a:r>
                      <a:endParaRPr lang="en-US" sz="1600" dirty="0">
                        <a:solidFill>
                          <a:srgbClr val="00B0F0"/>
                        </a:solidFill>
                        <a:effectLst/>
                        <a:latin typeface="Calibri"/>
                        <a:ea typeface="Calibri"/>
                        <a:cs typeface="+mj-cs"/>
                      </a:endParaRPr>
                    </a:p>
                  </a:txBody>
                  <a:tcPr marL="26483" marR="26483" marT="0" marB="0" anchor="ctr"/>
                </a:tc>
                <a:tc>
                  <a:txBody>
                    <a:bodyPr/>
                    <a:lstStyle/>
                    <a:p>
                      <a:pPr algn="ctr" rtl="1">
                        <a:lnSpc>
                          <a:spcPct val="115000"/>
                        </a:lnSpc>
                        <a:spcAft>
                          <a:spcPts val="0"/>
                        </a:spcAft>
                      </a:pPr>
                      <a:r>
                        <a:rPr lang="ar-SA" sz="1800" dirty="0">
                          <a:solidFill>
                            <a:srgbClr val="FF0000"/>
                          </a:solidFill>
                          <a:effectLst/>
                          <a:cs typeface="+mj-cs"/>
                        </a:rPr>
                        <a:t>البيع</a:t>
                      </a:r>
                      <a:endParaRPr lang="en-US" sz="1600" dirty="0">
                        <a:solidFill>
                          <a:srgbClr val="FF0000"/>
                        </a:solidFill>
                        <a:effectLst/>
                        <a:latin typeface="Calibri"/>
                        <a:ea typeface="Calibri"/>
                        <a:cs typeface="+mj-cs"/>
                      </a:endParaRPr>
                    </a:p>
                  </a:txBody>
                  <a:tcPr marL="26483" marR="26483" marT="0" marB="0" anchor="ctr"/>
                </a:tc>
                <a:tc>
                  <a:txBody>
                    <a:bodyPr/>
                    <a:lstStyle/>
                    <a:p>
                      <a:pPr algn="ctr" rtl="1">
                        <a:lnSpc>
                          <a:spcPct val="115000"/>
                        </a:lnSpc>
                        <a:spcAft>
                          <a:spcPts val="0"/>
                        </a:spcAft>
                      </a:pPr>
                      <a:r>
                        <a:rPr lang="ar-SA" sz="1800" dirty="0">
                          <a:solidFill>
                            <a:srgbClr val="FF0000"/>
                          </a:solidFill>
                          <a:effectLst/>
                          <a:cs typeface="+mj-cs"/>
                        </a:rPr>
                        <a:t>الهبة بعوض</a:t>
                      </a:r>
                      <a:endParaRPr lang="en-US" sz="1600" dirty="0">
                        <a:solidFill>
                          <a:srgbClr val="FF0000"/>
                        </a:solidFill>
                        <a:effectLst/>
                        <a:latin typeface="Calibri"/>
                        <a:ea typeface="Calibri"/>
                        <a:cs typeface="+mj-cs"/>
                      </a:endParaRPr>
                    </a:p>
                  </a:txBody>
                  <a:tcPr marL="26483" marR="26483" marT="0" marB="0" anchor="ctr"/>
                </a:tc>
              </a:tr>
              <a:tr h="797729">
                <a:tc>
                  <a:txBody>
                    <a:bodyPr/>
                    <a:lstStyle/>
                    <a:p>
                      <a:pPr algn="just" rtl="1">
                        <a:lnSpc>
                          <a:spcPct val="115000"/>
                        </a:lnSpc>
                        <a:spcAft>
                          <a:spcPts val="0"/>
                        </a:spcAft>
                      </a:pPr>
                      <a:r>
                        <a:rPr lang="ar-SA" sz="1800">
                          <a:solidFill>
                            <a:srgbClr val="00B0F0"/>
                          </a:solidFill>
                          <a:effectLst/>
                          <a:cs typeface="+mj-cs"/>
                        </a:rPr>
                        <a:t>1</a:t>
                      </a:r>
                      <a:endParaRPr lang="en-US" sz="1600">
                        <a:solidFill>
                          <a:srgbClr val="00B0F0"/>
                        </a:solidFill>
                        <a:effectLst/>
                        <a:latin typeface="Calibri"/>
                        <a:ea typeface="Calibri"/>
                        <a:cs typeface="+mj-cs"/>
                      </a:endParaRPr>
                    </a:p>
                  </a:txBody>
                  <a:tcPr marL="26483" marR="26483" marT="0" marB="0" anchor="ctr"/>
                </a:tc>
                <a:tc>
                  <a:txBody>
                    <a:bodyPr/>
                    <a:lstStyle/>
                    <a:p>
                      <a:pPr algn="just" rtl="1">
                        <a:lnSpc>
                          <a:spcPct val="115000"/>
                        </a:lnSpc>
                        <a:spcAft>
                          <a:spcPts val="0"/>
                        </a:spcAft>
                      </a:pPr>
                      <a:r>
                        <a:rPr lang="ar-SA" sz="1800">
                          <a:solidFill>
                            <a:srgbClr val="00B0F0"/>
                          </a:solidFill>
                          <a:effectLst/>
                          <a:cs typeface="+mj-cs"/>
                        </a:rPr>
                        <a:t>مبادلة مال بمال (م506) مدني، أي تمليك عين بثمن معلوم يكون مبلغ من النقود فيما بين الأحياء</a:t>
                      </a:r>
                      <a:endParaRPr lang="en-US" sz="1600">
                        <a:solidFill>
                          <a:srgbClr val="00B0F0"/>
                        </a:solidFill>
                        <a:effectLst/>
                        <a:latin typeface="Calibri"/>
                        <a:ea typeface="Calibri"/>
                        <a:cs typeface="+mj-cs"/>
                      </a:endParaRPr>
                    </a:p>
                  </a:txBody>
                  <a:tcPr marL="26483" marR="26483" marT="0" marB="0" anchor="ctr"/>
                </a:tc>
                <a:tc>
                  <a:txBody>
                    <a:bodyPr/>
                    <a:lstStyle/>
                    <a:p>
                      <a:pPr algn="just" rtl="1">
                        <a:lnSpc>
                          <a:spcPct val="115000"/>
                        </a:lnSpc>
                        <a:spcAft>
                          <a:spcPts val="0"/>
                        </a:spcAft>
                      </a:pPr>
                      <a:r>
                        <a:rPr lang="ar-SA" sz="1800">
                          <a:solidFill>
                            <a:srgbClr val="00B0F0"/>
                          </a:solidFill>
                          <a:effectLst/>
                          <a:cs typeface="+mj-cs"/>
                        </a:rPr>
                        <a:t>تمليك مال لأخر بلا عوض، ويجوز للواهب أن يفرض على الموهوب دفع عوض</a:t>
                      </a:r>
                      <a:endParaRPr lang="en-US" sz="1600">
                        <a:solidFill>
                          <a:srgbClr val="00B0F0"/>
                        </a:solidFill>
                        <a:effectLst/>
                        <a:latin typeface="Calibri"/>
                        <a:ea typeface="Calibri"/>
                        <a:cs typeface="+mj-cs"/>
                      </a:endParaRPr>
                    </a:p>
                  </a:txBody>
                  <a:tcPr marL="26483" marR="26483" marT="0" marB="0" anchor="ctr"/>
                </a:tc>
              </a:tr>
              <a:tr h="595224">
                <a:tc>
                  <a:txBody>
                    <a:bodyPr/>
                    <a:lstStyle/>
                    <a:p>
                      <a:pPr algn="just" rtl="1">
                        <a:lnSpc>
                          <a:spcPct val="115000"/>
                        </a:lnSpc>
                        <a:spcAft>
                          <a:spcPts val="0"/>
                        </a:spcAft>
                      </a:pPr>
                      <a:r>
                        <a:rPr lang="ar-SA" sz="1800">
                          <a:solidFill>
                            <a:srgbClr val="00B0F0"/>
                          </a:solidFill>
                          <a:effectLst/>
                          <a:cs typeface="+mj-cs"/>
                        </a:rPr>
                        <a:t>2</a:t>
                      </a:r>
                      <a:endParaRPr lang="en-US" sz="1600">
                        <a:solidFill>
                          <a:srgbClr val="00B0F0"/>
                        </a:solidFill>
                        <a:effectLst/>
                        <a:latin typeface="Calibri"/>
                        <a:ea typeface="Calibri"/>
                        <a:cs typeface="+mj-cs"/>
                      </a:endParaRPr>
                    </a:p>
                  </a:txBody>
                  <a:tcPr marL="26483" marR="26483" marT="0" marB="0" anchor="ctr"/>
                </a:tc>
                <a:tc>
                  <a:txBody>
                    <a:bodyPr/>
                    <a:lstStyle/>
                    <a:p>
                      <a:pPr algn="just" rtl="1">
                        <a:lnSpc>
                          <a:spcPct val="115000"/>
                        </a:lnSpc>
                        <a:spcAft>
                          <a:spcPts val="0"/>
                        </a:spcAft>
                      </a:pPr>
                      <a:r>
                        <a:rPr lang="ar-SA" sz="1800" dirty="0">
                          <a:solidFill>
                            <a:srgbClr val="00B0F0"/>
                          </a:solidFill>
                          <a:effectLst/>
                          <a:cs typeface="+mj-cs"/>
                        </a:rPr>
                        <a:t>ينتقل المبيع ويتم البيع بمجرد انعقاد العقد متى كان الثمن الذي يلزم به المشتري مبلغ من النقود</a:t>
                      </a:r>
                      <a:endParaRPr lang="en-US" sz="1600" dirty="0">
                        <a:solidFill>
                          <a:srgbClr val="00B0F0"/>
                        </a:solidFill>
                        <a:effectLst/>
                        <a:latin typeface="Calibri"/>
                        <a:ea typeface="Calibri"/>
                        <a:cs typeface="+mj-cs"/>
                      </a:endParaRPr>
                    </a:p>
                  </a:txBody>
                  <a:tcPr marL="26483" marR="26483" marT="0" marB="0" anchor="ctr"/>
                </a:tc>
                <a:tc rowSpan="3">
                  <a:txBody>
                    <a:bodyPr/>
                    <a:lstStyle/>
                    <a:p>
                      <a:pPr algn="just" rtl="1">
                        <a:lnSpc>
                          <a:spcPct val="115000"/>
                        </a:lnSpc>
                        <a:spcAft>
                          <a:spcPts val="0"/>
                        </a:spcAft>
                      </a:pPr>
                      <a:r>
                        <a:rPr lang="ar-SA" sz="1800" dirty="0">
                          <a:solidFill>
                            <a:srgbClr val="00B0F0"/>
                          </a:solidFill>
                          <a:effectLst/>
                          <a:cs typeface="+mj-cs"/>
                        </a:rPr>
                        <a:t>العبرة بالتمييز هي نية التبرع، فإذا كانت موجودة من الجهة العاقد الذي أعطى الشي يعد العقد هبة، وإلا فلا، وإذا كان الثمن تافها لا يتناسب مع المبيع فالعقد هبة مكشوفة وهي دليل على قصد الهبة لدى الطرفين، أما إذا كان الثمن بخساً وهو ثمن حقيقي لكنة اقل بكثير من قيمة المبيع فهو هنا بيع وليس هبة لأنه لا يشترط لصحة البع تعادل الالتزامات.</a:t>
                      </a:r>
                      <a:endParaRPr lang="en-US" sz="1600" dirty="0">
                        <a:solidFill>
                          <a:srgbClr val="00B0F0"/>
                        </a:solidFill>
                        <a:effectLst/>
                        <a:latin typeface="Calibri"/>
                        <a:ea typeface="Calibri"/>
                        <a:cs typeface="+mj-cs"/>
                      </a:endParaRPr>
                    </a:p>
                  </a:txBody>
                  <a:tcPr marL="26483" marR="26483" marT="0" marB="0" anchor="ctr"/>
                </a:tc>
              </a:tr>
              <a:tr h="595224">
                <a:tc>
                  <a:txBody>
                    <a:bodyPr/>
                    <a:lstStyle/>
                    <a:p>
                      <a:pPr algn="just" rtl="1">
                        <a:lnSpc>
                          <a:spcPct val="115000"/>
                        </a:lnSpc>
                        <a:spcAft>
                          <a:spcPts val="0"/>
                        </a:spcAft>
                      </a:pPr>
                      <a:r>
                        <a:rPr lang="ar-SA" sz="1800">
                          <a:solidFill>
                            <a:srgbClr val="00B0F0"/>
                          </a:solidFill>
                          <a:effectLst/>
                          <a:cs typeface="+mj-cs"/>
                        </a:rPr>
                        <a:t>3</a:t>
                      </a:r>
                      <a:endParaRPr lang="en-US" sz="1600">
                        <a:solidFill>
                          <a:srgbClr val="00B0F0"/>
                        </a:solidFill>
                        <a:effectLst/>
                        <a:latin typeface="Calibri"/>
                        <a:ea typeface="Calibri"/>
                        <a:cs typeface="+mj-cs"/>
                      </a:endParaRPr>
                    </a:p>
                  </a:txBody>
                  <a:tcPr marL="26483" marR="26483" marT="0" marB="0" anchor="ctr"/>
                </a:tc>
                <a:tc>
                  <a:txBody>
                    <a:bodyPr/>
                    <a:lstStyle/>
                    <a:p>
                      <a:pPr algn="just" rtl="1">
                        <a:lnSpc>
                          <a:spcPct val="115000"/>
                        </a:lnSpc>
                        <a:spcAft>
                          <a:spcPts val="0"/>
                        </a:spcAft>
                      </a:pPr>
                      <a:r>
                        <a:rPr lang="ar-SA" sz="2000" dirty="0">
                          <a:solidFill>
                            <a:srgbClr val="00B0F0"/>
                          </a:solidFill>
                          <a:effectLst/>
                          <a:cs typeface="+mj-cs"/>
                        </a:rPr>
                        <a:t>انه عقد ينعقد بوجود طرفين احدهما موجب والأخر قابل (البائع والمشتري).</a:t>
                      </a:r>
                      <a:endParaRPr lang="en-US" sz="1800" dirty="0">
                        <a:solidFill>
                          <a:srgbClr val="00B0F0"/>
                        </a:solidFill>
                        <a:effectLst/>
                        <a:latin typeface="Calibri"/>
                        <a:ea typeface="Calibri"/>
                        <a:cs typeface="+mj-cs"/>
                      </a:endParaRPr>
                    </a:p>
                  </a:txBody>
                  <a:tcPr marL="26483" marR="26483" marT="0" marB="0" anchor="ctr"/>
                </a:tc>
                <a:tc vMerge="1">
                  <a:txBody>
                    <a:bodyPr/>
                    <a:lstStyle/>
                    <a:p>
                      <a:pPr rtl="1"/>
                      <a:endParaRPr lang="ar-IQ"/>
                    </a:p>
                  </a:txBody>
                  <a:tcPr/>
                </a:tc>
              </a:tr>
              <a:tr h="718777">
                <a:tc>
                  <a:txBody>
                    <a:bodyPr/>
                    <a:lstStyle/>
                    <a:p>
                      <a:pPr algn="just" rtl="1">
                        <a:lnSpc>
                          <a:spcPct val="115000"/>
                        </a:lnSpc>
                        <a:spcAft>
                          <a:spcPts val="0"/>
                        </a:spcAft>
                      </a:pPr>
                      <a:r>
                        <a:rPr lang="ar-SA" sz="1800">
                          <a:solidFill>
                            <a:srgbClr val="00B0F0"/>
                          </a:solidFill>
                          <a:effectLst/>
                          <a:cs typeface="+mj-cs"/>
                        </a:rPr>
                        <a:t>4</a:t>
                      </a:r>
                      <a:endParaRPr lang="en-US" sz="1600">
                        <a:solidFill>
                          <a:srgbClr val="00B0F0"/>
                        </a:solidFill>
                        <a:effectLst/>
                        <a:latin typeface="Calibri"/>
                        <a:ea typeface="Calibri"/>
                        <a:cs typeface="+mj-cs"/>
                      </a:endParaRPr>
                    </a:p>
                  </a:txBody>
                  <a:tcPr marL="26483" marR="26483" marT="0" marB="0" anchor="ctr"/>
                </a:tc>
                <a:tc>
                  <a:txBody>
                    <a:bodyPr/>
                    <a:lstStyle/>
                    <a:p>
                      <a:pPr algn="just" rtl="1">
                        <a:lnSpc>
                          <a:spcPct val="115000"/>
                        </a:lnSpc>
                        <a:spcAft>
                          <a:spcPts val="0"/>
                        </a:spcAft>
                      </a:pPr>
                      <a:r>
                        <a:rPr lang="ar-SA" sz="1800" dirty="0">
                          <a:solidFill>
                            <a:srgbClr val="00B0F0"/>
                          </a:solidFill>
                          <a:effectLst/>
                          <a:cs typeface="+mj-cs"/>
                        </a:rPr>
                        <a:t>عقد البيع من عقود التصرف وليس الإدارة</a:t>
                      </a:r>
                      <a:endParaRPr lang="en-US" sz="1600" dirty="0">
                        <a:solidFill>
                          <a:srgbClr val="00B0F0"/>
                        </a:solidFill>
                        <a:effectLst/>
                        <a:latin typeface="Calibri"/>
                        <a:ea typeface="Calibri"/>
                        <a:cs typeface="+mj-cs"/>
                      </a:endParaRPr>
                    </a:p>
                  </a:txBody>
                  <a:tcPr marL="26483" marR="26483" marT="0" marB="0" anchor="ctr"/>
                </a:tc>
                <a:tc vMerge="1">
                  <a:txBody>
                    <a:bodyPr/>
                    <a:lstStyle/>
                    <a:p>
                      <a:pPr rtl="1"/>
                      <a:endParaRPr lang="ar-IQ"/>
                    </a:p>
                  </a:txBody>
                  <a:tcPr/>
                </a:tc>
              </a:tr>
              <a:tr h="398864">
                <a:tc gridSpan="2">
                  <a:txBody>
                    <a:bodyPr/>
                    <a:lstStyle/>
                    <a:p>
                      <a:pPr algn="ctr" rtl="1">
                        <a:lnSpc>
                          <a:spcPct val="115000"/>
                        </a:lnSpc>
                        <a:spcAft>
                          <a:spcPts val="0"/>
                        </a:spcAft>
                      </a:pPr>
                      <a:r>
                        <a:rPr lang="ar-SA" sz="1800" dirty="0">
                          <a:solidFill>
                            <a:srgbClr val="FF0000"/>
                          </a:solidFill>
                          <a:effectLst/>
                          <a:cs typeface="+mj-cs"/>
                        </a:rPr>
                        <a:t>الوصية</a:t>
                      </a:r>
                      <a:endParaRPr lang="en-US" sz="1600" dirty="0">
                        <a:solidFill>
                          <a:srgbClr val="FF0000"/>
                        </a:solidFill>
                        <a:effectLst/>
                        <a:latin typeface="Calibri"/>
                        <a:ea typeface="Calibri"/>
                        <a:cs typeface="+mj-cs"/>
                      </a:endParaRPr>
                    </a:p>
                  </a:txBody>
                  <a:tcPr marL="26483" marR="26483" marT="0" marB="0" anchor="ctr"/>
                </a:tc>
                <a:tc hMerge="1">
                  <a:txBody>
                    <a:bodyPr/>
                    <a:lstStyle/>
                    <a:p>
                      <a:pPr rtl="1"/>
                      <a:endParaRPr lang="ar-IQ"/>
                    </a:p>
                  </a:txBody>
                  <a:tcPr/>
                </a:tc>
                <a:tc>
                  <a:txBody>
                    <a:bodyPr/>
                    <a:lstStyle/>
                    <a:p>
                      <a:pPr algn="ctr" rtl="1">
                        <a:lnSpc>
                          <a:spcPct val="115000"/>
                        </a:lnSpc>
                        <a:spcAft>
                          <a:spcPts val="0"/>
                        </a:spcAft>
                      </a:pPr>
                      <a:r>
                        <a:rPr lang="ar-SA" sz="1800" b="1" dirty="0">
                          <a:solidFill>
                            <a:srgbClr val="FF0000"/>
                          </a:solidFill>
                          <a:effectLst/>
                          <a:cs typeface="+mj-cs"/>
                        </a:rPr>
                        <a:t>المقاولة</a:t>
                      </a:r>
                      <a:endParaRPr lang="en-US" sz="1600" b="1" dirty="0">
                        <a:solidFill>
                          <a:srgbClr val="FF0000"/>
                        </a:solidFill>
                        <a:effectLst/>
                        <a:latin typeface="Calibri"/>
                        <a:ea typeface="Calibri"/>
                        <a:cs typeface="+mj-cs"/>
                      </a:endParaRPr>
                    </a:p>
                  </a:txBody>
                  <a:tcPr marL="26483" marR="26483" marT="0" marB="0" anchor="ctr"/>
                </a:tc>
              </a:tr>
              <a:tr h="595224">
                <a:tc>
                  <a:txBody>
                    <a:bodyPr/>
                    <a:lstStyle/>
                    <a:p>
                      <a:pPr algn="just" rtl="1">
                        <a:lnSpc>
                          <a:spcPct val="115000"/>
                        </a:lnSpc>
                        <a:spcAft>
                          <a:spcPts val="0"/>
                        </a:spcAft>
                      </a:pPr>
                      <a:r>
                        <a:rPr lang="ar-SA" sz="1800">
                          <a:solidFill>
                            <a:srgbClr val="00B0F0"/>
                          </a:solidFill>
                          <a:effectLst/>
                          <a:cs typeface="+mj-cs"/>
                        </a:rPr>
                        <a:t>1</a:t>
                      </a:r>
                      <a:endParaRPr lang="en-US" sz="1600">
                        <a:solidFill>
                          <a:srgbClr val="00B0F0"/>
                        </a:solidFill>
                        <a:effectLst/>
                        <a:latin typeface="Calibri"/>
                        <a:ea typeface="Calibri"/>
                        <a:cs typeface="+mj-cs"/>
                      </a:endParaRPr>
                    </a:p>
                  </a:txBody>
                  <a:tcPr marL="26483" marR="26483" marT="0" marB="0" anchor="ctr"/>
                </a:tc>
                <a:tc>
                  <a:txBody>
                    <a:bodyPr/>
                    <a:lstStyle/>
                    <a:p>
                      <a:pPr algn="just" rtl="1">
                        <a:lnSpc>
                          <a:spcPct val="115000"/>
                        </a:lnSpc>
                        <a:spcAft>
                          <a:spcPts val="0"/>
                        </a:spcAft>
                      </a:pPr>
                      <a:r>
                        <a:rPr lang="ar-SA" sz="1800" dirty="0">
                          <a:solidFill>
                            <a:srgbClr val="00B0F0"/>
                          </a:solidFill>
                          <a:effectLst/>
                          <a:cs typeface="+mj-cs"/>
                        </a:rPr>
                        <a:t>تمليك مضاف إلى ما بعد موت الموصي وتتحد مع البيع بانها تمليك وتختلف بانها دون مقابل.</a:t>
                      </a:r>
                      <a:endParaRPr lang="en-US" sz="1600" dirty="0">
                        <a:solidFill>
                          <a:srgbClr val="00B0F0"/>
                        </a:solidFill>
                        <a:effectLst/>
                        <a:latin typeface="Calibri"/>
                        <a:ea typeface="Calibri"/>
                        <a:cs typeface="+mj-cs"/>
                      </a:endParaRPr>
                    </a:p>
                  </a:txBody>
                  <a:tcPr marL="26483" marR="26483" marT="0" marB="0" anchor="ctr"/>
                </a:tc>
                <a:tc>
                  <a:txBody>
                    <a:bodyPr/>
                    <a:lstStyle/>
                    <a:p>
                      <a:pPr algn="just" rtl="1">
                        <a:lnSpc>
                          <a:spcPct val="115000"/>
                        </a:lnSpc>
                        <a:spcAft>
                          <a:spcPts val="0"/>
                        </a:spcAft>
                      </a:pPr>
                      <a:r>
                        <a:rPr lang="ar-SA" sz="1800">
                          <a:solidFill>
                            <a:srgbClr val="00B0F0"/>
                          </a:solidFill>
                          <a:effectLst/>
                          <a:cs typeface="+mj-cs"/>
                        </a:rPr>
                        <a:t>عقد يتعهد بمقتضاه احد الطرفين أن يصنع شيئاً أو أن يؤدي عملاً لقاء اجر يتعهد به الطرف الآخر (م864)</a:t>
                      </a:r>
                      <a:endParaRPr lang="en-US" sz="1600">
                        <a:solidFill>
                          <a:srgbClr val="00B0F0"/>
                        </a:solidFill>
                        <a:effectLst/>
                        <a:latin typeface="Calibri"/>
                        <a:ea typeface="Calibri"/>
                        <a:cs typeface="+mj-cs"/>
                      </a:endParaRPr>
                    </a:p>
                  </a:txBody>
                  <a:tcPr marL="26483" marR="26483" marT="0" marB="0" anchor="ctr"/>
                </a:tc>
              </a:tr>
              <a:tr h="585056">
                <a:tc>
                  <a:txBody>
                    <a:bodyPr/>
                    <a:lstStyle/>
                    <a:p>
                      <a:pPr algn="just" rtl="1">
                        <a:lnSpc>
                          <a:spcPct val="115000"/>
                        </a:lnSpc>
                        <a:spcAft>
                          <a:spcPts val="0"/>
                        </a:spcAft>
                      </a:pPr>
                      <a:r>
                        <a:rPr lang="ar-SA" sz="1800">
                          <a:solidFill>
                            <a:srgbClr val="00B0F0"/>
                          </a:solidFill>
                          <a:effectLst/>
                          <a:cs typeface="+mj-cs"/>
                        </a:rPr>
                        <a:t>2</a:t>
                      </a:r>
                      <a:endParaRPr lang="en-US" sz="1600">
                        <a:solidFill>
                          <a:srgbClr val="00B0F0"/>
                        </a:solidFill>
                        <a:effectLst/>
                        <a:latin typeface="Calibri"/>
                        <a:ea typeface="Calibri"/>
                        <a:cs typeface="+mj-cs"/>
                      </a:endParaRPr>
                    </a:p>
                  </a:txBody>
                  <a:tcPr marL="26483" marR="26483" marT="0" marB="0" anchor="ctr"/>
                </a:tc>
                <a:tc>
                  <a:txBody>
                    <a:bodyPr/>
                    <a:lstStyle/>
                    <a:p>
                      <a:pPr algn="just" rtl="1">
                        <a:lnSpc>
                          <a:spcPct val="115000"/>
                        </a:lnSpc>
                        <a:spcAft>
                          <a:spcPts val="0"/>
                        </a:spcAft>
                      </a:pPr>
                      <a:r>
                        <a:rPr lang="ar-SA" sz="1800" dirty="0">
                          <a:solidFill>
                            <a:srgbClr val="00B0F0"/>
                          </a:solidFill>
                          <a:effectLst/>
                          <a:cs typeface="+mj-cs"/>
                        </a:rPr>
                        <a:t>لا تنقل الملكية إلا بعد وفات الموصي</a:t>
                      </a:r>
                      <a:endParaRPr lang="en-US" sz="1600" dirty="0">
                        <a:solidFill>
                          <a:srgbClr val="00B0F0"/>
                        </a:solidFill>
                        <a:effectLst/>
                        <a:latin typeface="Calibri"/>
                        <a:ea typeface="Calibri"/>
                        <a:cs typeface="+mj-cs"/>
                      </a:endParaRPr>
                    </a:p>
                  </a:txBody>
                  <a:tcPr marL="26483" marR="26483" marT="0" marB="0" anchor="ctr"/>
                </a:tc>
                <a:tc>
                  <a:txBody>
                    <a:bodyPr/>
                    <a:lstStyle/>
                    <a:p>
                      <a:pPr algn="just" rtl="1">
                        <a:lnSpc>
                          <a:spcPct val="115000"/>
                        </a:lnSpc>
                        <a:spcAft>
                          <a:spcPts val="0"/>
                        </a:spcAft>
                      </a:pPr>
                      <a:r>
                        <a:rPr lang="ar-SA" sz="1800" dirty="0">
                          <a:solidFill>
                            <a:srgbClr val="00B0F0"/>
                          </a:solidFill>
                          <a:effectLst/>
                          <a:cs typeface="+mj-cs"/>
                        </a:rPr>
                        <a:t>يجوز أن يقتصر تعهد المقاول على تقديم عمله فقط على أن يقدم رب العمل المادة.</a:t>
                      </a:r>
                      <a:endParaRPr lang="en-US" sz="1600" dirty="0">
                        <a:solidFill>
                          <a:srgbClr val="00B0F0"/>
                        </a:solidFill>
                        <a:effectLst/>
                        <a:latin typeface="Calibri"/>
                        <a:ea typeface="Calibri"/>
                        <a:cs typeface="+mj-cs"/>
                      </a:endParaRPr>
                    </a:p>
                  </a:txBody>
                  <a:tcPr marL="26483" marR="26483" marT="0" marB="0" anchor="ctr"/>
                </a:tc>
              </a:tr>
              <a:tr h="398864">
                <a:tc>
                  <a:txBody>
                    <a:bodyPr/>
                    <a:lstStyle/>
                    <a:p>
                      <a:pPr algn="just" rtl="1">
                        <a:lnSpc>
                          <a:spcPct val="115000"/>
                        </a:lnSpc>
                        <a:spcAft>
                          <a:spcPts val="0"/>
                        </a:spcAft>
                      </a:pPr>
                      <a:r>
                        <a:rPr lang="ar-SA" sz="1800">
                          <a:solidFill>
                            <a:srgbClr val="00B0F0"/>
                          </a:solidFill>
                          <a:effectLst/>
                          <a:cs typeface="+mj-cs"/>
                        </a:rPr>
                        <a:t>3</a:t>
                      </a:r>
                      <a:endParaRPr lang="en-US" sz="1600">
                        <a:solidFill>
                          <a:srgbClr val="00B0F0"/>
                        </a:solidFill>
                        <a:effectLst/>
                        <a:latin typeface="Calibri"/>
                        <a:ea typeface="Calibri"/>
                        <a:cs typeface="+mj-cs"/>
                      </a:endParaRPr>
                    </a:p>
                  </a:txBody>
                  <a:tcPr marL="26483" marR="26483" marT="0" marB="0" anchor="ctr"/>
                </a:tc>
                <a:tc>
                  <a:txBody>
                    <a:bodyPr/>
                    <a:lstStyle/>
                    <a:p>
                      <a:pPr algn="just" rtl="1">
                        <a:lnSpc>
                          <a:spcPct val="115000"/>
                        </a:lnSpc>
                        <a:spcAft>
                          <a:spcPts val="0"/>
                        </a:spcAft>
                      </a:pPr>
                      <a:r>
                        <a:rPr lang="ar-SA" sz="1800">
                          <a:solidFill>
                            <a:srgbClr val="00B0F0"/>
                          </a:solidFill>
                          <a:effectLst/>
                          <a:cs typeface="+mj-cs"/>
                        </a:rPr>
                        <a:t>هي تصرف من جانب واحد وليست عقد</a:t>
                      </a:r>
                      <a:endParaRPr lang="en-US" sz="1600">
                        <a:solidFill>
                          <a:srgbClr val="00B0F0"/>
                        </a:solidFill>
                        <a:effectLst/>
                        <a:latin typeface="Calibri"/>
                        <a:ea typeface="Calibri"/>
                        <a:cs typeface="+mj-cs"/>
                      </a:endParaRPr>
                    </a:p>
                  </a:txBody>
                  <a:tcPr marL="26483" marR="26483" marT="0" marB="0" anchor="ctr"/>
                </a:tc>
                <a:tc rowSpan="2">
                  <a:txBody>
                    <a:bodyPr/>
                    <a:lstStyle/>
                    <a:p>
                      <a:pPr algn="just" rtl="1">
                        <a:lnSpc>
                          <a:spcPct val="115000"/>
                        </a:lnSpc>
                        <a:spcAft>
                          <a:spcPts val="0"/>
                        </a:spcAft>
                      </a:pPr>
                      <a:r>
                        <a:rPr lang="ar-SA" sz="1800" dirty="0">
                          <a:solidFill>
                            <a:srgbClr val="00B0F0"/>
                          </a:solidFill>
                          <a:effectLst/>
                          <a:cs typeface="+mj-cs"/>
                        </a:rPr>
                        <a:t>يجوز أن يقدم المقاول المواد والعمل ويسمى استصناع ويشتبه في هذه الحالة مع عقد البيع.</a:t>
                      </a:r>
                      <a:endParaRPr lang="en-US" sz="1600" dirty="0">
                        <a:solidFill>
                          <a:srgbClr val="00B0F0"/>
                        </a:solidFill>
                        <a:effectLst/>
                        <a:latin typeface="Calibri"/>
                        <a:ea typeface="Calibri"/>
                        <a:cs typeface="+mj-cs"/>
                      </a:endParaRPr>
                    </a:p>
                  </a:txBody>
                  <a:tcPr marL="26483" marR="26483" marT="0" marB="0" anchor="ctr"/>
                </a:tc>
              </a:tr>
              <a:tr h="892836">
                <a:tc>
                  <a:txBody>
                    <a:bodyPr/>
                    <a:lstStyle/>
                    <a:p>
                      <a:pPr algn="just" rtl="1">
                        <a:lnSpc>
                          <a:spcPct val="115000"/>
                        </a:lnSpc>
                        <a:spcAft>
                          <a:spcPts val="0"/>
                        </a:spcAft>
                      </a:pPr>
                      <a:r>
                        <a:rPr lang="ar-SA" sz="1800">
                          <a:solidFill>
                            <a:srgbClr val="00B0F0"/>
                          </a:solidFill>
                          <a:effectLst/>
                          <a:cs typeface="+mj-cs"/>
                        </a:rPr>
                        <a:t>4</a:t>
                      </a:r>
                      <a:endParaRPr lang="en-US" sz="1600">
                        <a:solidFill>
                          <a:srgbClr val="00B0F0"/>
                        </a:solidFill>
                        <a:effectLst/>
                        <a:latin typeface="Calibri"/>
                        <a:ea typeface="Calibri"/>
                        <a:cs typeface="+mj-cs"/>
                      </a:endParaRPr>
                    </a:p>
                  </a:txBody>
                  <a:tcPr marL="26483" marR="26483" marT="0" marB="0" anchor="ctr"/>
                </a:tc>
                <a:tc>
                  <a:txBody>
                    <a:bodyPr/>
                    <a:lstStyle/>
                    <a:p>
                      <a:pPr algn="just" rtl="1">
                        <a:lnSpc>
                          <a:spcPct val="115000"/>
                        </a:lnSpc>
                        <a:spcAft>
                          <a:spcPts val="0"/>
                        </a:spcAft>
                      </a:pPr>
                      <a:r>
                        <a:rPr lang="ar-SA" sz="1800" dirty="0">
                          <a:solidFill>
                            <a:srgbClr val="00B0F0"/>
                          </a:solidFill>
                          <a:effectLst/>
                          <a:cs typeface="+mj-cs"/>
                        </a:rPr>
                        <a:t>العبرة بالتمييز هي نية </a:t>
                      </a:r>
                      <a:r>
                        <a:rPr lang="ar-SA" sz="1800" dirty="0" err="1">
                          <a:solidFill>
                            <a:srgbClr val="00B0F0"/>
                          </a:solidFill>
                          <a:effectLst/>
                          <a:cs typeface="+mj-cs"/>
                        </a:rPr>
                        <a:t>الايصاء</a:t>
                      </a:r>
                      <a:r>
                        <a:rPr lang="ar-SA" sz="1800" dirty="0">
                          <a:solidFill>
                            <a:srgbClr val="00B0F0"/>
                          </a:solidFill>
                          <a:effectLst/>
                          <a:cs typeface="+mj-cs"/>
                        </a:rPr>
                        <a:t> التي يمكن استخلاصها من الظروف الموضوعية التي يتم فيها للتصرف</a:t>
                      </a:r>
                      <a:endParaRPr lang="en-US" sz="1600" dirty="0">
                        <a:solidFill>
                          <a:srgbClr val="00B0F0"/>
                        </a:solidFill>
                        <a:effectLst/>
                        <a:latin typeface="Calibri"/>
                        <a:ea typeface="Calibri"/>
                        <a:cs typeface="+mj-cs"/>
                      </a:endParaRPr>
                    </a:p>
                  </a:txBody>
                  <a:tcPr marL="26483" marR="26483" marT="0" marB="0" anchor="ctr"/>
                </a:tc>
                <a:tc vMerge="1">
                  <a:txBody>
                    <a:bodyPr/>
                    <a:lstStyle/>
                    <a:p>
                      <a:pPr rtl="1"/>
                      <a:endParaRPr lang="ar-IQ"/>
                    </a:p>
                  </a:txBody>
                  <a:tcPr/>
                </a:tc>
              </a:tr>
            </a:tbl>
          </a:graphicData>
        </a:graphic>
      </p:graphicFrame>
    </p:spTree>
    <p:extLst>
      <p:ext uri="{BB962C8B-B14F-4D97-AF65-F5344CB8AC3E}">
        <p14:creationId xmlns:p14="http://schemas.microsoft.com/office/powerpoint/2010/main" val="63621433"/>
      </p:ext>
    </p:extLst>
  </p:cSld>
  <p:clrMapOvr>
    <a:masterClrMapping/>
  </p:clrMapOvr>
  <mc:AlternateContent xmlns:mc="http://schemas.openxmlformats.org/markup-compatibility/2006" xmlns:p14="http://schemas.microsoft.com/office/powerpoint/2010/main">
    <mc:Choice Requires="p14">
      <p:transition spd="slow" p14:dur="5000">
        <p14:honeycomb/>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81</TotalTime>
  <Words>1681</Words>
  <Application>Microsoft Office PowerPoint</Application>
  <PresentationFormat>عرض على الشاشة (3:4)‏</PresentationFormat>
  <Paragraphs>71</Paragraphs>
  <Slides>10</Slides>
  <Notes>0</Notes>
  <HiddenSlides>0</HiddenSlides>
  <MMClips>0</MMClips>
  <ScaleCrop>false</ScaleCrop>
  <HeadingPairs>
    <vt:vector size="4" baseType="variant">
      <vt:variant>
        <vt:lpstr>نسق</vt:lpstr>
      </vt:variant>
      <vt:variant>
        <vt:i4>1</vt:i4>
      </vt:variant>
      <vt:variant>
        <vt:lpstr>عناوين الشرائح</vt:lpstr>
      </vt:variant>
      <vt:variant>
        <vt:i4>10</vt:i4>
      </vt:variant>
    </vt:vector>
  </HeadingPairs>
  <TitlesOfParts>
    <vt:vector size="11" baseType="lpstr">
      <vt:lpstr>تدفق</vt:lpstr>
      <vt:lpstr>عرض تقديمي في PowerPoint</vt:lpstr>
      <vt:lpstr>عرض تقديمي في PowerPoint</vt:lpstr>
      <vt:lpstr>عرض تقديمي في PowerPoint</vt:lpstr>
      <vt:lpstr>عقد البيع</vt:lpstr>
      <vt:lpstr>عرض تقديمي في PowerPoint</vt:lpstr>
      <vt:lpstr>عرض تقديمي في PowerPoint</vt:lpstr>
      <vt:lpstr>تعريف عقد البيع</vt:lpstr>
      <vt:lpstr>خصائص عقد البيع</vt:lpstr>
      <vt:lpstr>تمييز عقد البيع عن غيره من العقود</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Broter-Zeaid</dc:creator>
  <cp:lastModifiedBy>Safi</cp:lastModifiedBy>
  <cp:revision>12</cp:revision>
  <dcterms:created xsi:type="dcterms:W3CDTF">2018-10-09T15:28:33Z</dcterms:created>
  <dcterms:modified xsi:type="dcterms:W3CDTF">2024-10-04T22:01:42Z</dcterms:modified>
</cp:coreProperties>
</file>