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256" r:id="rId2"/>
    <p:sldId id="287" r:id="rId3"/>
    <p:sldId id="286" r:id="rId4"/>
    <p:sldId id="257" r:id="rId5"/>
    <p:sldId id="288" r:id="rId6"/>
    <p:sldId id="289" r:id="rId7"/>
    <p:sldId id="291" r:id="rId8"/>
    <p:sldId id="292" r:id="rId9"/>
    <p:sldId id="304" r:id="rId10"/>
    <p:sldId id="293" r:id="rId11"/>
    <p:sldId id="295" r:id="rId12"/>
    <p:sldId id="296" r:id="rId13"/>
    <p:sldId id="297" r:id="rId14"/>
    <p:sldId id="294" r:id="rId15"/>
    <p:sldId id="298" r:id="rId16"/>
    <p:sldId id="300" r:id="rId17"/>
    <p:sldId id="301" r:id="rId18"/>
    <p:sldId id="305" r:id="rId19"/>
    <p:sldId id="306" r:id="rId20"/>
    <p:sldId id="308" r:id="rId21"/>
    <p:sldId id="302" r:id="rId22"/>
    <p:sldId id="303" r:id="rId23"/>
    <p:sldId id="281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hmad AL-Sabhany" initials="AAS" lastIdx="1" clrIdx="0">
    <p:extLst>
      <p:ext uri="{19B8F6BF-5375-455C-9EA6-DF929625EA0E}">
        <p15:presenceInfo xmlns:p15="http://schemas.microsoft.com/office/powerpoint/2012/main" userId="b301677dbf0f5a7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374" autoAdjust="0"/>
  </p:normalViewPr>
  <p:slideViewPr>
    <p:cSldViewPr snapToGrid="0">
      <p:cViewPr varScale="1">
        <p:scale>
          <a:sx n="110" d="100"/>
          <a:sy n="110" d="100"/>
        </p:scale>
        <p:origin x="57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9BF59-E0DC-462A-B6F6-1C6F8BAFC48C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121D04-AA39-4B72-8D1B-D7CB9B26E5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34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121D04-AA39-4B72-8D1B-D7CB9B26E54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445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DC68F-2405-49B1-B90A-C37ABAAE59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44550C-7DB0-4BB2-8D5A-0088CA14CB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417441-79AE-41E9-A30E-10C0FF749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63E2A-2F70-4D63-82D6-91FE710AB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885CC-5F3D-4587-83B3-715177888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848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E67A7-8026-4AD9-86EE-EB27171A8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54089B-8720-46A4-9C9C-B3610336FF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EEF07-B3EB-4F7E-A0C0-D94ED7008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2AD7C0-83CC-4332-B814-6CDFAF36C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13901-CEF9-49E3-AF14-A4839DE9A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95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812F6E-2600-405B-85E3-9892D880A4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0CE492-C35F-47C5-AD03-F06D815120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9D690E-378B-4694-BA2A-C757E6BFD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341110-E062-4ACF-B3C7-461FBE870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3DA947-8B88-4CE4-9FD6-84DC8E033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174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35C61-57CD-4B56-B58C-6AF063574F2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  <a:ln w="38100" cmpd="thickThin">
            <a:solidFill>
              <a:srgbClr val="002060"/>
            </a:solidFill>
          </a:ln>
        </p:spPr>
        <p:txBody>
          <a:bodyPr/>
          <a:lstStyle>
            <a:lvl1pPr>
              <a:defRPr b="1"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CA829-90C1-462B-B77B-D8FE77BE7A5B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  <a:ln w="38100" cmpd="thickThin">
            <a:solidFill>
              <a:srgbClr val="002060"/>
            </a:solidFill>
          </a:ln>
        </p:spPr>
        <p:txBody>
          <a:bodyPr/>
          <a:lstStyle>
            <a:lvl1pPr>
              <a:defRPr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  <a:lvl2pPr>
              <a:defRPr>
                <a:latin typeface="Sakkal Majalla" panose="02000000000000000000" pitchFamily="2" charset="-78"/>
                <a:cs typeface="Sakkal Majalla" panose="02000000000000000000" pitchFamily="2" charset="-78"/>
              </a:defRPr>
            </a:lvl2pPr>
            <a:lvl3pPr>
              <a:defRPr>
                <a:latin typeface="Sakkal Majalla" panose="02000000000000000000" pitchFamily="2" charset="-78"/>
                <a:cs typeface="Sakkal Majalla" panose="02000000000000000000" pitchFamily="2" charset="-78"/>
              </a:defRPr>
            </a:lvl3pPr>
            <a:lvl4pPr>
              <a:defRPr>
                <a:latin typeface="Sakkal Majalla" panose="02000000000000000000" pitchFamily="2" charset="-78"/>
                <a:cs typeface="Sakkal Majalla" panose="02000000000000000000" pitchFamily="2" charset="-78"/>
              </a:defRPr>
            </a:lvl4pPr>
            <a:lvl5pPr>
              <a:defRPr>
                <a:latin typeface="Sakkal Majalla" panose="02000000000000000000" pitchFamily="2" charset="-78"/>
                <a:cs typeface="Sakkal Majalla" panose="02000000000000000000" pitchFamily="2" charset="-78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959C6-C92B-4DE5-9807-8F76E2175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1965A-6F7F-4A57-BFE7-1BAF03C6F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A5069C-34E7-4437-BFA7-505478E17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4A11C4C7-E5DA-46AB-BADB-B2B83EB05BA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65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1DFF7-91EB-436C-A877-FC8B0EE96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F51C85-A692-482E-A11F-B2B250712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EA592C-6704-4CF1-95D5-E0FD1F397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3F0FD1-4783-4B67-966B-227CF1E42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E9B0FA-68CB-41BB-817C-F06967124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537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BEB03-5FBB-438B-86F5-3CFD23010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1E9F8-F31D-4040-9DDD-7735ECBD0C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BA6C70-42A3-43F7-8170-A0BBF3DAF8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27EAB8-A553-40E8-8329-E5A08B314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1074C-93FD-4FE9-8B81-4C69A4025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503D71-D4C8-4CFE-8D89-971F3BE80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75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0C0F4-23CF-4532-89DF-141DD288E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9031F7-923E-482C-821B-F37DF24076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6D53A8-B393-4189-B523-60B591BA5D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11EF80-0856-4FA0-869B-F85ACD925F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867469-6B6C-42B0-8048-EF66312A74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7FBCA0-443E-4100-A1FA-E5B7B92B9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897597-DC63-4761-AC74-48AC5B715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2EA747-D8CD-4876-AE1C-D2E5CA713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000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22BA5-96D5-40F0-A4DD-51784CB5C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A46B-4BDA-485C-A7A9-7128C28D2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98AB20-5745-4058-BE18-B86EE8FCF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3311C4-A95A-453C-B29F-209763DD0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61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F3DA57-C32C-45AC-874D-510B8439F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4F5889-9931-4B5A-8522-6B3D9B639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0E9578-57EE-4095-8004-27043A557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625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9DB9A-341E-42B3-AA7C-EE5C23AC4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7DB07-9F54-48FB-958D-607967591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A1ACEC-8EFC-4DDE-8B78-459438619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74348B-ACF1-4A1D-B1B2-529B99677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F2700C-A978-42F2-8A9A-F308F6CB8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D1CF89-ADB1-48AA-A8A9-A65E26441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86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1A10C-A313-4043-A682-EDBAF92F5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742A9C-BE4F-4798-96D8-7784A639EE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9D6ACC-CA04-4919-A419-6B8C426FC6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96F174-E8BF-4936-BF70-066243E8D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0C2ADA-38F7-47D6-96EA-C7CFC28AD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9720E7-5583-4F3C-AFA9-6414910FA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0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BFADF2-3140-4D88-97B1-A168C3027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FB750C-3760-4D57-A6AF-D814356C3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217A7-B679-4C2D-882E-6087EBF038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0AF62-ACDE-4C14-AD8A-D2B4062FE1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Dr. Ahmad AlSabhany – CS Dept | AlMaarif University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7864A7-87C1-47DD-8AB1-F826D69EA5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1C4C7-E5DA-46AB-BADB-B2B83EB05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130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php/php_ref_overview.asp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php/php_ref_array.as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B8C566-95B6-4C5C-BDAE-4A219C2336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74901" y="4467496"/>
            <a:ext cx="3279819" cy="1541383"/>
          </a:xfrm>
          <a:noFill/>
        </p:spPr>
        <p:txBody>
          <a:bodyPr>
            <a:normAutofit fontScale="70000" lnSpcReduction="20000"/>
          </a:bodyPr>
          <a:lstStyle/>
          <a:p>
            <a:r>
              <a:rPr lang="en-US" sz="34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Dr. Ahmad </a:t>
            </a:r>
            <a:r>
              <a:rPr lang="en-US" sz="3400" b="1" dirty="0" err="1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Al-Sabhany</a:t>
            </a:r>
            <a:endParaRPr lang="en-US" sz="3400" b="1" dirty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en-US" sz="3200" b="1" dirty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sz="32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CS Department </a:t>
            </a:r>
          </a:p>
          <a:p>
            <a:r>
              <a:rPr lang="en-US" sz="3200" b="1" dirty="0" err="1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AlMaarif</a:t>
            </a:r>
            <a:r>
              <a:rPr lang="en-US" sz="32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University College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FAA320-0F2C-48E6-BEB9-3C34D6C9BF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4953" y="1991269"/>
            <a:ext cx="6802094" cy="2150719"/>
          </a:xfrm>
          <a:noFill/>
        </p:spPr>
        <p:txBody>
          <a:bodyPr anchor="ctr"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Chapter 8</a:t>
            </a:r>
            <a:br>
              <a:rPr lang="en-US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en-US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PHP Arrays &amp; Functions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764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502D9-7E7E-603B-90C4-499886BFE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B2E79-CC4E-899B-9634-F9447FD19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real power of PHP comes from its functions.</a:t>
            </a:r>
          </a:p>
          <a:p>
            <a:r>
              <a:rPr lang="en-US" dirty="0"/>
              <a:t>PHP has more than 1000 built-in functions, and in addition you can create your own custom functions.</a:t>
            </a:r>
          </a:p>
          <a:p>
            <a:r>
              <a:rPr lang="en-US" dirty="0"/>
              <a:t>Function can be:</a:t>
            </a:r>
          </a:p>
          <a:p>
            <a:pPr lvl="1"/>
            <a:r>
              <a:rPr lang="en-US" dirty="0"/>
              <a:t>PHP Built-in Functions</a:t>
            </a:r>
          </a:p>
          <a:p>
            <a:pPr lvl="1"/>
            <a:r>
              <a:rPr lang="en-US" dirty="0"/>
              <a:t>User Defined Functions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function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i="1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functionName</a:t>
            </a:r>
            <a:r>
              <a:rPr lang="en-US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lang="en-US" dirty="0"/>
            </a:br>
            <a:r>
              <a:rPr lang="en-US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</a:t>
            </a:r>
            <a:r>
              <a:rPr lang="en-US" b="0" i="1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code to be executed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}</a:t>
            </a:r>
            <a:endParaRPr lang="ar-JO" dirty="0">
              <a:solidFill>
                <a:schemeClr val="accent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83519F-E986-863A-C18D-1FAC45F8E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1B38F3-E127-3B4C-1B95-35E17B110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3DFEE-1FAE-6538-BCFF-9817C1B15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067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998FC-F93F-B7B9-37D1-439B02E66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Defined Function</a:t>
            </a:r>
            <a:br>
              <a:rPr lang="en-US" dirty="0"/>
            </a:br>
            <a:r>
              <a:rPr lang="en-US" dirty="0"/>
              <a:t>Example</a:t>
            </a:r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8F48F-01A0-39A9-FE63-D6A54D9EA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65946-AC96-B91A-7236-4D8EA0C39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2A96BB-20AE-AD4D-9124-B439AEAF1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B0DF49-8366-A1B4-F0A1-FB9AD5950223}"/>
              </a:ext>
            </a:extLst>
          </p:cNvPr>
          <p:cNvSpPr/>
          <p:nvPr/>
        </p:nvSpPr>
        <p:spPr>
          <a:xfrm>
            <a:off x="838200" y="1847850"/>
            <a:ext cx="10404566" cy="43513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&lt;?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php</a:t>
            </a:r>
            <a:br>
              <a:rPr lang="en-US" dirty="0"/>
            </a:b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function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writeMsg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</a:t>
            </a:r>
            <a:r>
              <a:rPr lang="en-US" b="0" i="0" dirty="0">
                <a:solidFill>
                  <a:srgbClr val="0000CD"/>
                </a:solidFill>
                <a:effectLst/>
                <a:latin typeface="Consolas" panose="020B0609020204030204" pitchFamily="49" charset="0"/>
              </a:rPr>
              <a:t>echo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lang="en-US" b="0" i="0" dirty="0">
                <a:solidFill>
                  <a:srgbClr val="A52A2A"/>
                </a:solidFill>
                <a:effectLst/>
                <a:latin typeface="Consolas" panose="020B0609020204030204" pitchFamily="49" charset="0"/>
              </a:rPr>
              <a:t>"Hello world!"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lang="en-US" dirty="0"/>
            </a:b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lang="en-US" dirty="0"/>
            </a:br>
            <a:br>
              <a:rPr lang="en-US" dirty="0"/>
            </a:b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writeMsg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 </a:t>
            </a:r>
            <a:r>
              <a:rPr lang="en-US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 call the function</a:t>
            </a:r>
            <a:br>
              <a:rPr lang="en-US" b="0" i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</a:b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?&gt;</a:t>
            </a:r>
            <a:endParaRPr lang="ar-J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867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EE70B-7BB4-DBB0-42FB-92DC562E6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Function Arguments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7328C-A453-2BCA-8E4C-5D700CBBC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146766" cy="4351338"/>
          </a:xfrm>
        </p:spPr>
        <p:txBody>
          <a:bodyPr>
            <a:normAutofit/>
          </a:bodyPr>
          <a:lstStyle/>
          <a:p>
            <a:r>
              <a:rPr lang="en-US" dirty="0"/>
              <a:t>Information can be passed to functions through arguments. An argument is just like a variable.</a:t>
            </a:r>
          </a:p>
          <a:p>
            <a:r>
              <a:rPr lang="en-US" dirty="0"/>
              <a:t>Arguments are specified after the function name, inside the parentheses. You can add as many arguments as you want, just separate them with a comma.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E51A6-7AB6-D77A-E0EF-D920CA662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B02A43-EDFB-E321-1AB3-A47224CD9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E48C3-B96E-98BA-6E34-B1583FD7D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EC77EC-FCD3-CE36-6145-E5D62ED4A859}"/>
              </a:ext>
            </a:extLst>
          </p:cNvPr>
          <p:cNvSpPr/>
          <p:nvPr/>
        </p:nvSpPr>
        <p:spPr>
          <a:xfrm>
            <a:off x="6096000" y="1825625"/>
            <a:ext cx="5146766" cy="43513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&lt;html&gt;</a:t>
            </a: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&lt;body&gt;</a:t>
            </a:r>
          </a:p>
          <a:p>
            <a:endParaRPr lang="en-US" b="0" i="0" dirty="0">
              <a:solidFill>
                <a:srgbClr val="FF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&lt;?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php</a:t>
            </a:r>
            <a:endParaRPr lang="en-US" b="0" i="0" dirty="0">
              <a:solidFill>
                <a:srgbClr val="FF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function avg($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x,$y,$z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  echo (($x + $y + $z)/3). "&lt;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&gt;";</a:t>
            </a: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endParaRPr lang="en-US" b="0" i="0" dirty="0">
              <a:solidFill>
                <a:srgbClr val="FF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avg(3, 10, 8);</a:t>
            </a: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avg(4, 4, 7);</a:t>
            </a: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avg(5, 15, 13);</a:t>
            </a:r>
          </a:p>
          <a:p>
            <a:endParaRPr lang="en-US" b="0" i="0" dirty="0">
              <a:solidFill>
                <a:srgbClr val="FF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?&gt;</a:t>
            </a:r>
          </a:p>
          <a:p>
            <a:endParaRPr lang="en-US" b="0" i="0" dirty="0">
              <a:solidFill>
                <a:srgbClr val="FF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&lt;/body&gt;</a:t>
            </a: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3157166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998FC-F93F-B7B9-37D1-439B02E66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Defined Function</a:t>
            </a:r>
            <a:br>
              <a:rPr lang="en-US" dirty="0"/>
            </a:br>
            <a:r>
              <a:rPr lang="en-US" dirty="0"/>
              <a:t>Example 2</a:t>
            </a:r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8F48F-01A0-39A9-FE63-D6A54D9EA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65946-AC96-B91A-7236-4D8EA0C39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2A96BB-20AE-AD4D-9124-B439AEAF1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B0DF49-8366-A1B4-F0A1-FB9AD5950223}"/>
              </a:ext>
            </a:extLst>
          </p:cNvPr>
          <p:cNvSpPr/>
          <p:nvPr/>
        </p:nvSpPr>
        <p:spPr>
          <a:xfrm>
            <a:off x="838200" y="1847850"/>
            <a:ext cx="10404566" cy="43513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&lt;!DOCTYPE html&gt;</a:t>
            </a: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&lt;html&gt;</a:t>
            </a: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&lt;body&gt;</a:t>
            </a:r>
          </a:p>
          <a:p>
            <a:endParaRPr lang="en-US" b="0" i="0" dirty="0">
              <a:solidFill>
                <a:srgbClr val="FF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&lt;?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php</a:t>
            </a:r>
            <a:endParaRPr lang="en-US" b="0" i="0" dirty="0">
              <a:solidFill>
                <a:srgbClr val="FF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function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familyName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($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fname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, $year) {</a:t>
            </a: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  echo "$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fname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Refsnes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. Born in $year &lt;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&gt;";</a:t>
            </a: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endParaRPr lang="en-US" b="0" i="0" dirty="0">
              <a:solidFill>
                <a:srgbClr val="FF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familyName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("Hege","1975");</a:t>
            </a:r>
          </a:p>
          <a:p>
            <a:r>
              <a:rPr lang="en-U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familyName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("Stale","1978");</a:t>
            </a:r>
          </a:p>
          <a:p>
            <a:r>
              <a:rPr lang="en-U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familyName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("Kai Jim","1983");</a:t>
            </a: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?&gt;</a:t>
            </a:r>
          </a:p>
          <a:p>
            <a:endParaRPr lang="en-US" b="0" i="0" dirty="0">
              <a:solidFill>
                <a:srgbClr val="FF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&lt;/body&gt;</a:t>
            </a: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1772587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E231A-9370-72A9-CCBE-86DC24C27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is a Loosely Typed Language!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D2223-DF0D-C2FC-7064-393698A57D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example above, notice that we did not have to tell PHP which data type the variable is.</a:t>
            </a:r>
          </a:p>
          <a:p>
            <a:r>
              <a:rPr lang="en-US" dirty="0"/>
              <a:t>PHP automatically associates a data type to the variable, depending on its value. Since the data types are not set in a strict sense, you can do things like adding a string to an integer without causing an error.</a:t>
            </a:r>
          </a:p>
          <a:p>
            <a:r>
              <a:rPr lang="en-US" dirty="0"/>
              <a:t>In PHP 7, type declarations were added. This gives us an option to specify the expected data type when declaring a function, and by adding the strict declaration, it will throw a "Fatal Error" if the data type mismatches.</a:t>
            </a:r>
          </a:p>
          <a:p>
            <a:r>
              <a:rPr lang="en-US" dirty="0"/>
              <a:t>The strict declaration forces things to be used in the intended way.</a:t>
            </a:r>
          </a:p>
          <a:p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BF9BA3-17AD-13BD-74E0-8E8FC5389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33ACF-B1AF-9147-1995-92C186F7C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0474B7-81D8-431B-55BC-6BBB20375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872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EE70B-7BB4-DBB0-42FB-92DC562E6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Without and with strict</a:t>
            </a:r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E51A6-7AB6-D77A-E0EF-D920CA662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B02A43-EDFB-E321-1AB3-A47224CD9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E48C3-B96E-98BA-6E34-B1583FD7D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EC77EC-FCD3-CE36-6145-E5D62ED4A859}"/>
              </a:ext>
            </a:extLst>
          </p:cNvPr>
          <p:cNvSpPr/>
          <p:nvPr/>
        </p:nvSpPr>
        <p:spPr>
          <a:xfrm>
            <a:off x="6096000" y="3047999"/>
            <a:ext cx="5146766" cy="31289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&lt;?</a:t>
            </a:r>
            <a:r>
              <a:rPr lang="en-US" b="0" i="0" dirty="0" err="1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php</a:t>
            </a:r>
            <a:r>
              <a:rPr lang="en-US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declare(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strict_types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=1); </a:t>
            </a:r>
            <a:r>
              <a:rPr lang="en-US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// strict requirement</a:t>
            </a:r>
          </a:p>
          <a:p>
            <a:endParaRPr lang="en-US" b="0" i="0" dirty="0">
              <a:solidFill>
                <a:schemeClr val="accent1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function </a:t>
            </a:r>
            <a:r>
              <a:rPr lang="en-US" b="0" i="0" dirty="0" err="1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addNumbers</a:t>
            </a:r>
            <a:r>
              <a:rPr lang="en-US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(int $a, int $b) {</a:t>
            </a:r>
          </a:p>
          <a:p>
            <a:r>
              <a:rPr lang="en-US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  return $a + $b;</a:t>
            </a:r>
          </a:p>
          <a:p>
            <a:r>
              <a:rPr lang="en-US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r>
              <a:rPr lang="en-US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echo </a:t>
            </a:r>
            <a:r>
              <a:rPr lang="en-US" b="0" i="0" dirty="0" err="1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addNumbers</a:t>
            </a:r>
            <a:r>
              <a:rPr lang="en-US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(5, "5 days"); </a:t>
            </a:r>
          </a:p>
          <a:p>
            <a:r>
              <a:rPr lang="en-US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// since strict is enabled and "5 days" is not an integer, an error will be thrown</a:t>
            </a:r>
          </a:p>
          <a:p>
            <a:r>
              <a:rPr lang="en-US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?&gt;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F5C59EC-2A63-87F4-68FB-848CFF68D4A1}"/>
              </a:ext>
            </a:extLst>
          </p:cNvPr>
          <p:cNvSpPr/>
          <p:nvPr/>
        </p:nvSpPr>
        <p:spPr>
          <a:xfrm>
            <a:off x="838200" y="3047999"/>
            <a:ext cx="5146766" cy="31289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&lt;?</a:t>
            </a:r>
            <a:r>
              <a:rPr lang="en-US" b="0" i="0" dirty="0" err="1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php</a:t>
            </a:r>
            <a:endParaRPr lang="en-US" b="0" i="0" dirty="0">
              <a:solidFill>
                <a:schemeClr val="accent1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function </a:t>
            </a:r>
            <a:r>
              <a:rPr lang="en-US" b="0" i="0" dirty="0" err="1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addNumbers</a:t>
            </a:r>
            <a:r>
              <a:rPr lang="en-US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(int $a, int $b) {</a:t>
            </a:r>
          </a:p>
          <a:p>
            <a:r>
              <a:rPr lang="en-US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  return $a + $b;</a:t>
            </a:r>
          </a:p>
          <a:p>
            <a:r>
              <a:rPr lang="en-US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r>
              <a:rPr lang="en-US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echo </a:t>
            </a:r>
            <a:r>
              <a:rPr lang="en-US" b="0" i="0" dirty="0" err="1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addNumbers</a:t>
            </a:r>
            <a:r>
              <a:rPr lang="en-US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(5, "5 days"); </a:t>
            </a:r>
          </a:p>
          <a:p>
            <a:r>
              <a:rPr lang="en-US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// since strict is NOT enabled "5 days" is changed to int(5), and it will return 10</a:t>
            </a:r>
          </a:p>
          <a:p>
            <a:r>
              <a:rPr lang="en-US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?&gt;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A48A0DD-DBF1-D1AA-F113-F4EB2C0868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17872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To specify </a:t>
            </a:r>
            <a:r>
              <a:rPr lang="en-US" dirty="0">
                <a:solidFill>
                  <a:srgbClr val="FF0000"/>
                </a:solidFill>
              </a:rPr>
              <a:t>strict</a:t>
            </a:r>
            <a:r>
              <a:rPr lang="en-US" dirty="0"/>
              <a:t> we need to </a:t>
            </a:r>
            <a:r>
              <a:rPr lang="en-US" dirty="0">
                <a:solidFill>
                  <a:srgbClr val="FF0000"/>
                </a:solidFill>
              </a:rPr>
              <a:t>set declare(</a:t>
            </a:r>
            <a:r>
              <a:rPr lang="en-US" dirty="0" err="1">
                <a:solidFill>
                  <a:srgbClr val="FF0000"/>
                </a:solidFill>
              </a:rPr>
              <a:t>strict_types</a:t>
            </a:r>
            <a:r>
              <a:rPr lang="en-US" dirty="0">
                <a:solidFill>
                  <a:srgbClr val="FF0000"/>
                </a:solidFill>
              </a:rPr>
              <a:t>=1);</a:t>
            </a:r>
            <a:r>
              <a:rPr lang="en-US" dirty="0"/>
              <a:t>. This must be on the very first line of the PHP file.</a:t>
            </a:r>
          </a:p>
          <a:p>
            <a:r>
              <a:rPr lang="en-US" dirty="0"/>
              <a:t>In the following examples we try to send both a number and a string to two functions, one without the </a:t>
            </a:r>
            <a:r>
              <a:rPr lang="en-US" dirty="0">
                <a:solidFill>
                  <a:srgbClr val="FF0000"/>
                </a:solidFill>
              </a:rPr>
              <a:t>strict</a:t>
            </a:r>
            <a:r>
              <a:rPr lang="en-US" dirty="0"/>
              <a:t> declaration, and the other used it.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302606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EE70B-7BB4-DBB0-42FB-92DC562E6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Default Argument Value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7328C-A453-2BCA-8E4C-5D700CBBC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146766" cy="4351338"/>
          </a:xfrm>
        </p:spPr>
        <p:txBody>
          <a:bodyPr>
            <a:normAutofit/>
          </a:bodyPr>
          <a:lstStyle/>
          <a:p>
            <a:r>
              <a:rPr lang="en-US" dirty="0"/>
              <a:t>The following example shows how to use a default parameter. If we call the function </a:t>
            </a:r>
            <a:r>
              <a:rPr lang="en-US" dirty="0" err="1">
                <a:solidFill>
                  <a:schemeClr val="accent1"/>
                </a:solidFill>
              </a:rPr>
              <a:t>setHeight</a:t>
            </a:r>
            <a:r>
              <a:rPr lang="en-US" dirty="0">
                <a:solidFill>
                  <a:schemeClr val="accent1"/>
                </a:solidFill>
              </a:rPr>
              <a:t>() </a:t>
            </a:r>
            <a:r>
              <a:rPr lang="en-US" dirty="0"/>
              <a:t>without arguments it takes the default value as argument: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E51A6-7AB6-D77A-E0EF-D920CA662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B02A43-EDFB-E321-1AB3-A47224CD9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E48C3-B96E-98BA-6E34-B1583FD7D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EC77EC-FCD3-CE36-6145-E5D62ED4A859}"/>
              </a:ext>
            </a:extLst>
          </p:cNvPr>
          <p:cNvSpPr/>
          <p:nvPr/>
        </p:nvSpPr>
        <p:spPr>
          <a:xfrm>
            <a:off x="6096000" y="1825625"/>
            <a:ext cx="5146766" cy="43513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&lt;?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php</a:t>
            </a:r>
            <a:endParaRPr lang="en-US" b="0" i="0" dirty="0">
              <a:solidFill>
                <a:srgbClr val="FF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function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setHeight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(int </a:t>
            </a:r>
            <a:r>
              <a:rPr lang="en-US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en-US" b="0" i="0" dirty="0" err="1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minheight</a:t>
            </a:r>
            <a:r>
              <a:rPr lang="en-US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 = 50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  echo "The height is : $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minheight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 &lt;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&gt;";</a:t>
            </a: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endParaRPr lang="en-US" b="0" i="0" dirty="0">
              <a:solidFill>
                <a:srgbClr val="FF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setHeight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(350);</a:t>
            </a:r>
          </a:p>
          <a:p>
            <a:r>
              <a:rPr lang="en-U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setHeight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();</a:t>
            </a:r>
          </a:p>
          <a:p>
            <a:r>
              <a:rPr lang="en-U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setHeight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(135);</a:t>
            </a:r>
          </a:p>
          <a:p>
            <a:r>
              <a:rPr lang="en-U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setHeight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(80);</a:t>
            </a: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1305048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EE70B-7BB4-DBB0-42FB-92DC562E6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Functions - Returning values</a:t>
            </a:r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E51A6-7AB6-D77A-E0EF-D920CA662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B02A43-EDFB-E321-1AB3-A47224CD9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E48C3-B96E-98BA-6E34-B1583FD7D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EC77EC-FCD3-CE36-6145-E5D62ED4A859}"/>
              </a:ext>
            </a:extLst>
          </p:cNvPr>
          <p:cNvSpPr/>
          <p:nvPr/>
        </p:nvSpPr>
        <p:spPr>
          <a:xfrm>
            <a:off x="6096000" y="1825625"/>
            <a:ext cx="5146766" cy="43513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&lt;?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php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 declare(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strict_types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=1); // strict requirement</a:t>
            </a: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function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addNumbers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(float $a, float $b) : int {</a:t>
            </a: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lang="en-US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return (int)($a + $b);</a:t>
            </a: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echo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addNumbers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(4.9, 5.2); </a:t>
            </a: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?&gt;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8459F57-BF4B-941C-258E-F9EBD8F8F2F9}"/>
              </a:ext>
            </a:extLst>
          </p:cNvPr>
          <p:cNvSpPr/>
          <p:nvPr/>
        </p:nvSpPr>
        <p:spPr>
          <a:xfrm>
            <a:off x="838200" y="1825625"/>
            <a:ext cx="5146766" cy="43513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&lt;?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php</a:t>
            </a:r>
            <a:endParaRPr lang="en-US" b="0" i="0" dirty="0">
              <a:solidFill>
                <a:srgbClr val="FF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function sum(int $x, int $y) {</a:t>
            </a: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  $z = $x + $y;</a:t>
            </a:r>
          </a:p>
          <a:p>
            <a:r>
              <a:rPr lang="en-US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  return $z;</a:t>
            </a: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endParaRPr lang="en-US" b="0" i="0" dirty="0">
              <a:solidFill>
                <a:srgbClr val="FF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echo "5 + 10 = " . </a:t>
            </a:r>
            <a:r>
              <a:rPr lang="en-US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sum(5,10) 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. "&lt;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&gt;";</a:t>
            </a: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echo "7 + 13 = " . </a:t>
            </a:r>
            <a:r>
              <a:rPr lang="en-US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sum(7,13)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 . "&lt;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br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&gt;";</a:t>
            </a: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echo "2 + 4 = " . </a:t>
            </a:r>
            <a:r>
              <a:rPr lang="en-US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sum(2,4)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3264678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50D8E-CD6A-EB26-3CF3-E13B3280A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781E1-283C-D058-8BF0-6892F1E83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function </a:t>
            </a:r>
            <a:r>
              <a:rPr lang="en-US" dirty="0" err="1"/>
              <a:t>calculateCircleArea</a:t>
            </a:r>
            <a:r>
              <a:rPr lang="en-US" dirty="0"/>
              <a:t>($radius) {</a:t>
            </a:r>
          </a:p>
          <a:p>
            <a:pPr marL="0" indent="0">
              <a:buNone/>
            </a:pPr>
            <a:r>
              <a:rPr lang="en-US" dirty="0"/>
              <a:t>    // Formula to calculate area of a circle: A = π * r^2</a:t>
            </a:r>
          </a:p>
          <a:p>
            <a:pPr marL="0" indent="0">
              <a:buNone/>
            </a:pPr>
            <a:r>
              <a:rPr lang="en-US" dirty="0"/>
              <a:t>    $area = M_PI * pow($radius, 2);</a:t>
            </a:r>
          </a:p>
          <a:p>
            <a:pPr marL="0" indent="0">
              <a:buNone/>
            </a:pPr>
            <a:r>
              <a:rPr lang="en-US" dirty="0"/>
              <a:t>    return $area;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2DFEFD-CA3D-F8F9-1DBE-6F4E8F5A4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52BB8-16A5-6C7A-942F-34EB17D8F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7063EA-1107-1FC1-3644-6DD8E7297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664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65142-326C-BFC0-BBA7-860CDF598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Example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7F5FE7-882D-8071-B143-732828F33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3" spcCol="274320"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// Function to calculate the area of a circle</a:t>
            </a:r>
          </a:p>
          <a:p>
            <a:pPr marL="0" indent="0">
              <a:buNone/>
            </a:pPr>
            <a:r>
              <a:rPr lang="en-US" dirty="0"/>
              <a:t>function </a:t>
            </a:r>
            <a:r>
              <a:rPr lang="en-US" dirty="0" err="1"/>
              <a:t>calculateCircleArea</a:t>
            </a:r>
            <a:r>
              <a:rPr lang="en-US" dirty="0"/>
              <a:t>($radius) {</a:t>
            </a:r>
          </a:p>
          <a:p>
            <a:pPr marL="0" indent="0">
              <a:buNone/>
            </a:pPr>
            <a:r>
              <a:rPr lang="en-US" dirty="0"/>
              <a:t>    // Formula to calculate area of a circle: A = </a:t>
            </a:r>
            <a:r>
              <a:rPr lang="el-GR" dirty="0"/>
              <a:t>π * </a:t>
            </a:r>
            <a:r>
              <a:rPr lang="en-US" dirty="0"/>
              <a:t>r^2</a:t>
            </a:r>
          </a:p>
          <a:p>
            <a:pPr marL="0" indent="0">
              <a:buNone/>
            </a:pPr>
            <a:r>
              <a:rPr lang="en-US" dirty="0"/>
              <a:t>    $area = M_PI * pow($radius, 2);</a:t>
            </a:r>
          </a:p>
          <a:p>
            <a:pPr marL="0" indent="0">
              <a:buNone/>
            </a:pPr>
            <a:r>
              <a:rPr lang="en-US" dirty="0"/>
              <a:t>    return $area;}</a:t>
            </a:r>
          </a:p>
          <a:p>
            <a:pPr marL="0" indent="0">
              <a:buNone/>
            </a:pPr>
            <a:r>
              <a:rPr lang="en-US" dirty="0"/>
              <a:t>// Check if the form is submitted</a:t>
            </a:r>
          </a:p>
          <a:p>
            <a:pPr marL="0" indent="0">
              <a:buNone/>
            </a:pPr>
            <a:r>
              <a:rPr lang="en-US" dirty="0"/>
              <a:t>if ($_SERVER["REQUEST_METHOD"] == "POST") {</a:t>
            </a:r>
          </a:p>
          <a:p>
            <a:pPr marL="0" indent="0">
              <a:buNone/>
            </a:pPr>
            <a:r>
              <a:rPr lang="en-US" dirty="0"/>
              <a:t>    // Retrieve the radius value from the form</a:t>
            </a:r>
          </a:p>
          <a:p>
            <a:pPr marL="0" indent="0">
              <a:buNone/>
            </a:pPr>
            <a:r>
              <a:rPr lang="en-US" dirty="0"/>
              <a:t>    $radius = $_POST["radius"];</a:t>
            </a:r>
          </a:p>
          <a:p>
            <a:pPr marL="0" indent="0">
              <a:buNone/>
            </a:pPr>
            <a:r>
              <a:rPr lang="en-US" dirty="0"/>
              <a:t>    // Call the function to calculate the area</a:t>
            </a:r>
          </a:p>
          <a:p>
            <a:pPr marL="0" indent="0">
              <a:buNone/>
            </a:pPr>
            <a:r>
              <a:rPr lang="en-US" dirty="0"/>
              <a:t>    $area = </a:t>
            </a:r>
            <a:r>
              <a:rPr lang="en-US" dirty="0" err="1"/>
              <a:t>calculateCircleArea</a:t>
            </a:r>
            <a:r>
              <a:rPr lang="en-US" dirty="0"/>
              <a:t>($radius);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// Output the result</a:t>
            </a:r>
          </a:p>
          <a:p>
            <a:pPr marL="0" indent="0">
              <a:buNone/>
            </a:pPr>
            <a:r>
              <a:rPr lang="en-US" dirty="0"/>
              <a:t>    echo "The area of the circle with radius $radius is: $area";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?&gt;</a:t>
            </a:r>
          </a:p>
          <a:p>
            <a:pPr marL="0" indent="0">
              <a:buNone/>
            </a:pPr>
            <a:r>
              <a:rPr lang="en-US" dirty="0"/>
              <a:t>&lt;!DOCTYPE html&gt;</a:t>
            </a:r>
          </a:p>
          <a:p>
            <a:pPr marL="0" indent="0">
              <a:buNone/>
            </a:pPr>
            <a:r>
              <a:rPr lang="en-US" dirty="0"/>
              <a:t>&lt;html&gt;</a:t>
            </a:r>
          </a:p>
          <a:p>
            <a:pPr marL="0" indent="0">
              <a:buNone/>
            </a:pPr>
            <a:r>
              <a:rPr lang="en-US" dirty="0"/>
              <a:t>&lt;head&gt;</a:t>
            </a:r>
          </a:p>
          <a:p>
            <a:pPr marL="0" indent="0">
              <a:buNone/>
            </a:pPr>
            <a:r>
              <a:rPr lang="en-US" dirty="0"/>
              <a:t>    &lt;title&gt;Calculate Circle Area&lt;/title&gt;</a:t>
            </a:r>
          </a:p>
          <a:p>
            <a:pPr marL="0" indent="0">
              <a:buNone/>
            </a:pPr>
            <a:r>
              <a:rPr lang="en-US" dirty="0"/>
              <a:t>&lt;/head&gt;</a:t>
            </a:r>
          </a:p>
          <a:p>
            <a:pPr marL="0" indent="0">
              <a:buNone/>
            </a:pPr>
            <a:r>
              <a:rPr lang="en-US" dirty="0"/>
              <a:t>&lt;body&gt;</a:t>
            </a:r>
          </a:p>
          <a:p>
            <a:pPr marL="0" indent="0">
              <a:buNone/>
            </a:pPr>
            <a:r>
              <a:rPr lang="en-US" dirty="0"/>
              <a:t>    &lt;h2&gt;Calculate Circle Area&lt;/h2&gt;</a:t>
            </a:r>
          </a:p>
          <a:p>
            <a:pPr marL="0" indent="0">
              <a:buNone/>
            </a:pPr>
            <a:r>
              <a:rPr lang="en-US" dirty="0"/>
              <a:t>    &lt;form method="post" action="&lt;?</a:t>
            </a:r>
            <a:r>
              <a:rPr lang="en-US" dirty="0" err="1"/>
              <a:t>php</a:t>
            </a:r>
            <a:r>
              <a:rPr lang="en-US" dirty="0"/>
              <a:t> echo </a:t>
            </a:r>
            <a:r>
              <a:rPr lang="en-US" dirty="0" err="1"/>
              <a:t>htmlspecialchars</a:t>
            </a:r>
            <a:r>
              <a:rPr lang="en-US" dirty="0"/>
              <a:t>($_SERVER["PHP_SELF"]);?&gt;"&gt;</a:t>
            </a:r>
          </a:p>
          <a:p>
            <a:pPr marL="0" indent="0">
              <a:buNone/>
            </a:pPr>
            <a:r>
              <a:rPr lang="en-US" dirty="0"/>
              <a:t>        Enter the radius (r):</a:t>
            </a:r>
          </a:p>
          <a:p>
            <a:pPr marL="0" indent="0">
              <a:buNone/>
            </a:pPr>
            <a:r>
              <a:rPr lang="en-US" dirty="0"/>
              <a:t>        &lt;input type="number" name="radius" required&gt;</a:t>
            </a:r>
          </a:p>
          <a:p>
            <a:pPr marL="0" indent="0">
              <a:buNone/>
            </a:pPr>
            <a:r>
              <a:rPr lang="en-US" dirty="0"/>
              <a:t>        &lt;input type="submit" value="Calculate"&gt;</a:t>
            </a:r>
          </a:p>
          <a:p>
            <a:pPr marL="0" indent="0">
              <a:buNone/>
            </a:pPr>
            <a:r>
              <a:rPr lang="en-US" dirty="0"/>
              <a:t>    &lt;/form&gt;</a:t>
            </a:r>
          </a:p>
          <a:p>
            <a:pPr marL="0" indent="0">
              <a:buNone/>
            </a:pPr>
            <a:r>
              <a:rPr lang="en-US" dirty="0"/>
              <a:t>&lt;/body&gt;</a:t>
            </a:r>
          </a:p>
          <a:p>
            <a:pPr marL="0" indent="0">
              <a:buNone/>
            </a:pPr>
            <a:r>
              <a:rPr lang="en-US" dirty="0"/>
              <a:t>&lt;/html&gt;</a:t>
            </a:r>
          </a:p>
          <a:p>
            <a:pPr marL="0" indent="0">
              <a:buNone/>
            </a:pPr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FFE9CA-0218-4FC3-376A-A92577365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BA85FE-6BC3-9D73-9964-A7940A1C9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B9811-5410-9EBE-634B-3705A7B7B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113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42D93-31FA-E3BD-0064-546D327C0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8FCCA-1948-FCCC-FFC9-DFF9C2164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Arrays</a:t>
            </a:r>
          </a:p>
          <a:p>
            <a:r>
              <a:rPr lang="en-US" dirty="0"/>
              <a:t>Indexed Arrays</a:t>
            </a:r>
          </a:p>
          <a:p>
            <a:r>
              <a:rPr lang="en-US" dirty="0"/>
              <a:t>Associative Arrays</a:t>
            </a:r>
          </a:p>
          <a:p>
            <a:r>
              <a:rPr lang="en-US" dirty="0"/>
              <a:t>Arrays functions</a:t>
            </a:r>
          </a:p>
          <a:p>
            <a:r>
              <a:rPr lang="en-US" dirty="0"/>
              <a:t>PHP Functions</a:t>
            </a:r>
          </a:p>
          <a:p>
            <a:r>
              <a:rPr lang="en-US" dirty="0"/>
              <a:t>Arguments</a:t>
            </a:r>
          </a:p>
          <a:p>
            <a:r>
              <a:rPr lang="en-US" dirty="0"/>
              <a:t>Strict type arguments</a:t>
            </a:r>
          </a:p>
          <a:p>
            <a:r>
              <a:rPr lang="en-US" dirty="0"/>
              <a:t>Reference Arguments</a:t>
            </a:r>
          </a:p>
          <a:p>
            <a:endParaRPr lang="en-US" dirty="0"/>
          </a:p>
          <a:p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587E1-382C-AABE-69FF-BC0822790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BAFDE0-D81D-264F-61F5-C7C56738F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828ADF-9993-90E4-0C3E-47E8717FB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535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59AA66-D9D3-177A-DA7C-3495E937F4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971F5-A7D1-B32A-AA55-2BBFE9B45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C9E87-DFBE-BE53-617C-66C1BFC239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Change the last example to rectangle area</a:t>
            </a:r>
            <a:endParaRPr lang="ar-JO" sz="4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63CBF-2EC5-FFD4-FC78-2F96E07FC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FC1DEC-F055-85C4-C751-FEA8BC16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E1550E-03EE-D8D9-F9A2-07CB6434F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30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EE70B-7BB4-DBB0-42FB-92DC562E6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Passing Arguments by Reference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7328C-A453-2BCA-8E4C-5D700CBBC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146766" cy="4351338"/>
          </a:xfrm>
        </p:spPr>
        <p:txBody>
          <a:bodyPr>
            <a:normAutofit/>
          </a:bodyPr>
          <a:lstStyle/>
          <a:p>
            <a:r>
              <a:rPr lang="en-US" dirty="0"/>
              <a:t>In PHP, arguments are usually passed by value, which means that a copy of the value is used in the function and the variable that was passed into the function cannot be changed.</a:t>
            </a:r>
          </a:p>
          <a:p>
            <a:r>
              <a:rPr lang="en-US" dirty="0"/>
              <a:t>When a function argument is passed by reference, changes to the argument also change the variable that was passed in. To turn a function argument into a reference, the </a:t>
            </a:r>
            <a:r>
              <a:rPr lang="en-US" b="1" dirty="0">
                <a:solidFill>
                  <a:srgbClr val="FF0000"/>
                </a:solidFill>
              </a:rPr>
              <a:t>&amp;</a:t>
            </a:r>
            <a:r>
              <a:rPr lang="en-US" dirty="0"/>
              <a:t> operator is used: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E51A6-7AB6-D77A-E0EF-D920CA662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B02A43-EDFB-E321-1AB3-A47224CD9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E48C3-B96E-98BA-6E34-B1583FD7D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EC77EC-FCD3-CE36-6145-E5D62ED4A859}"/>
              </a:ext>
            </a:extLst>
          </p:cNvPr>
          <p:cNvSpPr/>
          <p:nvPr/>
        </p:nvSpPr>
        <p:spPr>
          <a:xfrm>
            <a:off x="6096000" y="1825625"/>
            <a:ext cx="5146766" cy="43513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&lt;?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php</a:t>
            </a:r>
            <a:endParaRPr lang="en-US" b="0" i="0" dirty="0">
              <a:solidFill>
                <a:srgbClr val="FF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function 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add_five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i="0" dirty="0">
                <a:solidFill>
                  <a:schemeClr val="accent1"/>
                </a:solidFill>
                <a:effectLst/>
                <a:latin typeface="Consolas" panose="020B0609020204030204" pitchFamily="49" charset="0"/>
              </a:rPr>
              <a:t>&amp;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$value) {</a:t>
            </a: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  $value += 5;</a:t>
            </a: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endParaRPr lang="en-US" b="0" i="0" dirty="0">
              <a:solidFill>
                <a:srgbClr val="FF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$num = 2;</a:t>
            </a:r>
          </a:p>
          <a:p>
            <a:r>
              <a:rPr lang="en-U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add_five</a:t>
            </a:r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($num);</a:t>
            </a: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echo $num;</a:t>
            </a: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604525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EF784-1303-E54D-8D2A-30243CBEB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Built in Functions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836C1-B905-2E9F-1B51-83811D87D3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800" dirty="0">
                <a:hlinkClick r:id="rId2"/>
              </a:rPr>
              <a:t>Must visit the link</a:t>
            </a:r>
            <a:r>
              <a:rPr lang="en-US" sz="4800" dirty="0"/>
              <a:t>!!!</a:t>
            </a:r>
          </a:p>
          <a:p>
            <a:pPr marL="0" indent="0" algn="ctr" rtl="1">
              <a:buNone/>
            </a:pPr>
            <a:r>
              <a:rPr lang="en-US" sz="4000" dirty="0">
                <a:hlinkClick r:id="rId2"/>
              </a:rPr>
              <a:t>https://www.w3schools.com/php/php_ref_overview.asp</a:t>
            </a:r>
            <a:endParaRPr lang="en-US" sz="4000" dirty="0"/>
          </a:p>
          <a:p>
            <a:pPr marL="0" indent="0" algn="ctr">
              <a:buNone/>
            </a:pPr>
            <a:endParaRPr lang="ar-JO" sz="4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E0D106-D40C-417A-566E-3F79546A2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F662E0-2FEF-042E-D20D-E13976A6D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88BEF2-C8AF-873E-22CF-EE092AA97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574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B58D-435B-4EDA-9DDF-28341931D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Show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DB690-D2CA-4783-B008-37B36C06C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5400" dirty="0">
                <a:solidFill>
                  <a:srgbClr val="FF0000"/>
                </a:solidFill>
              </a:rPr>
              <a:t>Try it Yourself !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rgbClr val="0070C0"/>
                </a:solidFill>
              </a:rPr>
              <a:t>alsabhany@uoa.edu.iq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CDB569-C780-4CE8-83D6-5783A7722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CCFA7B-1835-4009-8513-D47851546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D384E9-6F34-4300-835D-C11D3F474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349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B4840-5BC1-4E60-90A5-507CF6866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D88BB-0376-4000-BF71-DDD61E1F7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array is a special variable, which can hold more than one value at a time.</a:t>
            </a:r>
          </a:p>
          <a:p>
            <a:r>
              <a:rPr lang="en-US" dirty="0"/>
              <a:t>In PHP, the array() function is used to create an array:</a:t>
            </a:r>
          </a:p>
          <a:p>
            <a:r>
              <a:rPr lang="en-US" dirty="0"/>
              <a:t>In PHP, there are three types of arrays: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dirty="0"/>
              <a:t>Indexed arrays - Arrays with a numeric index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dirty="0"/>
              <a:t>Associative arrays - Arrays with named keys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dirty="0"/>
              <a:t>Multidimensional arrays - Arrays containing one or more arrays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35748-50BE-4BBD-B4F0-129943841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37CD2-E097-4EAA-AA47-552010AB5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Ahmad AlSabhany – CS Dept | </a:t>
            </a:r>
            <a:r>
              <a:rPr lang="en-US" dirty="0" err="1"/>
              <a:t>AlMaarif</a:t>
            </a:r>
            <a:r>
              <a:rPr lang="en-US" dirty="0"/>
              <a:t>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29E2FA-E5B0-4D27-B070-D7D8E5282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930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09B5E-93AA-468F-A53F-1ED55BEAA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Indexed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B02BA-5B2D-4D81-ACDD-C76CF3253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7850"/>
            <a:ext cx="5146766" cy="4351338"/>
          </a:xfrm>
        </p:spPr>
        <p:txBody>
          <a:bodyPr anchor="t">
            <a:normAutofit fontScale="55000" lnSpcReduction="2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3500" dirty="0"/>
              <a:t>There are two ways to create indexed arrays:</a:t>
            </a:r>
          </a:p>
          <a:p>
            <a:pPr marL="971550" lvl="1" indent="-514350">
              <a:lnSpc>
                <a:spcPct val="12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3500" dirty="0"/>
              <a:t>The index can be assigned automatically (index always starts at 0), like this:</a:t>
            </a:r>
            <a:br>
              <a:rPr lang="en-US" sz="3500" dirty="0"/>
            </a:br>
            <a:r>
              <a:rPr lang="en-US" sz="3500" dirty="0">
                <a:solidFill>
                  <a:schemeClr val="accent1"/>
                </a:solidFill>
              </a:rPr>
              <a:t>$cars = array("Volvo", "BMW", "Toyota");</a:t>
            </a:r>
          </a:p>
          <a:p>
            <a:pPr marL="971550" lvl="1" indent="-514350">
              <a:lnSpc>
                <a:spcPct val="12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3500" dirty="0"/>
              <a:t>or the index can be assigned manually:</a:t>
            </a:r>
            <a:br>
              <a:rPr lang="en-US" sz="3500" dirty="0"/>
            </a:br>
            <a:r>
              <a:rPr lang="en-US" sz="3500" dirty="0">
                <a:solidFill>
                  <a:schemeClr val="accent1"/>
                </a:solidFill>
              </a:rPr>
              <a:t>$cars[0] = "Volvo";</a:t>
            </a:r>
            <a:br>
              <a:rPr lang="en-US" sz="3500" dirty="0">
                <a:solidFill>
                  <a:schemeClr val="accent1"/>
                </a:solidFill>
              </a:rPr>
            </a:br>
            <a:r>
              <a:rPr lang="en-US" sz="3500" dirty="0">
                <a:solidFill>
                  <a:schemeClr val="accent1"/>
                </a:solidFill>
              </a:rPr>
              <a:t>$cars[1] = "BMW";</a:t>
            </a:r>
            <a:br>
              <a:rPr lang="en-US" sz="3500" dirty="0">
                <a:solidFill>
                  <a:schemeClr val="accent1"/>
                </a:solidFill>
              </a:rPr>
            </a:br>
            <a:r>
              <a:rPr lang="en-US" sz="3500" dirty="0">
                <a:solidFill>
                  <a:schemeClr val="accent1"/>
                </a:solidFill>
              </a:rPr>
              <a:t>$cars[2] = "Toyota";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3500" dirty="0"/>
              <a:t>The count() function is used to return the length (the number of elements) of an array: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3500" dirty="0" err="1"/>
              <a:t>var_dump</a:t>
            </a:r>
            <a:r>
              <a:rPr lang="en-US" sz="3500" dirty="0"/>
              <a:t>() is used to print the type of the variable and its value 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endParaRPr lang="en-US" sz="3200" dirty="0"/>
          </a:p>
          <a:p>
            <a:pPr>
              <a:lnSpc>
                <a:spcPct val="120000"/>
              </a:lnSpc>
              <a:spcBef>
                <a:spcPts val="1200"/>
              </a:spcBef>
            </a:pPr>
            <a:endParaRPr lang="en-US" sz="32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CA1199-3DDA-402D-9DB7-77DAA428E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Dr. Ahmad AlSabhany – CS Dept | </a:t>
            </a:r>
            <a:r>
              <a:rPr lang="en-US" dirty="0" err="1"/>
              <a:t>AlMaarif</a:t>
            </a:r>
            <a:r>
              <a:rPr lang="en-US" dirty="0"/>
              <a:t> University College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E5A0F9-8B16-468E-ABC0-F05FD0801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0DB7E35-5E52-4952-AEEC-AE0275E11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2C5CC0-9C2F-148B-9278-44D21AD621DF}"/>
              </a:ext>
            </a:extLst>
          </p:cNvPr>
          <p:cNvSpPr/>
          <p:nvPr/>
        </p:nvSpPr>
        <p:spPr>
          <a:xfrm>
            <a:off x="6096000" y="1847850"/>
            <a:ext cx="5146766" cy="43513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dirty="0">
                <a:solidFill>
                  <a:schemeClr val="tx1"/>
                </a:solidFill>
              </a:rPr>
              <a:t>&lt;?</a:t>
            </a:r>
            <a:r>
              <a:rPr lang="en-US" dirty="0" err="1">
                <a:solidFill>
                  <a:schemeClr val="tx1"/>
                </a:solidFill>
              </a:rPr>
              <a:t>php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$cars = array("Volvo", "BMW", "Toyota");</a:t>
            </a:r>
          </a:p>
          <a:p>
            <a:r>
              <a:rPr lang="en-US" dirty="0">
                <a:solidFill>
                  <a:schemeClr val="tx1"/>
                </a:solidFill>
              </a:rPr>
              <a:t>?&gt;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&lt;?</a:t>
            </a:r>
            <a:r>
              <a:rPr lang="en-US" dirty="0" err="1">
                <a:solidFill>
                  <a:schemeClr val="tx1"/>
                </a:solidFill>
              </a:rPr>
              <a:t>php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$cars[3] = "Volvo";</a:t>
            </a:r>
          </a:p>
          <a:p>
            <a:r>
              <a:rPr lang="en-US" dirty="0">
                <a:solidFill>
                  <a:schemeClr val="tx1"/>
                </a:solidFill>
              </a:rPr>
              <a:t>$cars[5] = "BMW";</a:t>
            </a:r>
          </a:p>
          <a:p>
            <a:r>
              <a:rPr lang="en-US" dirty="0">
                <a:solidFill>
                  <a:schemeClr val="tx1"/>
                </a:solidFill>
              </a:rPr>
              <a:t>$cars[1] = "Toyota";</a:t>
            </a:r>
          </a:p>
          <a:p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</a:rPr>
              <a:t>?&gt;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&lt;?</a:t>
            </a:r>
            <a:r>
              <a:rPr lang="en-US" dirty="0" err="1">
                <a:solidFill>
                  <a:schemeClr val="tx1"/>
                </a:solidFill>
              </a:rPr>
              <a:t>php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echo count($cars);</a:t>
            </a:r>
          </a:p>
          <a:p>
            <a:r>
              <a:rPr lang="en-US" dirty="0" err="1">
                <a:solidFill>
                  <a:schemeClr val="tx1"/>
                </a:solidFill>
              </a:rPr>
              <a:t>var_dump</a:t>
            </a:r>
            <a:r>
              <a:rPr lang="en-US" dirty="0">
                <a:solidFill>
                  <a:schemeClr val="tx1"/>
                </a:solidFill>
              </a:rPr>
              <a:t>($cars);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?&gt;</a:t>
            </a:r>
            <a:endParaRPr lang="ar-JO" dirty="0">
              <a:solidFill>
                <a:schemeClr val="tx1"/>
              </a:solidFill>
            </a:endParaRPr>
          </a:p>
          <a:p>
            <a:endParaRPr lang="ar-J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432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998FC-F93F-B7B9-37D1-439B02E66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array items (loops)</a:t>
            </a:r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8F48F-01A0-39A9-FE63-D6A54D9EA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65946-AC96-B91A-7236-4D8EA0C39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2A96BB-20AE-AD4D-9124-B439AEAF1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B0DF49-8366-A1B4-F0A1-FB9AD5950223}"/>
              </a:ext>
            </a:extLst>
          </p:cNvPr>
          <p:cNvSpPr/>
          <p:nvPr/>
        </p:nvSpPr>
        <p:spPr>
          <a:xfrm>
            <a:off x="838200" y="1847850"/>
            <a:ext cx="10404566" cy="43513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dirty="0">
                <a:solidFill>
                  <a:schemeClr val="tx1"/>
                </a:solidFill>
              </a:rPr>
              <a:t>&lt;?</a:t>
            </a:r>
            <a:r>
              <a:rPr lang="en-US" dirty="0" err="1">
                <a:solidFill>
                  <a:schemeClr val="tx1"/>
                </a:solidFill>
              </a:rPr>
              <a:t>php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$cars = array("Volvo", "BMW", "Toyota");</a:t>
            </a:r>
          </a:p>
          <a:p>
            <a:r>
              <a:rPr lang="en-US" dirty="0">
                <a:solidFill>
                  <a:schemeClr val="tx1"/>
                </a:solidFill>
              </a:rPr>
              <a:t>$</a:t>
            </a:r>
            <a:r>
              <a:rPr lang="en-US" dirty="0" err="1">
                <a:solidFill>
                  <a:schemeClr val="tx1"/>
                </a:solidFill>
              </a:rPr>
              <a:t>arrlength</a:t>
            </a:r>
            <a:r>
              <a:rPr lang="en-US" dirty="0">
                <a:solidFill>
                  <a:schemeClr val="tx1"/>
                </a:solidFill>
              </a:rPr>
              <a:t> = count($cars);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$x = 0;</a:t>
            </a:r>
          </a:p>
          <a:p>
            <a:r>
              <a:rPr lang="en-US" dirty="0">
                <a:solidFill>
                  <a:schemeClr val="tx1"/>
                </a:solidFill>
              </a:rPr>
              <a:t>while($x &lt; $</a:t>
            </a:r>
            <a:r>
              <a:rPr lang="en-US" dirty="0" err="1">
                <a:solidFill>
                  <a:schemeClr val="tx1"/>
                </a:solidFill>
              </a:rPr>
              <a:t>arrlength</a:t>
            </a:r>
            <a:r>
              <a:rPr lang="en-US" dirty="0">
                <a:solidFill>
                  <a:schemeClr val="tx1"/>
                </a:solidFill>
              </a:rPr>
              <a:t>) {</a:t>
            </a:r>
          </a:p>
          <a:p>
            <a:r>
              <a:rPr lang="en-US" dirty="0">
                <a:solidFill>
                  <a:schemeClr val="tx1"/>
                </a:solidFill>
              </a:rPr>
              <a:t>  echo $cars[$x];</a:t>
            </a:r>
          </a:p>
          <a:p>
            <a:r>
              <a:rPr lang="en-US" dirty="0">
                <a:solidFill>
                  <a:schemeClr val="tx1"/>
                </a:solidFill>
              </a:rPr>
              <a:t>  echo "&lt;</a:t>
            </a:r>
            <a:r>
              <a:rPr lang="en-US" dirty="0" err="1">
                <a:solidFill>
                  <a:schemeClr val="tx1"/>
                </a:solidFill>
              </a:rPr>
              <a:t>br</a:t>
            </a:r>
            <a:r>
              <a:rPr lang="en-US" dirty="0">
                <a:solidFill>
                  <a:schemeClr val="tx1"/>
                </a:solidFill>
              </a:rPr>
              <a:t>&gt;";</a:t>
            </a:r>
          </a:p>
          <a:p>
            <a:r>
              <a:rPr lang="en-US" dirty="0">
                <a:solidFill>
                  <a:schemeClr val="tx1"/>
                </a:solidFill>
              </a:rPr>
              <a:t>  $x = $x + 1;</a:t>
            </a:r>
          </a:p>
          <a:p>
            <a:r>
              <a:rPr lang="en-US" dirty="0">
                <a:solidFill>
                  <a:schemeClr val="tx1"/>
                </a:solidFill>
              </a:rPr>
              <a:t>}</a:t>
            </a:r>
          </a:p>
          <a:p>
            <a:r>
              <a:rPr lang="en-US" dirty="0">
                <a:solidFill>
                  <a:schemeClr val="tx1"/>
                </a:solidFill>
              </a:rPr>
              <a:t>?&gt;</a:t>
            </a:r>
            <a:endParaRPr lang="ar-J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56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EE70B-7BB4-DBB0-42FB-92DC562E6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Associative Arrays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7328C-A453-2BCA-8E4C-5D700CBBC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146766" cy="4351338"/>
          </a:xfrm>
        </p:spPr>
        <p:txBody>
          <a:bodyPr/>
          <a:lstStyle/>
          <a:p>
            <a:r>
              <a:rPr lang="en-US" dirty="0"/>
              <a:t>Associative arrays are arrays that use named keys that you assign to them.</a:t>
            </a:r>
          </a:p>
          <a:p>
            <a:r>
              <a:rPr lang="en-US" dirty="0"/>
              <a:t>There are two ways to create an associative array: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chemeClr val="accent1"/>
                </a:solidFill>
              </a:rPr>
              <a:t>$age = array("Peter"=&gt;"35", "Ben"=&gt;"37", "Joe"=&gt;"43");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chemeClr val="accent1"/>
                </a:solidFill>
              </a:rPr>
              <a:t>$age['Peter'] = "35";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$age['Ben'] = "37";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$age['Joe'] = "43";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E51A6-7AB6-D77A-E0EF-D920CA662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B02A43-EDFB-E321-1AB3-A47224CD9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E48C3-B96E-98BA-6E34-B1583FD7D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EC77EC-FCD3-CE36-6145-E5D62ED4A859}"/>
              </a:ext>
            </a:extLst>
          </p:cNvPr>
          <p:cNvSpPr/>
          <p:nvPr/>
        </p:nvSpPr>
        <p:spPr>
          <a:xfrm>
            <a:off x="6096000" y="1825625"/>
            <a:ext cx="5146766" cy="43513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&lt;!DOCTYPE html&gt;</a:t>
            </a: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&lt;html&gt;</a:t>
            </a: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&lt;body&gt;</a:t>
            </a:r>
          </a:p>
          <a:p>
            <a:endParaRPr lang="en-US" b="0" i="0" dirty="0">
              <a:solidFill>
                <a:srgbClr val="FF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&lt;?</a:t>
            </a:r>
            <a:r>
              <a:rPr lang="en-US" b="0" i="0" dirty="0" err="1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php</a:t>
            </a:r>
            <a:endParaRPr lang="en-US" b="0" i="0" dirty="0">
              <a:solidFill>
                <a:srgbClr val="FF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$age = array("Peter"=&gt;"35", "Ben"=&gt;"37", "Joe"=&gt;"43");</a:t>
            </a: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echo "Peter is " . $age['Peter'] . " years old.";</a:t>
            </a: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?&gt;</a:t>
            </a:r>
          </a:p>
          <a:p>
            <a:endParaRPr lang="en-US" b="0" i="0" dirty="0">
              <a:solidFill>
                <a:srgbClr val="FF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&lt;/body&gt;</a:t>
            </a:r>
          </a:p>
          <a:p>
            <a:r>
              <a:rPr lang="en-US" b="0" i="0" dirty="0"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3078012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998FC-F93F-B7B9-37D1-439B02E66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Associative Arrays (loops)</a:t>
            </a:r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8F48F-01A0-39A9-FE63-D6A54D9EA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65946-AC96-B91A-7236-4D8EA0C39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2A96BB-20AE-AD4D-9124-B439AEAF1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B0DF49-8366-A1B4-F0A1-FB9AD5950223}"/>
              </a:ext>
            </a:extLst>
          </p:cNvPr>
          <p:cNvSpPr/>
          <p:nvPr/>
        </p:nvSpPr>
        <p:spPr>
          <a:xfrm>
            <a:off x="838200" y="1847850"/>
            <a:ext cx="10404566" cy="43513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dirty="0">
                <a:solidFill>
                  <a:schemeClr val="tx1"/>
                </a:solidFill>
              </a:rPr>
              <a:t>&lt;!DOCTYPE html&gt;</a:t>
            </a:r>
          </a:p>
          <a:p>
            <a:r>
              <a:rPr lang="en-US" dirty="0">
                <a:solidFill>
                  <a:schemeClr val="tx1"/>
                </a:solidFill>
              </a:rPr>
              <a:t>&lt;html&gt;</a:t>
            </a:r>
          </a:p>
          <a:p>
            <a:r>
              <a:rPr lang="en-US" dirty="0">
                <a:solidFill>
                  <a:schemeClr val="tx1"/>
                </a:solidFill>
              </a:rPr>
              <a:t>&lt;body&gt;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&lt;?</a:t>
            </a:r>
            <a:r>
              <a:rPr lang="en-US" dirty="0" err="1">
                <a:solidFill>
                  <a:schemeClr val="tx1"/>
                </a:solidFill>
              </a:rPr>
              <a:t>php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$age = array("Peter"=&gt;"35", "Ben"=&gt;"37", "Joe"=&gt;"43");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foreach($age as $x =&gt; $</a:t>
            </a:r>
            <a:r>
              <a:rPr lang="en-US" dirty="0" err="1">
                <a:solidFill>
                  <a:schemeClr val="tx1"/>
                </a:solidFill>
              </a:rPr>
              <a:t>x_value</a:t>
            </a:r>
            <a:r>
              <a:rPr lang="en-US" dirty="0">
                <a:solidFill>
                  <a:schemeClr val="tx1"/>
                </a:solidFill>
              </a:rPr>
              <a:t>) {</a:t>
            </a:r>
          </a:p>
          <a:p>
            <a:r>
              <a:rPr lang="en-US" dirty="0">
                <a:solidFill>
                  <a:schemeClr val="tx1"/>
                </a:solidFill>
              </a:rPr>
              <a:t>  echo "Key=" . $x . ", Value=" . $</a:t>
            </a:r>
            <a:r>
              <a:rPr lang="en-US" dirty="0" err="1">
                <a:solidFill>
                  <a:schemeClr val="tx1"/>
                </a:solidFill>
              </a:rPr>
              <a:t>x_value</a:t>
            </a:r>
            <a:r>
              <a:rPr lang="en-US" dirty="0">
                <a:solidFill>
                  <a:schemeClr val="tx1"/>
                </a:solidFill>
              </a:rPr>
              <a:t>;</a:t>
            </a:r>
          </a:p>
          <a:p>
            <a:r>
              <a:rPr lang="en-US" dirty="0">
                <a:solidFill>
                  <a:schemeClr val="tx1"/>
                </a:solidFill>
              </a:rPr>
              <a:t>  echo "&lt;</a:t>
            </a:r>
            <a:r>
              <a:rPr lang="en-US" dirty="0" err="1">
                <a:solidFill>
                  <a:schemeClr val="tx1"/>
                </a:solidFill>
              </a:rPr>
              <a:t>br</a:t>
            </a:r>
            <a:r>
              <a:rPr lang="en-US" dirty="0">
                <a:solidFill>
                  <a:schemeClr val="tx1"/>
                </a:solidFill>
              </a:rPr>
              <a:t>&gt;";</a:t>
            </a:r>
          </a:p>
          <a:p>
            <a:r>
              <a:rPr lang="en-US" dirty="0">
                <a:solidFill>
                  <a:schemeClr val="tx1"/>
                </a:solidFill>
              </a:rPr>
              <a:t>}</a:t>
            </a:r>
          </a:p>
          <a:p>
            <a:r>
              <a:rPr lang="en-US" dirty="0">
                <a:solidFill>
                  <a:schemeClr val="tx1"/>
                </a:solidFill>
              </a:rPr>
              <a:t>?&gt;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&lt;/body&gt;</a:t>
            </a:r>
          </a:p>
          <a:p>
            <a:r>
              <a:rPr lang="en-US" dirty="0">
                <a:solidFill>
                  <a:schemeClr val="tx1"/>
                </a:solidFill>
              </a:rPr>
              <a:t>&lt;/html&gt;</a:t>
            </a:r>
            <a:endParaRPr lang="ar-J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90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1B768-E5E5-5906-F161-DFBF9608C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Operations</a:t>
            </a:r>
            <a:br>
              <a:rPr lang="en-US" dirty="0"/>
            </a:br>
            <a:r>
              <a:rPr lang="en-US" dirty="0">
                <a:hlinkClick r:id="rId2"/>
              </a:rPr>
              <a:t>Visit to show the full list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0A96F-2B44-222E-DC98-CE46CBFBC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array_diff</a:t>
            </a:r>
            <a:r>
              <a:rPr lang="en-US" dirty="0"/>
              <a:t>()	Compare arrays, and returns the differences (compare values only)</a:t>
            </a:r>
          </a:p>
          <a:p>
            <a:r>
              <a:rPr lang="en-US" dirty="0" err="1"/>
              <a:t>array_map</a:t>
            </a:r>
            <a:r>
              <a:rPr lang="en-US" dirty="0"/>
              <a:t>()	Sends each value of an array to a user-made function, which returns new values</a:t>
            </a:r>
          </a:p>
          <a:p>
            <a:r>
              <a:rPr lang="en-US" dirty="0" err="1"/>
              <a:t>array_merge</a:t>
            </a:r>
            <a:r>
              <a:rPr lang="en-US" dirty="0"/>
              <a:t>()	Merges one or more arrays into one array</a:t>
            </a:r>
          </a:p>
          <a:p>
            <a:r>
              <a:rPr lang="en-US" dirty="0" err="1"/>
              <a:t>array_pad</a:t>
            </a:r>
            <a:r>
              <a:rPr lang="en-US" dirty="0"/>
              <a:t>()	Inserts a specified number of items, with a specified value, to an array</a:t>
            </a:r>
          </a:p>
          <a:p>
            <a:r>
              <a:rPr lang="en-US" dirty="0" err="1"/>
              <a:t>array_pop</a:t>
            </a:r>
            <a:r>
              <a:rPr lang="en-US" dirty="0"/>
              <a:t>()	Deletes the last element of an array</a:t>
            </a:r>
          </a:p>
          <a:p>
            <a:r>
              <a:rPr lang="en-US" dirty="0" err="1"/>
              <a:t>array_product</a:t>
            </a:r>
            <a:r>
              <a:rPr lang="en-US" dirty="0"/>
              <a:t>()	Calculates the product of the values in an array</a:t>
            </a:r>
          </a:p>
          <a:p>
            <a:r>
              <a:rPr lang="en-US" dirty="0" err="1"/>
              <a:t>array_push</a:t>
            </a:r>
            <a:r>
              <a:rPr lang="en-US" dirty="0"/>
              <a:t>()	Inserts one or more elements to the end of an array</a:t>
            </a:r>
          </a:p>
          <a:p>
            <a:r>
              <a:rPr lang="en-US" dirty="0" err="1"/>
              <a:t>array_rand</a:t>
            </a:r>
            <a:r>
              <a:rPr lang="en-US" dirty="0"/>
              <a:t>()	Returns one or more random keys from an array</a:t>
            </a:r>
          </a:p>
          <a:p>
            <a:r>
              <a:rPr lang="en-US" dirty="0" err="1"/>
              <a:t>array_reverse</a:t>
            </a:r>
            <a:r>
              <a:rPr lang="en-US" dirty="0"/>
              <a:t>()	Returns an array in the reverse order</a:t>
            </a:r>
          </a:p>
          <a:p>
            <a:r>
              <a:rPr lang="en-US" dirty="0" err="1"/>
              <a:t>array_search</a:t>
            </a:r>
            <a:r>
              <a:rPr lang="en-US" dirty="0"/>
              <a:t>()	Searches an array for a given value and returns the key</a:t>
            </a:r>
          </a:p>
          <a:p>
            <a:r>
              <a:rPr lang="en-US" dirty="0" err="1"/>
              <a:t>array_shift</a:t>
            </a:r>
            <a:r>
              <a:rPr lang="en-US" dirty="0"/>
              <a:t>()	Removes the first element from an array, and returns the value of the removed element</a:t>
            </a:r>
          </a:p>
          <a:p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DC6709-4B3C-FFD7-E11D-9CE537095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932DCE-612D-259C-C514-362F752DE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C660FC-22C4-D0F6-5EFE-2D5FF5081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91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991CC-34AE-66AB-CC58-790E8D526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array_diff</a:t>
            </a:r>
            <a:r>
              <a:rPr lang="en-US" dirty="0"/>
              <a:t>()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A7F93-BD8B-E8F3-D55D-D8E07431D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 spcCol="640080"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&lt;!DOCTYPE html&gt;</a:t>
            </a:r>
          </a:p>
          <a:p>
            <a:pPr marL="0" indent="0">
              <a:buNone/>
            </a:pPr>
            <a:r>
              <a:rPr lang="en-US" dirty="0"/>
              <a:t>&lt;html&gt;</a:t>
            </a:r>
          </a:p>
          <a:p>
            <a:pPr marL="0" indent="0">
              <a:buNone/>
            </a:pPr>
            <a:r>
              <a:rPr lang="en-US" dirty="0"/>
              <a:t>&lt;body&gt;</a:t>
            </a:r>
          </a:p>
          <a:p>
            <a:pPr marL="0" indent="0">
              <a:buNone/>
            </a:pPr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$a1=array("a"=&gt;"</a:t>
            </a:r>
            <a:r>
              <a:rPr lang="en-US" dirty="0" err="1"/>
              <a:t>red","b</a:t>
            </a:r>
            <a:r>
              <a:rPr lang="en-US" dirty="0"/>
              <a:t>"=&gt;"</a:t>
            </a:r>
            <a:r>
              <a:rPr lang="en-US" dirty="0" err="1"/>
              <a:t>green","c</a:t>
            </a:r>
            <a:r>
              <a:rPr lang="en-US" dirty="0"/>
              <a:t>"=&gt;"</a:t>
            </a:r>
            <a:r>
              <a:rPr lang="en-US" dirty="0" err="1"/>
              <a:t>blue","d</a:t>
            </a:r>
            <a:r>
              <a:rPr lang="en-US" dirty="0"/>
              <a:t>"=&gt;"yellow");</a:t>
            </a:r>
          </a:p>
          <a:p>
            <a:pPr marL="0" indent="0">
              <a:buNone/>
            </a:pPr>
            <a:r>
              <a:rPr lang="en-US" dirty="0"/>
              <a:t>$a2=array("g"=&gt;"</a:t>
            </a:r>
            <a:r>
              <a:rPr lang="en-US" dirty="0" err="1"/>
              <a:t>Blue","e</a:t>
            </a:r>
            <a:r>
              <a:rPr lang="en-US" dirty="0"/>
              <a:t>"=&gt;"</a:t>
            </a:r>
            <a:r>
              <a:rPr lang="en-US" dirty="0" err="1"/>
              <a:t>red","f</a:t>
            </a:r>
            <a:r>
              <a:rPr lang="en-US" dirty="0"/>
              <a:t>"=&gt;"green");</a:t>
            </a:r>
          </a:p>
          <a:p>
            <a:pPr marL="0" indent="0">
              <a:buNone/>
            </a:pPr>
            <a:r>
              <a:rPr lang="en-US" dirty="0"/>
              <a:t>$result1=</a:t>
            </a:r>
            <a:r>
              <a:rPr lang="en-US" dirty="0" err="1"/>
              <a:t>array_diff</a:t>
            </a:r>
            <a:r>
              <a:rPr lang="en-US" dirty="0"/>
              <a:t>($a1,$a2);</a:t>
            </a:r>
          </a:p>
          <a:p>
            <a:pPr marL="0" indent="0">
              <a:buNone/>
            </a:pPr>
            <a:r>
              <a:rPr lang="en-US" dirty="0" err="1"/>
              <a:t>print_r</a:t>
            </a:r>
            <a:r>
              <a:rPr lang="en-US" dirty="0"/>
              <a:t>($result1);</a:t>
            </a:r>
          </a:p>
          <a:p>
            <a:pPr marL="0" indent="0">
              <a:buNone/>
            </a:pPr>
            <a:r>
              <a:rPr lang="en-US" dirty="0"/>
              <a:t>echo "&lt;</a:t>
            </a:r>
            <a:r>
              <a:rPr lang="en-US" dirty="0" err="1"/>
              <a:t>br</a:t>
            </a:r>
            <a:r>
              <a:rPr lang="en-US" dirty="0"/>
              <a:t>&gt;";</a:t>
            </a:r>
          </a:p>
          <a:p>
            <a:pPr marL="0" indent="0">
              <a:buNone/>
            </a:pPr>
            <a:r>
              <a:rPr lang="en-US" dirty="0"/>
              <a:t>$b1 = array("</a:t>
            </a:r>
            <a:r>
              <a:rPr lang="en-US" dirty="0" err="1"/>
              <a:t>football","reading</a:t>
            </a:r>
            <a:r>
              <a:rPr lang="en-US" dirty="0"/>
              <a:t>", "hacking" );</a:t>
            </a:r>
          </a:p>
          <a:p>
            <a:pPr marL="0" indent="0">
              <a:buNone/>
            </a:pPr>
            <a:r>
              <a:rPr lang="en-US" dirty="0"/>
              <a:t>$b2 = array("</a:t>
            </a:r>
            <a:r>
              <a:rPr lang="en-US" dirty="0" err="1"/>
              <a:t>Football","reading</a:t>
            </a:r>
            <a:r>
              <a:rPr lang="en-US" dirty="0"/>
              <a:t>", "hacking" );</a:t>
            </a:r>
          </a:p>
          <a:p>
            <a:pPr marL="0" indent="0">
              <a:buNone/>
            </a:pPr>
            <a:r>
              <a:rPr lang="en-US" dirty="0"/>
              <a:t>$result2=</a:t>
            </a:r>
            <a:r>
              <a:rPr lang="en-US" dirty="0" err="1"/>
              <a:t>array_diff</a:t>
            </a:r>
            <a:r>
              <a:rPr lang="en-US" dirty="0"/>
              <a:t>($b1,$b2);</a:t>
            </a:r>
          </a:p>
          <a:p>
            <a:pPr marL="0" indent="0">
              <a:buNone/>
            </a:pPr>
            <a:r>
              <a:rPr lang="en-US" dirty="0" err="1"/>
              <a:t>print_r</a:t>
            </a:r>
            <a:r>
              <a:rPr lang="en-US" dirty="0"/>
              <a:t>($result2);</a:t>
            </a:r>
          </a:p>
          <a:p>
            <a:pPr marL="0" indent="0">
              <a:buNone/>
            </a:pPr>
            <a:r>
              <a:rPr lang="en-US" dirty="0"/>
              <a:t>?&gt;</a:t>
            </a:r>
          </a:p>
          <a:p>
            <a:pPr marL="0" indent="0">
              <a:buNone/>
            </a:pPr>
            <a:r>
              <a:rPr lang="en-US" dirty="0"/>
              <a:t>&lt;/body&gt;</a:t>
            </a:r>
          </a:p>
          <a:p>
            <a:pPr marL="0" indent="0">
              <a:buNone/>
            </a:pPr>
            <a:r>
              <a:rPr lang="en-US" dirty="0"/>
              <a:t>&lt;/html&gt;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12CE32-D406-80AF-ECD6-9C1361709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52725-DAE0-0F06-D8C0-0F82C2F18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Ahmad AlSabhany – CS Dept | AlMaarif University College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C8768-5D89-6E74-DA00-E17CEA5D9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C4C7-E5DA-46AB-BADB-B2B83EB05BA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620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UOA A4</Template>
  <TotalTime>3744</TotalTime>
  <Words>2349</Words>
  <Application>Microsoft Office PowerPoint</Application>
  <PresentationFormat>Widescreen</PresentationFormat>
  <Paragraphs>346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Consolas</vt:lpstr>
      <vt:lpstr>Sakkal Majalla</vt:lpstr>
      <vt:lpstr>Office Theme</vt:lpstr>
      <vt:lpstr>Chapter 8 PHP Arrays &amp; Functions</vt:lpstr>
      <vt:lpstr>Outline</vt:lpstr>
      <vt:lpstr>Arrays</vt:lpstr>
      <vt:lpstr>Indexed Arrays</vt:lpstr>
      <vt:lpstr>Access array items (loops)</vt:lpstr>
      <vt:lpstr>Associative Arrays</vt:lpstr>
      <vt:lpstr>Access Associative Arrays (loops)</vt:lpstr>
      <vt:lpstr>Arrays Operations Visit to show the full list</vt:lpstr>
      <vt:lpstr>array_diff()</vt:lpstr>
      <vt:lpstr>PHP Functions</vt:lpstr>
      <vt:lpstr>User Defined Function Example</vt:lpstr>
      <vt:lpstr>PHP Function Arguments</vt:lpstr>
      <vt:lpstr>User Defined Function Example 2</vt:lpstr>
      <vt:lpstr>PHP is a Loosely Typed Language!</vt:lpstr>
      <vt:lpstr>Without and with strict</vt:lpstr>
      <vt:lpstr>PHP Default Argument Value</vt:lpstr>
      <vt:lpstr>PHP Functions - Returning values</vt:lpstr>
      <vt:lpstr>Example</vt:lpstr>
      <vt:lpstr>Full Example</vt:lpstr>
      <vt:lpstr>PowerPoint Presentation</vt:lpstr>
      <vt:lpstr>Passing Arguments by Reference</vt:lpstr>
      <vt:lpstr>Built in Functions</vt:lpstr>
      <vt:lpstr>Show Case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 &amp; CSS Integration</dc:title>
  <dc:creator>Ahmad AL-Sabhany</dc:creator>
  <cp:lastModifiedBy>Ahmad AL-Sabhany</cp:lastModifiedBy>
  <cp:revision>360</cp:revision>
  <dcterms:created xsi:type="dcterms:W3CDTF">2021-12-12T21:45:23Z</dcterms:created>
  <dcterms:modified xsi:type="dcterms:W3CDTF">2024-02-27T04:46:31Z</dcterms:modified>
</cp:coreProperties>
</file>