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86" r:id="rId4"/>
    <p:sldId id="319" r:id="rId5"/>
    <p:sldId id="322" r:id="rId6"/>
    <p:sldId id="321" r:id="rId7"/>
    <p:sldId id="320" r:id="rId8"/>
    <p:sldId id="323" r:id="rId9"/>
    <p:sldId id="324" r:id="rId10"/>
    <p:sldId id="325" r:id="rId11"/>
    <p:sldId id="326" r:id="rId12"/>
    <p:sldId id="331" r:id="rId13"/>
    <p:sldId id="332" r:id="rId14"/>
    <p:sldId id="333" r:id="rId15"/>
    <p:sldId id="334" r:id="rId16"/>
    <p:sldId id="335" r:id="rId17"/>
    <p:sldId id="336" r:id="rId18"/>
    <p:sldId id="330" r:id="rId19"/>
    <p:sldId id="337" r:id="rId20"/>
    <p:sldId id="338" r:id="rId21"/>
    <p:sldId id="340" r:id="rId22"/>
    <p:sldId id="341" r:id="rId23"/>
    <p:sldId id="329" r:id="rId24"/>
    <p:sldId id="342" r:id="rId25"/>
    <p:sldId id="339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28" r:id="rId39"/>
    <p:sldId id="359" r:id="rId40"/>
    <p:sldId id="358" r:id="rId41"/>
    <p:sldId id="356" r:id="rId42"/>
    <p:sldId id="327" r:id="rId43"/>
    <p:sldId id="281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tryit.asp?filename=tryphp_oper_subtraction" TargetMode="External"/><Relationship Id="rId7" Type="http://schemas.openxmlformats.org/officeDocument/2006/relationships/hyperlink" Target="https://www.w3schools.com/php/phptryit.asp?filename=tryphp_oper_exponentiation" TargetMode="External"/><Relationship Id="rId2" Type="http://schemas.openxmlformats.org/officeDocument/2006/relationships/hyperlink" Target="https://www.w3schools.com/php/phptryit.asp?filename=tryphp_oper_add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phptryit.asp?filename=tryphp_oper_modulus" TargetMode="External"/><Relationship Id="rId5" Type="http://schemas.openxmlformats.org/officeDocument/2006/relationships/hyperlink" Target="https://www.w3schools.com/php/phptryit.asp?filename=tryphp_oper_division" TargetMode="External"/><Relationship Id="rId4" Type="http://schemas.openxmlformats.org/officeDocument/2006/relationships/hyperlink" Target="https://www.w3schools.com/php/phptryit.asp?filename=tryphp_oper_multiplication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php/phptryit.asp?filename=tryphp_oper_less_than" TargetMode="External"/><Relationship Id="rId3" Type="http://schemas.openxmlformats.org/officeDocument/2006/relationships/hyperlink" Target="https://www.w3schools.com/php/phptryit.asp?filename=tryphp_oper_identical" TargetMode="External"/><Relationship Id="rId7" Type="http://schemas.openxmlformats.org/officeDocument/2006/relationships/hyperlink" Target="https://www.w3schools.com/php/phptryit.asp?filename=tryphp_oper_greater_than" TargetMode="External"/><Relationship Id="rId2" Type="http://schemas.openxmlformats.org/officeDocument/2006/relationships/hyperlink" Target="https://www.w3schools.com/php/phptryit.asp?filename=tryphp_oper_equ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phptryit.asp?filename=tryphp_oper_not_identical" TargetMode="External"/><Relationship Id="rId5" Type="http://schemas.openxmlformats.org/officeDocument/2006/relationships/hyperlink" Target="https://www.w3schools.com/php/phptryit.asp?filename=tryphp_oper_not_equal2" TargetMode="External"/><Relationship Id="rId10" Type="http://schemas.openxmlformats.org/officeDocument/2006/relationships/hyperlink" Target="https://www.w3schools.com/php/phptryit.asp?filename=tryphp_oper_less_than2" TargetMode="External"/><Relationship Id="rId4" Type="http://schemas.openxmlformats.org/officeDocument/2006/relationships/hyperlink" Target="https://www.w3schools.com/php/phptryit.asp?filename=tryphp_oper_not_equal" TargetMode="External"/><Relationship Id="rId9" Type="http://schemas.openxmlformats.org/officeDocument/2006/relationships/hyperlink" Target="https://www.w3schools.com/php/phptryit.asp?filename=tryphp_oper_greater_than2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tryit.asp?filename=tryphp_oper_or" TargetMode="External"/><Relationship Id="rId7" Type="http://schemas.openxmlformats.org/officeDocument/2006/relationships/hyperlink" Target="https://www.w3schools.com/php/phptryit.asp?filename=tryphp_oper_not" TargetMode="External"/><Relationship Id="rId2" Type="http://schemas.openxmlformats.org/officeDocument/2006/relationships/hyperlink" Target="https://www.w3schools.com/php/phptryit.asp?filename=tryphp_oper_an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phptryit.asp?filename=tryphp_oper_or2" TargetMode="External"/><Relationship Id="rId5" Type="http://schemas.openxmlformats.org/officeDocument/2006/relationships/hyperlink" Target="https://www.w3schools.com/php/phptryit.asp?filename=tryphp_oper_and2" TargetMode="External"/><Relationship Id="rId4" Type="http://schemas.openxmlformats.org/officeDocument/2006/relationships/hyperlink" Target="https://www.w3schools.com/php/phptryit.asp?filename=tryphp_oper_xor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4901" y="4467496"/>
            <a:ext cx="3279819" cy="1541383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4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4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CS Department 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AlMaarif</a:t>
            </a:r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University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4953" y="1991269"/>
            <a:ext cx="6802094" cy="2150719"/>
          </a:xfrm>
          <a:noFill/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7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PHP Basics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2D432-E67C-46D4-AC5E-C1C46D18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90250-EF21-42D5-A346-624126CD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89914" cy="4351338"/>
          </a:xfrm>
        </p:spPr>
        <p:txBody>
          <a:bodyPr/>
          <a:lstStyle/>
          <a:p>
            <a:r>
              <a:rPr lang="en-US" dirty="0"/>
              <a:t>Global: A variable declared outside a function has a GLOBAL SCOPE and can only be accessed outside a function.</a:t>
            </a:r>
          </a:p>
          <a:p>
            <a:r>
              <a:rPr lang="en-US" dirty="0"/>
              <a:t>Local: A variable declared within a function has a LOCAL SCOPE and can only be accessed within that function. </a:t>
            </a:r>
          </a:p>
          <a:p>
            <a:r>
              <a:rPr lang="en-US" dirty="0"/>
              <a:t>Static: Normally, when a function is completed/executed, all of its variables are deleted. However, sometimes we want a local variable NOT to be deleted. We need it for a further job.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67162-96A9-45EA-AC43-38ECFD51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51687-3985-4F68-BEFA-021A2711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29BD-CF2F-4869-8406-364E0E29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EECCEA-8015-477E-A7CD-5A7BF2052B92}"/>
              </a:ext>
            </a:extLst>
          </p:cNvPr>
          <p:cNvSpPr txBox="1">
            <a:spLocks/>
          </p:cNvSpPr>
          <p:nvPr/>
        </p:nvSpPr>
        <p:spPr>
          <a:xfrm>
            <a:off x="7417524" y="1825625"/>
            <a:ext cx="393627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highlight>
                  <a:srgbClr val="FDF8E3"/>
                </a:highlight>
              </a:rPr>
              <a:t>&lt;?</a:t>
            </a:r>
            <a:r>
              <a:rPr lang="en-US" sz="2400" dirty="0" err="1">
                <a:solidFill>
                  <a:srgbClr val="FF0000"/>
                </a:solidFill>
                <a:highlight>
                  <a:srgbClr val="FDF8E3"/>
                </a:highlight>
              </a:rPr>
              <a:t>php</a:t>
            </a:r>
            <a:endParaRPr lang="en-US" sz="24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EFCF5"/>
                </a:highlight>
              </a:rPr>
              <a:t>$x</a:t>
            </a:r>
            <a:r>
              <a:rPr lang="en-US" sz="24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24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dirty="0">
                <a:solidFill>
                  <a:srgbClr val="FF8000"/>
                </a:solidFill>
                <a:highlight>
                  <a:srgbClr val="FEFCF5"/>
                </a:highlight>
              </a:rPr>
              <a:t>5</a:t>
            </a:r>
            <a:r>
              <a:rPr lang="en-US" sz="240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4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24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24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dirty="0">
                <a:solidFill>
                  <a:srgbClr val="FF8000"/>
                </a:solidFill>
                <a:highlight>
                  <a:srgbClr val="FEFCF5"/>
                </a:highlight>
              </a:rPr>
              <a:t>10</a:t>
            </a:r>
            <a:r>
              <a:rPr lang="en-US" sz="240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4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EFCF5"/>
                </a:highlight>
              </a:rPr>
              <a:t>function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EFCF5"/>
                </a:highlight>
              </a:rPr>
              <a:t>myTest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()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{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 </a:t>
            </a:r>
            <a:r>
              <a:rPr lang="en-US" sz="2400" b="1" dirty="0">
                <a:solidFill>
                  <a:srgbClr val="0000FF"/>
                </a:solidFill>
                <a:highlight>
                  <a:srgbClr val="FEFCF5"/>
                </a:highlight>
              </a:rPr>
              <a:t>global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$x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,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$x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+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}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0" dirty="0" err="1">
                <a:solidFill>
                  <a:srgbClr val="000000"/>
                </a:solidFill>
                <a:highlight>
                  <a:srgbClr val="FEFCF5"/>
                </a:highlight>
              </a:rPr>
              <a:t>myTest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();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24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r>
              <a:rPr lang="en-US" sz="24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400" b="0" dirty="0">
                <a:solidFill>
                  <a:srgbClr val="008000"/>
                </a:solidFill>
                <a:highlight>
                  <a:srgbClr val="FEFCF5"/>
                </a:highlight>
              </a:rPr>
              <a:t>// outputs 15</a:t>
            </a:r>
            <a:endParaRPr lang="en-US" sz="24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2400" b="0" dirty="0">
                <a:solidFill>
                  <a:srgbClr val="FF0000"/>
                </a:solidFill>
                <a:highlight>
                  <a:srgbClr val="FDF8E3"/>
                </a:highlight>
              </a:rPr>
              <a:t>?&gt;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27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8271-4164-4733-926D-745F85A33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Echo &amp; 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BFEA3-7609-4E8B-948F-4F1566749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458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$txt1 = "Learn PHP";</a:t>
            </a:r>
          </a:p>
          <a:p>
            <a:r>
              <a:rPr lang="en-US" dirty="0"/>
              <a:t>$txt2 = "W3Schools.com";</a:t>
            </a:r>
          </a:p>
          <a:p>
            <a:r>
              <a:rPr lang="en-US" dirty="0"/>
              <a:t>$x = 5;</a:t>
            </a:r>
          </a:p>
          <a:p>
            <a:r>
              <a:rPr lang="en-US" dirty="0"/>
              <a:t>$y = 4;</a:t>
            </a:r>
          </a:p>
          <a:p>
            <a:endParaRPr lang="en-US" dirty="0"/>
          </a:p>
          <a:p>
            <a:r>
              <a:rPr lang="en-US" dirty="0"/>
              <a:t>print "&lt;h2&gt;" . $txt1 . "&lt;/h2&gt;";</a:t>
            </a:r>
          </a:p>
          <a:p>
            <a:r>
              <a:rPr lang="en-US" dirty="0"/>
              <a:t>print "Study PHP at " . $txt2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print $x + $y;</a:t>
            </a:r>
          </a:p>
          <a:p>
            <a:r>
              <a:rPr lang="en-US" dirty="0"/>
              <a:t>?&gt;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CDC3-B8FA-40C7-B468-244D0157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40CA4-7C6B-4ECB-8850-423961C8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6344E-648E-406C-8A79-F6AE358B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C59910-DC01-4484-83D3-407CDFA399D4}"/>
              </a:ext>
            </a:extLst>
          </p:cNvPr>
          <p:cNvSpPr txBox="1">
            <a:spLocks/>
          </p:cNvSpPr>
          <p:nvPr/>
        </p:nvSpPr>
        <p:spPr>
          <a:xfrm>
            <a:off x="6209213" y="1825625"/>
            <a:ext cx="5144589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$txt1 = "Learn PHP";</a:t>
            </a:r>
          </a:p>
          <a:p>
            <a:r>
              <a:rPr lang="en-US" dirty="0"/>
              <a:t>$txt2 = "W3Schools.com";</a:t>
            </a:r>
          </a:p>
          <a:p>
            <a:r>
              <a:rPr lang="en-US" dirty="0"/>
              <a:t>$x = 5;</a:t>
            </a:r>
          </a:p>
          <a:p>
            <a:r>
              <a:rPr lang="en-US" dirty="0"/>
              <a:t>$y = 4;</a:t>
            </a:r>
          </a:p>
          <a:p>
            <a:endParaRPr lang="en-US" dirty="0"/>
          </a:p>
          <a:p>
            <a:r>
              <a:rPr lang="en-US" dirty="0"/>
              <a:t>echo "&lt;h2&gt;" . $txt1 . "&lt;/h2&gt;";</a:t>
            </a:r>
          </a:p>
          <a:p>
            <a:r>
              <a:rPr lang="en-US" dirty="0"/>
              <a:t>echo "Study PHP at " . $txt2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$x + $y;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2603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ACA40-19D3-BAA4-A678-E1820AD7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4A4C-68C1-CE91-CD84-6C427D407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Variables can store data of different types, and different data types can do different things.</a:t>
            </a:r>
          </a:p>
          <a:p>
            <a:r>
              <a:rPr lang="en-US" dirty="0"/>
              <a:t>PHP supports the following data types:</a:t>
            </a:r>
          </a:p>
          <a:p>
            <a:pPr lvl="1"/>
            <a:r>
              <a:rPr lang="en-US" dirty="0"/>
              <a:t>String</a:t>
            </a:r>
          </a:p>
          <a:p>
            <a:pPr lvl="1"/>
            <a:r>
              <a:rPr lang="en-US" dirty="0"/>
              <a:t>Integer</a:t>
            </a:r>
          </a:p>
          <a:p>
            <a:pPr lvl="1"/>
            <a:r>
              <a:rPr lang="en-US" dirty="0"/>
              <a:t>Float (floating point numbers - also called double)</a:t>
            </a:r>
          </a:p>
          <a:p>
            <a:pPr lvl="1"/>
            <a:r>
              <a:rPr lang="en-US" dirty="0"/>
              <a:t>Boolean</a:t>
            </a:r>
          </a:p>
          <a:p>
            <a:pPr lvl="1"/>
            <a:r>
              <a:rPr lang="en-US" dirty="0"/>
              <a:t>Array</a:t>
            </a:r>
          </a:p>
          <a:p>
            <a:pPr lvl="1"/>
            <a:r>
              <a:rPr lang="en-US" dirty="0"/>
              <a:t>Object</a:t>
            </a:r>
          </a:p>
          <a:p>
            <a:pPr lvl="1"/>
            <a:r>
              <a:rPr lang="en-US" dirty="0"/>
              <a:t>NULL</a:t>
            </a:r>
          </a:p>
          <a:p>
            <a:pPr lvl="1"/>
            <a:r>
              <a:rPr lang="en-US" dirty="0"/>
              <a:t>Resource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46AE6-B221-F4BB-D484-107CC0E20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7EFA-0AC7-41AB-AE90-43165A204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6C1A6-0E52-5ACE-F7EF-1904CECF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9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A5-486C-DDEF-1286-E6124BEB3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String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484E-1316-A945-57D2-CA06AB1A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A string is a sequence of characters, like "Hello world!".</a:t>
            </a:r>
          </a:p>
          <a:p>
            <a:endParaRPr lang="en-US" dirty="0"/>
          </a:p>
          <a:p>
            <a:r>
              <a:rPr lang="en-US" dirty="0"/>
              <a:t>A string can be any text inside quotes. You can use single or double quotes: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s-E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s-ES" dirty="0"/>
            </a:b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$x =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world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!"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s-ES" dirty="0"/>
            </a:b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$y =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world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!'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s-ES" dirty="0"/>
            </a:b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$x;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$y;</a:t>
            </a:r>
            <a:br>
              <a:rPr lang="es-ES" dirty="0"/>
            </a:b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5947-36C3-AEB8-F4FA-DAE93E9A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BD4B8-6A00-2F47-BE43-A8B86006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E5E8-C907-641D-A158-3B963312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4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A5-486C-DDEF-1286-E6124BEB3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Integer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484E-1316-A945-57D2-CA06AB1A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An integer data type is a non-decimal number between -2,147,483,648 and 2,147,483,647.</a:t>
            </a:r>
          </a:p>
          <a:p>
            <a:r>
              <a:rPr lang="en-US" dirty="0"/>
              <a:t>Rules for integers:</a:t>
            </a:r>
          </a:p>
          <a:p>
            <a:r>
              <a:rPr lang="en-US" dirty="0"/>
              <a:t>An integer must have at least one digit</a:t>
            </a:r>
          </a:p>
          <a:p>
            <a:r>
              <a:rPr lang="en-US" dirty="0"/>
              <a:t>An integer must not have a decimal point</a:t>
            </a:r>
          </a:p>
          <a:p>
            <a:r>
              <a:rPr lang="en-US" dirty="0"/>
              <a:t>An integer can be either positive or negative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s-E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s-E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$x = 5985;</a:t>
            </a:r>
          </a:p>
          <a:p>
            <a:pPr marL="0" indent="0">
              <a:buNone/>
            </a:pPr>
            <a:r>
              <a:rPr lang="es-E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($x);</a:t>
            </a:r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5947-36C3-AEB8-F4FA-DAE93E9A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BD4B8-6A00-2F47-BE43-A8B86006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E5E8-C907-641D-A158-3B963312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9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A5-486C-DDEF-1286-E6124BEB3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Float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484E-1316-A945-57D2-CA06AB1A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/>
              <a:t>A float (floating point number) is a number with a decimal point or a number in exponential form.</a:t>
            </a:r>
          </a:p>
          <a:p>
            <a:r>
              <a:rPr lang="en-US" sz="3200" dirty="0"/>
              <a:t>In the following example $x is a float. The PHP </a:t>
            </a:r>
            <a:r>
              <a:rPr lang="en-US" sz="3200" dirty="0" err="1"/>
              <a:t>var_dump</a:t>
            </a:r>
            <a:r>
              <a:rPr lang="en-US" sz="3200" dirty="0"/>
              <a:t>() function returns the data type and value: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r>
              <a:rPr lang="es-ES" sz="32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s-ES" sz="32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s-ES" sz="3200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sz="32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$x = 58.12;</a:t>
            </a:r>
          </a:p>
          <a:p>
            <a:pPr marL="0" indent="0">
              <a:buNone/>
            </a:pPr>
            <a:r>
              <a:rPr lang="es-ES" sz="32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s-ES" sz="32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($x);</a:t>
            </a:r>
          </a:p>
          <a:p>
            <a:pPr marL="0" indent="0">
              <a:buNone/>
            </a:pPr>
            <a:r>
              <a:rPr lang="es-ES" sz="32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5947-36C3-AEB8-F4FA-DAE93E9A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BD4B8-6A00-2F47-BE43-A8B86006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E5E8-C907-641D-A158-3B963312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9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A5-486C-DDEF-1286-E6124BEB3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Boolean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484E-1316-A945-57D2-CA06AB1A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/>
              <a:t>A Boolean represents two possible states: TRUE or FALSE.</a:t>
            </a:r>
          </a:p>
          <a:p>
            <a:r>
              <a:rPr lang="en-US" sz="3200" dirty="0"/>
              <a:t>Booleans are often used in conditional testing. You will learn more about conditional testing in a later chapter of this tutorial.</a:t>
            </a:r>
          </a:p>
          <a:p>
            <a:pPr lvl="1"/>
            <a:r>
              <a:rPr lang="en-US" sz="2800" dirty="0"/>
              <a:t>$x = true;</a:t>
            </a:r>
          </a:p>
          <a:p>
            <a:pPr lvl="1"/>
            <a:r>
              <a:rPr lang="en-US" sz="2800" dirty="0"/>
              <a:t>$y = false;</a:t>
            </a:r>
          </a:p>
          <a:p>
            <a:pPr lvl="1"/>
            <a:endParaRPr lang="en-US" sz="2800" dirty="0"/>
          </a:p>
          <a:p>
            <a:pPr lvl="1"/>
            <a:r>
              <a:rPr lang="en-US" sz="2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28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2800" dirty="0"/>
            </a:b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$x = </a:t>
            </a:r>
            <a:r>
              <a:rPr lang="en-US" sz="2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sz="2800" dirty="0"/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($x);</a:t>
            </a:r>
            <a:br>
              <a:rPr lang="en-US" sz="2800" dirty="0"/>
            </a:br>
            <a:r>
              <a:rPr lang="en-US" sz="2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5947-36C3-AEB8-F4FA-DAE93E9A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BD4B8-6A00-2F47-BE43-A8B86006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E5E8-C907-641D-A158-3B963312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4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C1A5-486C-DDEF-1286-E6124BEB3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484E-1316-A945-57D2-CA06AB1A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/>
              <a:t>An array stores multiple values in one single variable.</a:t>
            </a:r>
          </a:p>
          <a:p>
            <a:r>
              <a:rPr lang="en-US" sz="3200" dirty="0"/>
              <a:t>In the following example $cars is an array. The PHP </a:t>
            </a:r>
            <a:r>
              <a:rPr lang="en-US" sz="3200" dirty="0" err="1"/>
              <a:t>var_dump</a:t>
            </a:r>
            <a:r>
              <a:rPr lang="en-US" sz="3200" dirty="0"/>
              <a:t>() function returns the data type and value: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28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2800" dirty="0"/>
            </a:b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$cars = </a:t>
            </a:r>
            <a:r>
              <a:rPr lang="en-US" sz="2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array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Volvo"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sz="2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sz="2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"Toyota</a:t>
            </a:r>
            <a:r>
              <a:rPr lang="en-US" sz="2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2800" dirty="0"/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var_dump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($cars);</a:t>
            </a:r>
            <a:br>
              <a:rPr lang="en-US" sz="2800" dirty="0"/>
            </a:br>
            <a:r>
              <a:rPr lang="en-US" sz="2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5947-36C3-AEB8-F4FA-DAE93E9A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BD4B8-6A00-2F47-BE43-A8B86006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E5E8-C907-641D-A158-3B963312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0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EDF6-3963-63F3-7471-01AF990A1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  <a:br>
              <a:rPr lang="en-US" dirty="0"/>
            </a:br>
            <a:r>
              <a:rPr lang="en-US" dirty="0"/>
              <a:t>PHP Object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9D8D4-493A-C727-1076-94BDD94C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&lt;!DOCTYPE 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&lt;html&gt;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&lt;?</a:t>
            </a:r>
            <a:r>
              <a:rPr lang="en-US" sz="2400" dirty="0" err="1"/>
              <a:t>php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class Car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public $color;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public $model;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public function __construct($color, $model)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$this-&gt;color = $color;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$this-&gt;model = $model;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public function message()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return "My car is a " . $this-&gt;color . " " . $this-&gt;model . "!";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$</a:t>
            </a:r>
            <a:r>
              <a:rPr lang="en-US" sz="2400" dirty="0" err="1"/>
              <a:t>myCar</a:t>
            </a:r>
            <a:r>
              <a:rPr lang="en-US" sz="2400" dirty="0"/>
              <a:t> = new Car("black", "Volvo");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echo $</a:t>
            </a:r>
            <a:r>
              <a:rPr lang="en-US" sz="2400" dirty="0" err="1"/>
              <a:t>myCar</a:t>
            </a:r>
            <a:r>
              <a:rPr lang="en-US" sz="2400" dirty="0"/>
              <a:t> -&gt; message();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echo "&lt;</a:t>
            </a:r>
            <a:r>
              <a:rPr lang="en-US" sz="2400" dirty="0" err="1"/>
              <a:t>br</a:t>
            </a:r>
            <a:r>
              <a:rPr lang="en-US" sz="2400" dirty="0"/>
              <a:t>&gt;";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$</a:t>
            </a:r>
            <a:r>
              <a:rPr lang="en-US" sz="2400" dirty="0" err="1"/>
              <a:t>myCar</a:t>
            </a:r>
            <a:r>
              <a:rPr lang="en-US" sz="2400" dirty="0"/>
              <a:t> = new Car("red", "Toyota");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echo $</a:t>
            </a:r>
            <a:r>
              <a:rPr lang="en-US" sz="2400" dirty="0" err="1"/>
              <a:t>myCar</a:t>
            </a:r>
            <a:r>
              <a:rPr lang="en-US" sz="2400" dirty="0"/>
              <a:t> -&gt; message();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?&gt;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&lt;/body&gt;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&lt;/html&gt;</a:t>
            </a:r>
            <a:endParaRPr lang="ar-JO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16901-6FE6-4E4B-0D05-1B1C22DAB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5787C-C149-02AC-6AFF-922FD089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A8ACC-677D-FC98-4F2F-75CF6D80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CC5D9-04C6-C5BF-58DB-0750C2DCF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Math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71056-0770-7FD0-2DD4-9B579AFD4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182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Common predefined mathematical functions in PHP:</a:t>
            </a:r>
          </a:p>
          <a:p>
            <a:pPr lvl="1">
              <a:lnSpc>
                <a:spcPct val="120000"/>
              </a:lnSpc>
            </a:pPr>
            <a:r>
              <a:rPr lang="en-US" sz="7200" dirty="0"/>
              <a:t>max()	Returns the highest value in an array, or the highest value of several specified values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min()	Returns the lowest value in an array, or the lowest value of several specified values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abs()	Returns the absolute (positive) value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floor()	Rounds a number down to the nearest integer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ceil()	Rounds a number up to the nearest integer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cos()	Returns the cosine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sin()	Returns the sine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tan()	Returns the tan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pi()	Returns the value of PI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pow()	Returns x raised to the power of 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sqrt()	Returns the square root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exp()	Calculates the exponent of 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log()	Returns the natural logarithm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log10()	Returns the base-10 logarithm of a 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7200" dirty="0"/>
              <a:t>rand()	Generates a random integer</a:t>
            </a:r>
          </a:p>
          <a:p>
            <a:pPr lvl="1"/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43C4E-B058-383B-12E9-7BA7D4DD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2AF83-6626-E5BE-B68F-0D490D4AE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A6003-A42C-FEDD-9162-983612FA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 anchor="t">
            <a:noAutofit/>
          </a:bodyPr>
          <a:lstStyle/>
          <a:p>
            <a:pPr marL="182880"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Introduction</a:t>
            </a:r>
          </a:p>
          <a:p>
            <a:pPr marL="182880"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Hello World! &amp; Basic Examples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Cool Example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Variables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Functions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Comparisons and logical expressions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If &amp; if Else Statements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PHP loops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include and require</a:t>
            </a:r>
          </a:p>
          <a:p>
            <a:pPr marL="182880">
              <a:lnSpc>
                <a:spcPct val="100000"/>
              </a:lnSpc>
            </a:pPr>
            <a:r>
              <a:rPr lang="en-US" sz="2000" dirty="0"/>
              <a:t>Stitching </a:t>
            </a:r>
            <a:r>
              <a:rPr lang="en-US" sz="2000"/>
              <a:t>PHP and </a:t>
            </a:r>
            <a:r>
              <a:rPr lang="en-US" sz="2000" dirty="0"/>
              <a:t>Bootstrap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229D-0C58-5664-120F-2B7263CFA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Math</a:t>
            </a:r>
            <a:br>
              <a:rPr lang="en-US" dirty="0"/>
            </a:br>
            <a:r>
              <a:rPr lang="en-US" dirty="0"/>
              <a:t>abs()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09A30-1B84-75F4-8A41-7B8904AB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Return the absolute value of different numbers:</a:t>
            </a:r>
          </a:p>
          <a:p>
            <a:pPr marL="0" indent="0">
              <a:buNone/>
            </a:pPr>
            <a:endParaRPr lang="es-E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s-E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6.7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6.7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abs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s-ES" dirty="0"/>
            </a:b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67230-BB21-6141-E0FF-1D0FE7C6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84076-2FE9-F047-4FCF-38707829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16C51-698F-C47A-178C-8CBD4CCC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5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229D-0C58-5664-120F-2B7263CFA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Math</a:t>
            </a:r>
            <a:br>
              <a:rPr lang="en-US" dirty="0"/>
            </a:br>
            <a:r>
              <a:rPr lang="en-US" dirty="0"/>
              <a:t>ceil(), floor(), round()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09A30-1B84-75F4-8A41-7B8904AB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pPr marL="0" indent="0">
              <a:buNone/>
            </a:pPr>
            <a:r>
              <a:rPr lang="en-US" dirty="0"/>
              <a:t>ceil example: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0.60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0.40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(ceil(-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5.9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n-US" sz="1800" dirty="0"/>
            </a:b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floor 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0.60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0.40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(floor(-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5.9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n-US" sz="1800" dirty="0"/>
            </a:b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round 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(round(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0.60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(round(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0.50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(round(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(round(-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4.40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sz="18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18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sz="1800" dirty="0"/>
            </a:br>
            <a:r>
              <a:rPr lang="en-US" sz="18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(round(-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4.60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n-US" sz="1800" dirty="0"/>
            </a:br>
            <a:r>
              <a:rPr lang="en-US" sz="18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67230-BB21-6141-E0FF-1D0FE7C6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84076-2FE9-F047-4FCF-38707829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16C51-698F-C47A-178C-8CBD4CCC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0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3FB96-4CAD-A23B-C128-C8801A8C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Math</a:t>
            </a:r>
            <a:br>
              <a:rPr lang="en-US" sz="4400" dirty="0"/>
            </a:br>
            <a:r>
              <a:rPr lang="en-US" sz="4400" dirty="0"/>
              <a:t>pow() &amp; sqrt()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17D4D-37C5-6240-A171-1D0E4B3F4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s-E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s-E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s-E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s-ES" dirty="0"/>
            </a:br>
            <a:r>
              <a:rPr lang="es-E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,-</a:t>
            </a: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3.2</a:t>
            </a:r>
            <a:r>
              <a:rPr lang="es-E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s-ES" dirty="0"/>
            </a:br>
            <a:r>
              <a:rPr lang="es-E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(sqrt(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(sqrt(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(sqrt(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(sqrt(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0.64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.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"&lt;</a:t>
            </a:r>
            <a:r>
              <a:rPr lang="en-US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&gt;"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(sqrt(-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  <a:br>
              <a:rPr lang="en-US" dirty="0"/>
            </a:b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s-E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ar-JO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4E065-8142-630D-55DE-0AFCB2C8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30FB4-A724-ED7A-63DB-850CF12CE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033EE-8830-91CE-CD8B-8D57C8BF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4706-19E8-CF30-8A50-1B9B94A6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Constants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66A18-61A4-AC02-1DB2-606F8B49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constant is an identifier (name) for a simple value. The value cannot be changed during the script.</a:t>
            </a:r>
          </a:p>
          <a:p>
            <a:r>
              <a:rPr lang="en-US" dirty="0"/>
              <a:t>A valid constant name starts with a letter or underscore (no $ sign before the constant name).</a:t>
            </a:r>
          </a:p>
          <a:p>
            <a:r>
              <a:rPr lang="en-US" dirty="0"/>
              <a:t>Note: Unlike variables, </a:t>
            </a:r>
            <a:r>
              <a:rPr lang="en-US" u="sng" dirty="0"/>
              <a:t>constants are automatically global across the entire script.</a:t>
            </a:r>
          </a:p>
          <a:p>
            <a:pPr marL="0" indent="0">
              <a:buNone/>
            </a:pPr>
            <a:r>
              <a:rPr lang="en-US" sz="24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define(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"GREETING"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"Welcome to W3Schools.com!"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true);</a:t>
            </a:r>
            <a:br>
              <a:rPr lang="en-US" sz="2400" dirty="0"/>
            </a:br>
            <a:r>
              <a:rPr lang="en-US" sz="24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greeting;</a:t>
            </a:r>
            <a:br>
              <a:rPr lang="en-US" sz="2400" dirty="0"/>
            </a:br>
            <a:r>
              <a:rPr lang="en-US" sz="24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28713-A1F1-3F36-0DDC-77E267DC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25792-5F1A-768A-8CFC-C7CB9733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6C7AB-ACF1-CE0F-8C2B-646B0FEF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597E-8AC5-A0B0-FAE9-E76887F09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Constant Arrays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11B89-CC07-72D2-B23E-ADE379EB9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PHP7, you can create an Array constant using the define() function.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define(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"cars"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"Alfa Romeo"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"BMW"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"Toyota"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cars[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CA084-6324-2EC9-CCC5-8C03C2E2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0F45F-6CC9-A049-8417-9433E115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2C865-704D-49B3-B6D5-62DFCF77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A184-963F-27D3-EA6E-EC85C366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Operators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8DF2-ABFA-8845-2492-A887F8F2F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PHP Operators</a:t>
            </a:r>
          </a:p>
          <a:p>
            <a:r>
              <a:rPr lang="en-US" dirty="0"/>
              <a:t>Operators are used to perform operations on variables and values.</a:t>
            </a:r>
          </a:p>
          <a:p>
            <a:r>
              <a:rPr lang="en-US" dirty="0"/>
              <a:t>PHP divides the operators in the following groups: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Arithmetic operators</a:t>
            </a:r>
          </a:p>
          <a:p>
            <a:pPr lvl="1"/>
            <a:r>
              <a:rPr lang="en-US" dirty="0"/>
              <a:t>Assignment operators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Comparison operators</a:t>
            </a:r>
          </a:p>
          <a:p>
            <a:pPr lvl="1"/>
            <a:r>
              <a:rPr lang="en-US" dirty="0"/>
              <a:t>Increment/Decrement operators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Logical operators</a:t>
            </a:r>
          </a:p>
          <a:p>
            <a:pPr lvl="1"/>
            <a:r>
              <a:rPr lang="en-US" dirty="0"/>
              <a:t>String operators</a:t>
            </a:r>
          </a:p>
          <a:p>
            <a:pPr lvl="1"/>
            <a:r>
              <a:rPr lang="en-US" dirty="0"/>
              <a:t>Array operators</a:t>
            </a:r>
          </a:p>
          <a:p>
            <a:pPr lvl="1"/>
            <a:r>
              <a:rPr lang="en-US" dirty="0"/>
              <a:t>Conditional assignment operators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F601A-552A-28E5-FC1D-65936E1F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911B4-09F8-788B-0C9D-4397B6B5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86278-E88B-F824-EBBD-3BAB40AE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2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6BF9A-95D6-29E5-6B5C-F77B00ED8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Arithmetic Operators</a:t>
            </a:r>
            <a:endParaRPr lang="ar-JO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A244521-0226-9DBE-93AA-176F8A639A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118174"/>
              </p:ext>
            </p:extLst>
          </p:nvPr>
        </p:nvGraphicFramePr>
        <p:xfrm>
          <a:off x="838200" y="1828086"/>
          <a:ext cx="10515600" cy="4351340"/>
        </p:xfrm>
        <a:graphic>
          <a:graphicData uri="http://schemas.openxmlformats.org/drawingml/2006/table">
            <a:tbl>
              <a:tblPr/>
              <a:tblGrid>
                <a:gridCol w="1576108">
                  <a:extLst>
                    <a:ext uri="{9D8B030D-6E8A-4147-A177-3AD203B41FA5}">
                      <a16:colId xmlns:a16="http://schemas.microsoft.com/office/drawing/2014/main" val="1436106708"/>
                    </a:ext>
                  </a:extLst>
                </a:gridCol>
                <a:gridCol w="2101192">
                  <a:extLst>
                    <a:ext uri="{9D8B030D-6E8A-4147-A177-3AD203B41FA5}">
                      <a16:colId xmlns:a16="http://schemas.microsoft.com/office/drawing/2014/main" val="2003551092"/>
                    </a:ext>
                  </a:extLst>
                </a:gridCol>
                <a:gridCol w="2099035">
                  <a:extLst>
                    <a:ext uri="{9D8B030D-6E8A-4147-A177-3AD203B41FA5}">
                      <a16:colId xmlns:a16="http://schemas.microsoft.com/office/drawing/2014/main" val="2900043177"/>
                    </a:ext>
                  </a:extLst>
                </a:gridCol>
                <a:gridCol w="3670253">
                  <a:extLst>
                    <a:ext uri="{9D8B030D-6E8A-4147-A177-3AD203B41FA5}">
                      <a16:colId xmlns:a16="http://schemas.microsoft.com/office/drawing/2014/main" val="1592297211"/>
                    </a:ext>
                  </a:extLst>
                </a:gridCol>
                <a:gridCol w="1069012">
                  <a:extLst>
                    <a:ext uri="{9D8B030D-6E8A-4147-A177-3AD203B41FA5}">
                      <a16:colId xmlns:a16="http://schemas.microsoft.com/office/drawing/2014/main" val="649227192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Operator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Name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Result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Show it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25273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 dirty="0">
                          <a:effectLst/>
                        </a:rPr>
                        <a:t>+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Addition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+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Sum of $x and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2"/>
                        </a:rPr>
                        <a:t>Try it »</a:t>
                      </a:r>
                      <a:endParaRPr lang="en-US" sz="1600" dirty="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53575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-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Subtraction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-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Difference of $x and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3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415259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*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Multiplication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*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Product of $x and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4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179765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 dirty="0">
                          <a:effectLst/>
                        </a:rPr>
                        <a:t>/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Division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/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Quotient of $x and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5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386708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%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Modulus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%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Remainder of $x divided by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6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142572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**</a:t>
                      </a:r>
                    </a:p>
                  </a:txBody>
                  <a:tcPr marL="135135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Exponentiation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** $y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Result of raising $x to the $</a:t>
                      </a:r>
                      <a:r>
                        <a:rPr lang="en-US" sz="1600" dirty="0" err="1">
                          <a:effectLst/>
                        </a:rPr>
                        <a:t>y'th</a:t>
                      </a:r>
                      <a:r>
                        <a:rPr lang="en-US" sz="1600" dirty="0">
                          <a:effectLst/>
                        </a:rPr>
                        <a:t> power</a:t>
                      </a: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7"/>
                        </a:rPr>
                        <a:t>Try it »</a:t>
                      </a:r>
                      <a:endParaRPr lang="en-US" sz="1600" dirty="0">
                        <a:effectLst/>
                      </a:endParaRPr>
                    </a:p>
                  </a:txBody>
                  <a:tcPr marL="67567" marR="67567" marT="67567" marB="6756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0176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76ED0-2EAE-51E0-9FB5-2D528D3EF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D7241-97C4-327A-3718-4919311C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CDFA0-BB68-54D3-373D-A40355FB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01532E2-9C26-A00A-6E29-C5BE7DC53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454" y="1827504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01568" tIns="126960" rIns="-101568" bIns="126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0091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D12D6-0C96-18F9-E245-F180D67BE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tint val="75000"/>
                  </a:schemeClr>
                </a:solidFill>
              </a:rPr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5FBE3-A20F-4ABE-A307-1FD223E1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C167A-AE00-3D73-F2CD-2D9871C6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A11C4C7-E5DA-46AB-BADB-B2B83EB05BAE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27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4D20BB5-AC92-AB7A-F9D0-0B8E022DE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965360"/>
              </p:ext>
            </p:extLst>
          </p:nvPr>
        </p:nvGraphicFramePr>
        <p:xfrm>
          <a:off x="838199" y="1716181"/>
          <a:ext cx="10515602" cy="4083728"/>
        </p:xfrm>
        <a:graphic>
          <a:graphicData uri="http://schemas.openxmlformats.org/drawingml/2006/table">
            <a:tbl>
              <a:tblPr firstRow="1" bandRow="1"/>
              <a:tblGrid>
                <a:gridCol w="877030">
                  <a:extLst>
                    <a:ext uri="{9D8B030D-6E8A-4147-A177-3AD203B41FA5}">
                      <a16:colId xmlns:a16="http://schemas.microsoft.com/office/drawing/2014/main" val="221208985"/>
                    </a:ext>
                  </a:extLst>
                </a:gridCol>
                <a:gridCol w="1839718">
                  <a:extLst>
                    <a:ext uri="{9D8B030D-6E8A-4147-A177-3AD203B41FA5}">
                      <a16:colId xmlns:a16="http://schemas.microsoft.com/office/drawing/2014/main" val="2322796286"/>
                    </a:ext>
                  </a:extLst>
                </a:gridCol>
                <a:gridCol w="1017053">
                  <a:extLst>
                    <a:ext uri="{9D8B030D-6E8A-4147-A177-3AD203B41FA5}">
                      <a16:colId xmlns:a16="http://schemas.microsoft.com/office/drawing/2014/main" val="292398817"/>
                    </a:ext>
                  </a:extLst>
                </a:gridCol>
                <a:gridCol w="6068619">
                  <a:extLst>
                    <a:ext uri="{9D8B030D-6E8A-4147-A177-3AD203B41FA5}">
                      <a16:colId xmlns:a16="http://schemas.microsoft.com/office/drawing/2014/main" val="1975280445"/>
                    </a:ext>
                  </a:extLst>
                </a:gridCol>
                <a:gridCol w="713182">
                  <a:extLst>
                    <a:ext uri="{9D8B030D-6E8A-4147-A177-3AD203B41FA5}">
                      <a16:colId xmlns:a16="http://schemas.microsoft.com/office/drawing/2014/main" val="1040319680"/>
                    </a:ext>
                  </a:extLst>
                </a:gridCol>
              </a:tblGrid>
              <a:tr h="61432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Operator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Name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Example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Result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Show it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47544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==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Equal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==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equal to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2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88112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===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Identical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===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equal to $y, and they are of the same type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3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9262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!=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Not equal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Returns true if $x is not equal to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4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851727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&lt;&gt;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Not equal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$x &lt;&gt;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not equal to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5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650398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!==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Not identical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!==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not equal to $y, or they are not of the same type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6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23209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&gt;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Greater than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&gt;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greater than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7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19135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&lt;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Less than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less than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8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42888"/>
                  </a:ext>
                </a:extLst>
              </a:tr>
              <a:tr h="614320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&gt;=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Greater than or equal to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&gt;=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greater than or equal to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9"/>
                        </a:rPr>
                        <a:t>Try it »</a:t>
                      </a:r>
                      <a:endParaRPr lang="en-US" sz="160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580754"/>
                  </a:ext>
                </a:extLst>
              </a:tr>
              <a:tr h="356886">
                <a:tc>
                  <a:txBody>
                    <a:bodyPr/>
                    <a:lstStyle/>
                    <a:p>
                      <a:pPr algn="l" fontAlgn="t"/>
                      <a:r>
                        <a:rPr lang="ar-JO" sz="1600">
                          <a:effectLst/>
                        </a:rPr>
                        <a:t>&lt;=</a:t>
                      </a:r>
                    </a:p>
                  </a:txBody>
                  <a:tcPr marL="94199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Less than or equal to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$x &lt;=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Returns true if $x is less than or equal to $y</a:t>
                      </a: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10"/>
                        </a:rPr>
                        <a:t>Try it »</a:t>
                      </a:r>
                      <a:endParaRPr lang="en-US" sz="1600" dirty="0">
                        <a:effectLst/>
                      </a:endParaRPr>
                    </a:p>
                  </a:txBody>
                  <a:tcPr marL="47100" marR="47100" marT="47100" marB="471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68274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B0A9E269-6022-81C1-A08A-B2278448B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ar-JO" altLang="ar-JO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JO" altLang="ar-JO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20CD05-3C90-09C2-C76B-01566ACD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372"/>
          </a:xfrm>
        </p:spPr>
        <p:txBody>
          <a:bodyPr/>
          <a:lstStyle/>
          <a:p>
            <a:r>
              <a:rPr lang="en-US" dirty="0"/>
              <a:t>PHP Comparison Operators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3864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1573-9826-4CE6-BA2C-9A4797704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tint val="75000"/>
                  </a:schemeClr>
                </a:solidFill>
              </a:rPr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8A43F-8465-AAE0-3574-CB60E56EC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CB71D-E921-71E0-794B-99579648E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A11C4C7-E5DA-46AB-BADB-B2B83EB05BAE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28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5C59311-BF5E-1732-5158-A270699B4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106592"/>
              </p:ext>
            </p:extLst>
          </p:nvPr>
        </p:nvGraphicFramePr>
        <p:xfrm>
          <a:off x="838200" y="2067999"/>
          <a:ext cx="10515601" cy="3457588"/>
        </p:xfrm>
        <a:graphic>
          <a:graphicData uri="http://schemas.openxmlformats.org/drawingml/2006/table">
            <a:tbl>
              <a:tblPr/>
              <a:tblGrid>
                <a:gridCol w="1443446">
                  <a:extLst>
                    <a:ext uri="{9D8B030D-6E8A-4147-A177-3AD203B41FA5}">
                      <a16:colId xmlns:a16="http://schemas.microsoft.com/office/drawing/2014/main" val="3574458003"/>
                    </a:ext>
                  </a:extLst>
                </a:gridCol>
                <a:gridCol w="1541417">
                  <a:extLst>
                    <a:ext uri="{9D8B030D-6E8A-4147-A177-3AD203B41FA5}">
                      <a16:colId xmlns:a16="http://schemas.microsoft.com/office/drawing/2014/main" val="721148957"/>
                    </a:ext>
                  </a:extLst>
                </a:gridCol>
                <a:gridCol w="2107474">
                  <a:extLst>
                    <a:ext uri="{9D8B030D-6E8A-4147-A177-3AD203B41FA5}">
                      <a16:colId xmlns:a16="http://schemas.microsoft.com/office/drawing/2014/main" val="2085238918"/>
                    </a:ext>
                  </a:extLst>
                </a:gridCol>
                <a:gridCol w="3939537">
                  <a:extLst>
                    <a:ext uri="{9D8B030D-6E8A-4147-A177-3AD203B41FA5}">
                      <a16:colId xmlns:a16="http://schemas.microsoft.com/office/drawing/2014/main" val="3364803654"/>
                    </a:ext>
                  </a:extLst>
                </a:gridCol>
                <a:gridCol w="1483727">
                  <a:extLst>
                    <a:ext uri="{9D8B030D-6E8A-4147-A177-3AD203B41FA5}">
                      <a16:colId xmlns:a16="http://schemas.microsoft.com/office/drawing/2014/main" val="3035285864"/>
                    </a:ext>
                  </a:extLst>
                </a:gridCol>
              </a:tblGrid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Operator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Example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Result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Show it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531818"/>
                  </a:ext>
                </a:extLst>
              </a:tr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and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And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$x and $y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True if both $x and $y are true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2"/>
                        </a:rPr>
                        <a:t>Try it »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13236"/>
                  </a:ext>
                </a:extLst>
              </a:tr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or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Or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$x or $y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True if either $x or $y is true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3"/>
                        </a:rPr>
                        <a:t>Try it »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450957"/>
                  </a:ext>
                </a:extLst>
              </a:tr>
              <a:tr h="72507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xor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Xor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$x xor $y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True if either $x or $y is true, but not both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4"/>
                        </a:rPr>
                        <a:t>Try it »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538564"/>
                  </a:ext>
                </a:extLst>
              </a:tr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 b="0" i="0" u="none" strike="noStrike">
                          <a:effectLst/>
                          <a:latin typeface="Arial" panose="020B0604020202020204" pitchFamily="34" charset="0"/>
                        </a:rPr>
                        <a:t>&amp;&amp;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And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$x &amp;&amp; $y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True if both $x and $y are true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5"/>
                        </a:rPr>
                        <a:t>Try it »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971760"/>
                  </a:ext>
                </a:extLst>
              </a:tr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 b="0" i="0" u="none" strike="noStrike">
                          <a:effectLst/>
                          <a:latin typeface="Arial" panose="020B0604020202020204" pitchFamily="34" charset="0"/>
                        </a:rPr>
                        <a:t>||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Or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</a:rPr>
                        <a:t>$x || $y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True if either $x or $y is true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6"/>
                        </a:rPr>
                        <a:t>Try it »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011413"/>
                  </a:ext>
                </a:extLst>
              </a:tr>
              <a:tr h="45541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 b="0" i="0" u="none" strike="noStrike">
                          <a:effectLst/>
                          <a:latin typeface="Arial" panose="020B0604020202020204" pitchFamily="34" charset="0"/>
                        </a:rPr>
                        <a:t>!</a:t>
                      </a:r>
                    </a:p>
                  </a:txBody>
                  <a:tcPr marL="149809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Not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!$x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effectLst/>
                          <a:latin typeface="Arial" panose="020B0604020202020204" pitchFamily="34" charset="0"/>
                        </a:rPr>
                        <a:t>True if $x is not true</a:t>
                      </a: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hlinkClick r:id="rId7"/>
                        </a:rPr>
                        <a:t>Try it »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904" marR="74904" marT="74904" marB="7490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9774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0864C031-79AE-4851-FEDB-01086503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ar-JO" altLang="ar-JO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ar-JO" altLang="ar-JO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4161FE8-7386-71E9-5ACA-8CE37218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Logical Operators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1094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AD4D-D234-FB12-B981-9E184E30D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Conditional Statements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C49CB-81D9-CA73-CCF4-F6BA485E0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Very often when you write code, you want to perform different actions for different conditions. You can use conditional statements in your code to do this.</a:t>
            </a:r>
          </a:p>
          <a:p>
            <a:r>
              <a:rPr lang="en-US" dirty="0"/>
              <a:t>In PHP we have the following conditional statements:</a:t>
            </a:r>
          </a:p>
          <a:p>
            <a:pPr lvl="1"/>
            <a:r>
              <a:rPr lang="en-US" sz="2800" dirty="0"/>
              <a:t>if statement - executes some code if one condition is true</a:t>
            </a:r>
          </a:p>
          <a:p>
            <a:pPr lvl="1"/>
            <a:r>
              <a:rPr lang="en-US" sz="2800" dirty="0"/>
              <a:t>if...else statement - executes some code if a condition is true and another code if that condition is false</a:t>
            </a:r>
          </a:p>
          <a:p>
            <a:pPr lvl="1"/>
            <a:r>
              <a:rPr lang="en-US" sz="2800" dirty="0"/>
              <a:t>if...elseif...else statement - executes different codes for more than two conditions</a:t>
            </a:r>
          </a:p>
          <a:p>
            <a:pPr lvl="1"/>
            <a:r>
              <a:rPr lang="en-US" sz="2800" dirty="0"/>
              <a:t>switch statement - selects one of many blocks of code to be executed</a:t>
            </a:r>
            <a:endParaRPr lang="ar-JO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1DF5-E562-544E-FFFB-754781DE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17D5D-D59C-DB1F-CE4C-B45C18FF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0276-0FA7-26F3-4768-20396D01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7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4840-5BC1-4E60-90A5-507CF686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88BB-0376-4000-BF71-DDD61E1F7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PHP?</a:t>
            </a:r>
          </a:p>
          <a:p>
            <a:r>
              <a:rPr lang="en-US" dirty="0"/>
              <a:t>PHP is an acronym for "PHP: Hypertext Preprocessor"</a:t>
            </a:r>
          </a:p>
          <a:p>
            <a:r>
              <a:rPr lang="en-US" dirty="0"/>
              <a:t>PHP is a widely-used, open source scripting language</a:t>
            </a:r>
          </a:p>
          <a:p>
            <a:r>
              <a:rPr lang="en-US" dirty="0"/>
              <a:t>PHP scripts are executed on the server</a:t>
            </a:r>
          </a:p>
          <a:p>
            <a:r>
              <a:rPr lang="en-US" dirty="0"/>
              <a:t>PHP is free to download and use</a:t>
            </a:r>
          </a:p>
          <a:p>
            <a:r>
              <a:rPr lang="en-US" dirty="0">
                <a:solidFill>
                  <a:schemeClr val="accent1"/>
                </a:solidFill>
              </a:rPr>
              <a:t>PHP is an amazing and popular language!</a:t>
            </a:r>
          </a:p>
          <a:p>
            <a:pPr lvl="1"/>
            <a:r>
              <a:rPr lang="en-US" dirty="0"/>
              <a:t>It is powerful enough to be at the core of the biggest blogging system on the web (WordPress)!</a:t>
            </a:r>
          </a:p>
          <a:p>
            <a:pPr lvl="1"/>
            <a:r>
              <a:rPr lang="en-US" dirty="0"/>
              <a:t>It is deep enough to run large social networks!</a:t>
            </a:r>
          </a:p>
          <a:p>
            <a:pPr lvl="1"/>
            <a:r>
              <a:rPr lang="en-US" dirty="0"/>
              <a:t>It is also easy enough to be a beginner's first server side language!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35748-50BE-4BBD-B4F0-12994384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37CD2-E097-4EAA-AA47-552010AB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9E2FA-E5B0-4D27-B070-D7D8E528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48A0-EDAC-B3B1-981A-1E9C485F3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A554C-82A5-A646-0CD9-63B3A14DD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if statement executes some code if one condition is true.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 (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code to be executed if condition is true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&lt;?</a:t>
            </a:r>
            <a:r>
              <a:rPr lang="en-US" sz="3200" dirty="0" err="1">
                <a:solidFill>
                  <a:srgbClr val="FF0000"/>
                </a:solidFill>
              </a:rPr>
              <a:t>php</a:t>
            </a:r>
            <a:r>
              <a:rPr lang="en-US" sz="3200" dirty="0">
                <a:solidFill>
                  <a:srgbClr val="FF0000"/>
                </a:solidFill>
              </a:rPr>
              <a:t> $mark = 50;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if ($mark &gt;= 50) {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	echo "congrats! you passed";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?&gt;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6C429-1B0A-16C4-2005-88BA631DA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5610E-E5F0-E3B0-E50B-0ACD07A4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FA15B-7F54-2F83-72F7-F2B67AC5D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7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698B1-2382-3E6E-F3D2-5BA6C7C9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if...else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F6FB7-8E3B-FEF1-9B98-A3062F154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if...else statement executes some code if a condition is true and another code if that condition is false.</a:t>
            </a:r>
          </a:p>
          <a:p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if (</a:t>
            </a:r>
            <a:r>
              <a:rPr lang="en-US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 {</a:t>
            </a:r>
            <a:br>
              <a:rPr lang="en-US" sz="2200" dirty="0"/>
            </a:br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code to be executed if condition is true;</a:t>
            </a:r>
            <a:br>
              <a:rPr lang="en-US" sz="2200" dirty="0"/>
            </a:br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else {</a:t>
            </a:r>
            <a:br>
              <a:rPr lang="en-US" sz="2200" dirty="0"/>
            </a:br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code to be executed if condition is false;</a:t>
            </a:r>
            <a:br>
              <a:rPr lang="en-US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22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914400" lvl="2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pPr marL="914400" lvl="2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$t = date("H");</a:t>
            </a:r>
          </a:p>
          <a:p>
            <a:pPr marL="914400" lvl="2" indent="0">
              <a:buNone/>
            </a:pP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if ($t &lt; "20") 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b="0" i="0" dirty="0">
                <a:effectLst/>
                <a:latin typeface="Consolas" panose="020B0609020204030204" pitchFamily="49" charset="0"/>
              </a:rPr>
              <a:t>  echo "Have a good day!";</a:t>
            </a:r>
          </a:p>
          <a:p>
            <a:pPr marL="914400" lvl="2" indent="0">
              <a:buNone/>
            </a:pPr>
            <a:r>
              <a:rPr lang="en-US" b="0" i="0" dirty="0">
                <a:effectLst/>
                <a:latin typeface="Consolas" panose="020B0609020204030204" pitchFamily="49" charset="0"/>
              </a:rPr>
              <a:t>} </a:t>
            </a:r>
            <a:b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  echo "Have a good night!";</a:t>
            </a:r>
          </a:p>
          <a:p>
            <a:pPr marL="914400" lvl="2" indent="0">
              <a:buNone/>
            </a:pPr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914400" lvl="2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6643-F9E8-3AA8-2CB5-7D11E0099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38026-6B7C-D7AA-4F35-ADE090CA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3802A-DA7B-2C5C-A5A9-FAD51ED1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2FDE-3678-B81F-3D33-9BC00059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switch Statement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21E2-E055-8C9C-8E2C-F50269A7B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the switch statement to select one of many blocks of code to be executed.</a:t>
            </a:r>
          </a:p>
          <a:p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switch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label1</a:t>
            </a:r>
            <a:r>
              <a:rPr lang="en-US" sz="2400" b="0" i="1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code to be executed if n=label1;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 break;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label2</a:t>
            </a:r>
            <a:r>
              <a:rPr lang="en-US" sz="2400" b="0" i="1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code to be executed if n=label2;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break;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label3</a:t>
            </a:r>
            <a:r>
              <a:rPr lang="en-US" sz="2400" b="0" i="1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: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code to be executed if n=label3;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 break;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...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default:</a:t>
            </a:r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code to be executed if n is different from all labels;</a:t>
            </a:r>
            <a:br>
              <a:rPr lang="en-US" sz="2400" dirty="0"/>
            </a:br>
            <a:r>
              <a:rPr lang="en-US" sz="24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2400" dirty="0">
              <a:solidFill>
                <a:schemeClr val="accent1"/>
              </a:solidFill>
            </a:endParaRP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FB201-9D02-223E-DD69-37A7F60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39F2A-48E3-DAA3-A6FD-462843727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BF6ED-7A56-12EF-C117-625D8A7D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5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D7AF4-CD80-60CC-C277-AC00DB2F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switch Statement Example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57793-54DC-ADB3-5833-C5D09A2A7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$</a:t>
            </a:r>
            <a:r>
              <a:rPr lang="en-US" dirty="0" err="1"/>
              <a:t>favcolor</a:t>
            </a:r>
            <a:r>
              <a:rPr lang="en-US" dirty="0"/>
              <a:t> = "black";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</a:rPr>
              <a:t>switch ($</a:t>
            </a:r>
            <a:r>
              <a:rPr lang="en-US" dirty="0" err="1">
                <a:solidFill>
                  <a:schemeClr val="accent1"/>
                </a:solidFill>
              </a:rPr>
              <a:t>favcolor</a:t>
            </a:r>
            <a:r>
              <a:rPr lang="en-US" dirty="0">
                <a:solidFill>
                  <a:schemeClr val="accent1"/>
                </a:solidFill>
              </a:rPr>
              <a:t>)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</a:rPr>
              <a:t>  case "red":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echo "Your favorite color is red!";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case "blue":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echo "Your favorite color is blue!";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1"/>
                </a:solidFill>
              </a:rPr>
              <a:t>  case "green":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echo "Your favorite color is green!";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default: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echo "Your favorite color is neither red, blue, nor green!";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?&gt;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F67D5-AC45-C370-7CFD-DF8E7F89A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141B3-532F-ACD8-114A-6C873AE6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29593-C5CB-2A99-7989-FEC1E429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5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246A1-03B8-F952-E21A-F53853C8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Loops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174B2-AEEB-1031-D8D9-59D51D266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Loops are used to execute the same block of code again and again, as long as a certain condition is true.</a:t>
            </a:r>
          </a:p>
          <a:p>
            <a:r>
              <a:rPr lang="en-US" dirty="0"/>
              <a:t>In PHP, we have the following loop types: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while</a:t>
            </a:r>
            <a:r>
              <a:rPr lang="en-US" sz="2800" dirty="0"/>
              <a:t> - loops through a block of code as long as the specified condition is true</a:t>
            </a:r>
          </a:p>
          <a:p>
            <a:pPr lvl="1"/>
            <a:r>
              <a:rPr lang="en-US" sz="2800" dirty="0"/>
              <a:t>do...while - loops through a block of code once, and then repeats the loop as long as the specified condition is true</a:t>
            </a:r>
          </a:p>
          <a:p>
            <a:pPr lvl="1"/>
            <a:r>
              <a:rPr lang="en-US" sz="2800" dirty="0"/>
              <a:t>for - loops through a block of code a specified number of times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foreach</a:t>
            </a:r>
            <a:r>
              <a:rPr lang="en-US" sz="2800" dirty="0"/>
              <a:t> - loops through a block of code for each element in an array</a:t>
            </a:r>
            <a:endParaRPr lang="ar-JO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55B3E-F0B4-07B1-B920-C91504952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FBCFA-13FD-3A6D-ECBA-AA74595B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5B161-1150-1013-9E2F-B41F82D3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7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BB6BD-133C-3159-CC7E-9624B7F12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85952-EC1F-94BD-BC4D-BADC12EA1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while loop - Loops through a block of code as long as the specified condition is true.</a:t>
            </a:r>
          </a:p>
          <a:p>
            <a:r>
              <a:rPr lang="en-US" sz="2400" dirty="0"/>
              <a:t>Syntax:</a:t>
            </a:r>
          </a:p>
          <a:p>
            <a:pPr marL="457200" lvl="1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while (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 is true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sz="1800" dirty="0"/>
            </a:br>
            <a:r>
              <a:rPr lang="en-US" sz="18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code to be executed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sz="1800" dirty="0"/>
            </a:br>
            <a:r>
              <a:rPr lang="en-US" sz="1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dirty="0"/>
              <a:t>Example: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$x = 1;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while($x &lt;= 5)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echo "The number is: $x &lt;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sz="2000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$x++;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 </a:t>
            </a:r>
          </a:p>
          <a:p>
            <a:pPr marL="457200" lvl="1" indent="0">
              <a:buNone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 </a:t>
            </a:r>
            <a:endParaRPr lang="en-US" sz="2000" dirty="0"/>
          </a:p>
          <a:p>
            <a:endParaRPr lang="ar-JO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6025E-FE02-E597-73D4-EEA225C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185DC-C934-82A4-104B-A240B303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9C5FF-249F-6AB9-CBA0-CE4D82893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8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00DD8-BAA0-3FFF-6913-F6193DC3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foreach Loop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F53F4-2286-5077-30BE-34B8ACE24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foreach loop - Loops through a block of code for each element in an array.</a:t>
            </a:r>
          </a:p>
          <a:p>
            <a:r>
              <a:rPr lang="en-US" dirty="0"/>
              <a:t>The foreach loop works only on arrays, and is used to loop through each key/value pair in an array.</a:t>
            </a:r>
          </a:p>
          <a:p>
            <a:r>
              <a:rPr lang="en-US" dirty="0"/>
              <a:t>Syntax: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foreach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en-US" b="0" i="1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array 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lang="en-US" b="0" i="1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chemeClr val="accent6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0" i="1" dirty="0">
                <a:solidFill>
                  <a:schemeClr val="accent6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1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code to be executed;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For every loop iteration, the value of the current array element is assigned to $value and the array pointer is moved by one, until it reaches the last array element.</a:t>
            </a:r>
          </a:p>
          <a:p>
            <a:endParaRPr lang="en-US" dirty="0"/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2964A-2176-0C5E-0209-5B37714D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9DE08-1688-3DC2-D96F-986013F20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44718-8297-6EFF-0AA0-29E99344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3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928ED-AB08-073F-FBCD-53284272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foreach Examples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AABBC-67BC-FB81-FB92-AE4DE4C8D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 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$colors </a:t>
            </a:r>
            <a:r>
              <a:rPr lang="en-US" dirty="0"/>
              <a:t>= array("red", "green", "blue", "yellow");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foreach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$colors </a:t>
            </a:r>
            <a:r>
              <a:rPr lang="en-US" dirty="0"/>
              <a:t>as </a:t>
            </a:r>
            <a:r>
              <a:rPr lang="en-US" dirty="0">
                <a:solidFill>
                  <a:schemeClr val="accent1"/>
                </a:solidFill>
              </a:rPr>
              <a:t>$value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echo "</a:t>
            </a:r>
            <a:r>
              <a:rPr lang="en-US" dirty="0">
                <a:solidFill>
                  <a:schemeClr val="accent1"/>
                </a:solidFill>
              </a:rPr>
              <a:t>$value </a:t>
            </a:r>
            <a:r>
              <a:rPr lang="en-US" dirty="0"/>
              <a:t>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$age </a:t>
            </a:r>
            <a:r>
              <a:rPr lang="en-US" dirty="0"/>
              <a:t>= array("Peter"=&gt;"35", "Ben"=&gt;"37", "Joe"=&gt;"43");</a:t>
            </a:r>
          </a:p>
          <a:p>
            <a:pPr marL="0" indent="0">
              <a:buNone/>
            </a:pPr>
            <a:r>
              <a:rPr lang="en-US" dirty="0"/>
              <a:t>foreach(</a:t>
            </a:r>
            <a:r>
              <a:rPr lang="en-US" dirty="0">
                <a:solidFill>
                  <a:srgbClr val="FF0000"/>
                </a:solidFill>
              </a:rPr>
              <a:t>$age </a:t>
            </a:r>
            <a:r>
              <a:rPr lang="en-US" dirty="0"/>
              <a:t>as </a:t>
            </a:r>
            <a:r>
              <a:rPr lang="en-US" dirty="0">
                <a:solidFill>
                  <a:srgbClr val="00B050"/>
                </a:solidFill>
              </a:rPr>
              <a:t>$x</a:t>
            </a:r>
            <a:r>
              <a:rPr lang="en-US" dirty="0"/>
              <a:t> =&gt; </a:t>
            </a:r>
            <a:r>
              <a:rPr lang="en-US" dirty="0">
                <a:solidFill>
                  <a:schemeClr val="accent1"/>
                </a:solidFill>
              </a:rPr>
              <a:t>$</a:t>
            </a:r>
            <a:r>
              <a:rPr lang="en-US" dirty="0" err="1">
                <a:solidFill>
                  <a:schemeClr val="accent1"/>
                </a:solidFill>
              </a:rPr>
              <a:t>val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echo "</a:t>
            </a:r>
            <a:r>
              <a:rPr lang="en-US" dirty="0">
                <a:solidFill>
                  <a:srgbClr val="00B050"/>
                </a:solidFill>
              </a:rPr>
              <a:t>$x </a:t>
            </a:r>
            <a:r>
              <a:rPr lang="en-US" dirty="0"/>
              <a:t>= </a:t>
            </a:r>
            <a:r>
              <a:rPr lang="en-US" dirty="0">
                <a:solidFill>
                  <a:schemeClr val="accent1"/>
                </a:solidFill>
              </a:rPr>
              <a:t>$</a:t>
            </a:r>
            <a:r>
              <a:rPr lang="en-US" dirty="0" err="1">
                <a:solidFill>
                  <a:schemeClr val="accent1"/>
                </a:solidFill>
              </a:rPr>
              <a:t>val</a:t>
            </a:r>
            <a:r>
              <a:rPr lang="en-US" dirty="0"/>
              <a:t>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D569E-C921-A8F2-1DD5-F4EB48EE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A7A6F-EE62-5975-9258-41888EE1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C8584-B562-4ACC-3F7B-9D4EECBC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5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F0E5-CC93-4FEC-B0DA-CC5D4C24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&amp; Require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1B8F-DD37-4270-A1D0-3C22B8A75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include (or require) statement takes all the text/code/markup that exists in the specified file and copies it into the file that uses the include statement.</a:t>
            </a:r>
          </a:p>
          <a:p>
            <a:r>
              <a:rPr lang="en-US" dirty="0"/>
              <a:t>Including files is very useful when you want to include the same PHP, HTML, or text on multiple pages of a website.</a:t>
            </a:r>
          </a:p>
          <a:p>
            <a:r>
              <a:rPr lang="en-US" dirty="0"/>
              <a:t>The include and require statements are identical, except upon failure:</a:t>
            </a:r>
          </a:p>
          <a:p>
            <a:pPr lvl="1"/>
            <a:r>
              <a:rPr lang="en-US" dirty="0"/>
              <a:t>require will produce a fatal error (E_COMPILE_ERROR) and stop the script</a:t>
            </a:r>
          </a:p>
          <a:p>
            <a:pPr lvl="1"/>
            <a:r>
              <a:rPr lang="en-US" dirty="0"/>
              <a:t>include will only produce a warning (E_WARNING) and the script will continue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include '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';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or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require '</a:t>
            </a: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filename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';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E3202-B17B-4508-BDBA-6C55F2ED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41BC6-FA3C-4513-B884-BB764EFDD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6BBED-E4E7-4330-BCEE-F4507141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60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C8BD1-D93D-9105-3697-A4F6C2D1C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		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77AFA-6289-941A-77DB-4EA6B59CE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&lt;?</a:t>
            </a:r>
            <a:r>
              <a:rPr lang="en-US" sz="2800" dirty="0" err="1"/>
              <a:t>php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function </a:t>
            </a:r>
            <a:r>
              <a:rPr lang="en-US" sz="2800" dirty="0" err="1"/>
              <a:t>isPrime</a:t>
            </a:r>
            <a:r>
              <a:rPr lang="en-US" sz="2800" dirty="0"/>
              <a:t>($num)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    if ($num &lt;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        return false;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    for ($</a:t>
            </a:r>
            <a:r>
              <a:rPr lang="en-US" sz="2800" dirty="0" err="1"/>
              <a:t>i</a:t>
            </a:r>
            <a:r>
              <a:rPr lang="en-US" sz="2800" dirty="0"/>
              <a:t> = 2; $</a:t>
            </a:r>
            <a:r>
              <a:rPr lang="en-US" sz="2800" dirty="0" err="1"/>
              <a:t>i</a:t>
            </a:r>
            <a:r>
              <a:rPr lang="en-US" sz="2800" dirty="0"/>
              <a:t> &lt;= sqrt($num); $</a:t>
            </a:r>
            <a:r>
              <a:rPr lang="en-US" sz="2800" dirty="0" err="1"/>
              <a:t>i</a:t>
            </a:r>
            <a:r>
              <a:rPr lang="en-US" sz="2800" dirty="0"/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        if ($num % $</a:t>
            </a:r>
            <a:r>
              <a:rPr lang="en-US" sz="2800" dirty="0" err="1"/>
              <a:t>i</a:t>
            </a:r>
            <a:r>
              <a:rPr lang="en-US" sz="2800" dirty="0"/>
              <a:t> == 0) {            return false;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}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return true;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}</a:t>
            </a: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1F5F5-5CFD-7628-1F5D-F698CFA6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087E1-3C3B-6380-BB37-C7341973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765D-CA5B-36D0-0EAF-2E668F07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2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026CF-CD82-48B9-B292-3A4A2260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PHP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E338-BCE5-4C52-9A28-7FE584CE4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PHP can generate dynamic page content</a:t>
            </a:r>
          </a:p>
          <a:p>
            <a:r>
              <a:rPr lang="en-US" dirty="0"/>
              <a:t>PHP can create, open, read, write, delete, and close files on the server</a:t>
            </a:r>
          </a:p>
          <a:p>
            <a:r>
              <a:rPr lang="en-US" dirty="0"/>
              <a:t>PHP can collect form data</a:t>
            </a:r>
          </a:p>
          <a:p>
            <a:r>
              <a:rPr lang="en-US" dirty="0"/>
              <a:t>PHP can send and receive cookies</a:t>
            </a:r>
          </a:p>
          <a:p>
            <a:r>
              <a:rPr lang="en-US" dirty="0"/>
              <a:t>PHP can add, delete, modify data in your database</a:t>
            </a:r>
          </a:p>
          <a:p>
            <a:r>
              <a:rPr lang="en-US" dirty="0"/>
              <a:t>PHP can be used to control user-access</a:t>
            </a:r>
          </a:p>
          <a:p>
            <a:r>
              <a:rPr lang="en-US" dirty="0"/>
              <a:t>PHP can encrypt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690A8-B569-49A7-AEDF-63F76611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96BAF-88F4-441B-BAA9-172A5B05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B1BBC-D996-4077-A955-93930EA4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4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972AC-5AF6-4BBC-1395-89A881A9A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33B2-8C1A-B154-D3E2-C7FAD5F1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Cool 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2F857-EB91-B919-2F52-2C3324187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20291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&lt;html lang="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&lt;title&gt;Random Password&lt;/title&gt;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&lt;style&gt;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body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  font-family: Arial, sans-serif;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  text-align: center;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  margin: 100px;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p {color: blue;            font-size: 18px;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.message {font-size: 16px; margin-top: 10px;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&lt;/style&gt;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&lt;body&gt;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83354-FF2A-7D2E-B004-38F6D1B22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39F95-9E69-2515-8C5E-3CF52BDA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2363F-F222-19E0-B199-72918361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97151B-BF5D-C625-A3F3-3543BE05578B}"/>
              </a:ext>
            </a:extLst>
          </p:cNvPr>
          <p:cNvSpPr txBox="1">
            <a:spLocks/>
          </p:cNvSpPr>
          <p:nvPr/>
        </p:nvSpPr>
        <p:spPr>
          <a:xfrm>
            <a:off x="4336869" y="1825625"/>
            <a:ext cx="7016934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&lt;?</a:t>
            </a:r>
            <a:r>
              <a:rPr lang="en-US" sz="1600" dirty="0" err="1"/>
              <a:t>php</a:t>
            </a: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function </a:t>
            </a:r>
            <a:r>
              <a:rPr lang="en-US" sz="1600" dirty="0" err="1"/>
              <a:t>generateRandomPassword</a:t>
            </a:r>
            <a:r>
              <a:rPr lang="en-US" sz="1600" dirty="0"/>
              <a:t>($</a:t>
            </a:r>
            <a:r>
              <a:rPr lang="en-US" sz="1600" dirty="0">
                <a:solidFill>
                  <a:schemeClr val="accent1"/>
                </a:solidFill>
              </a:rPr>
              <a:t>length</a:t>
            </a:r>
            <a:r>
              <a:rPr lang="en-US" sz="1600" dirty="0"/>
              <a:t> = 15) </a:t>
            </a:r>
            <a:r>
              <a:rPr lang="en-US" sz="1600" dirty="0">
                <a:solidFill>
                  <a:schemeClr val="accent1"/>
                </a:solidFill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</a:rPr>
              <a:t>    $characters = 'abcdefghijklmnopqrstuvwxyzABCDEFGHIJKLMNOPQRSTUVWXYZ0123456789!@#$%^&amp;*()_+[]{}|;:,.&lt;&gt;?';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</a:rPr>
              <a:t>    $password = ''</a:t>
            </a:r>
            <a:r>
              <a:rPr lang="en-US" sz="1600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    for ($</a:t>
            </a:r>
            <a:r>
              <a:rPr lang="en-US" sz="1600" dirty="0" err="1"/>
              <a:t>i</a:t>
            </a:r>
            <a:r>
              <a:rPr lang="en-US" sz="1600" dirty="0"/>
              <a:t> = 0; $</a:t>
            </a:r>
            <a:r>
              <a:rPr lang="en-US" sz="1600" dirty="0" err="1"/>
              <a:t>i</a:t>
            </a:r>
            <a:r>
              <a:rPr lang="en-US" sz="1600" dirty="0"/>
              <a:t> &lt; $</a:t>
            </a:r>
            <a:r>
              <a:rPr lang="en-US" sz="1600" dirty="0">
                <a:solidFill>
                  <a:schemeClr val="accent1"/>
                </a:solidFill>
              </a:rPr>
              <a:t>length</a:t>
            </a:r>
            <a:r>
              <a:rPr lang="en-US" sz="1600" dirty="0"/>
              <a:t>; $</a:t>
            </a:r>
            <a:r>
              <a:rPr lang="en-US" sz="1600" dirty="0" err="1"/>
              <a:t>i</a:t>
            </a:r>
            <a:r>
              <a:rPr lang="en-US" sz="1600" dirty="0"/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        $password .= $characters[</a:t>
            </a:r>
            <a:r>
              <a:rPr lang="en-US" sz="1600" dirty="0">
                <a:solidFill>
                  <a:srgbClr val="FF0000"/>
                </a:solidFill>
              </a:rPr>
              <a:t>rand</a:t>
            </a:r>
            <a:r>
              <a:rPr lang="en-US" sz="1600" dirty="0"/>
              <a:t>(0, </a:t>
            </a:r>
            <a:r>
              <a:rPr lang="en-US" sz="1600" dirty="0" err="1">
                <a:solidFill>
                  <a:schemeClr val="accent1"/>
                </a:solidFill>
              </a:rPr>
              <a:t>strlen</a:t>
            </a:r>
            <a:r>
              <a:rPr lang="en-US" sz="1600" dirty="0"/>
              <a:t>($characters) - 1)];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chemeClr val="accent1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    return $password;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$</a:t>
            </a:r>
            <a:r>
              <a:rPr lang="en-US" sz="1600" dirty="0" err="1"/>
              <a:t>randomPassword</a:t>
            </a:r>
            <a:r>
              <a:rPr lang="en-US" sz="1600" dirty="0"/>
              <a:t> = </a:t>
            </a:r>
            <a:r>
              <a:rPr lang="en-US" sz="1600" dirty="0" err="1"/>
              <a:t>generateRandomPassword</a:t>
            </a:r>
            <a:r>
              <a:rPr lang="en-US" sz="1600" dirty="0"/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echo "Random Password: " . $</a:t>
            </a:r>
            <a:r>
              <a:rPr lang="en-US" sz="1600" dirty="0" err="1"/>
              <a:t>randomPassword</a:t>
            </a:r>
            <a:r>
              <a:rPr lang="en-US" sz="1600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?&gt;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/>
              <a:t>&lt;/div&gt;&lt;/body&gt;&lt;/html&gt;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6296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64737-2990-50B9-D9FF-125C9E8C7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72B2-1571-8ABE-E7D9-93DE8D049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8612"/>
          </a:xfrm>
        </p:spPr>
        <p:txBody>
          <a:bodyPr>
            <a:normAutofit fontScale="90000"/>
          </a:bodyPr>
          <a:lstStyle/>
          <a:p>
            <a:r>
              <a:rPr lang="en-US" dirty="0"/>
              <a:t>Cool 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FEF8C-A9E1-7651-A017-02E73E520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33125"/>
            <a:ext cx="4204063" cy="49438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&lt;!DOCTYPE html&gt;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&lt;html lang="</a:t>
            </a:r>
            <a:r>
              <a:rPr lang="en-US" sz="1400" dirty="0" err="1"/>
              <a:t>en</a:t>
            </a:r>
            <a:r>
              <a:rPr lang="en-US" sz="1400" dirty="0"/>
              <a:t>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&lt;meta charset="UTF-8"&gt;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&lt;meta name="viewport" content="width=device-width, initial-scale=1.0"&gt;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&lt;title&gt;Prime Number Checker&lt;/title&gt;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&lt;style&gt;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    body {      font-family: Arial, sans-serif;            text-align: center;            margin: 50px;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    form {margin-top: 20px;}        h2 {color: #4CAF50; }        .error {color: #FF0000;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&lt;/style&gt;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&lt;/head&gt;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&lt;?</a:t>
            </a:r>
            <a:r>
              <a:rPr lang="en-US" sz="1400" dirty="0" err="1"/>
              <a:t>php</a:t>
            </a:r>
            <a:endParaRPr lang="en-US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function </a:t>
            </a:r>
            <a:r>
              <a:rPr lang="en-US" sz="1400" dirty="0" err="1"/>
              <a:t>isPrime</a:t>
            </a:r>
            <a:r>
              <a:rPr lang="en-US" sz="1400" dirty="0"/>
              <a:t>($num)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if ($num &lt;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    return false;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for ($</a:t>
            </a:r>
            <a:r>
              <a:rPr lang="en-US" sz="1400" dirty="0" err="1"/>
              <a:t>i</a:t>
            </a:r>
            <a:r>
              <a:rPr lang="en-US" sz="1400" dirty="0"/>
              <a:t> = 2; $</a:t>
            </a:r>
            <a:r>
              <a:rPr lang="en-US" sz="1400" dirty="0" err="1"/>
              <a:t>i</a:t>
            </a:r>
            <a:r>
              <a:rPr lang="en-US" sz="1400" dirty="0"/>
              <a:t> &lt;= sqrt($num); $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        if ($num % $</a:t>
            </a:r>
            <a:r>
              <a:rPr lang="en-US" sz="1400" dirty="0" err="1"/>
              <a:t>i</a:t>
            </a:r>
            <a:r>
              <a:rPr lang="en-US" sz="1400" dirty="0"/>
              <a:t> == 0) {            return false;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/>
              <a:t>}    return true;}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09784-8F1F-35F9-A37D-B8D3FCEA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2C0F-2EB1-648D-2162-5F5BACDD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117BA-2AB3-4857-4F79-95B50DF8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DEF8DDA-5911-4584-2997-5B80F190C812}"/>
              </a:ext>
            </a:extLst>
          </p:cNvPr>
          <p:cNvSpPr txBox="1">
            <a:spLocks/>
          </p:cNvSpPr>
          <p:nvPr/>
        </p:nvSpPr>
        <p:spPr>
          <a:xfrm>
            <a:off x="5207725" y="1233125"/>
            <a:ext cx="6146077" cy="49438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$</a:t>
            </a:r>
            <a:r>
              <a:rPr lang="en-US" sz="2000" dirty="0" err="1"/>
              <a:t>userNumber</a:t>
            </a:r>
            <a:r>
              <a:rPr lang="en-US" sz="2000" dirty="0"/>
              <a:t> = $</a:t>
            </a:r>
            <a:r>
              <a:rPr lang="en-US" sz="2000" dirty="0" err="1"/>
              <a:t>resultMessage</a:t>
            </a:r>
            <a:r>
              <a:rPr lang="en-US" sz="2000" dirty="0"/>
              <a:t> = "";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if ($_SERVER["REQUEST_METHOD"] == "POST")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$</a:t>
            </a:r>
            <a:r>
              <a:rPr lang="en-US" sz="2000" dirty="0" err="1"/>
              <a:t>userNumber</a:t>
            </a:r>
            <a:r>
              <a:rPr lang="en-US" sz="2000" dirty="0"/>
              <a:t> = </a:t>
            </a:r>
            <a:r>
              <a:rPr lang="en-US" sz="2000" dirty="0" err="1"/>
              <a:t>isset</a:t>
            </a:r>
            <a:r>
              <a:rPr lang="en-US" sz="2000" dirty="0"/>
              <a:t>($_POST["number"]) ? (int)$_POST["number"] :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if (</a:t>
            </a:r>
            <a:r>
              <a:rPr lang="en-US" sz="2000" dirty="0" err="1"/>
              <a:t>isPrime</a:t>
            </a:r>
            <a:r>
              <a:rPr lang="en-US" sz="2000" dirty="0"/>
              <a:t>($</a:t>
            </a:r>
            <a:r>
              <a:rPr lang="en-US" sz="2000" dirty="0" err="1"/>
              <a:t>userNumber</a:t>
            </a:r>
            <a:r>
              <a:rPr lang="en-US" sz="2000" dirty="0"/>
              <a:t>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$</a:t>
            </a:r>
            <a:r>
              <a:rPr lang="en-US" sz="2000" dirty="0" err="1"/>
              <a:t>resultMessage</a:t>
            </a:r>
            <a:r>
              <a:rPr lang="en-US" sz="2000" dirty="0"/>
              <a:t> = "Yes, $</a:t>
            </a:r>
            <a:r>
              <a:rPr lang="en-US" sz="2000" dirty="0" err="1"/>
              <a:t>userNumber</a:t>
            </a:r>
            <a:r>
              <a:rPr lang="en-US" sz="2000" dirty="0"/>
              <a:t> is a prime number!";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}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$</a:t>
            </a:r>
            <a:r>
              <a:rPr lang="en-US" sz="2000" dirty="0" err="1"/>
              <a:t>nextPrime</a:t>
            </a:r>
            <a:r>
              <a:rPr lang="en-US" sz="2000" dirty="0"/>
              <a:t> = $</a:t>
            </a:r>
            <a:r>
              <a:rPr lang="en-US" sz="2000" dirty="0" err="1"/>
              <a:t>userNumber</a:t>
            </a:r>
            <a:r>
              <a:rPr lang="en-US" sz="2000" dirty="0"/>
              <a:t> + 1;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while (!</a:t>
            </a:r>
            <a:r>
              <a:rPr lang="en-US" sz="2000" dirty="0" err="1"/>
              <a:t>isPrime</a:t>
            </a:r>
            <a:r>
              <a:rPr lang="en-US" sz="2000" dirty="0"/>
              <a:t>($</a:t>
            </a:r>
            <a:r>
              <a:rPr lang="en-US" sz="2000" dirty="0" err="1"/>
              <a:t>nextPrime</a:t>
            </a:r>
            <a:r>
              <a:rPr lang="en-US" sz="2000" dirty="0"/>
              <a:t>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    $</a:t>
            </a:r>
            <a:r>
              <a:rPr lang="en-US" sz="2000" dirty="0" err="1"/>
              <a:t>nextPrime</a:t>
            </a:r>
            <a:r>
              <a:rPr lang="en-US" sz="2000" dirty="0"/>
              <a:t>++;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    $</a:t>
            </a:r>
            <a:r>
              <a:rPr lang="en-US" sz="2000" dirty="0" err="1"/>
              <a:t>resultMessage</a:t>
            </a:r>
            <a:r>
              <a:rPr lang="en-US" sz="2000" dirty="0"/>
              <a:t> = "No, $</a:t>
            </a:r>
            <a:r>
              <a:rPr lang="en-US" sz="2000" dirty="0" err="1"/>
              <a:t>userNumber</a:t>
            </a:r>
            <a:r>
              <a:rPr lang="en-US" sz="2000" dirty="0"/>
              <a:t> is not a prime number. The next prime number is $</a:t>
            </a:r>
            <a:r>
              <a:rPr lang="en-US" sz="2000" dirty="0" err="1"/>
              <a:t>nextPrime</a:t>
            </a:r>
            <a:r>
              <a:rPr lang="en-US" sz="2000" dirty="0"/>
              <a:t>.";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}}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?&gt;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&lt;h2&gt;&lt;?</a:t>
            </a:r>
            <a:r>
              <a:rPr lang="en-US" sz="2000" dirty="0" err="1"/>
              <a:t>php</a:t>
            </a:r>
            <a:r>
              <a:rPr lang="en-US" sz="2000" dirty="0"/>
              <a:t> echo $</a:t>
            </a:r>
            <a:r>
              <a:rPr lang="en-US" sz="2000" dirty="0" err="1"/>
              <a:t>resultMessage</a:t>
            </a:r>
            <a:r>
              <a:rPr lang="en-US" sz="2000" dirty="0"/>
              <a:t>; ?&gt;&lt;/h2&gt;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&lt;form method="post" action="&lt;?</a:t>
            </a:r>
            <a:r>
              <a:rPr lang="en-US" sz="2000" dirty="0" err="1"/>
              <a:t>php</a:t>
            </a:r>
            <a:r>
              <a:rPr lang="en-US" sz="2000" dirty="0"/>
              <a:t> echo </a:t>
            </a:r>
            <a:r>
              <a:rPr lang="en-US" sz="2000" dirty="0" err="1"/>
              <a:t>htmlspecialchars</a:t>
            </a:r>
            <a:r>
              <a:rPr lang="en-US" sz="2000" dirty="0"/>
              <a:t>($_SERVER["PHP_SELF"]); ?&gt;"&gt;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&lt;label for="number"&gt;Enter a number:&lt;/label&gt;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&lt;input type="number" id="number" name="number" value="&lt;?</a:t>
            </a:r>
            <a:r>
              <a:rPr lang="en-US" sz="2000" dirty="0" err="1"/>
              <a:t>php</a:t>
            </a:r>
            <a:r>
              <a:rPr lang="en-US" sz="2000" dirty="0"/>
              <a:t> echo $</a:t>
            </a:r>
            <a:r>
              <a:rPr lang="en-US" sz="2000" dirty="0" err="1"/>
              <a:t>userNumber</a:t>
            </a:r>
            <a:r>
              <a:rPr lang="en-US" sz="2000" dirty="0"/>
              <a:t>; ?&gt;" required&gt;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&lt;button type="submit"&gt;Check Prime&lt;/button&gt;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&lt;/form&gt;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&lt;/body&gt;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8288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3C72-89F2-49EE-BFF4-27A1C21CD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78D79-87A7-4477-80F7-C96EEEA8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0070C0"/>
                </a:solidFill>
              </a:rPr>
              <a:t>Stitch PHP with Bootstrap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AD3B4-82E7-4255-A1EE-7DC3A95C7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36AD-52F3-4A27-83FF-40860B67B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7DD7D-13E2-4AB8-9C16-7A2662E2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2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8DF4-31E6-48DD-B4CD-C4DC4898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5CF7C-831D-4B1F-B281-869AB7F29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PHP script can be placed anywhere in the document.</a:t>
            </a:r>
          </a:p>
          <a:p>
            <a:r>
              <a:rPr lang="en-US" dirty="0"/>
              <a:t>A PHP script starts with &lt;?</a:t>
            </a:r>
            <a:r>
              <a:rPr lang="en-US" dirty="0" err="1"/>
              <a:t>php</a:t>
            </a:r>
            <a:r>
              <a:rPr lang="en-US" dirty="0"/>
              <a:t> and ends with ?&gt;</a:t>
            </a:r>
          </a:p>
          <a:p>
            <a:r>
              <a:rPr lang="en-US" dirty="0"/>
              <a:t>In PHP, keywords (e.g. if, else, while, echo, etc.), classes, functions, and user-defined functions are not case-sensitive.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646A3-07CE-42D7-BFDB-C8A629BF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A1954-E2B8-4998-99F4-6F160938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BE1-0A70-4F24-BE68-9BF95779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2C8969-8CB4-422C-9155-72539065EC21}"/>
              </a:ext>
            </a:extLst>
          </p:cNvPr>
          <p:cNvSpPr/>
          <p:nvPr/>
        </p:nvSpPr>
        <p:spPr>
          <a:xfrm>
            <a:off x="3177417" y="4145279"/>
            <a:ext cx="5837165" cy="1480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&lt;?</a:t>
            </a:r>
            <a:r>
              <a:rPr lang="en-US" sz="24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php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// PHP code goes here</a:t>
            </a:r>
          </a:p>
          <a:p>
            <a:pPr algn="ctr"/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23651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05F1-FB97-4809-B855-111B645A2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Running PHP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C9EB5-39F5-47CF-9C0D-90DD25E7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Running PHP needs three main requirements</a:t>
            </a:r>
          </a:p>
          <a:p>
            <a:pPr lvl="1"/>
            <a:r>
              <a:rPr lang="en-US" dirty="0"/>
              <a:t>PHP, the language itself</a:t>
            </a:r>
          </a:p>
          <a:p>
            <a:pPr lvl="1"/>
            <a:r>
              <a:rPr lang="en-US" dirty="0"/>
              <a:t>Web Server such as Apache, Nginx</a:t>
            </a:r>
          </a:p>
          <a:p>
            <a:pPr lvl="1"/>
            <a:r>
              <a:rPr lang="en-US" dirty="0"/>
              <a:t>Database such </a:t>
            </a:r>
            <a:r>
              <a:rPr lang="en-US" dirty="0" err="1"/>
              <a:t>MySql</a:t>
            </a:r>
            <a:r>
              <a:rPr lang="en-US" dirty="0"/>
              <a:t>, MariaDB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7AD9-D425-45DA-8623-2A9D2E377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5A15E-CBA3-405B-B7BA-E9AA7F34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31678-7AD2-4EF9-BF7B-0EC47311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4A21-E805-4A7E-B003-F9EB0E56220C}"/>
              </a:ext>
            </a:extLst>
          </p:cNvPr>
          <p:cNvSpPr/>
          <p:nvPr/>
        </p:nvSpPr>
        <p:spPr>
          <a:xfrm>
            <a:off x="2333898" y="3546316"/>
            <a:ext cx="6992982" cy="2244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algn="ctr"/>
            <a:r>
              <a:rPr lang="en-US" dirty="0"/>
              <a:t>echo “Hello World!";</a:t>
            </a:r>
          </a:p>
          <a:p>
            <a:pPr algn="ctr"/>
            <a:r>
              <a:rPr lang="en-US" dirty="0"/>
              <a:t>?&gt;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7FB235-EBD5-45CB-B918-3C091695C438}"/>
              </a:ext>
            </a:extLst>
          </p:cNvPr>
          <p:cNvSpPr txBox="1"/>
          <p:nvPr/>
        </p:nvSpPr>
        <p:spPr>
          <a:xfrm>
            <a:off x="5033555" y="5815846"/>
            <a:ext cx="159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PHP Environment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547E3A-3E34-4477-8382-DF8875A7FBED}"/>
              </a:ext>
            </a:extLst>
          </p:cNvPr>
          <p:cNvSpPr/>
          <p:nvPr/>
        </p:nvSpPr>
        <p:spPr>
          <a:xfrm>
            <a:off x="2760617" y="4885509"/>
            <a:ext cx="1733006" cy="5573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36D993-2771-4811-A515-96E60AC139C6}"/>
              </a:ext>
            </a:extLst>
          </p:cNvPr>
          <p:cNvSpPr/>
          <p:nvPr/>
        </p:nvSpPr>
        <p:spPr>
          <a:xfrm>
            <a:off x="7282543" y="4894238"/>
            <a:ext cx="1733006" cy="5573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MySql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B6A13-CC6B-4DB6-A27C-D974925B3B72}"/>
              </a:ext>
            </a:extLst>
          </p:cNvPr>
          <p:cNvSpPr/>
          <p:nvPr/>
        </p:nvSpPr>
        <p:spPr>
          <a:xfrm>
            <a:off x="5021580" y="4885509"/>
            <a:ext cx="1733006" cy="5573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Apache </a:t>
            </a:r>
          </a:p>
        </p:txBody>
      </p:sp>
    </p:spTree>
    <p:extLst>
      <p:ext uri="{BB962C8B-B14F-4D97-AF65-F5344CB8AC3E}">
        <p14:creationId xmlns:p14="http://schemas.microsoft.com/office/powerpoint/2010/main" val="232047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9640F-878A-436F-AE1E-DA4D95FD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World!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3992-748D-48CD-AA1F-F1D9F63F6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Consolas" panose="020B0609020204030204" pitchFamily="49" charset="0"/>
              </a:rPr>
              <a:t>In the webserver, </a:t>
            </a:r>
            <a:r>
              <a:rPr lang="en-US" dirty="0">
                <a:latin typeface="Consolas" panose="020B0609020204030204" pitchFamily="49" charset="0"/>
              </a:rPr>
              <a:t>c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reate a PHP file (</a:t>
            </a:r>
            <a:r>
              <a:rPr lang="en-US" b="0" i="0" dirty="0" err="1">
                <a:effectLst/>
                <a:latin typeface="Consolas" panose="020B0609020204030204" pitchFamily="49" charset="0"/>
              </a:rPr>
              <a:t>index.php</a:t>
            </a:r>
            <a:r>
              <a:rPr lang="en-US" b="0" i="0" dirty="0"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$txt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"PHP"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"I love $txt!"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D9EBE-0F34-4CCD-ADA8-1C5DCADB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BDDC5-D671-4177-A8A4-67089872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69E91-4330-4E3B-B051-8BFAE622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1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FE48-8303-4BCC-928D-C169F963F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0F3C-9675-47F0-8958-60987372B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highlight>
                <a:srgbClr val="A6CAF0"/>
              </a:highlight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A6CAF0"/>
                </a:highlight>
              </a:rPr>
              <a:t>&lt;!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DOCTYPE html</a:t>
            </a:r>
            <a:r>
              <a:rPr lang="en-US" sz="1600" dirty="0">
                <a:solidFill>
                  <a:srgbClr val="000000"/>
                </a:solidFill>
                <a:highlight>
                  <a:srgbClr val="A6CAF0"/>
                </a:highlight>
              </a:rPr>
              <a:t>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&lt;html&gt;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&lt;body&gt;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FF0000"/>
                </a:solidFill>
                <a:highlight>
                  <a:srgbClr val="FDF8E3"/>
                </a:highlight>
              </a:rPr>
              <a:t>&lt;?</a:t>
            </a:r>
            <a:r>
              <a:rPr lang="en-US" sz="1600" b="0" dirty="0" err="1">
                <a:solidFill>
                  <a:srgbClr val="FF0000"/>
                </a:solidFill>
                <a:highlight>
                  <a:srgbClr val="FDF8E3"/>
                </a:highlight>
              </a:rPr>
              <a:t>php</a:t>
            </a:r>
            <a:endParaRPr lang="en-US" sz="16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80"/>
                </a:solidFill>
                <a:highlight>
                  <a:srgbClr val="FEFCF5"/>
                </a:highlight>
              </a:rPr>
              <a:t>$color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"red"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6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"My car is "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000080"/>
                </a:solidFill>
                <a:highlight>
                  <a:srgbClr val="FEFCF5"/>
                </a:highlight>
              </a:rPr>
              <a:t>$color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"&lt;</a:t>
            </a:r>
            <a:r>
              <a:rPr lang="en-US" sz="1600" b="0" dirty="0" err="1">
                <a:solidFill>
                  <a:srgbClr val="808080"/>
                </a:solidFill>
                <a:highlight>
                  <a:srgbClr val="FEFCF5"/>
                </a:highlight>
              </a:rPr>
              <a:t>br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&gt;"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6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"My house is "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000080"/>
                </a:solidFill>
                <a:highlight>
                  <a:srgbClr val="FEFCF5"/>
                </a:highlight>
              </a:rPr>
              <a:t>$COLOR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"&lt;</a:t>
            </a:r>
            <a:r>
              <a:rPr lang="en-US" sz="1600" b="0" dirty="0" err="1">
                <a:solidFill>
                  <a:srgbClr val="808080"/>
                </a:solidFill>
                <a:highlight>
                  <a:srgbClr val="FEFCF5"/>
                </a:highlight>
              </a:rPr>
              <a:t>br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&gt;"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6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"My boat is "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000080"/>
                </a:solidFill>
                <a:highlight>
                  <a:srgbClr val="FEFCF5"/>
                </a:highlight>
              </a:rPr>
              <a:t>$coLOR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16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"&lt;</a:t>
            </a:r>
            <a:r>
              <a:rPr lang="en-US" sz="1600" b="0" dirty="0" err="1">
                <a:solidFill>
                  <a:srgbClr val="808080"/>
                </a:solidFill>
                <a:highlight>
                  <a:srgbClr val="FEFCF5"/>
                </a:highlight>
              </a:rPr>
              <a:t>br</a:t>
            </a:r>
            <a:r>
              <a:rPr lang="en-US" sz="1600" b="0" dirty="0">
                <a:solidFill>
                  <a:srgbClr val="808080"/>
                </a:solidFill>
                <a:highlight>
                  <a:srgbClr val="FEFCF5"/>
                </a:highlight>
              </a:rPr>
              <a:t>&gt;"</a:t>
            </a:r>
            <a:r>
              <a:rPr lang="en-US" sz="16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6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FF0000"/>
                </a:solidFill>
                <a:highlight>
                  <a:srgbClr val="FDF8E3"/>
                </a:highlight>
              </a:rPr>
              <a:t>?&gt;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&lt;/body&gt;</a:t>
            </a:r>
            <a:endParaRPr lang="en-US" sz="1600" b="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1600" b="0" dirty="0">
                <a:solidFill>
                  <a:srgbClr val="0000FF"/>
                </a:solidFill>
                <a:highlight>
                  <a:srgbClr val="FFFFFF"/>
                </a:highlight>
              </a:rPr>
              <a:t>&lt;/html&gt;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82F53-F46D-436C-9BAD-D858ADF6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42413-975F-43D4-A2E2-5FC76C830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152A9-97D7-4C8E-8F6A-7D553F51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EC0F930-5B8F-4C68-8A15-4E88A010CEDE}"/>
              </a:ext>
            </a:extLst>
          </p:cNvPr>
          <p:cNvSpPr txBox="1">
            <a:spLocks/>
          </p:cNvSpPr>
          <p:nvPr/>
        </p:nvSpPr>
        <p:spPr>
          <a:xfrm>
            <a:off x="838200" y="1818096"/>
            <a:ext cx="4831080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rgbClr val="000000"/>
              </a:solidFill>
              <a:highlight>
                <a:srgbClr val="A6CAF0"/>
              </a:highlight>
            </a:endParaRPr>
          </a:p>
          <a:p>
            <a:r>
              <a:rPr lang="en-US" dirty="0"/>
              <a:t>In this example only the first printing statement will display the text “red”</a:t>
            </a:r>
          </a:p>
          <a:p>
            <a:r>
              <a:rPr lang="en-US" dirty="0"/>
              <a:t>COLOR, and coLOR are considered other variables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6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1A63F-450C-4A39-8448-9DC4AB4C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E4BC3-6F7F-4BEF-86D7-5E5EB8802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8272"/>
          </a:xfrm>
        </p:spPr>
        <p:txBody>
          <a:bodyPr/>
          <a:lstStyle/>
          <a:p>
            <a:r>
              <a:rPr lang="en-US" dirty="0"/>
              <a:t>PHP is a Loosely Typed Language, no need to tell PHP which data type the variable is.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89C46-206E-4740-A440-0C5A20BB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F0A08-8E33-422C-A1C1-9CCDFB40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EB827-E18E-4D5C-844F-3407DC66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BD6E2E-D146-4D58-8031-7C80BF13D066}"/>
              </a:ext>
            </a:extLst>
          </p:cNvPr>
          <p:cNvSpPr txBox="1">
            <a:spLocks/>
          </p:cNvSpPr>
          <p:nvPr/>
        </p:nvSpPr>
        <p:spPr>
          <a:xfrm>
            <a:off x="838200" y="2605042"/>
            <a:ext cx="3455126" cy="34909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0" dirty="0">
                <a:solidFill>
                  <a:srgbClr val="FF0000"/>
                </a:solidFill>
                <a:highlight>
                  <a:srgbClr val="FDF8E3"/>
                </a:highlight>
              </a:rPr>
              <a:t>&lt;?</a:t>
            </a:r>
            <a:r>
              <a:rPr lang="en-US" sz="1800" b="0" dirty="0" err="1">
                <a:solidFill>
                  <a:srgbClr val="FF0000"/>
                </a:solidFill>
                <a:highlight>
                  <a:srgbClr val="FDF8E3"/>
                </a:highlight>
              </a:rPr>
              <a:t>php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$txt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8080"/>
                </a:solidFill>
                <a:highlight>
                  <a:srgbClr val="FEFCF5"/>
                </a:highlight>
              </a:rPr>
              <a:t>"Hello world!"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$x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FF8000"/>
                </a:solidFill>
                <a:highlight>
                  <a:srgbClr val="FEFCF5"/>
                </a:highlight>
              </a:rPr>
              <a:t>5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FF8000"/>
                </a:solidFill>
                <a:highlight>
                  <a:srgbClr val="FEFCF5"/>
                </a:highlight>
              </a:rPr>
              <a:t>10.5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$txt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8080"/>
                </a:solidFill>
                <a:highlight>
                  <a:srgbClr val="FEFCF5"/>
                </a:highlight>
              </a:rPr>
              <a:t>"&lt;</a:t>
            </a:r>
            <a:r>
              <a:rPr lang="en-US" sz="1800" b="0" dirty="0" err="1">
                <a:solidFill>
                  <a:srgbClr val="808080"/>
                </a:solidFill>
                <a:highlight>
                  <a:srgbClr val="FEFCF5"/>
                </a:highlight>
              </a:rPr>
              <a:t>br</a:t>
            </a:r>
            <a:r>
              <a:rPr lang="en-US" sz="1800" b="0" dirty="0">
                <a:solidFill>
                  <a:srgbClr val="808080"/>
                </a:solidFill>
                <a:highlight>
                  <a:srgbClr val="FEFCF5"/>
                </a:highlight>
              </a:rPr>
              <a:t>&gt;"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$x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808080"/>
                </a:solidFill>
                <a:highlight>
                  <a:srgbClr val="FEFCF5"/>
                </a:highlight>
              </a:rPr>
              <a:t>"&lt;</a:t>
            </a:r>
            <a:r>
              <a:rPr lang="en-US" sz="1800" b="0" dirty="0" err="1">
                <a:solidFill>
                  <a:srgbClr val="808080"/>
                </a:solidFill>
                <a:highlight>
                  <a:srgbClr val="FEFCF5"/>
                </a:highlight>
              </a:rPr>
              <a:t>br</a:t>
            </a:r>
            <a:r>
              <a:rPr lang="en-US" sz="1800" b="0" dirty="0">
                <a:solidFill>
                  <a:srgbClr val="808080"/>
                </a:solidFill>
                <a:highlight>
                  <a:srgbClr val="FEFCF5"/>
                </a:highlight>
              </a:rPr>
              <a:t>&gt;"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1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1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1800" b="0" dirty="0">
                <a:solidFill>
                  <a:srgbClr val="000080"/>
                </a:solidFill>
                <a:highlight>
                  <a:srgbClr val="FEFCF5"/>
                </a:highlight>
              </a:rPr>
              <a:t>$y</a:t>
            </a:r>
            <a:r>
              <a:rPr lang="en-US" sz="1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r>
              <a:rPr lang="en-US" sz="1800" b="0" dirty="0">
                <a:solidFill>
                  <a:srgbClr val="FF0000"/>
                </a:solidFill>
                <a:highlight>
                  <a:srgbClr val="FDF8E3"/>
                </a:highlight>
              </a:rPr>
              <a:t>?&gt;</a:t>
            </a:r>
            <a:endParaRPr lang="en-US" sz="1800" b="1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5B85324-F2BF-4BE4-8DAC-9AF517BEAF87}"/>
              </a:ext>
            </a:extLst>
          </p:cNvPr>
          <p:cNvSpPr txBox="1">
            <a:spLocks/>
          </p:cNvSpPr>
          <p:nvPr/>
        </p:nvSpPr>
        <p:spPr>
          <a:xfrm>
            <a:off x="4368437" y="2599645"/>
            <a:ext cx="3455126" cy="34909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DF8E3"/>
                </a:highlight>
              </a:rPr>
              <a:t>&lt;?</a:t>
            </a:r>
            <a:r>
              <a:rPr lang="en-US" sz="3200" dirty="0" err="1">
                <a:solidFill>
                  <a:srgbClr val="FF0000"/>
                </a:solidFill>
                <a:highlight>
                  <a:srgbClr val="FDF8E3"/>
                </a:highlight>
              </a:rPr>
              <a:t>php</a:t>
            </a:r>
            <a:endParaRPr lang="en-US" sz="32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3200" dirty="0">
                <a:solidFill>
                  <a:srgbClr val="000080"/>
                </a:solidFill>
                <a:highlight>
                  <a:srgbClr val="FEFCF5"/>
                </a:highlight>
              </a:rPr>
              <a:t>$txt</a:t>
            </a:r>
            <a:r>
              <a:rPr lang="en-US" sz="32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320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32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3200" dirty="0">
                <a:solidFill>
                  <a:srgbClr val="808080"/>
                </a:solidFill>
                <a:highlight>
                  <a:srgbClr val="FEFCF5"/>
                </a:highlight>
              </a:rPr>
              <a:t>"PHP"</a:t>
            </a:r>
            <a:r>
              <a:rPr lang="en-US" sz="320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32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32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32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3200" b="0" dirty="0">
                <a:solidFill>
                  <a:srgbClr val="808080"/>
                </a:solidFill>
                <a:highlight>
                  <a:srgbClr val="FEFCF5"/>
                </a:highlight>
              </a:rPr>
              <a:t>"I love </a:t>
            </a:r>
            <a:r>
              <a:rPr lang="en-US" sz="3200" b="1" dirty="0">
                <a:solidFill>
                  <a:srgbClr val="808080"/>
                </a:solidFill>
                <a:highlight>
                  <a:srgbClr val="FEFCF5"/>
                </a:highlight>
              </a:rPr>
              <a:t>$txt</a:t>
            </a:r>
            <a:r>
              <a:rPr lang="en-US" sz="3200" b="0" dirty="0">
                <a:solidFill>
                  <a:srgbClr val="808080"/>
                </a:solidFill>
                <a:highlight>
                  <a:srgbClr val="FEFCF5"/>
                </a:highlight>
              </a:rPr>
              <a:t>!"</a:t>
            </a:r>
            <a:r>
              <a:rPr lang="en-US" sz="32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32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3200" b="0" dirty="0">
                <a:solidFill>
                  <a:srgbClr val="FF0000"/>
                </a:solidFill>
                <a:highlight>
                  <a:srgbClr val="FDF8E3"/>
                </a:highlight>
              </a:rPr>
              <a:t>?&gt;</a:t>
            </a:r>
            <a:endParaRPr lang="en-US" sz="48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91FC5AD-6062-495B-BF56-0463EFC770B6}"/>
              </a:ext>
            </a:extLst>
          </p:cNvPr>
          <p:cNvSpPr txBox="1">
            <a:spLocks/>
          </p:cNvSpPr>
          <p:nvPr/>
        </p:nvSpPr>
        <p:spPr>
          <a:xfrm>
            <a:off x="7898676" y="2599645"/>
            <a:ext cx="3455126" cy="34909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800" dirty="0">
                <a:solidFill>
                  <a:srgbClr val="FF0000"/>
                </a:solidFill>
                <a:highlight>
                  <a:srgbClr val="FDF8E3"/>
                </a:highlight>
              </a:rPr>
              <a:t>&lt;?</a:t>
            </a:r>
            <a:r>
              <a:rPr lang="en-US" sz="2800" dirty="0" err="1">
                <a:solidFill>
                  <a:srgbClr val="FF0000"/>
                </a:solidFill>
                <a:highlight>
                  <a:srgbClr val="FDF8E3"/>
                </a:highlight>
              </a:rPr>
              <a:t>php</a:t>
            </a:r>
            <a:endParaRPr lang="en-US" sz="28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2800" dirty="0">
                <a:solidFill>
                  <a:srgbClr val="000080"/>
                </a:solidFill>
                <a:highlight>
                  <a:srgbClr val="FEFCF5"/>
                </a:highlight>
              </a:rPr>
              <a:t>$txt</a:t>
            </a:r>
            <a:r>
              <a:rPr lang="en-US" sz="28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dirty="0">
                <a:solidFill>
                  <a:srgbClr val="8000FF"/>
                </a:solidFill>
                <a:highlight>
                  <a:srgbClr val="FEFCF5"/>
                </a:highlight>
              </a:rPr>
              <a:t>=</a:t>
            </a:r>
            <a:r>
              <a:rPr lang="en-US" sz="280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dirty="0">
                <a:solidFill>
                  <a:srgbClr val="808080"/>
                </a:solidFill>
                <a:highlight>
                  <a:srgbClr val="FEFCF5"/>
                </a:highlight>
              </a:rPr>
              <a:t>"PHP"</a:t>
            </a:r>
            <a:r>
              <a:rPr lang="en-US" sz="280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80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EFCF5"/>
                </a:highlight>
              </a:rPr>
              <a:t>echo</a:t>
            </a:r>
            <a:r>
              <a:rPr lang="en-US" sz="2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b="0" dirty="0">
                <a:solidFill>
                  <a:srgbClr val="808080"/>
                </a:solidFill>
                <a:highlight>
                  <a:srgbClr val="FEFCF5"/>
                </a:highlight>
              </a:rPr>
              <a:t>"I love "</a:t>
            </a:r>
            <a:r>
              <a:rPr lang="en-US" sz="2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2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b="0" dirty="0">
                <a:solidFill>
                  <a:srgbClr val="000080"/>
                </a:solidFill>
                <a:highlight>
                  <a:srgbClr val="FEFCF5"/>
                </a:highlight>
              </a:rPr>
              <a:t>$txt</a:t>
            </a:r>
            <a:r>
              <a:rPr lang="en-US" sz="2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b="0" dirty="0">
                <a:solidFill>
                  <a:srgbClr val="8000FF"/>
                </a:solidFill>
                <a:highlight>
                  <a:srgbClr val="FEFCF5"/>
                </a:highlight>
              </a:rPr>
              <a:t>.</a:t>
            </a:r>
            <a:r>
              <a:rPr lang="en-US" sz="2800" b="0" dirty="0">
                <a:solidFill>
                  <a:srgbClr val="000000"/>
                </a:solidFill>
                <a:highlight>
                  <a:srgbClr val="FEFCF5"/>
                </a:highlight>
              </a:rPr>
              <a:t> </a:t>
            </a:r>
            <a:r>
              <a:rPr lang="en-US" sz="2800" b="0" dirty="0">
                <a:solidFill>
                  <a:srgbClr val="808080"/>
                </a:solidFill>
                <a:highlight>
                  <a:srgbClr val="FEFCF5"/>
                </a:highlight>
              </a:rPr>
              <a:t>"!"</a:t>
            </a:r>
            <a:r>
              <a:rPr lang="en-US" sz="2800" b="0" dirty="0">
                <a:solidFill>
                  <a:srgbClr val="8000FF"/>
                </a:solidFill>
                <a:highlight>
                  <a:srgbClr val="FEFCF5"/>
                </a:highlight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EFCF5"/>
              </a:highlight>
            </a:endParaRPr>
          </a:p>
          <a:p>
            <a:pPr marL="457200" lvl="1" indent="0">
              <a:buNone/>
            </a:pPr>
            <a:r>
              <a:rPr lang="en-US" sz="2800" b="0" dirty="0">
                <a:solidFill>
                  <a:srgbClr val="FF0000"/>
                </a:solidFill>
                <a:highlight>
                  <a:srgbClr val="FDF8E3"/>
                </a:highlight>
              </a:rPr>
              <a:t>?&gt;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186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3365</TotalTime>
  <Words>4555</Words>
  <Application>Microsoft Office PowerPoint</Application>
  <PresentationFormat>Widescreen</PresentationFormat>
  <Paragraphs>711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Consolas</vt:lpstr>
      <vt:lpstr>Sakkal Majalla</vt:lpstr>
      <vt:lpstr>Source Sans Pro</vt:lpstr>
      <vt:lpstr>Office Theme</vt:lpstr>
      <vt:lpstr>Chapter 7 PHP Basics</vt:lpstr>
      <vt:lpstr>Outline</vt:lpstr>
      <vt:lpstr>Introduction</vt:lpstr>
      <vt:lpstr>What Can PHP Do?</vt:lpstr>
      <vt:lpstr>PHP Syntax</vt:lpstr>
      <vt:lpstr>Before Running PHP         </vt:lpstr>
      <vt:lpstr>Hello World! Example</vt:lpstr>
      <vt:lpstr>Example: Case Sensitivity</vt:lpstr>
      <vt:lpstr>PHP Variables</vt:lpstr>
      <vt:lpstr>Variables Scope</vt:lpstr>
      <vt:lpstr>Echo &amp; Print</vt:lpstr>
      <vt:lpstr>Data Types</vt:lpstr>
      <vt:lpstr>Data Types PHP String</vt:lpstr>
      <vt:lpstr>Data Types PHP Integer</vt:lpstr>
      <vt:lpstr>Data Types PHP Float</vt:lpstr>
      <vt:lpstr>Data Types PHP Boolean</vt:lpstr>
      <vt:lpstr>Data Types PHP Array</vt:lpstr>
      <vt:lpstr>Data Types PHP Object</vt:lpstr>
      <vt:lpstr>PHP Math</vt:lpstr>
      <vt:lpstr>PHP Math abs()</vt:lpstr>
      <vt:lpstr>PHP Math ceil(), floor(), round()</vt:lpstr>
      <vt:lpstr>PHP Math pow() &amp; sqrt()</vt:lpstr>
      <vt:lpstr>PHP Constants</vt:lpstr>
      <vt:lpstr>PHP Constant Arrays</vt:lpstr>
      <vt:lpstr>PHP Operators</vt:lpstr>
      <vt:lpstr>PHP Arithmetic Operators</vt:lpstr>
      <vt:lpstr>PHP Comparison Operators</vt:lpstr>
      <vt:lpstr>PHP Logical Operators</vt:lpstr>
      <vt:lpstr>PHP Conditional Statements</vt:lpstr>
      <vt:lpstr>if statement </vt:lpstr>
      <vt:lpstr>if...else</vt:lpstr>
      <vt:lpstr>The switch Statement</vt:lpstr>
      <vt:lpstr>The switch Statement Example</vt:lpstr>
      <vt:lpstr>PHP Loops</vt:lpstr>
      <vt:lpstr>while loop</vt:lpstr>
      <vt:lpstr>foreach Loop</vt:lpstr>
      <vt:lpstr>foreach Examples</vt:lpstr>
      <vt:lpstr>Include &amp; Require</vt:lpstr>
      <vt:lpstr>Function  </vt:lpstr>
      <vt:lpstr>Cool Example 1</vt:lpstr>
      <vt:lpstr>Cool Example 2</vt:lpstr>
      <vt:lpstr>Training  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344</cp:revision>
  <dcterms:created xsi:type="dcterms:W3CDTF">2021-12-12T21:45:23Z</dcterms:created>
  <dcterms:modified xsi:type="dcterms:W3CDTF">2024-02-05T23:28:41Z</dcterms:modified>
</cp:coreProperties>
</file>