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82" r:id="rId4"/>
    <p:sldId id="292" r:id="rId5"/>
    <p:sldId id="283" r:id="rId6"/>
    <p:sldId id="284" r:id="rId7"/>
    <p:sldId id="285" r:id="rId8"/>
    <p:sldId id="286" r:id="rId9"/>
    <p:sldId id="293" r:id="rId10"/>
    <p:sldId id="287" r:id="rId11"/>
    <p:sldId id="288" r:id="rId12"/>
    <p:sldId id="289" r:id="rId13"/>
    <p:sldId id="290" r:id="rId14"/>
    <p:sldId id="291" r:id="rId15"/>
    <p:sldId id="294" r:id="rId16"/>
    <p:sldId id="28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ad AL-Sabhany" initials="AAS" lastIdx="1" clrIdx="0">
    <p:extLst>
      <p:ext uri="{19B8F6BF-5375-455C-9EA6-DF929625EA0E}">
        <p15:presenceInfo xmlns:p15="http://schemas.microsoft.com/office/powerpoint/2012/main" userId="b301677dbf0f5a7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napToGrid="0">
      <p:cViewPr>
        <p:scale>
          <a:sx n="100" d="100"/>
          <a:sy n="100" d="100"/>
        </p:scale>
        <p:origin x="936" y="3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9BF59-E0DC-462A-B6F6-1C6F8BAFC48C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21D04-AA39-4B72-8D1B-D7CB9B26E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4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121D04-AA39-4B72-8D1B-D7CB9B26E5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4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DC68F-2405-49B1-B90A-C37ABAAE59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4550C-7DB0-4BB2-8D5A-0088CA14C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17441-79AE-41E9-A30E-10C0FF749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3E2A-2F70-4D63-82D6-91FE710AB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885CC-5F3D-4587-83B3-71517788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4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E67A7-8026-4AD9-86EE-EB27171A8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4089B-8720-46A4-9C9C-B3610336F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EEF07-B3EB-4F7E-A0C0-D94ED7008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AD7C0-83CC-4332-B814-6CDFAF36C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13901-CEF9-49E3-AF14-A4839DE9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812F6E-2600-405B-85E3-9892D880A4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0CE492-C35F-47C5-AD03-F06D81512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D690E-378B-4694-BA2A-C757E6BFD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41110-E062-4ACF-B3C7-461FBE870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DA947-8B88-4CE4-9FD6-84DC8E03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7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35C61-57CD-4B56-B58C-6AF063574F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/>
          <a:lstStyle>
            <a:lvl1pPr>
              <a:defRPr b="1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CA829-90C1-462B-B77B-D8FE77BE7A5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/>
          <a:lstStyle>
            <a:lvl1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2pPr>
            <a:lvl3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3pPr>
            <a:lvl4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4pPr>
            <a:lvl5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959C6-C92B-4DE5-9807-8F76E2175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1965A-6F7F-4A57-BFE7-1BAF03C6F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5069C-34E7-4437-BFA7-505478E17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4A11C4C7-E5DA-46AB-BADB-B2B83EB05B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1DFF7-91EB-436C-A877-FC8B0EE96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51C85-A692-482E-A11F-B2B250712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A592C-6704-4CF1-95D5-E0FD1F397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F0FD1-4783-4B67-966B-227CF1E42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9B0FA-68CB-41BB-817C-F0696712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3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BEB03-5FBB-438B-86F5-3CFD23010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1E9F8-F31D-4040-9DDD-7735ECBD0C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BA6C70-42A3-43F7-8170-A0BBF3DAF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27EAB8-A553-40E8-8329-E5A08B314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1074C-93FD-4FE9-8B81-4C69A402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503D71-D4C8-4CFE-8D89-971F3BE80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C0F4-23CF-4532-89DF-141DD288E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9031F7-923E-482C-821B-F37DF2407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D53A8-B393-4189-B523-60B591BA5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11EF80-0856-4FA0-869B-F85ACD925F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867469-6B6C-42B0-8048-EF66312A74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7FBCA0-443E-4100-A1FA-E5B7B92B9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897597-DC63-4761-AC74-48AC5B71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2EA747-D8CD-4876-AE1C-D2E5CA71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0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22BA5-96D5-40F0-A4DD-51784CB5C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A46B-4BDA-485C-A7A9-7128C28D2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98AB20-5745-4058-BE18-B86EE8FC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311C4-A95A-453C-B29F-209763DD0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6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F3DA57-C32C-45AC-874D-510B8439F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4F5889-9931-4B5A-8522-6B3D9B63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E9578-57EE-4095-8004-27043A557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2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DB9A-341E-42B3-AA7C-EE5C23AC4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7DB07-9F54-48FB-958D-607967591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1ACEC-8EFC-4DDE-8B78-459438619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4348B-ACF1-4A1D-B1B2-529B9967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2700C-A978-42F2-8A9A-F308F6CB8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1CF89-ADB1-48AA-A8A9-A65E2644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8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1A10C-A313-4043-A682-EDBAF92F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742A9C-BE4F-4798-96D8-7784A639EE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9D6ACC-CA04-4919-A419-6B8C426FC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6F174-E8BF-4936-BF70-066243E8D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C2ADA-38F7-47D6-96EA-C7CFC28AD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9720E7-5583-4F3C-AFA9-6414910FA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BFADF2-3140-4D88-97B1-A168C3027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B750C-3760-4D57-A6AF-D814356C3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217A7-B679-4C2D-882E-6087EBF03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AF62-ACDE-4C14-AD8A-D2B4062FE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864A7-87C1-47DD-8AB1-F826D69EA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3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B8C566-95B6-4C5C-BDAE-4A219C233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4901" y="4467496"/>
            <a:ext cx="3279819" cy="1541383"/>
          </a:xfrm>
          <a:noFill/>
        </p:spPr>
        <p:txBody>
          <a:bodyPr>
            <a:normAutofit fontScale="70000" lnSpcReduction="20000"/>
          </a:bodyPr>
          <a:lstStyle/>
          <a:p>
            <a:r>
              <a:rPr lang="en-US" sz="3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Dr. Ahmad </a:t>
            </a:r>
            <a:r>
              <a:rPr lang="en-US" sz="3400" b="1" dirty="0" err="1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Al-Sabhany</a:t>
            </a:r>
            <a:endParaRPr lang="en-US" sz="34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sz="32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32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CS Department </a:t>
            </a:r>
          </a:p>
          <a:p>
            <a:r>
              <a:rPr lang="en-US" sz="3200" b="1" dirty="0" err="1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AlMaarif</a:t>
            </a:r>
            <a:r>
              <a:rPr lang="en-US" sz="32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University College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FAA320-0F2C-48E6-BEB9-3C34D6C9B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0888" y="1948556"/>
            <a:ext cx="8007843" cy="2150719"/>
          </a:xfrm>
          <a:noFill/>
        </p:spPr>
        <p:txBody>
          <a:bodyPr anchor="ctr"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Chapter 6</a:t>
            </a:r>
            <a:b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Layouts using</a:t>
            </a:r>
            <a:b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8900" b="1" dirty="0">
                <a:solidFill>
                  <a:schemeClr val="accent2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Flexbox !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64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B8F36-51D8-233F-8A95-A81F8A8BA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Align Content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25A14-2D2E-EB4E-5553-FD61DBE41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align-content property specifies how flex lines are distributed along the cross axis in a flexbox container.</a:t>
            </a:r>
          </a:p>
          <a:p>
            <a:r>
              <a:rPr lang="en-US" dirty="0"/>
              <a:t>In flexbox layout, the main axis is in the flex-direction (default is 'row', horizontal), and the cross axis is perpendicular to the main axis (default is 'column', vertical)</a:t>
            </a:r>
          </a:p>
          <a:p>
            <a:r>
              <a:rPr lang="en-US" dirty="0"/>
              <a:t>align-content: stretch|center|flex-start|flex-end|space-between|space-around|space-evenly|initial|inherit;</a:t>
            </a:r>
          </a:p>
          <a:p>
            <a:pPr lvl="1"/>
            <a:r>
              <a:rPr lang="en-US" dirty="0"/>
              <a:t>stretch		Default value. Lines stretch to take up the remaining space	</a:t>
            </a:r>
          </a:p>
          <a:p>
            <a:pPr lvl="1"/>
            <a:r>
              <a:rPr lang="en-US" dirty="0"/>
              <a:t>center		Lines are packed toward the center of the flex container	</a:t>
            </a:r>
          </a:p>
          <a:p>
            <a:pPr lvl="1"/>
            <a:r>
              <a:rPr lang="en-US" dirty="0"/>
              <a:t>flex-start		Lines are packed toward the start of the flex container	</a:t>
            </a:r>
          </a:p>
          <a:p>
            <a:pPr lvl="1"/>
            <a:r>
              <a:rPr lang="en-US" dirty="0"/>
              <a:t>flex-end		Lines are packed toward the end of the flex container	</a:t>
            </a:r>
          </a:p>
          <a:p>
            <a:pPr lvl="1"/>
            <a:r>
              <a:rPr lang="en-US" dirty="0"/>
              <a:t>space-between	Lines are evenly distributed in the flex container	</a:t>
            </a:r>
          </a:p>
          <a:p>
            <a:pPr lvl="1"/>
            <a:r>
              <a:rPr lang="en-US" dirty="0"/>
              <a:t>space-around	Lines are evenly distributed in the flex container, with half-size spaces on either end	</a:t>
            </a:r>
          </a:p>
          <a:p>
            <a:pPr lvl="1"/>
            <a:r>
              <a:rPr lang="en-US" dirty="0"/>
              <a:t>space-evenly		Lines are evenly distributed in the flex container, with equal space around them</a:t>
            </a:r>
          </a:p>
          <a:p>
            <a:r>
              <a:rPr lang="en-US" dirty="0">
                <a:solidFill>
                  <a:srgbClr val="FF0000"/>
                </a:solidFill>
              </a:rPr>
              <a:t>Works only with </a:t>
            </a:r>
            <a:r>
              <a:rPr lang="en-US" dirty="0" err="1">
                <a:solidFill>
                  <a:srgbClr val="FF0000"/>
                </a:solidFill>
              </a:rPr>
              <a:t>flex-wrap:wrap</a:t>
            </a:r>
            <a:r>
              <a:rPr lang="en-US" dirty="0">
                <a:solidFill>
                  <a:srgbClr val="FF0000"/>
                </a:solidFill>
              </a:rPr>
              <a:t>;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31149-5538-8D6B-B2E5-5C89F265E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EA047-51ED-7B9D-9828-8F4D0F88E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68C53-5421-7D36-3EE1-50E02605B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24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D8892-3962-CC63-46C9-B94052CA7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8BBF4-B5A4-E3A1-A632-E8EA1B3FA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gap property defines the size of the gap between the rows and between the columns in flexbox, grid or multi-column layout. It is a shorthand for the following properties:</a:t>
            </a:r>
          </a:p>
          <a:p>
            <a:pPr lvl="1"/>
            <a:endParaRPr lang="en-US" dirty="0"/>
          </a:p>
          <a:p>
            <a:r>
              <a:rPr lang="en-US" dirty="0"/>
              <a:t>Examples: </a:t>
            </a:r>
          </a:p>
          <a:p>
            <a:pPr lvl="1"/>
            <a:r>
              <a:rPr lang="en-US" dirty="0"/>
              <a:t>gap:20px; 		add gap of 20px horizontally and vertically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5CE38-2EE5-5762-DE87-06B3FF706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8CA1-8FB8-B334-C4CE-6A8619316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76696-64EB-12B9-F06F-87ACAFACB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14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060ED-4CC4-E484-51EE-673701BED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 Grow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D675E-A0AE-0CA1-5067-63C124989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property specifies how much of the remaining space in the flex container should be assigned to the item (the flex grow factor).</a:t>
            </a:r>
          </a:p>
          <a:p>
            <a:r>
              <a:rPr lang="en-US" dirty="0"/>
              <a:t>The main size is either width or height of the item which is dependent on the flex-direction value.</a:t>
            </a:r>
          </a:p>
          <a:p>
            <a:r>
              <a:rPr lang="en-US" dirty="0"/>
              <a:t>Default value is 0, and negative numbers are invalid;</a:t>
            </a:r>
          </a:p>
          <a:p>
            <a:pPr lvl="1"/>
            <a:r>
              <a:rPr lang="en-US" dirty="0"/>
              <a:t>Example:	 flex-grow: 3;</a:t>
            </a:r>
          </a:p>
          <a:p>
            <a:endParaRPr lang="en-US" dirty="0"/>
          </a:p>
          <a:p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B67DE-BCE3-1902-EF8D-02795EFB4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1C5E2-A9A5-89FF-1E4A-3601A2788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1FC83-4B6D-E563-8EB1-A1FFBB374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52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91D87-0924-A39C-85A4-67885B029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 Shrink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AEA31-E94A-A78C-4605-969FAC076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flex-shrink CSS property sets the flex shrink factor of a flex item. If the size of all flex items is larger than the flex container, items shrink to fit according to flex-shrink.</a:t>
            </a:r>
          </a:p>
          <a:p>
            <a:r>
              <a:rPr lang="en-US" dirty="0"/>
              <a:t>Example: flex-shrink: 2;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3BF0E-3E22-4B9F-8CF2-7C8F0F09A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4E528-1A39-190B-57D0-D8459011B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2C637-768B-AF06-69D7-697190811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006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08657-0F1C-62CD-2539-4DE658E27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D7AD2-4938-C4A4-3ED0-BB84810F5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</a:pPr>
            <a:r>
              <a:rPr lang="en-US" dirty="0"/>
              <a:t>The order property specifies the order of a flexible item relative to the rest of the flexible items inside the same container.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&lt;/style&gt;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div#myRedDIV</a:t>
            </a:r>
            <a:r>
              <a:rPr lang="en-US" dirty="0"/>
              <a:t>   {order: 2;}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div#myBlueDIV</a:t>
            </a:r>
            <a:r>
              <a:rPr lang="en-US" dirty="0"/>
              <a:t>  {order: 4;}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div#myGreenDIV</a:t>
            </a:r>
            <a:r>
              <a:rPr lang="en-US" dirty="0"/>
              <a:t> {order: 3;}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div#myPinkDIV</a:t>
            </a:r>
            <a:r>
              <a:rPr lang="en-US" dirty="0"/>
              <a:t>  {order: 1;}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&lt;/style&gt;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&lt;/head&gt;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&lt;body&gt;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&lt;h1&gt;The order Property&lt;/h1&gt;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&lt;div id="main"&gt;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&lt;div style="</a:t>
            </a:r>
            <a:r>
              <a:rPr lang="en-US" dirty="0" err="1"/>
              <a:t>background-color:coral</a:t>
            </a:r>
            <a:r>
              <a:rPr lang="en-US" dirty="0"/>
              <a:t>;" id="</a:t>
            </a:r>
            <a:r>
              <a:rPr lang="en-US" dirty="0" err="1"/>
              <a:t>myRedDIV</a:t>
            </a:r>
            <a:r>
              <a:rPr lang="en-US" dirty="0"/>
              <a:t>"&gt;&lt;/div&gt;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&lt;div style="</a:t>
            </a:r>
            <a:r>
              <a:rPr lang="en-US" dirty="0" err="1"/>
              <a:t>background-color:lightblue</a:t>
            </a:r>
            <a:r>
              <a:rPr lang="en-US" dirty="0"/>
              <a:t>;" id="</a:t>
            </a:r>
            <a:r>
              <a:rPr lang="en-US" dirty="0" err="1"/>
              <a:t>myBlueDIV</a:t>
            </a:r>
            <a:r>
              <a:rPr lang="en-US" dirty="0"/>
              <a:t>"&gt;&lt;/div&gt;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&lt;div style="</a:t>
            </a:r>
            <a:r>
              <a:rPr lang="en-US" dirty="0" err="1"/>
              <a:t>background-color:lightgreen</a:t>
            </a:r>
            <a:r>
              <a:rPr lang="en-US" dirty="0"/>
              <a:t>;" id="</a:t>
            </a:r>
            <a:r>
              <a:rPr lang="en-US" dirty="0" err="1"/>
              <a:t>myGreenDIV</a:t>
            </a:r>
            <a:r>
              <a:rPr lang="en-US" dirty="0"/>
              <a:t>"&gt;&lt;/div&gt;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&lt;div style="</a:t>
            </a:r>
            <a:r>
              <a:rPr lang="en-US" dirty="0" err="1"/>
              <a:t>background-color:pink</a:t>
            </a:r>
            <a:r>
              <a:rPr lang="en-US" dirty="0"/>
              <a:t>;" id="</a:t>
            </a:r>
            <a:r>
              <a:rPr lang="en-US" dirty="0" err="1"/>
              <a:t>myPinkDIV</a:t>
            </a:r>
            <a:r>
              <a:rPr lang="en-US" dirty="0"/>
              <a:t>"&gt;&lt;/div&gt;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&lt;/div&gt;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3DF9C-74F4-63B8-AC28-C54702137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2586C-3930-A091-8B4C-E4DB217F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C4794-3C46-054F-CD04-F0D0BF9C5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40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3F1A7-4D93-4706-AC73-724D8D59A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Example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2E25F-64D1-8CA6-DDB1-C4CF41D57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&lt;html&gt;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&lt;head&gt;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&lt;style&gt;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.item{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    width:100px;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    min-height: 100px;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    background-color: </a:t>
            </a:r>
            <a:r>
              <a:rPr lang="en-US" sz="1600" dirty="0" err="1"/>
              <a:t>rgb</a:t>
            </a:r>
            <a:r>
              <a:rPr lang="en-US" sz="1600" dirty="0"/>
              <a:t>(223, 96, 96);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    margin: 20px;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    font-size: 90px;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    text-align: center;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    color: white;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.container{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    height: 800px;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    width:70%;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    background-color: </a:t>
            </a:r>
            <a:r>
              <a:rPr lang="en-US" sz="1600" dirty="0" err="1"/>
              <a:t>blanchedalmond</a:t>
            </a:r>
            <a:r>
              <a:rPr lang="en-US" sz="16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    margin: auto;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    border: 5px solid black;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    display: flex;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    </a:t>
            </a:r>
            <a:r>
              <a:rPr lang="en-US" sz="1600" dirty="0" err="1"/>
              <a:t>justify-content:space-evenly</a:t>
            </a:r>
            <a:r>
              <a:rPr lang="en-US" sz="16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    align-items: stretch;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    </a:t>
            </a:r>
            <a:r>
              <a:rPr lang="en-US" sz="1600" dirty="0" err="1"/>
              <a:t>flex-wrap:wrap</a:t>
            </a:r>
            <a:r>
              <a:rPr lang="en-US" sz="16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      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28913-8935-77A5-F7EC-2D5FD4E76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09FF0-207D-62A6-1BB8-5F78D6F08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40E1B-1A9A-3ABF-9412-EB4499DB0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6F8C7E8-766B-EE1C-BB9A-2D2A52C1BB6F}"/>
              </a:ext>
            </a:extLst>
          </p:cNvPr>
          <p:cNvSpPr txBox="1">
            <a:spLocks/>
          </p:cNvSpPr>
          <p:nvPr/>
        </p:nvSpPr>
        <p:spPr>
          <a:xfrm>
            <a:off x="6200775" y="1825625"/>
            <a:ext cx="5257800" cy="43513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&lt;/style&gt;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&lt;/head&gt;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/>
              <a:t>&lt;body style="</a:t>
            </a:r>
            <a:r>
              <a:rPr lang="en-US" sz="1600" dirty="0" err="1"/>
              <a:t>background-color:rgb</a:t>
            </a:r>
            <a:r>
              <a:rPr lang="en-US" sz="1600" dirty="0"/>
              <a:t>(180, 218, 221)"&gt;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/>
              <a:t>&lt;div class="container"&gt;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/>
              <a:t>    &lt;div class="item"&gt;A&lt;/div&gt;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/>
              <a:t>    &lt;div class="item"&gt;B&lt;/div&gt;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/>
              <a:t>    &lt;div class="item"&gt;C&lt;/div&gt;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/>
              <a:t> &lt;div class="item"&gt;A&lt;/div&gt;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/>
              <a:t>    &lt;div class="item"&gt;B&lt;/div&gt;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/>
              <a:t>    &lt;div class="item"&gt;C&lt;/div&gt;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/>
              <a:t> &lt;div class="item"&gt;A&lt;/div&gt;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/>
              <a:t>    &lt;div class="item"&gt;B&lt;/div&gt;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/>
              <a:t>    &lt;div class="item"&gt;C&lt;/div&gt;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/>
              <a:t>&lt;/div&gt;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/>
              <a:t>&lt;/body&gt;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/>
              <a:t>&lt;/html&gt;</a:t>
            </a:r>
            <a:endParaRPr lang="ar-JO" sz="1600" dirty="0"/>
          </a:p>
        </p:txBody>
      </p:sp>
    </p:spTree>
    <p:extLst>
      <p:ext uri="{BB962C8B-B14F-4D97-AF65-F5344CB8AC3E}">
        <p14:creationId xmlns:p14="http://schemas.microsoft.com/office/powerpoint/2010/main" val="1133458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B58D-435B-4EDA-9DDF-28341931D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DB690-D2CA-4783-B008-37B36C06C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rgbClr val="FF0000"/>
                </a:solidFill>
              </a:rPr>
              <a:t>Try it Yourself !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rgbClr val="0070C0"/>
                </a:solidFill>
              </a:rPr>
              <a:t>alsabhany@uoa.edu.iq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DB569-C780-4CE8-83D6-5783A772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CFA7B-1835-4009-8513-D47851546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384E9-6F34-4300-835D-C11D3F474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34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09B5E-93AA-468F-A53F-1ED55BEA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02BA-5B2D-4D81-ACDD-C76CF3253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 anchor="t"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Layout using float, tables, position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justify-content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align-items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flex-direction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flex-wrap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align-content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flex-flow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align-content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gap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flex grow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flex shrink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order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Demo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32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3200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CA1199-3DDA-402D-9DB7-77DAA428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Ahmad AlSabhany – CS Dept | </a:t>
            </a:r>
            <a:r>
              <a:rPr lang="en-US" dirty="0" err="1"/>
              <a:t>AlMaarif</a:t>
            </a:r>
            <a:r>
              <a:rPr lang="en-US" dirty="0"/>
              <a:t> University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5A0F9-8B16-468E-ABC0-F05FD080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DB7E35-5E52-4952-AEEC-AE0275E11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</p:spTree>
    <p:extLst>
      <p:ext uri="{BB962C8B-B14F-4D97-AF65-F5344CB8AC3E}">
        <p14:creationId xmlns:p14="http://schemas.microsoft.com/office/powerpoint/2010/main" val="361843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E89F3-EBBD-37EC-FDC2-312CBA8D8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Layout: Flex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6640A-08E4-68D8-7796-8EA2A6F39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CSS Flexbox Layout Module</a:t>
            </a:r>
          </a:p>
          <a:p>
            <a:r>
              <a:rPr lang="en-US" dirty="0"/>
              <a:t>Before the Flexbox Layout module, there were four layout modes:</a:t>
            </a:r>
          </a:p>
          <a:p>
            <a:pPr lvl="1"/>
            <a:r>
              <a:rPr lang="en-US" dirty="0"/>
              <a:t>Block, for sections in a webpage</a:t>
            </a:r>
          </a:p>
          <a:p>
            <a:pPr lvl="1"/>
            <a:r>
              <a:rPr lang="en-US" dirty="0"/>
              <a:t>Inline, for text</a:t>
            </a:r>
          </a:p>
          <a:p>
            <a:pPr lvl="1"/>
            <a:r>
              <a:rPr lang="en-US" dirty="0"/>
              <a:t>Table, for two-dimensional table data</a:t>
            </a:r>
          </a:p>
          <a:p>
            <a:pPr lvl="1"/>
            <a:r>
              <a:rPr lang="en-US" dirty="0"/>
              <a:t>Positioned, for explicit position of an element</a:t>
            </a:r>
          </a:p>
          <a:p>
            <a:pPr lvl="1"/>
            <a:r>
              <a:rPr lang="en-US" dirty="0"/>
              <a:t>Usage</a:t>
            </a:r>
            <a:r>
              <a:rPr lang="en-US" dirty="0">
                <a:solidFill>
                  <a:srgbClr val="FF0000"/>
                </a:solidFill>
              </a:rPr>
              <a:t> display: flex;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30AE-A98E-0BA6-D507-B097F04AE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76437-3462-0807-132F-A5A04B5E2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33731-99DE-C808-2A16-6D5B782B6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3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4406D-1410-7780-32CE-CC75DD96D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5AD8F-9DFD-F68B-EDA4-82BA41584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&lt;!DOCTYPE html&gt;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&lt;html&gt;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&lt;head&gt;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&lt;style&gt;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.flex-container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display: flex;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background-color: </a:t>
            </a:r>
            <a:r>
              <a:rPr lang="en-US" sz="1600" dirty="0" err="1"/>
              <a:t>DodgerBlue</a:t>
            </a:r>
            <a:r>
              <a:rPr lang="en-US" sz="1600" dirty="0"/>
              <a:t>;}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.flex-container &gt; div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background-color: #f1f1f1;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margin: 10px;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padding: 20px;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font-size: 30px;}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&lt;/style&gt;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&lt;/head&gt;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&lt;body&gt;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&lt;h1&gt;Create a Flex Container&lt;/h1&gt;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&lt;div class="flex-container"&gt;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&lt;div&gt;1&lt;/div&gt;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&lt;div&gt;2&lt;/div&gt;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&lt;div&gt;3&lt;/div&gt;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&lt;/div&gt;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&lt;/body&gt;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&lt;/html&gt;</a:t>
            </a:r>
            <a:endParaRPr lang="ar-JO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137D0-A2A8-2C3A-5F80-F7B3C7EBD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1A19E-16AD-8AD5-BB7E-8D5499DC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4BF3E-1F78-061D-69FE-E1C4EFE58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10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E370C-8557-0143-B60D-FB2A09C3E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Justify Content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22326-3BDF-2B25-CF8D-E1E302270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justify-content property aligns the flexible container's items when the items do not use all available space on the main-axis (horizontally).</a:t>
            </a:r>
          </a:p>
          <a:p>
            <a:r>
              <a:rPr lang="en-US" dirty="0"/>
              <a:t>justify-content: flex-start|flex-end|center|space-between|space-around|space-evenly|initial|inherit;</a:t>
            </a:r>
          </a:p>
          <a:p>
            <a:pPr lvl="1"/>
            <a:r>
              <a:rPr lang="en-US" dirty="0"/>
              <a:t>flex-start		Default value. Items are positioned at the beginning of the container</a:t>
            </a:r>
          </a:p>
          <a:p>
            <a:pPr lvl="1"/>
            <a:r>
              <a:rPr lang="en-US" dirty="0"/>
              <a:t>flex-end		Items are positioned at the end of the container	</a:t>
            </a:r>
          </a:p>
          <a:p>
            <a:pPr lvl="1"/>
            <a:r>
              <a:rPr lang="en-US" dirty="0"/>
              <a:t>center			Items are positioned in the center of the container	</a:t>
            </a:r>
          </a:p>
          <a:p>
            <a:pPr lvl="1"/>
            <a:r>
              <a:rPr lang="en-US" dirty="0"/>
              <a:t>space-between	Items will have space between them	</a:t>
            </a:r>
          </a:p>
          <a:p>
            <a:pPr lvl="1"/>
            <a:r>
              <a:rPr lang="en-US" dirty="0"/>
              <a:t>space-around		Items will have space before, between, and after them	</a:t>
            </a:r>
          </a:p>
          <a:p>
            <a:pPr lvl="1"/>
            <a:r>
              <a:rPr lang="en-US" dirty="0"/>
              <a:t>space-evenly		Items will have equal space around them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6995B-20F3-07DF-079F-6B8C52A48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9591A-7DB3-B372-7747-220292C17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ABFCF-9A75-EFFA-D26D-116B97858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89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1C3E6-F7FF-7578-C38A-CCAD4B18A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Align Items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E735A-6D22-1832-72F6-4D434297F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align-items property specifies the default alignment for items inside a flexbox or grid container.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In a flexbox container, the flexbox items are aligned on the cross axis, which is vertical by default (opposite of flex-direction).</a:t>
            </a:r>
          </a:p>
          <a:p>
            <a:r>
              <a:rPr lang="en-US" dirty="0"/>
              <a:t>align-items: </a:t>
            </a:r>
            <a:r>
              <a:rPr lang="en-US" dirty="0" err="1"/>
              <a:t>normal|stretch|positional</a:t>
            </a:r>
            <a:r>
              <a:rPr lang="en-US" dirty="0"/>
              <a:t> </a:t>
            </a:r>
            <a:r>
              <a:rPr lang="en-US" dirty="0" err="1"/>
              <a:t>alignment|flex-start|flex-end|baseline|initial|inherit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normal	Default. Behaves like 'stretch' for flexbox and grid items, or 'start' for grid items with a defined block size.	</a:t>
            </a:r>
          </a:p>
          <a:p>
            <a:pPr lvl="1"/>
            <a:r>
              <a:rPr lang="en-US" dirty="0"/>
              <a:t>stretch	Items are stretched to fit the container	</a:t>
            </a:r>
          </a:p>
          <a:p>
            <a:pPr lvl="1"/>
            <a:r>
              <a:rPr lang="en-US" dirty="0"/>
              <a:t>center	Items are positioned at the center of the container	</a:t>
            </a:r>
          </a:p>
          <a:p>
            <a:pPr lvl="1"/>
            <a:r>
              <a:rPr lang="en-US" dirty="0"/>
              <a:t>flex-start	Items are positioned at the beginning of the container	</a:t>
            </a:r>
          </a:p>
          <a:p>
            <a:pPr lvl="1"/>
            <a:r>
              <a:rPr lang="en-US" dirty="0"/>
              <a:t>flex-end	Items are positioned at the end of the container	</a:t>
            </a:r>
          </a:p>
          <a:p>
            <a:pPr lvl="1"/>
            <a:r>
              <a:rPr lang="en-US" dirty="0"/>
              <a:t>start	Items are positioned at the beginning of their individual grid cells, in the block direction	</a:t>
            </a:r>
          </a:p>
          <a:p>
            <a:pPr lvl="1"/>
            <a:r>
              <a:rPr lang="en-US" dirty="0"/>
              <a:t>end	Items are positioned at the end of the their individual grid cells, in the block direction	</a:t>
            </a:r>
          </a:p>
          <a:p>
            <a:pPr lvl="1"/>
            <a:r>
              <a:rPr lang="en-US" dirty="0"/>
              <a:t>baseline	Items are positioned at the baseline of the container</a:t>
            </a:r>
          </a:p>
          <a:p>
            <a:endParaRPr lang="en-US" dirty="0"/>
          </a:p>
          <a:p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61C8C-F208-A867-F792-EF64EA6AC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582B4-EEF8-98FD-1FE6-56F7DAD4D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E3FC0-08C3-7CC3-261B-BC1030BD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1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5D266-CA21-5388-AB6A-4F1E52874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 Direction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169FD-37F1-AA74-ECBB-9509DF073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flex-direction property specifies the direction of the flexible items.</a:t>
            </a:r>
          </a:p>
          <a:p>
            <a:r>
              <a:rPr lang="en-US" dirty="0"/>
              <a:t>flex-direction: </a:t>
            </a:r>
            <a:r>
              <a:rPr lang="en-US" dirty="0" err="1"/>
              <a:t>row|row-reverse|column|column-reverse|initial|inherit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row		Default value. The flexible items are displayed horizontally, as a row	</a:t>
            </a:r>
          </a:p>
          <a:p>
            <a:pPr lvl="1"/>
            <a:r>
              <a:rPr lang="en-US" dirty="0"/>
              <a:t>row-reverse		Same as row, but in reverse order	</a:t>
            </a:r>
          </a:p>
          <a:p>
            <a:pPr lvl="1"/>
            <a:r>
              <a:rPr lang="en-US" dirty="0"/>
              <a:t>column		The flexible items are displayed vertically, as a column	</a:t>
            </a:r>
          </a:p>
          <a:p>
            <a:pPr lvl="1"/>
            <a:r>
              <a:rPr lang="en-US" dirty="0"/>
              <a:t>column-reverse	Same as column, but in reverse order	</a:t>
            </a:r>
          </a:p>
          <a:p>
            <a:r>
              <a:rPr lang="en-US" dirty="0">
                <a:solidFill>
                  <a:srgbClr val="FF0000"/>
                </a:solidFill>
              </a:rPr>
              <a:t>Note: By default (row) the main axis is horizontal but when switch the direction to column the main axis is vertical. </a:t>
            </a:r>
          </a:p>
          <a:p>
            <a:r>
              <a:rPr lang="en-US" dirty="0">
                <a:solidFill>
                  <a:srgbClr val="FF0000"/>
                </a:solidFill>
              </a:rPr>
              <a:t>Remember, justify content will align items on the main axis and align items will align items on the cross axis.</a:t>
            </a:r>
          </a:p>
          <a:p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F8466-2634-4348-3CEB-CD85D5912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37331-B312-82F1-C8A6-A082AF3CD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6D13F-B298-0B56-8473-69923064E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62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0560F-A2D7-3723-F6EC-B27D84E99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 Wrap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09B74-442E-5DBC-EB6C-238269E2A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flex-wrap property specifies whether the flexible items should wrap or not.</a:t>
            </a:r>
          </a:p>
          <a:p>
            <a:r>
              <a:rPr lang="en-US" dirty="0"/>
              <a:t>flex-wrap: </a:t>
            </a:r>
            <a:r>
              <a:rPr lang="en-US" dirty="0" err="1"/>
              <a:t>nowrap|wrap|wrap-reverse|initial|inherit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nowrap</a:t>
            </a:r>
            <a:r>
              <a:rPr lang="en-US" dirty="0"/>
              <a:t>		Default value. Specifies that the flexible items will not wrap	</a:t>
            </a:r>
          </a:p>
          <a:p>
            <a:pPr lvl="1"/>
            <a:r>
              <a:rPr lang="en-US" dirty="0"/>
              <a:t>wrap		Specifies that the flexible items will wrap if necessary	</a:t>
            </a:r>
          </a:p>
          <a:p>
            <a:pPr lvl="1"/>
            <a:r>
              <a:rPr lang="en-US" dirty="0"/>
              <a:t>wrap-reverse	Specifies that the flexible items will wrap, if necessary, in reverse order</a:t>
            </a:r>
          </a:p>
          <a:p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BAFC1-CFFD-5DEC-D9CE-80D23925B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68668-B41A-3A1E-7FB6-AE383DF60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B35E5-5823-43FB-2F38-AA244E1E1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140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D394A-FD78-4E49-B168-67695AF77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 Flow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AC363-0BD6-C312-49A8-9C2AC9423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flex-flow property is a shorthand property for setting both the flex-direction and flex-wrap properties.</a:t>
            </a:r>
          </a:p>
          <a:p>
            <a:r>
              <a:rPr lang="en-US" dirty="0"/>
              <a:t>great for responsive design</a:t>
            </a:r>
          </a:p>
          <a:p>
            <a:r>
              <a:rPr lang="en-US" dirty="0"/>
              <a:t>Example: flex-flow: row wrap;</a:t>
            </a:r>
          </a:p>
          <a:p>
            <a:endParaRPr lang="en-US" dirty="0"/>
          </a:p>
          <a:p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68094-809A-487F-49FC-251E42195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43D89-0985-FD3E-281C-641782D44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07454-EC99-317B-F65B-EEEEBF18E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9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UOA A4</Template>
  <TotalTime>3359</TotalTime>
  <Words>1689</Words>
  <Application>Microsoft Office PowerPoint</Application>
  <PresentationFormat>Widescreen</PresentationFormat>
  <Paragraphs>223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Sakkal Majalla</vt:lpstr>
      <vt:lpstr>Segoe UI</vt:lpstr>
      <vt:lpstr>Office Theme</vt:lpstr>
      <vt:lpstr>Chapter 6 Layouts using Flexbox !</vt:lpstr>
      <vt:lpstr>Outline</vt:lpstr>
      <vt:lpstr>Layout: Flex</vt:lpstr>
      <vt:lpstr>Example</vt:lpstr>
      <vt:lpstr>Justify Content</vt:lpstr>
      <vt:lpstr>Align Items</vt:lpstr>
      <vt:lpstr>Flex Direction</vt:lpstr>
      <vt:lpstr>Flex Wrap</vt:lpstr>
      <vt:lpstr>Flex Flow</vt:lpstr>
      <vt:lpstr>Align Content</vt:lpstr>
      <vt:lpstr>Gap</vt:lpstr>
      <vt:lpstr>Flex Grow</vt:lpstr>
      <vt:lpstr>Flex Shrink</vt:lpstr>
      <vt:lpstr>Order</vt:lpstr>
      <vt:lpstr>Full Example</vt:lpstr>
      <vt:lpstr>Show Case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&amp; CSS Integration</dc:title>
  <dc:creator>Ahmad AL-Sabhany</dc:creator>
  <cp:lastModifiedBy>Ahmad AL-Sabhany</cp:lastModifiedBy>
  <cp:revision>323</cp:revision>
  <dcterms:created xsi:type="dcterms:W3CDTF">2021-12-12T21:45:23Z</dcterms:created>
  <dcterms:modified xsi:type="dcterms:W3CDTF">2023-02-21T00:38:16Z</dcterms:modified>
</cp:coreProperties>
</file>