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7"/>
  </p:notesMasterIdLst>
  <p:sldIdLst>
    <p:sldId id="256" r:id="rId2"/>
    <p:sldId id="257" r:id="rId3"/>
    <p:sldId id="286" r:id="rId4"/>
    <p:sldId id="287" r:id="rId5"/>
    <p:sldId id="291" r:id="rId6"/>
    <p:sldId id="292" r:id="rId7"/>
    <p:sldId id="288" r:id="rId8"/>
    <p:sldId id="289" r:id="rId9"/>
    <p:sldId id="301" r:id="rId10"/>
    <p:sldId id="293" r:id="rId11"/>
    <p:sldId id="294" r:id="rId12"/>
    <p:sldId id="296" r:id="rId13"/>
    <p:sldId id="297" r:id="rId14"/>
    <p:sldId id="298" r:id="rId15"/>
    <p:sldId id="317" r:id="rId16"/>
    <p:sldId id="316" r:id="rId17"/>
    <p:sldId id="300" r:id="rId18"/>
    <p:sldId id="318" r:id="rId19"/>
    <p:sldId id="309" r:id="rId20"/>
    <p:sldId id="299" r:id="rId21"/>
    <p:sldId id="295" r:id="rId22"/>
    <p:sldId id="302" r:id="rId23"/>
    <p:sldId id="304" r:id="rId24"/>
    <p:sldId id="305" r:id="rId25"/>
    <p:sldId id="303" r:id="rId26"/>
    <p:sldId id="306" r:id="rId27"/>
    <p:sldId id="307" r:id="rId28"/>
    <p:sldId id="311" r:id="rId29"/>
    <p:sldId id="308" r:id="rId30"/>
    <p:sldId id="312" r:id="rId31"/>
    <p:sldId id="315" r:id="rId32"/>
    <p:sldId id="313" r:id="rId33"/>
    <p:sldId id="314" r:id="rId34"/>
    <p:sldId id="310" r:id="rId35"/>
    <p:sldId id="281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hmad AL-Sabhany" initials="AAS" lastIdx="1" clrIdx="0">
    <p:extLst>
      <p:ext uri="{19B8F6BF-5375-455C-9EA6-DF929625EA0E}">
        <p15:presenceInfo xmlns:p15="http://schemas.microsoft.com/office/powerpoint/2012/main" userId="b301677dbf0f5a7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6374" autoAdjust="0"/>
  </p:normalViewPr>
  <p:slideViewPr>
    <p:cSldViewPr snapToGrid="0">
      <p:cViewPr varScale="1">
        <p:scale>
          <a:sx n="110" d="100"/>
          <a:sy n="110" d="100"/>
        </p:scale>
        <p:origin x="576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89BF59-E0DC-462A-B6F6-1C6F8BAFC48C}" type="datetimeFigureOut">
              <a:rPr lang="en-US" smtClean="0"/>
              <a:t>12/27/2022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121D04-AA39-4B72-8D1B-D7CB9B26E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340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121D04-AA39-4B72-8D1B-D7CB9B26E5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445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DC68F-2405-49B1-B90A-C37ABAAE59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44550C-7DB0-4BB2-8D5A-0088CA14CB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417441-79AE-41E9-A30E-10C0FF749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63E2A-2F70-4D63-82D6-91FE710AB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B885CC-5F3D-4587-83B3-715177888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848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E67A7-8026-4AD9-86EE-EB27171A8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54089B-8720-46A4-9C9C-B3610336FF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6EEF07-B3EB-4F7E-A0C0-D94ED7008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2AD7C0-83CC-4332-B814-6CDFAF36C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013901-CEF9-49E3-AF14-A4839DE9A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95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812F6E-2600-405B-85E3-9892D880A4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0CE492-C35F-47C5-AD03-F06D815120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9D690E-378B-4694-BA2A-C757E6BFD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341110-E062-4ACF-B3C7-461FBE870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3DA947-8B88-4CE4-9FD6-84DC8E033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174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35C61-57CD-4B56-B58C-6AF063574F2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  <a:ln w="38100" cmpd="thickThin">
            <a:solidFill>
              <a:srgbClr val="002060"/>
            </a:solidFill>
          </a:ln>
        </p:spPr>
        <p:txBody>
          <a:bodyPr/>
          <a:lstStyle>
            <a:lvl1pPr>
              <a:defRPr b="1"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5CA829-90C1-462B-B77B-D8FE77BE7A5B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  <a:ln w="38100" cmpd="thickThin">
            <a:solidFill>
              <a:srgbClr val="002060"/>
            </a:solidFill>
          </a:ln>
        </p:spPr>
        <p:txBody>
          <a:bodyPr/>
          <a:lstStyle>
            <a:lvl1pPr>
              <a:defRPr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  <a:lvl2pPr>
              <a:defRPr>
                <a:latin typeface="Sakkal Majalla" panose="02000000000000000000" pitchFamily="2" charset="-78"/>
                <a:cs typeface="Sakkal Majalla" panose="02000000000000000000" pitchFamily="2" charset="-78"/>
              </a:defRPr>
            </a:lvl2pPr>
            <a:lvl3pPr>
              <a:defRPr>
                <a:latin typeface="Sakkal Majalla" panose="02000000000000000000" pitchFamily="2" charset="-78"/>
                <a:cs typeface="Sakkal Majalla" panose="02000000000000000000" pitchFamily="2" charset="-78"/>
              </a:defRPr>
            </a:lvl3pPr>
            <a:lvl4pPr>
              <a:defRPr>
                <a:latin typeface="Sakkal Majalla" panose="02000000000000000000" pitchFamily="2" charset="-78"/>
                <a:cs typeface="Sakkal Majalla" panose="02000000000000000000" pitchFamily="2" charset="-78"/>
              </a:defRPr>
            </a:lvl4pPr>
            <a:lvl5pPr>
              <a:defRPr>
                <a:latin typeface="Sakkal Majalla" panose="02000000000000000000" pitchFamily="2" charset="-78"/>
                <a:cs typeface="Sakkal Majalla" panose="02000000000000000000" pitchFamily="2" charset="-78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1959C6-C92B-4DE5-9807-8F76E2175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1965A-6F7F-4A57-BFE7-1BAF03C6F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A5069C-34E7-4437-BFA7-505478E17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4A11C4C7-E5DA-46AB-BADB-B2B83EB05BA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65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1DFF7-91EB-436C-A877-FC8B0EE96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F51C85-A692-482E-A11F-B2B250712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EA592C-6704-4CF1-95D5-E0FD1F397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3F0FD1-4783-4B67-966B-227CF1E42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E9B0FA-68CB-41BB-817C-F06967124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537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BEB03-5FBB-438B-86F5-3CFD23010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1E9F8-F31D-4040-9DDD-7735ECBD0C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BA6C70-42A3-43F7-8170-A0BBF3DAF8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27EAB8-A553-40E8-8329-E5A08B314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01074C-93FD-4FE9-8B81-4C69A4025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503D71-D4C8-4CFE-8D89-971F3BE80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75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0C0F4-23CF-4532-89DF-141DD288E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9031F7-923E-482C-821B-F37DF24076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6D53A8-B393-4189-B523-60B591BA5D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11EF80-0856-4FA0-869B-F85ACD925F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867469-6B6C-42B0-8048-EF66312A74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7FBCA0-443E-4100-A1FA-E5B7B92B9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897597-DC63-4761-AC74-48AC5B715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2EA747-D8CD-4876-AE1C-D2E5CA713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000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22BA5-96D5-40F0-A4DD-51784CB5C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A46B-4BDA-485C-A7A9-7128C28D2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98AB20-5745-4058-BE18-B86EE8FCF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3311C4-A95A-453C-B29F-209763DD0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61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F3DA57-C32C-45AC-874D-510B8439F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4F5889-9931-4B5A-8522-6B3D9B639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0E9578-57EE-4095-8004-27043A557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625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9DB9A-341E-42B3-AA7C-EE5C23AC4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7DB07-9F54-48FB-958D-607967591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A1ACEC-8EFC-4DDE-8B78-459438619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74348B-ACF1-4A1D-B1B2-529B99677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F2700C-A978-42F2-8A9A-F308F6CB8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D1CF89-ADB1-48AA-A8A9-A65E26441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686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1A10C-A313-4043-A682-EDBAF92F5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742A9C-BE4F-4798-96D8-7784A639EE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9D6ACC-CA04-4919-A419-6B8C426FC6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96F174-E8BF-4936-BF70-066243E8D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0C2ADA-38F7-47D6-96EA-C7CFC28AD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9720E7-5583-4F3C-AFA9-6414910FA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50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BFADF2-3140-4D88-97B1-A168C3027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FB750C-3760-4D57-A6AF-D814356C3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217A7-B679-4C2D-882E-6087EBF038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0AF62-ACDE-4C14-AD8A-D2B4062FE1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7864A7-87C1-47DD-8AB1-F826D69EA5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130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css-tricks.com/snippets/javascript/random-hex-color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3schools.com/js/tryit.asp?filename=tryjs_comparison7" TargetMode="External"/><Relationship Id="rId13" Type="http://schemas.openxmlformats.org/officeDocument/2006/relationships/hyperlink" Target="https://www.w3schools.com/js/tryit.asp?filename=tryjs_comparison10" TargetMode="External"/><Relationship Id="rId3" Type="http://schemas.openxmlformats.org/officeDocument/2006/relationships/hyperlink" Target="https://www.w3schools.com/js/tryit.asp?filename=tryjs_comparison2" TargetMode="External"/><Relationship Id="rId7" Type="http://schemas.openxmlformats.org/officeDocument/2006/relationships/hyperlink" Target="https://www.w3schools.com/js/tryit.asp?filename=tryjs_comparison5" TargetMode="External"/><Relationship Id="rId12" Type="http://schemas.openxmlformats.org/officeDocument/2006/relationships/hyperlink" Target="https://www.w3schools.com/js/tryit.asp?filename=tryjs_comparison9" TargetMode="External"/><Relationship Id="rId2" Type="http://schemas.openxmlformats.org/officeDocument/2006/relationships/hyperlink" Target="https://www.w3schools.com/js/tryit.asp?filename=tryjs_comparison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3schools.com/js/tryit.asp?filename=tryjs_comparison3" TargetMode="External"/><Relationship Id="rId11" Type="http://schemas.openxmlformats.org/officeDocument/2006/relationships/hyperlink" Target="https://www.w3schools.com/js/tryit.asp?filename=tryjs_comparison8" TargetMode="External"/><Relationship Id="rId5" Type="http://schemas.openxmlformats.org/officeDocument/2006/relationships/hyperlink" Target="https://www.w3schools.com/js/tryit.asp?filename=tryjs_comparison4" TargetMode="External"/><Relationship Id="rId10" Type="http://schemas.openxmlformats.org/officeDocument/2006/relationships/hyperlink" Target="https://www.w3schools.com/js/tryit.asp?filename=tryjs_comparison13" TargetMode="External"/><Relationship Id="rId4" Type="http://schemas.openxmlformats.org/officeDocument/2006/relationships/hyperlink" Target="https://www.w3schools.com/js/tryit.asp?filename=tryjs_comparison12" TargetMode="External"/><Relationship Id="rId9" Type="http://schemas.openxmlformats.org/officeDocument/2006/relationships/hyperlink" Target="https://www.w3schools.com/js/tryit.asp?filename=tryjs_comparison6" TargetMode="External"/><Relationship Id="rId14" Type="http://schemas.openxmlformats.org/officeDocument/2006/relationships/hyperlink" Target="https://www.w3schools.com/js/tryit.asp?filename=tryjs_comparison11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js/default.asp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B8C566-95B6-4C5C-BDAE-4A219C2336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74901" y="4467496"/>
            <a:ext cx="3279819" cy="1541383"/>
          </a:xfrm>
          <a:noFill/>
        </p:spPr>
        <p:txBody>
          <a:bodyPr>
            <a:normAutofit fontScale="70000" lnSpcReduction="20000"/>
          </a:bodyPr>
          <a:lstStyle/>
          <a:p>
            <a:r>
              <a:rPr lang="en-US" sz="34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Dr. Ahmad </a:t>
            </a:r>
            <a:r>
              <a:rPr lang="en-US" sz="3400" b="1" dirty="0" err="1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Al-Sabhany</a:t>
            </a:r>
            <a:endParaRPr lang="en-US" sz="3400" b="1" dirty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en-US" sz="3200" b="1" dirty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sz="32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CS Department </a:t>
            </a:r>
          </a:p>
          <a:p>
            <a:r>
              <a:rPr lang="en-US" sz="3200" b="1" dirty="0" err="1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AlMaarif</a:t>
            </a:r>
            <a:r>
              <a:rPr lang="en-US" sz="32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University College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FAA320-0F2C-48E6-BEB9-3C34D6C9BF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94953" y="1991269"/>
            <a:ext cx="6802094" cy="2150719"/>
          </a:xfrm>
          <a:noFill/>
        </p:spPr>
        <p:txBody>
          <a:bodyPr anchor="ctr">
            <a:normAutofit fontScale="90000"/>
          </a:bodyPr>
          <a:lstStyle/>
          <a:p>
            <a:r>
              <a:rPr lang="en-US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Chapter 5</a:t>
            </a:r>
            <a:br>
              <a:rPr lang="en-US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en-US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An Introduction to JavaScript Web Development Path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764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7FD9D-CF11-46E7-A744-ED0548093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 Output</a:t>
            </a:r>
            <a:br>
              <a:rPr lang="en-US" dirty="0"/>
            </a:br>
            <a:r>
              <a:rPr lang="en-US" dirty="0"/>
              <a:t>-How to Display Data in JS?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5BF813-4830-4C5D-A238-8B7D64F48A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JavaScript Display Possibilities</a:t>
            </a:r>
          </a:p>
          <a:p>
            <a:pPr marL="457200" lvl="1" indent="0">
              <a:buNone/>
            </a:pPr>
            <a:r>
              <a:rPr lang="en-US" dirty="0"/>
              <a:t>Method 1 -	Writing into an HTML element, </a:t>
            </a:r>
            <a:r>
              <a:rPr lang="en-US" dirty="0">
                <a:solidFill>
                  <a:srgbClr val="0070C0"/>
                </a:solidFill>
              </a:rPr>
              <a:t>using </a:t>
            </a:r>
            <a:r>
              <a:rPr lang="en-US" dirty="0" err="1">
                <a:solidFill>
                  <a:srgbClr val="0070C0"/>
                </a:solidFill>
              </a:rPr>
              <a:t>innerHTML</a:t>
            </a:r>
            <a:r>
              <a:rPr lang="en-US" dirty="0">
                <a:solidFill>
                  <a:srgbClr val="0070C0"/>
                </a:solidFill>
              </a:rPr>
              <a:t>. </a:t>
            </a:r>
          </a:p>
          <a:p>
            <a:pPr marL="457200" lvl="1" indent="0">
              <a:buNone/>
            </a:pPr>
            <a:r>
              <a:rPr lang="en-US" dirty="0"/>
              <a:t>Method 2 -	Writing into the HTML output </a:t>
            </a:r>
            <a:r>
              <a:rPr lang="en-US" dirty="0">
                <a:solidFill>
                  <a:srgbClr val="0070C0"/>
                </a:solidFill>
              </a:rPr>
              <a:t>using </a:t>
            </a:r>
            <a:r>
              <a:rPr lang="en-US" dirty="0" err="1">
                <a:solidFill>
                  <a:srgbClr val="0070C0"/>
                </a:solidFill>
              </a:rPr>
              <a:t>document.write</a:t>
            </a:r>
            <a:r>
              <a:rPr lang="en-US" dirty="0">
                <a:solidFill>
                  <a:srgbClr val="0070C0"/>
                </a:solidFill>
              </a:rPr>
              <a:t>().</a:t>
            </a:r>
          </a:p>
          <a:p>
            <a:pPr marL="457200" lvl="1" indent="0">
              <a:buNone/>
            </a:pPr>
            <a:r>
              <a:rPr lang="en-US" dirty="0"/>
              <a:t>Method 3-	Writing into an alert box, </a:t>
            </a:r>
            <a:r>
              <a:rPr lang="en-US" dirty="0">
                <a:solidFill>
                  <a:srgbClr val="0070C0"/>
                </a:solidFill>
              </a:rPr>
              <a:t>using </a:t>
            </a:r>
            <a:r>
              <a:rPr lang="en-US" dirty="0" err="1">
                <a:solidFill>
                  <a:srgbClr val="0070C0"/>
                </a:solidFill>
              </a:rPr>
              <a:t>window.alert</a:t>
            </a:r>
            <a:r>
              <a:rPr lang="en-US" dirty="0">
                <a:solidFill>
                  <a:srgbClr val="0070C0"/>
                </a:solidFill>
              </a:rPr>
              <a:t>().</a:t>
            </a:r>
          </a:p>
          <a:p>
            <a:pPr marL="457200" lvl="1" indent="0">
              <a:buNone/>
            </a:pPr>
            <a:r>
              <a:rPr lang="en-US" dirty="0"/>
              <a:t>Method 4 -	Writing into the browser console, </a:t>
            </a:r>
            <a:r>
              <a:rPr lang="en-US" dirty="0">
                <a:solidFill>
                  <a:srgbClr val="0070C0"/>
                </a:solidFill>
              </a:rPr>
              <a:t>using console.log().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4AD988-D836-4DE5-A5F5-47D2DAE9D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5737D5-6C9D-4845-AC96-5B27EB4A3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ADBB98-6019-4427-B8D2-B026C3570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142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374A6-5D2D-4CA8-9153-C75DEA2C4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Using </a:t>
            </a:r>
            <a:r>
              <a:rPr lang="en-US" dirty="0" err="1">
                <a:solidFill>
                  <a:srgbClr val="0070C0"/>
                </a:solidFill>
              </a:rPr>
              <a:t>innerHTML</a:t>
            </a:r>
            <a:r>
              <a:rPr lang="en-US" dirty="0">
                <a:solidFill>
                  <a:srgbClr val="0070C0"/>
                </a:solidFill>
              </a:rPr>
              <a:t>. </a:t>
            </a:r>
            <a:r>
              <a:rPr lang="en-US" dirty="0"/>
              <a:t>-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63130E-6C7B-4BB9-82E6-BB78EF1DF4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  <a:highlight>
                  <a:srgbClr val="FFFFFF"/>
                </a:highlight>
              </a:rPr>
              <a:t>&lt;html&gt;</a:t>
            </a:r>
            <a:endParaRPr lang="en-US" sz="2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&lt;body&gt;</a:t>
            </a:r>
            <a:endParaRPr lang="en-US" sz="2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&lt;h1&gt;</a:t>
            </a:r>
            <a:r>
              <a:rPr lang="en-US" sz="2800" b="1" dirty="0">
                <a:solidFill>
                  <a:srgbClr val="000000"/>
                </a:solidFill>
                <a:highlight>
                  <a:srgbClr val="FFFFFF"/>
                </a:highlight>
              </a:rPr>
              <a:t>My First Web Page</a:t>
            </a: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&lt;/h1&gt;</a:t>
            </a:r>
            <a:endParaRPr lang="en-US" sz="2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&lt;p&gt;</a:t>
            </a:r>
            <a:r>
              <a:rPr lang="en-US" sz="2800" b="1" dirty="0">
                <a:solidFill>
                  <a:srgbClr val="000000"/>
                </a:solidFill>
                <a:highlight>
                  <a:srgbClr val="FFFFFF"/>
                </a:highlight>
              </a:rPr>
              <a:t>My First Paragraph</a:t>
            </a: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&lt;/p&gt;</a:t>
            </a:r>
            <a:endParaRPr lang="en-US" sz="2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&lt;p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800" b="0" dirty="0">
                <a:solidFill>
                  <a:srgbClr val="FF0000"/>
                </a:solidFill>
                <a:highlight>
                  <a:srgbClr val="FFFFFF"/>
                </a:highlight>
              </a:rPr>
              <a:t>id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=</a:t>
            </a:r>
            <a:r>
              <a:rPr lang="en-US" sz="2800" b="1" dirty="0">
                <a:solidFill>
                  <a:srgbClr val="8000FF"/>
                </a:solidFill>
                <a:highlight>
                  <a:srgbClr val="FFFFFF"/>
                </a:highlight>
              </a:rPr>
              <a:t>"demo"</a:t>
            </a: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&gt;&lt;/p&gt;</a:t>
            </a:r>
            <a:endParaRPr lang="en-US" sz="2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endParaRPr lang="en-US" sz="2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&lt;script&gt;</a:t>
            </a:r>
            <a:endParaRPr lang="en-US" sz="2800" b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2800" b="0" dirty="0" err="1">
                <a:solidFill>
                  <a:srgbClr val="000000"/>
                </a:solidFill>
                <a:highlight>
                  <a:srgbClr val="F2F4FF"/>
                </a:highlight>
              </a:rPr>
              <a:t>document.getElementById</a:t>
            </a:r>
            <a:r>
              <a:rPr lang="en-US" sz="2800" b="1" dirty="0">
                <a:solidFill>
                  <a:srgbClr val="000000"/>
                </a:solidFill>
                <a:highlight>
                  <a:srgbClr val="F2F4FF"/>
                </a:highlight>
              </a:rPr>
              <a:t>(</a:t>
            </a:r>
            <a:r>
              <a:rPr lang="en-US" sz="2800" b="0" dirty="0">
                <a:solidFill>
                  <a:srgbClr val="808080"/>
                </a:solidFill>
                <a:highlight>
                  <a:srgbClr val="F2F4FF"/>
                </a:highlight>
              </a:rPr>
              <a:t>"demo"</a:t>
            </a:r>
            <a:r>
              <a:rPr lang="en-US" sz="2800" b="1" dirty="0">
                <a:solidFill>
                  <a:srgbClr val="000000"/>
                </a:solidFill>
                <a:highlight>
                  <a:srgbClr val="F2F4FF"/>
                </a:highlight>
              </a:rPr>
              <a:t>).</a:t>
            </a:r>
            <a:r>
              <a:rPr lang="en-US" sz="2800" b="0" dirty="0" err="1">
                <a:solidFill>
                  <a:srgbClr val="000000"/>
                </a:solidFill>
                <a:highlight>
                  <a:srgbClr val="F2F4FF"/>
                </a:highlight>
              </a:rPr>
              <a:t>innerHTML</a:t>
            </a:r>
            <a:r>
              <a:rPr lang="en-US" sz="2800" b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2800" b="1" dirty="0">
                <a:solidFill>
                  <a:srgbClr val="000000"/>
                </a:solidFill>
                <a:highlight>
                  <a:srgbClr val="F2F4FF"/>
                </a:highlight>
              </a:rPr>
              <a:t>=</a:t>
            </a:r>
            <a:r>
              <a:rPr lang="en-US" sz="2800" b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2800" b="0" dirty="0">
                <a:solidFill>
                  <a:srgbClr val="FF0000"/>
                </a:solidFill>
                <a:highlight>
                  <a:srgbClr val="F2F4FF"/>
                </a:highlight>
              </a:rPr>
              <a:t>5</a:t>
            </a:r>
            <a:r>
              <a:rPr lang="en-US" sz="2800" b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2800" b="1" dirty="0">
                <a:solidFill>
                  <a:srgbClr val="000000"/>
                </a:solidFill>
                <a:highlight>
                  <a:srgbClr val="F2F4FF"/>
                </a:highlight>
              </a:rPr>
              <a:t>+</a:t>
            </a:r>
            <a:r>
              <a:rPr lang="en-US" sz="2800" b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2800" b="0" dirty="0">
                <a:solidFill>
                  <a:srgbClr val="FF0000"/>
                </a:solidFill>
                <a:highlight>
                  <a:srgbClr val="F2F4FF"/>
                </a:highlight>
              </a:rPr>
              <a:t>6</a:t>
            </a:r>
            <a:r>
              <a:rPr lang="en-US" sz="2800" b="1" dirty="0">
                <a:solidFill>
                  <a:srgbClr val="000000"/>
                </a:solidFill>
                <a:highlight>
                  <a:srgbClr val="F2F4FF"/>
                </a:highlight>
              </a:rPr>
              <a:t>;</a:t>
            </a:r>
            <a:endParaRPr lang="en-US" sz="2800" b="0" dirty="0">
              <a:solidFill>
                <a:srgbClr val="000000"/>
              </a:solidFill>
              <a:highlight>
                <a:srgbClr val="F2F4FF"/>
              </a:highlight>
            </a:endParaRPr>
          </a:p>
          <a:p>
            <a:pPr marL="0" indent="0">
              <a:buNone/>
            </a:pP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&lt;/script&gt;</a:t>
            </a:r>
            <a:endParaRPr lang="en-US" sz="2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endParaRPr lang="en-US" sz="2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&lt;/body&gt;</a:t>
            </a:r>
            <a:endParaRPr lang="en-US" sz="2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&lt;/html&gt;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24E91B-2FF5-4E54-9F25-BC279D30E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1C2A0F-810E-499A-A89A-696386F95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6BB3B9-FD30-4296-AB8A-EFAD5F934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689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374A6-5D2D-4CA8-9153-C75DEA2C4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Using </a:t>
            </a:r>
            <a:r>
              <a:rPr lang="en-US" dirty="0" err="1">
                <a:solidFill>
                  <a:srgbClr val="0070C0"/>
                </a:solidFill>
              </a:rPr>
              <a:t>document.write</a:t>
            </a:r>
            <a:r>
              <a:rPr lang="en-US" dirty="0">
                <a:solidFill>
                  <a:srgbClr val="0070C0"/>
                </a:solidFill>
              </a:rPr>
              <a:t>(). </a:t>
            </a:r>
            <a:r>
              <a:rPr lang="en-US" dirty="0"/>
              <a:t>-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63130E-6C7B-4BB9-82E6-BB78EF1DF4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b="0" dirty="0">
                <a:solidFill>
                  <a:srgbClr val="0000FF"/>
                </a:solidFill>
                <a:highlight>
                  <a:srgbClr val="FFFFFF"/>
                </a:highlight>
              </a:rPr>
              <a:t>&lt;html&gt;</a:t>
            </a:r>
            <a:endParaRPr lang="en-US" sz="20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2000" b="0" dirty="0">
                <a:solidFill>
                  <a:srgbClr val="0000FF"/>
                </a:solidFill>
                <a:highlight>
                  <a:srgbClr val="FFFFFF"/>
                </a:highlight>
              </a:rPr>
              <a:t>&lt;body&gt;</a:t>
            </a:r>
            <a:endParaRPr lang="en-US" sz="20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2000" b="0" dirty="0">
                <a:solidFill>
                  <a:srgbClr val="0000FF"/>
                </a:solidFill>
                <a:highlight>
                  <a:srgbClr val="FFFFFF"/>
                </a:highlight>
              </a:rPr>
              <a:t>&lt;h1&gt;</a:t>
            </a:r>
            <a:r>
              <a:rPr lang="en-US" sz="2000" b="1" dirty="0">
                <a:solidFill>
                  <a:srgbClr val="000000"/>
                </a:solidFill>
                <a:highlight>
                  <a:srgbClr val="FFFFFF"/>
                </a:highlight>
              </a:rPr>
              <a:t>My First Web Page</a:t>
            </a:r>
            <a:r>
              <a:rPr lang="en-US" sz="2000" b="0" dirty="0">
                <a:solidFill>
                  <a:srgbClr val="0000FF"/>
                </a:solidFill>
                <a:highlight>
                  <a:srgbClr val="FFFFFF"/>
                </a:highlight>
              </a:rPr>
              <a:t>&lt;/h1&gt;</a:t>
            </a:r>
            <a:endParaRPr lang="en-US" sz="20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2000" b="0" dirty="0">
                <a:solidFill>
                  <a:srgbClr val="0000FF"/>
                </a:solidFill>
                <a:highlight>
                  <a:srgbClr val="FFFFFF"/>
                </a:highlight>
              </a:rPr>
              <a:t>&lt;p&gt;</a:t>
            </a:r>
            <a:r>
              <a:rPr lang="en-US" sz="2000" b="1" dirty="0">
                <a:solidFill>
                  <a:srgbClr val="000000"/>
                </a:solidFill>
                <a:highlight>
                  <a:srgbClr val="FFFFFF"/>
                </a:highlight>
              </a:rPr>
              <a:t>My first paragraph.</a:t>
            </a:r>
            <a:r>
              <a:rPr lang="en-US" sz="2000" b="0" dirty="0">
                <a:solidFill>
                  <a:srgbClr val="0000FF"/>
                </a:solidFill>
                <a:highlight>
                  <a:srgbClr val="FFFFFF"/>
                </a:highlight>
              </a:rPr>
              <a:t>&lt;/p&gt;</a:t>
            </a:r>
            <a:endParaRPr lang="en-US" sz="20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endParaRPr lang="en-US" sz="20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2000" b="0" dirty="0">
                <a:solidFill>
                  <a:srgbClr val="0000FF"/>
                </a:solidFill>
                <a:highlight>
                  <a:srgbClr val="FFFFFF"/>
                </a:highlight>
              </a:rPr>
              <a:t>&lt;script&gt;</a:t>
            </a:r>
            <a:endParaRPr lang="en-US" sz="2000" b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2000" b="0" dirty="0" err="1">
                <a:solidFill>
                  <a:srgbClr val="000000"/>
                </a:solidFill>
                <a:highlight>
                  <a:srgbClr val="F2F4FF"/>
                </a:highlight>
              </a:rPr>
              <a:t>document.write</a:t>
            </a:r>
            <a:r>
              <a:rPr lang="en-US" sz="2000" b="1" dirty="0">
                <a:solidFill>
                  <a:srgbClr val="000000"/>
                </a:solidFill>
                <a:highlight>
                  <a:srgbClr val="F2F4FF"/>
                </a:highlight>
              </a:rPr>
              <a:t>(</a:t>
            </a:r>
            <a:r>
              <a:rPr lang="en-US" sz="2000" b="0" dirty="0">
                <a:solidFill>
                  <a:srgbClr val="FF0000"/>
                </a:solidFill>
                <a:highlight>
                  <a:srgbClr val="F2F4FF"/>
                </a:highlight>
              </a:rPr>
              <a:t>5</a:t>
            </a:r>
            <a:r>
              <a:rPr lang="en-US" sz="2000" b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2000" b="1" dirty="0">
                <a:solidFill>
                  <a:srgbClr val="000000"/>
                </a:solidFill>
                <a:highlight>
                  <a:srgbClr val="F2F4FF"/>
                </a:highlight>
              </a:rPr>
              <a:t>+</a:t>
            </a:r>
            <a:r>
              <a:rPr lang="en-US" sz="2000" b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2000" b="0" dirty="0">
                <a:solidFill>
                  <a:srgbClr val="FF0000"/>
                </a:solidFill>
                <a:highlight>
                  <a:srgbClr val="F2F4FF"/>
                </a:highlight>
              </a:rPr>
              <a:t>6</a:t>
            </a:r>
            <a:r>
              <a:rPr lang="en-US" sz="2000" b="1" dirty="0">
                <a:solidFill>
                  <a:srgbClr val="000000"/>
                </a:solidFill>
                <a:highlight>
                  <a:srgbClr val="F2F4FF"/>
                </a:highlight>
              </a:rPr>
              <a:t>);</a:t>
            </a:r>
            <a:endParaRPr lang="en-US" sz="2000" b="0" dirty="0">
              <a:solidFill>
                <a:srgbClr val="000000"/>
              </a:solidFill>
              <a:highlight>
                <a:srgbClr val="F2F4FF"/>
              </a:highlight>
            </a:endParaRPr>
          </a:p>
          <a:p>
            <a:pPr marL="0" indent="0">
              <a:buNone/>
            </a:pPr>
            <a:r>
              <a:rPr lang="en-US" sz="2000" b="0" dirty="0">
                <a:solidFill>
                  <a:srgbClr val="0000FF"/>
                </a:solidFill>
                <a:highlight>
                  <a:srgbClr val="FFFFFF"/>
                </a:highlight>
              </a:rPr>
              <a:t>&lt;/script&gt;</a:t>
            </a:r>
            <a:endParaRPr lang="en-US" sz="20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endParaRPr lang="en-US" sz="20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2000" b="0" dirty="0">
                <a:solidFill>
                  <a:srgbClr val="0000FF"/>
                </a:solidFill>
                <a:highlight>
                  <a:srgbClr val="FFFFFF"/>
                </a:highlight>
              </a:rPr>
              <a:t>&lt;/body&gt;</a:t>
            </a:r>
            <a:endParaRPr lang="en-US" sz="20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2000" b="0" dirty="0">
                <a:solidFill>
                  <a:srgbClr val="0000FF"/>
                </a:solidFill>
                <a:highlight>
                  <a:srgbClr val="FFFFFF"/>
                </a:highlight>
              </a:rPr>
              <a:t>&lt;/html&gt;</a:t>
            </a:r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24E91B-2FF5-4E54-9F25-BC279D30E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1C2A0F-810E-499A-A89A-696386F95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6BB3B9-FD30-4296-AB8A-EFAD5F934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72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5AFC3-F877-428F-9935-6DA665499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Using </a:t>
            </a:r>
            <a:r>
              <a:rPr lang="en-US" dirty="0" err="1">
                <a:solidFill>
                  <a:srgbClr val="0070C0"/>
                </a:solidFill>
              </a:rPr>
              <a:t>window.alert</a:t>
            </a:r>
            <a:r>
              <a:rPr lang="en-US" dirty="0">
                <a:solidFill>
                  <a:srgbClr val="0070C0"/>
                </a:solidFill>
              </a:rPr>
              <a:t>(). </a:t>
            </a:r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8991D-61DA-47EA-AC3C-74863617FC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0" dirty="0">
                <a:solidFill>
                  <a:srgbClr val="0000FF"/>
                </a:solidFill>
                <a:highlight>
                  <a:srgbClr val="FFFFFF"/>
                </a:highlight>
              </a:rPr>
              <a:t>&lt;html&gt;</a:t>
            </a:r>
          </a:p>
          <a:p>
            <a:pPr marL="0" indent="0">
              <a:buNone/>
            </a:pPr>
            <a:r>
              <a:rPr lang="en-US" b="0" dirty="0">
                <a:solidFill>
                  <a:srgbClr val="0000FF"/>
                </a:solidFill>
                <a:highlight>
                  <a:srgbClr val="FFFFFF"/>
                </a:highlight>
              </a:rPr>
              <a:t>&lt;body&gt;</a:t>
            </a:r>
          </a:p>
          <a:p>
            <a:pPr marL="0" indent="0">
              <a:buNone/>
            </a:pPr>
            <a:r>
              <a:rPr lang="en-US" b="0" dirty="0">
                <a:solidFill>
                  <a:srgbClr val="0000FF"/>
                </a:solidFill>
                <a:highlight>
                  <a:srgbClr val="FFFFFF"/>
                </a:highlight>
              </a:rPr>
              <a:t>&lt;script&gt;</a:t>
            </a:r>
          </a:p>
          <a:p>
            <a:pPr marL="0" indent="0">
              <a:buNone/>
            </a:pPr>
            <a:r>
              <a:rPr lang="en-US" b="0" dirty="0" err="1">
                <a:solidFill>
                  <a:srgbClr val="0000FF"/>
                </a:solidFill>
                <a:highlight>
                  <a:srgbClr val="FFFFFF"/>
                </a:highlight>
              </a:rPr>
              <a:t>window.alert</a:t>
            </a:r>
            <a:r>
              <a:rPr lang="en-US" b="0" dirty="0">
                <a:solidFill>
                  <a:srgbClr val="0000FF"/>
                </a:solidFill>
                <a:highlight>
                  <a:srgbClr val="FFFFFF"/>
                </a:highlight>
              </a:rPr>
              <a:t>("Hello This is a test");</a:t>
            </a:r>
          </a:p>
          <a:p>
            <a:pPr marL="0" indent="0">
              <a:buNone/>
            </a:pPr>
            <a:r>
              <a:rPr lang="en-US" b="0" dirty="0">
                <a:solidFill>
                  <a:srgbClr val="0000FF"/>
                </a:solidFill>
                <a:highlight>
                  <a:srgbClr val="FFFFFF"/>
                </a:highlight>
              </a:rPr>
              <a:t>&lt;/script&gt;</a:t>
            </a:r>
          </a:p>
          <a:p>
            <a:pPr marL="0" indent="0">
              <a:buNone/>
            </a:pPr>
            <a:r>
              <a:rPr lang="en-US" b="0" dirty="0">
                <a:solidFill>
                  <a:srgbClr val="0000FF"/>
                </a:solidFill>
                <a:highlight>
                  <a:srgbClr val="FFFFFF"/>
                </a:highlight>
              </a:rPr>
              <a:t>&lt;/body&gt;</a:t>
            </a:r>
          </a:p>
          <a:p>
            <a:pPr marL="0" indent="0">
              <a:buNone/>
            </a:pPr>
            <a:r>
              <a:rPr lang="en-US" b="0" dirty="0">
                <a:solidFill>
                  <a:srgbClr val="0000FF"/>
                </a:solidFill>
                <a:highlight>
                  <a:srgbClr val="FFFFFF"/>
                </a:highlight>
              </a:rPr>
              <a:t>&lt;/html&gt;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D7D3BC-FAB6-4E2F-B1B7-92C8F2B0A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B9A257-B454-4F0B-9497-5B82F04F9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F1C1A3-5119-472E-AB22-144CA2B15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625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5AFC3-F877-428F-9935-6DA665499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Using console.log().</a:t>
            </a:r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8991D-61DA-47EA-AC3C-74863617FC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0" dirty="0">
                <a:solidFill>
                  <a:srgbClr val="0000FF"/>
                </a:solidFill>
                <a:highlight>
                  <a:srgbClr val="FFFFFF"/>
                </a:highlight>
              </a:rPr>
              <a:t>&lt;html&gt;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b="0" dirty="0">
                <a:solidFill>
                  <a:srgbClr val="0000FF"/>
                </a:solidFill>
                <a:highlight>
                  <a:srgbClr val="FFFFFF"/>
                </a:highlight>
              </a:rPr>
              <a:t>&lt;body&gt;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endParaRPr lang="en-US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b="0" dirty="0">
                <a:solidFill>
                  <a:srgbClr val="0000FF"/>
                </a:solidFill>
                <a:highlight>
                  <a:srgbClr val="FFFFFF"/>
                </a:highlight>
              </a:rPr>
              <a:t>&lt;script&gt;</a:t>
            </a:r>
            <a:endParaRPr lang="en-US" b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b="0" dirty="0">
                <a:solidFill>
                  <a:srgbClr val="000000"/>
                </a:solidFill>
                <a:highlight>
                  <a:srgbClr val="F2F4FF"/>
                </a:highlight>
              </a:rPr>
              <a:t>console.log</a:t>
            </a:r>
            <a:r>
              <a:rPr lang="en-US" b="1" dirty="0">
                <a:solidFill>
                  <a:srgbClr val="000000"/>
                </a:solidFill>
                <a:highlight>
                  <a:srgbClr val="F2F4FF"/>
                </a:highlight>
              </a:rPr>
              <a:t>(</a:t>
            </a:r>
            <a:r>
              <a:rPr lang="en-US" b="0" dirty="0">
                <a:solidFill>
                  <a:srgbClr val="FF0000"/>
                </a:solidFill>
                <a:highlight>
                  <a:srgbClr val="F2F4FF"/>
                </a:highlight>
              </a:rPr>
              <a:t>5</a:t>
            </a:r>
            <a:r>
              <a:rPr lang="en-US" b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b="1" dirty="0">
                <a:solidFill>
                  <a:srgbClr val="000000"/>
                </a:solidFill>
                <a:highlight>
                  <a:srgbClr val="F2F4FF"/>
                </a:highlight>
              </a:rPr>
              <a:t>+</a:t>
            </a:r>
            <a:r>
              <a:rPr lang="en-US" b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b="0" dirty="0">
                <a:solidFill>
                  <a:srgbClr val="FF0000"/>
                </a:solidFill>
                <a:highlight>
                  <a:srgbClr val="F2F4FF"/>
                </a:highlight>
              </a:rPr>
              <a:t>6</a:t>
            </a:r>
            <a:r>
              <a:rPr lang="en-US" b="1" dirty="0">
                <a:solidFill>
                  <a:srgbClr val="000000"/>
                </a:solidFill>
                <a:highlight>
                  <a:srgbClr val="F2F4FF"/>
                </a:highlight>
              </a:rPr>
              <a:t>);</a:t>
            </a:r>
            <a:endParaRPr lang="en-US" b="0" dirty="0">
              <a:solidFill>
                <a:srgbClr val="000000"/>
              </a:solidFill>
              <a:highlight>
                <a:srgbClr val="F2F4FF"/>
              </a:highlight>
            </a:endParaRPr>
          </a:p>
          <a:p>
            <a:pPr marL="0" indent="0">
              <a:buNone/>
            </a:pPr>
            <a:r>
              <a:rPr lang="en-US" b="0" dirty="0">
                <a:solidFill>
                  <a:srgbClr val="0000FF"/>
                </a:solidFill>
                <a:highlight>
                  <a:srgbClr val="FFFFFF"/>
                </a:highlight>
              </a:rPr>
              <a:t>&lt;/script&gt;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endParaRPr lang="en-US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b="0" dirty="0">
                <a:solidFill>
                  <a:srgbClr val="0000FF"/>
                </a:solidFill>
                <a:highlight>
                  <a:srgbClr val="FFFFFF"/>
                </a:highlight>
              </a:rPr>
              <a:t>&lt;/body&gt;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b="0" dirty="0">
                <a:solidFill>
                  <a:srgbClr val="0000FF"/>
                </a:solidFill>
                <a:highlight>
                  <a:srgbClr val="FFFFFF"/>
                </a:highlight>
              </a:rPr>
              <a:t>&lt;/html&gt;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D7D3BC-FAB6-4E2F-B1B7-92C8F2B0A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B9A257-B454-4F0B-9497-5B82F04F9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F1C1A3-5119-472E-AB22-144CA2B15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127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65341-7F90-46E4-9D73-8E5F5015F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HTML using JavaScript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D8BB7-14A8-4D31-805E-AAF61D835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</a:rPr>
              <a:t>&lt;html&gt;</a:t>
            </a:r>
            <a:endParaRPr lang="en-US" sz="1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&lt;body&gt;</a:t>
            </a:r>
            <a:endParaRPr lang="en-US" sz="1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&lt;h2&gt;</a:t>
            </a:r>
            <a:r>
              <a:rPr lang="en-US" sz="1800" b="1" dirty="0">
                <a:solidFill>
                  <a:srgbClr val="000000"/>
                </a:solidFill>
                <a:highlight>
                  <a:srgbClr val="FFFFFF"/>
                </a:highlight>
              </a:rPr>
              <a:t>What Can JavaScript Do?</a:t>
            </a: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&lt;/h2&gt;</a:t>
            </a:r>
            <a:endParaRPr lang="en-US" sz="1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&lt;p&gt;</a:t>
            </a:r>
            <a:r>
              <a:rPr lang="en-US" sz="1800" b="1" dirty="0">
                <a:solidFill>
                  <a:srgbClr val="000000"/>
                </a:solidFill>
                <a:highlight>
                  <a:srgbClr val="FFFFFF"/>
                </a:highlight>
              </a:rPr>
              <a:t>JavaScript can change HTML attribute values.</a:t>
            </a: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&lt;/p&gt;</a:t>
            </a:r>
            <a:endParaRPr lang="en-US" sz="1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&lt;p&gt;</a:t>
            </a:r>
            <a:r>
              <a:rPr lang="en-US" sz="1800" b="1" dirty="0">
                <a:solidFill>
                  <a:srgbClr val="000000"/>
                </a:solidFill>
                <a:highlight>
                  <a:srgbClr val="FFFFFF"/>
                </a:highlight>
              </a:rPr>
              <a:t>In this case JavaScript changes the value of the </a:t>
            </a:r>
            <a:r>
              <a:rPr lang="en-US" sz="1800" b="1" dirty="0" err="1">
                <a:solidFill>
                  <a:srgbClr val="000000"/>
                </a:solidFill>
                <a:highlight>
                  <a:srgbClr val="FFFFFF"/>
                </a:highlight>
              </a:rPr>
              <a:t>src</a:t>
            </a:r>
            <a:r>
              <a:rPr lang="en-US" sz="1800" b="1" dirty="0">
                <a:solidFill>
                  <a:srgbClr val="000000"/>
                </a:solidFill>
                <a:highlight>
                  <a:srgbClr val="FFFFFF"/>
                </a:highlight>
              </a:rPr>
              <a:t> (source) attribute of an image.</a:t>
            </a: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&lt;/p&gt;</a:t>
            </a:r>
            <a:endParaRPr lang="en-US" sz="1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&lt;button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0" dirty="0">
                <a:solidFill>
                  <a:srgbClr val="FF0000"/>
                </a:solidFill>
                <a:highlight>
                  <a:srgbClr val="FFFFFF"/>
                </a:highlight>
              </a:rPr>
              <a:t>onclick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=</a:t>
            </a:r>
            <a:r>
              <a:rPr lang="en-US" sz="1800" b="1" dirty="0">
                <a:solidFill>
                  <a:srgbClr val="8000FF"/>
                </a:solidFill>
                <a:highlight>
                  <a:srgbClr val="FFFFFF"/>
                </a:highlight>
              </a:rPr>
              <a:t>"</a:t>
            </a:r>
            <a:r>
              <a:rPr lang="en-US" sz="1800" b="1" dirty="0" err="1">
                <a:solidFill>
                  <a:srgbClr val="8000FF"/>
                </a:solidFill>
                <a:highlight>
                  <a:srgbClr val="FFFFFF"/>
                </a:highlight>
              </a:rPr>
              <a:t>document.getElementById</a:t>
            </a:r>
            <a:r>
              <a:rPr lang="en-US" sz="1800" b="1" dirty="0">
                <a:solidFill>
                  <a:srgbClr val="8000FF"/>
                </a:solidFill>
                <a:highlight>
                  <a:srgbClr val="FFFFFF"/>
                </a:highlight>
              </a:rPr>
              <a:t>('</a:t>
            </a:r>
            <a:r>
              <a:rPr lang="en-US" sz="1800" b="1" dirty="0" err="1">
                <a:solidFill>
                  <a:srgbClr val="8000FF"/>
                </a:solidFill>
                <a:highlight>
                  <a:srgbClr val="FFFFFF"/>
                </a:highlight>
              </a:rPr>
              <a:t>myImage</a:t>
            </a:r>
            <a:r>
              <a:rPr lang="en-US" sz="1800" b="1" dirty="0">
                <a:solidFill>
                  <a:srgbClr val="8000FF"/>
                </a:solidFill>
                <a:highlight>
                  <a:srgbClr val="FFFFFF"/>
                </a:highlight>
              </a:rPr>
              <a:t>').</a:t>
            </a:r>
            <a:r>
              <a:rPr lang="en-US" sz="1800" b="1" dirty="0" err="1">
                <a:solidFill>
                  <a:srgbClr val="8000FF"/>
                </a:solidFill>
                <a:highlight>
                  <a:srgbClr val="FFFFFF"/>
                </a:highlight>
              </a:rPr>
              <a:t>src</a:t>
            </a:r>
            <a:r>
              <a:rPr lang="en-US" sz="1800" b="1" dirty="0">
                <a:solidFill>
                  <a:srgbClr val="8000FF"/>
                </a:solidFill>
                <a:highlight>
                  <a:srgbClr val="FFFFFF"/>
                </a:highlight>
              </a:rPr>
              <a:t>='pic_bulbon.gif'"</a:t>
            </a: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&gt;</a:t>
            </a:r>
            <a:r>
              <a:rPr lang="en-US" sz="1800" b="1" dirty="0">
                <a:solidFill>
                  <a:srgbClr val="000000"/>
                </a:solidFill>
                <a:highlight>
                  <a:srgbClr val="FFFFFF"/>
                </a:highlight>
              </a:rPr>
              <a:t>Turn on the light</a:t>
            </a: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&lt;/button&gt;</a:t>
            </a:r>
            <a:endParaRPr lang="en-US" sz="1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</a:t>
            </a:r>
            <a:r>
              <a:rPr lang="en-US" sz="1800" b="0" dirty="0" err="1">
                <a:solidFill>
                  <a:srgbClr val="0000FF"/>
                </a:solidFill>
                <a:highlight>
                  <a:srgbClr val="FFFFFF"/>
                </a:highlight>
              </a:rPr>
              <a:t>img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0" dirty="0">
                <a:solidFill>
                  <a:srgbClr val="FF0000"/>
                </a:solidFill>
                <a:highlight>
                  <a:srgbClr val="FFFFFF"/>
                </a:highlight>
              </a:rPr>
              <a:t>id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=</a:t>
            </a:r>
            <a:r>
              <a:rPr lang="en-US" sz="1800" b="1" dirty="0">
                <a:solidFill>
                  <a:srgbClr val="8000FF"/>
                </a:solidFill>
                <a:highlight>
                  <a:srgbClr val="FFFFFF"/>
                </a:highlight>
              </a:rPr>
              <a:t>"</a:t>
            </a:r>
            <a:r>
              <a:rPr lang="en-US" sz="1800" b="1" dirty="0" err="1">
                <a:solidFill>
                  <a:srgbClr val="8000FF"/>
                </a:solidFill>
                <a:highlight>
                  <a:srgbClr val="FFFFFF"/>
                </a:highlight>
              </a:rPr>
              <a:t>myImage</a:t>
            </a:r>
            <a:r>
              <a:rPr lang="en-US" sz="1800" b="1" dirty="0">
                <a:solidFill>
                  <a:srgbClr val="8000FF"/>
                </a:solidFill>
                <a:highlight>
                  <a:srgbClr val="FFFFFF"/>
                </a:highlight>
              </a:rPr>
              <a:t>"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0" dirty="0" err="1">
                <a:solidFill>
                  <a:srgbClr val="FF0000"/>
                </a:solidFill>
                <a:highlight>
                  <a:srgbClr val="FFFFFF"/>
                </a:highlight>
              </a:rPr>
              <a:t>src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=</a:t>
            </a:r>
            <a:r>
              <a:rPr lang="en-US" sz="1800" b="1" dirty="0">
                <a:solidFill>
                  <a:srgbClr val="8000FF"/>
                </a:solidFill>
                <a:highlight>
                  <a:srgbClr val="FFFFFF"/>
                </a:highlight>
              </a:rPr>
              <a:t>"pic_bulboff.gif"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0" dirty="0">
                <a:solidFill>
                  <a:srgbClr val="FF0000"/>
                </a:solidFill>
                <a:highlight>
                  <a:srgbClr val="FFFFFF"/>
                </a:highlight>
              </a:rPr>
              <a:t>style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=</a:t>
            </a:r>
            <a:r>
              <a:rPr lang="en-US" sz="1800" b="1" dirty="0">
                <a:solidFill>
                  <a:srgbClr val="8000FF"/>
                </a:solidFill>
                <a:highlight>
                  <a:srgbClr val="FFFFFF"/>
                </a:highlight>
              </a:rPr>
              <a:t>"width:100px"</a:t>
            </a: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&gt;</a:t>
            </a:r>
            <a:endParaRPr lang="en-US" sz="1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&lt;button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0" dirty="0">
                <a:solidFill>
                  <a:srgbClr val="FF0000"/>
                </a:solidFill>
                <a:highlight>
                  <a:srgbClr val="FFFFFF"/>
                </a:highlight>
              </a:rPr>
              <a:t>onclick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=</a:t>
            </a:r>
            <a:r>
              <a:rPr lang="en-US" sz="1800" b="1" dirty="0">
                <a:solidFill>
                  <a:srgbClr val="8000FF"/>
                </a:solidFill>
                <a:highlight>
                  <a:srgbClr val="FFFFFF"/>
                </a:highlight>
              </a:rPr>
              <a:t>"</a:t>
            </a:r>
            <a:r>
              <a:rPr lang="en-US" sz="1800" b="1" dirty="0" err="1">
                <a:solidFill>
                  <a:srgbClr val="8000FF"/>
                </a:solidFill>
                <a:highlight>
                  <a:srgbClr val="FFFFFF"/>
                </a:highlight>
              </a:rPr>
              <a:t>document.getElementById</a:t>
            </a:r>
            <a:r>
              <a:rPr lang="en-US" sz="1800" b="1" dirty="0">
                <a:solidFill>
                  <a:srgbClr val="8000FF"/>
                </a:solidFill>
                <a:highlight>
                  <a:srgbClr val="FFFFFF"/>
                </a:highlight>
              </a:rPr>
              <a:t>('</a:t>
            </a:r>
            <a:r>
              <a:rPr lang="en-US" sz="1800" b="1" dirty="0" err="1">
                <a:solidFill>
                  <a:srgbClr val="8000FF"/>
                </a:solidFill>
                <a:highlight>
                  <a:srgbClr val="FFFFFF"/>
                </a:highlight>
              </a:rPr>
              <a:t>myImage</a:t>
            </a:r>
            <a:r>
              <a:rPr lang="en-US" sz="1800" b="1" dirty="0">
                <a:solidFill>
                  <a:srgbClr val="8000FF"/>
                </a:solidFill>
                <a:highlight>
                  <a:srgbClr val="FFFFFF"/>
                </a:highlight>
              </a:rPr>
              <a:t>').</a:t>
            </a:r>
            <a:r>
              <a:rPr lang="en-US" sz="1800" b="1" dirty="0" err="1">
                <a:solidFill>
                  <a:srgbClr val="8000FF"/>
                </a:solidFill>
                <a:highlight>
                  <a:srgbClr val="FFFFFF"/>
                </a:highlight>
              </a:rPr>
              <a:t>src</a:t>
            </a:r>
            <a:r>
              <a:rPr lang="en-US" sz="1800" b="1" dirty="0">
                <a:solidFill>
                  <a:srgbClr val="8000FF"/>
                </a:solidFill>
                <a:highlight>
                  <a:srgbClr val="FFFFFF"/>
                </a:highlight>
              </a:rPr>
              <a:t>='pic_bulboff.gif'"</a:t>
            </a: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&gt;</a:t>
            </a:r>
            <a:r>
              <a:rPr lang="en-US" sz="1800" b="1" dirty="0">
                <a:solidFill>
                  <a:srgbClr val="000000"/>
                </a:solidFill>
                <a:highlight>
                  <a:srgbClr val="FFFFFF"/>
                </a:highlight>
              </a:rPr>
              <a:t>Turn off the light</a:t>
            </a: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&lt;/button&gt;</a:t>
            </a:r>
            <a:endParaRPr lang="en-US" sz="1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&lt;/body&gt;</a:t>
            </a:r>
            <a:endParaRPr lang="en-US" sz="1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&lt;/html&gt;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  <a:highlight>
                  <a:srgbClr val="FFFFFF"/>
                </a:highlight>
              </a:rPr>
              <a:t>- Do Not forget to include the images(</a:t>
            </a:r>
            <a:r>
              <a:rPr lang="en-US" sz="1800" b="1" dirty="0">
                <a:solidFill>
                  <a:srgbClr val="FF0000"/>
                </a:solidFill>
                <a:highlight>
                  <a:srgbClr val="FFFFFF"/>
                </a:highlight>
              </a:rPr>
              <a:t>pic_bulboff.gif &amp; pic_bulbon.gif</a:t>
            </a:r>
            <a:r>
              <a:rPr lang="en-US" sz="1800" dirty="0">
                <a:solidFill>
                  <a:srgbClr val="FF0000"/>
                </a:solidFill>
                <a:highlight>
                  <a:srgbClr val="FFFFFF"/>
                </a:highlight>
              </a:rPr>
              <a:t>) in your folder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DD5192-A76A-4325-AFA8-D059FA1F8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D04E5B-10B0-488D-B1EF-9C19A9BCB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604D73-700B-49C6-8AFA-D59A4A9EF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859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C2F4D-E8C4-433D-A9F5-AC1FE793F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CSS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157611-FB94-481E-991E-87FDDF03F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1800" dirty="0">
                <a:solidFill>
                  <a:srgbClr val="000000"/>
                </a:solidFill>
                <a:highlight>
                  <a:srgbClr val="A6CAF0"/>
                </a:highlight>
              </a:rPr>
              <a:t>&lt;!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DOCTYPE html</a:t>
            </a:r>
            <a:r>
              <a:rPr lang="en-US" sz="1800" dirty="0">
                <a:solidFill>
                  <a:srgbClr val="000000"/>
                </a:solidFill>
                <a:highlight>
                  <a:srgbClr val="A6CAF0"/>
                </a:highlight>
              </a:rPr>
              <a:t>&gt;</a:t>
            </a:r>
            <a:endParaRPr lang="en-US" sz="1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&lt;html&gt;</a:t>
            </a:r>
            <a:endParaRPr lang="en-US" sz="1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&lt;body&gt;</a:t>
            </a:r>
            <a:endParaRPr lang="en-US" sz="1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&lt;h2&gt;</a:t>
            </a:r>
            <a:r>
              <a:rPr lang="en-US" sz="1800" b="1" dirty="0">
                <a:solidFill>
                  <a:srgbClr val="000000"/>
                </a:solidFill>
                <a:highlight>
                  <a:srgbClr val="FFFFFF"/>
                </a:highlight>
              </a:rPr>
              <a:t>What Can JavaScript Do?</a:t>
            </a: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&lt;/h2&gt;</a:t>
            </a:r>
            <a:endParaRPr lang="en-US" sz="1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&lt;p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0" dirty="0">
                <a:solidFill>
                  <a:srgbClr val="FF0000"/>
                </a:solidFill>
                <a:highlight>
                  <a:srgbClr val="FFFFFF"/>
                </a:highlight>
              </a:rPr>
              <a:t>id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=</a:t>
            </a:r>
            <a:r>
              <a:rPr lang="en-US" sz="1800" b="1" dirty="0">
                <a:solidFill>
                  <a:srgbClr val="8000FF"/>
                </a:solidFill>
                <a:highlight>
                  <a:srgbClr val="FFFFFF"/>
                </a:highlight>
              </a:rPr>
              <a:t>"demo1"</a:t>
            </a: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&gt;</a:t>
            </a:r>
            <a:r>
              <a:rPr lang="en-US" sz="1800" b="1" dirty="0">
                <a:solidFill>
                  <a:srgbClr val="000000"/>
                </a:solidFill>
                <a:highlight>
                  <a:srgbClr val="FFFFFF"/>
                </a:highlight>
              </a:rPr>
              <a:t>JavaScript can change the style of an HTML element.</a:t>
            </a: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&lt;/p&gt;</a:t>
            </a:r>
            <a:endParaRPr lang="en-US" sz="1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&lt;button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0" dirty="0">
                <a:solidFill>
                  <a:srgbClr val="FF0000"/>
                </a:solidFill>
                <a:highlight>
                  <a:srgbClr val="FFFFFF"/>
                </a:highlight>
              </a:rPr>
              <a:t>type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=</a:t>
            </a:r>
            <a:r>
              <a:rPr lang="en-US" sz="1800" b="1" dirty="0">
                <a:solidFill>
                  <a:srgbClr val="8000FF"/>
                </a:solidFill>
                <a:highlight>
                  <a:srgbClr val="FFFFFF"/>
                </a:highlight>
              </a:rPr>
              <a:t>"button"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0" dirty="0">
                <a:solidFill>
                  <a:srgbClr val="FF0000"/>
                </a:solidFill>
                <a:highlight>
                  <a:srgbClr val="FFFFFF"/>
                </a:highlight>
              </a:rPr>
              <a:t>onclick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=</a:t>
            </a:r>
            <a:r>
              <a:rPr lang="en-US" sz="1800" b="1" dirty="0">
                <a:solidFill>
                  <a:srgbClr val="8000FF"/>
                </a:solidFill>
                <a:highlight>
                  <a:srgbClr val="FFFFFF"/>
                </a:highlight>
              </a:rPr>
              <a:t>"</a:t>
            </a:r>
            <a:r>
              <a:rPr lang="en-US" sz="1800" b="1" dirty="0" err="1">
                <a:solidFill>
                  <a:srgbClr val="8000FF"/>
                </a:solidFill>
                <a:highlight>
                  <a:srgbClr val="FFFFFF"/>
                </a:highlight>
              </a:rPr>
              <a:t>document.getElementById</a:t>
            </a:r>
            <a:r>
              <a:rPr lang="en-US" sz="1800" b="1" dirty="0">
                <a:solidFill>
                  <a:srgbClr val="8000FF"/>
                </a:solidFill>
                <a:highlight>
                  <a:srgbClr val="FFFFFF"/>
                </a:highlight>
              </a:rPr>
              <a:t>('demo1').</a:t>
            </a:r>
            <a:r>
              <a:rPr lang="en-US" sz="1800" b="1" dirty="0" err="1">
                <a:solidFill>
                  <a:srgbClr val="8000FF"/>
                </a:solidFill>
                <a:highlight>
                  <a:srgbClr val="FFFFFF"/>
                </a:highlight>
              </a:rPr>
              <a:t>style.fontSize</a:t>
            </a:r>
            <a:r>
              <a:rPr lang="en-US" sz="1800" b="1" dirty="0">
                <a:solidFill>
                  <a:srgbClr val="8000FF"/>
                </a:solidFill>
                <a:highlight>
                  <a:srgbClr val="FFFFFF"/>
                </a:highlight>
              </a:rPr>
              <a:t>='35px'"</a:t>
            </a: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&gt;</a:t>
            </a:r>
            <a:r>
              <a:rPr lang="en-US" sz="1800" b="1" dirty="0">
                <a:solidFill>
                  <a:srgbClr val="000000"/>
                </a:solidFill>
                <a:highlight>
                  <a:srgbClr val="FFFFFF"/>
                </a:highlight>
              </a:rPr>
              <a:t>Click Me!</a:t>
            </a: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&lt;/button&gt;</a:t>
            </a:r>
            <a:endParaRPr lang="en-US" sz="1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&lt;p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0" dirty="0">
                <a:solidFill>
                  <a:srgbClr val="FF0000"/>
                </a:solidFill>
                <a:highlight>
                  <a:srgbClr val="FFFFFF"/>
                </a:highlight>
              </a:rPr>
              <a:t>id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=</a:t>
            </a:r>
            <a:r>
              <a:rPr lang="en-US" sz="1800" b="1" dirty="0">
                <a:solidFill>
                  <a:srgbClr val="8000FF"/>
                </a:solidFill>
                <a:highlight>
                  <a:srgbClr val="FFFFFF"/>
                </a:highlight>
              </a:rPr>
              <a:t>"demo2"</a:t>
            </a: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&gt;</a:t>
            </a:r>
            <a:r>
              <a:rPr lang="en-US" sz="1800" b="1" dirty="0">
                <a:solidFill>
                  <a:srgbClr val="000000"/>
                </a:solidFill>
                <a:highlight>
                  <a:srgbClr val="FFFFFF"/>
                </a:highlight>
              </a:rPr>
              <a:t>JavaScript can change the style of an HTML element.</a:t>
            </a: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&lt;/p&gt;</a:t>
            </a:r>
            <a:endParaRPr lang="en-US" sz="1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&lt;button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0" dirty="0">
                <a:solidFill>
                  <a:srgbClr val="FF0000"/>
                </a:solidFill>
                <a:highlight>
                  <a:srgbClr val="FFFFFF"/>
                </a:highlight>
              </a:rPr>
              <a:t>type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=</a:t>
            </a:r>
            <a:r>
              <a:rPr lang="en-US" sz="1800" b="1" dirty="0">
                <a:solidFill>
                  <a:srgbClr val="8000FF"/>
                </a:solidFill>
                <a:highlight>
                  <a:srgbClr val="FFFFFF"/>
                </a:highlight>
              </a:rPr>
              <a:t>"button"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0" dirty="0">
                <a:solidFill>
                  <a:srgbClr val="FF0000"/>
                </a:solidFill>
                <a:highlight>
                  <a:srgbClr val="FFFFFF"/>
                </a:highlight>
              </a:rPr>
              <a:t>onclick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=</a:t>
            </a:r>
            <a:r>
              <a:rPr lang="en-US" sz="1800" b="1" dirty="0">
                <a:solidFill>
                  <a:srgbClr val="8000FF"/>
                </a:solidFill>
                <a:highlight>
                  <a:srgbClr val="FFFFFF"/>
                </a:highlight>
              </a:rPr>
              <a:t>"</a:t>
            </a:r>
            <a:r>
              <a:rPr lang="en-US" sz="1800" b="1" dirty="0" err="1">
                <a:solidFill>
                  <a:srgbClr val="8000FF"/>
                </a:solidFill>
                <a:highlight>
                  <a:srgbClr val="FFFFFF"/>
                </a:highlight>
              </a:rPr>
              <a:t>document.getElementById</a:t>
            </a:r>
            <a:r>
              <a:rPr lang="en-US" sz="1800" b="1" dirty="0">
                <a:solidFill>
                  <a:srgbClr val="8000FF"/>
                </a:solidFill>
                <a:highlight>
                  <a:srgbClr val="FFFFFF"/>
                </a:highlight>
              </a:rPr>
              <a:t>('demo2').</a:t>
            </a:r>
            <a:r>
              <a:rPr lang="en-US" sz="1800" b="1" dirty="0" err="1">
                <a:solidFill>
                  <a:srgbClr val="8000FF"/>
                </a:solidFill>
                <a:highlight>
                  <a:srgbClr val="FFFFFF"/>
                </a:highlight>
              </a:rPr>
              <a:t>style.color</a:t>
            </a:r>
            <a:r>
              <a:rPr lang="en-US" sz="1800" b="1" dirty="0">
                <a:solidFill>
                  <a:srgbClr val="8000FF"/>
                </a:solidFill>
                <a:highlight>
                  <a:srgbClr val="FFFFFF"/>
                </a:highlight>
              </a:rPr>
              <a:t>='red'"</a:t>
            </a: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&gt;</a:t>
            </a:r>
            <a:r>
              <a:rPr lang="en-US" sz="1800" b="1" dirty="0">
                <a:solidFill>
                  <a:srgbClr val="000000"/>
                </a:solidFill>
                <a:highlight>
                  <a:srgbClr val="FFFFFF"/>
                </a:highlight>
              </a:rPr>
              <a:t>Click Me!</a:t>
            </a: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&lt;/button&gt;</a:t>
            </a:r>
            <a:endParaRPr lang="en-US" sz="1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&lt;p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0" dirty="0">
                <a:solidFill>
                  <a:srgbClr val="FF0000"/>
                </a:solidFill>
                <a:highlight>
                  <a:srgbClr val="FFFFFF"/>
                </a:highlight>
              </a:rPr>
              <a:t>id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=</a:t>
            </a:r>
            <a:r>
              <a:rPr lang="en-US" sz="1800" b="1" dirty="0">
                <a:solidFill>
                  <a:srgbClr val="8000FF"/>
                </a:solidFill>
                <a:highlight>
                  <a:srgbClr val="FFFFFF"/>
                </a:highlight>
              </a:rPr>
              <a:t>"demo3"</a:t>
            </a: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&gt;</a:t>
            </a:r>
            <a:r>
              <a:rPr lang="en-US" sz="1800" b="1" dirty="0">
                <a:solidFill>
                  <a:srgbClr val="000000"/>
                </a:solidFill>
                <a:highlight>
                  <a:srgbClr val="FFFFFF"/>
                </a:highlight>
              </a:rPr>
              <a:t>JavaScript can change the style of an HTML element.</a:t>
            </a: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&lt;/p&gt;</a:t>
            </a:r>
            <a:endParaRPr lang="en-US" sz="1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&lt;button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0" dirty="0">
                <a:solidFill>
                  <a:srgbClr val="FF0000"/>
                </a:solidFill>
                <a:highlight>
                  <a:srgbClr val="FFFFFF"/>
                </a:highlight>
              </a:rPr>
              <a:t>type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=</a:t>
            </a:r>
            <a:r>
              <a:rPr lang="en-US" sz="1800" b="1" dirty="0">
                <a:solidFill>
                  <a:srgbClr val="8000FF"/>
                </a:solidFill>
                <a:highlight>
                  <a:srgbClr val="FFFFFF"/>
                </a:highlight>
              </a:rPr>
              <a:t>"button"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0" dirty="0">
                <a:solidFill>
                  <a:srgbClr val="FF0000"/>
                </a:solidFill>
                <a:highlight>
                  <a:srgbClr val="FFFFFF"/>
                </a:highlight>
              </a:rPr>
              <a:t>onclick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=</a:t>
            </a:r>
            <a:r>
              <a:rPr lang="en-US" sz="1800" b="1" dirty="0">
                <a:solidFill>
                  <a:srgbClr val="8000FF"/>
                </a:solidFill>
                <a:highlight>
                  <a:srgbClr val="FFFFFF"/>
                </a:highlight>
              </a:rPr>
              <a:t>"</a:t>
            </a:r>
            <a:r>
              <a:rPr lang="en-US" sz="1800" b="1" dirty="0" err="1">
                <a:solidFill>
                  <a:srgbClr val="8000FF"/>
                </a:solidFill>
                <a:highlight>
                  <a:srgbClr val="FFFFFF"/>
                </a:highlight>
              </a:rPr>
              <a:t>document.getElementById</a:t>
            </a:r>
            <a:r>
              <a:rPr lang="en-US" sz="1800" b="1" dirty="0">
                <a:solidFill>
                  <a:srgbClr val="8000FF"/>
                </a:solidFill>
                <a:highlight>
                  <a:srgbClr val="FFFFFF"/>
                </a:highlight>
              </a:rPr>
              <a:t>('demo3').</a:t>
            </a:r>
            <a:r>
              <a:rPr lang="en-US" sz="1800" b="1" dirty="0" err="1">
                <a:solidFill>
                  <a:srgbClr val="8000FF"/>
                </a:solidFill>
                <a:highlight>
                  <a:srgbClr val="FFFFFF"/>
                </a:highlight>
              </a:rPr>
              <a:t>style.border</a:t>
            </a:r>
            <a:r>
              <a:rPr lang="en-US" sz="1800" b="1" dirty="0">
                <a:solidFill>
                  <a:srgbClr val="8000FF"/>
                </a:solidFill>
                <a:highlight>
                  <a:srgbClr val="FFFFFF"/>
                </a:highlight>
              </a:rPr>
              <a:t>='2px solid blue'"</a:t>
            </a: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&gt;</a:t>
            </a:r>
            <a:r>
              <a:rPr lang="en-US" sz="1800" b="1" dirty="0">
                <a:solidFill>
                  <a:srgbClr val="000000"/>
                </a:solidFill>
                <a:highlight>
                  <a:srgbClr val="FFFFFF"/>
                </a:highlight>
              </a:rPr>
              <a:t>Click Me!</a:t>
            </a: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&lt;/button&gt;</a:t>
            </a:r>
            <a:endParaRPr lang="en-US" sz="1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&lt;/body&gt;</a:t>
            </a:r>
            <a:endParaRPr lang="en-US" sz="1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&lt;/html&gt;</a:t>
            </a:r>
            <a:r>
              <a:rPr lang="en-US" sz="1800" b="1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66E236-7383-4DA8-A222-30068D881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8FC3-61F6-40CB-8447-2DA5450E2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35325C-2C8B-4CA2-9C11-83A7EAC40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987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4CF3D-FA94-4B0D-9DF3-9399D22EB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Background Color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A0276-98DC-4FDC-82CD-067E4ACC69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2649"/>
            <a:ext cx="5167964" cy="4024313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  <a:highlight>
                  <a:srgbClr val="FFFFFF"/>
                </a:highlight>
              </a:rPr>
              <a:t>&lt;html</a:t>
            </a:r>
            <a:r>
              <a:rPr lang="en-US" sz="28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800" dirty="0">
                <a:solidFill>
                  <a:srgbClr val="0000FF"/>
                </a:solidFill>
                <a:highlight>
                  <a:srgbClr val="FFFFFF"/>
                </a:highlight>
              </a:rPr>
              <a:t>&gt;</a:t>
            </a:r>
            <a:endParaRPr lang="en-US" sz="2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&lt;body&gt;</a:t>
            </a:r>
            <a:endParaRPr lang="en-US" sz="2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&lt;div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800" b="0" dirty="0">
                <a:solidFill>
                  <a:srgbClr val="FF0000"/>
                </a:solidFill>
                <a:highlight>
                  <a:srgbClr val="FFFFFF"/>
                </a:highlight>
              </a:rPr>
              <a:t>id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=</a:t>
            </a:r>
            <a:r>
              <a:rPr lang="en-US" sz="2800" b="1" dirty="0">
                <a:solidFill>
                  <a:srgbClr val="8000FF"/>
                </a:solidFill>
                <a:highlight>
                  <a:srgbClr val="FFFFFF"/>
                </a:highlight>
              </a:rPr>
              <a:t>"box"</a:t>
            </a: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&gt;</a:t>
            </a:r>
            <a:r>
              <a:rPr lang="en-US" sz="2800" b="1" dirty="0">
                <a:solidFill>
                  <a:srgbClr val="000000"/>
                </a:solidFill>
                <a:highlight>
                  <a:srgbClr val="FFFFFF"/>
                </a:highlight>
              </a:rPr>
              <a:t>Some text here</a:t>
            </a: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&lt;/div&gt;</a:t>
            </a:r>
            <a:endParaRPr lang="en-US" sz="2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&lt;button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800" b="0" dirty="0">
                <a:solidFill>
                  <a:srgbClr val="FF0000"/>
                </a:solidFill>
                <a:highlight>
                  <a:srgbClr val="FFFFFF"/>
                </a:highlight>
              </a:rPr>
              <a:t>id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=</a:t>
            </a:r>
            <a:r>
              <a:rPr lang="en-US" sz="2800" b="1" dirty="0">
                <a:solidFill>
                  <a:srgbClr val="8000FF"/>
                </a:solidFill>
                <a:highlight>
                  <a:srgbClr val="FFFFFF"/>
                </a:highlight>
              </a:rPr>
              <a:t>"</a:t>
            </a:r>
            <a:r>
              <a:rPr lang="en-US" sz="2800" b="1" dirty="0" err="1">
                <a:solidFill>
                  <a:srgbClr val="8000FF"/>
                </a:solidFill>
                <a:highlight>
                  <a:srgbClr val="FFFFFF"/>
                </a:highlight>
              </a:rPr>
              <a:t>btn</a:t>
            </a:r>
            <a:r>
              <a:rPr lang="en-US" sz="2800" b="1" dirty="0">
                <a:solidFill>
                  <a:srgbClr val="8000FF"/>
                </a:solidFill>
                <a:highlight>
                  <a:srgbClr val="FFFFFF"/>
                </a:highlight>
              </a:rPr>
              <a:t>"</a:t>
            </a: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&gt;</a:t>
            </a:r>
            <a:r>
              <a:rPr lang="en-US" sz="2800" b="1" dirty="0">
                <a:solidFill>
                  <a:srgbClr val="000000"/>
                </a:solidFill>
                <a:highlight>
                  <a:srgbClr val="FFFFFF"/>
                </a:highlight>
              </a:rPr>
              <a:t>Change</a:t>
            </a: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&lt;/button&gt;</a:t>
            </a:r>
            <a:endParaRPr lang="en-US" sz="2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endParaRPr lang="en-US" sz="2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&lt;script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800" b="0" dirty="0" err="1">
                <a:solidFill>
                  <a:srgbClr val="FF0000"/>
                </a:solidFill>
                <a:highlight>
                  <a:srgbClr val="FFFFFF"/>
                </a:highlight>
              </a:rPr>
              <a:t>src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=</a:t>
            </a:r>
            <a:r>
              <a:rPr lang="en-US" sz="2800" b="1" dirty="0">
                <a:solidFill>
                  <a:srgbClr val="8000FF"/>
                </a:solidFill>
                <a:highlight>
                  <a:srgbClr val="FFFFFF"/>
                </a:highlight>
              </a:rPr>
              <a:t>"index.js"</a:t>
            </a: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&gt;&lt;/script&gt;</a:t>
            </a:r>
            <a:endParaRPr lang="en-US" sz="2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&lt;/body&gt;</a:t>
            </a:r>
            <a:endParaRPr lang="en-US" sz="2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&lt;/html&gt;</a:t>
            </a:r>
            <a:endParaRPr lang="en-US" sz="2800" b="1" dirty="0"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F4CB1A-1C6C-4F0C-96AA-DFA99A122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5DB18-C705-4F16-9B14-554814A0F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A96AE6-E10E-425E-ABAF-2BD1254A6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E9C91A9-E102-447F-9086-C9EB4FAE73EC}"/>
              </a:ext>
            </a:extLst>
          </p:cNvPr>
          <p:cNvSpPr txBox="1">
            <a:spLocks/>
          </p:cNvSpPr>
          <p:nvPr/>
        </p:nvSpPr>
        <p:spPr>
          <a:xfrm>
            <a:off x="6185836" y="2152649"/>
            <a:ext cx="5167964" cy="402431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 cmpd="thickThin">
            <a:solidFill>
              <a:srgbClr val="00206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</a:rPr>
              <a:t>const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highlight>
                  <a:srgbClr val="FFFFFF"/>
                </a:highlight>
              </a:rPr>
              <a:t>btn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4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400" b="1" dirty="0" err="1">
                <a:solidFill>
                  <a:srgbClr val="804000"/>
                </a:solidFill>
                <a:highlight>
                  <a:srgbClr val="FFFFFF"/>
                </a:highlight>
              </a:rPr>
              <a:t>document</a:t>
            </a:r>
            <a:r>
              <a:rPr lang="en-US" sz="24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2400" b="0" dirty="0" err="1">
                <a:solidFill>
                  <a:srgbClr val="000000"/>
                </a:solidFill>
                <a:highlight>
                  <a:srgbClr val="FFFFFF"/>
                </a:highlight>
              </a:rPr>
              <a:t>getElementById</a:t>
            </a:r>
            <a:r>
              <a:rPr lang="en-US" sz="24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2400" b="0" dirty="0">
                <a:solidFill>
                  <a:srgbClr val="808080"/>
                </a:solidFill>
                <a:highlight>
                  <a:srgbClr val="FFFFFF"/>
                </a:highlight>
              </a:rPr>
              <a:t>'</a:t>
            </a:r>
            <a:r>
              <a:rPr lang="en-US" sz="2400" b="0" dirty="0" err="1">
                <a:solidFill>
                  <a:srgbClr val="808080"/>
                </a:solidFill>
                <a:highlight>
                  <a:srgbClr val="FFFFFF"/>
                </a:highlight>
              </a:rPr>
              <a:t>btn</a:t>
            </a:r>
            <a:r>
              <a:rPr lang="en-US" sz="2400" b="0" dirty="0">
                <a:solidFill>
                  <a:srgbClr val="808080"/>
                </a:solidFill>
                <a:highlight>
                  <a:srgbClr val="FFFFFF"/>
                </a:highlight>
              </a:rPr>
              <a:t>'</a:t>
            </a:r>
            <a:r>
              <a:rPr lang="en-US" sz="2400" b="1" dirty="0">
                <a:solidFill>
                  <a:srgbClr val="000080"/>
                </a:solidFill>
                <a:highlight>
                  <a:srgbClr val="FFFFFF"/>
                </a:highlight>
              </a:rPr>
              <a:t>);</a:t>
            </a:r>
            <a:endParaRPr lang="en-US" sz="2400" b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2400" b="0" dirty="0" err="1">
                <a:solidFill>
                  <a:srgbClr val="000000"/>
                </a:solidFill>
                <a:highlight>
                  <a:srgbClr val="FFFFFF"/>
                </a:highlight>
              </a:rPr>
              <a:t>btn</a:t>
            </a:r>
            <a:r>
              <a:rPr lang="en-US" sz="24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2400" b="0" dirty="0" err="1">
                <a:solidFill>
                  <a:srgbClr val="000000"/>
                </a:solidFill>
                <a:highlight>
                  <a:srgbClr val="FFFFFF"/>
                </a:highlight>
              </a:rPr>
              <a:t>addEventListener</a:t>
            </a:r>
            <a:r>
              <a:rPr lang="en-US" sz="24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2400" b="0" dirty="0">
                <a:solidFill>
                  <a:srgbClr val="808080"/>
                </a:solidFill>
                <a:highlight>
                  <a:srgbClr val="FFFFFF"/>
                </a:highlight>
              </a:rPr>
              <a:t>'click'</a:t>
            </a:r>
            <a:r>
              <a:rPr lang="en-US" sz="2400" b="1" dirty="0">
                <a:solidFill>
                  <a:srgbClr val="000080"/>
                </a:solidFill>
                <a:highlight>
                  <a:srgbClr val="FFFFFF"/>
                </a:highlight>
              </a:rPr>
              <a:t>,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</a:rPr>
              <a:t>function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highlight>
                  <a:srgbClr val="FFFFFF"/>
                </a:highlight>
              </a:rPr>
              <a:t>onClick</a:t>
            </a:r>
            <a:r>
              <a:rPr lang="en-US" sz="24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2400" b="1" dirty="0">
                <a:solidFill>
                  <a:srgbClr val="804000"/>
                </a:solidFill>
                <a:highlight>
                  <a:srgbClr val="FFFFFF"/>
                </a:highlight>
              </a:rPr>
              <a:t>event</a:t>
            </a:r>
            <a:r>
              <a:rPr lang="en-US" sz="2400" b="1" dirty="0">
                <a:solidFill>
                  <a:srgbClr val="000080"/>
                </a:solidFill>
                <a:highlight>
                  <a:srgbClr val="FFFFFF"/>
                </a:highlight>
              </a:rPr>
              <a:t>)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4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sz="2400" b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2400" b="1" dirty="0" err="1">
                <a:solidFill>
                  <a:srgbClr val="804000"/>
                </a:solidFill>
                <a:highlight>
                  <a:srgbClr val="FFFFFF"/>
                </a:highlight>
              </a:rPr>
              <a:t>document</a:t>
            </a:r>
            <a:r>
              <a:rPr lang="en-US" sz="24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2400" b="0" dirty="0" err="1">
                <a:solidFill>
                  <a:srgbClr val="000000"/>
                </a:solidFill>
                <a:highlight>
                  <a:srgbClr val="FFFFFF"/>
                </a:highlight>
              </a:rPr>
              <a:t>body</a:t>
            </a:r>
            <a:r>
              <a:rPr lang="en-US" sz="24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2400" b="0" dirty="0" err="1">
                <a:solidFill>
                  <a:srgbClr val="000000"/>
                </a:solidFill>
                <a:highlight>
                  <a:srgbClr val="FFFFFF"/>
                </a:highlight>
              </a:rPr>
              <a:t>style</a:t>
            </a:r>
            <a:r>
              <a:rPr lang="en-US" sz="24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2400" b="0" dirty="0" err="1">
                <a:solidFill>
                  <a:srgbClr val="000000"/>
                </a:solidFill>
                <a:highlight>
                  <a:srgbClr val="FFFFFF"/>
                </a:highlight>
              </a:rPr>
              <a:t>backgroundColor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4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400" b="0" dirty="0">
                <a:solidFill>
                  <a:srgbClr val="808080"/>
                </a:solidFill>
                <a:highlight>
                  <a:srgbClr val="FFFFFF"/>
                </a:highlight>
              </a:rPr>
              <a:t>'red'</a:t>
            </a:r>
            <a:r>
              <a:rPr lang="en-US" sz="24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2400" b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endParaRPr lang="en-US" sz="2400" b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2400" b="0" dirty="0">
                <a:solidFill>
                  <a:srgbClr val="008000"/>
                </a:solidFill>
                <a:highlight>
                  <a:srgbClr val="FFFFFF"/>
                </a:highlight>
              </a:rPr>
              <a:t>// </a:t>
            </a:r>
            <a:r>
              <a:rPr lang="en-US" sz="2400" b="0" dirty="0" err="1">
                <a:solidFill>
                  <a:srgbClr val="008000"/>
                </a:solidFill>
                <a:highlight>
                  <a:srgbClr val="FFFFFF"/>
                </a:highlight>
              </a:rPr>
              <a:t>document.body.style.color</a:t>
            </a:r>
            <a:r>
              <a:rPr lang="en-US" sz="2400" b="0" dirty="0">
                <a:solidFill>
                  <a:srgbClr val="008000"/>
                </a:solidFill>
                <a:highlight>
                  <a:srgbClr val="FFFFFF"/>
                </a:highlight>
              </a:rPr>
              <a:t> = 'white';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0080"/>
                </a:solidFill>
                <a:highlight>
                  <a:srgbClr val="FFFFFF"/>
                </a:highlight>
              </a:rPr>
              <a:t>});</a:t>
            </a:r>
            <a:endParaRPr lang="en-US" sz="2400" b="0" dirty="0"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C55CB4-3B2A-467D-A1D6-CEE8BB8F7F8B}"/>
              </a:ext>
            </a:extLst>
          </p:cNvPr>
          <p:cNvSpPr txBox="1"/>
          <p:nvPr/>
        </p:nvSpPr>
        <p:spPr>
          <a:xfrm>
            <a:off x="838200" y="1711324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Index.html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8AA705B-D573-4B3D-A7DC-0C6C326DAC64}"/>
              </a:ext>
            </a:extLst>
          </p:cNvPr>
          <p:cNvSpPr txBox="1"/>
          <p:nvPr/>
        </p:nvSpPr>
        <p:spPr>
          <a:xfrm>
            <a:off x="6096000" y="1733826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Index.js</a:t>
            </a:r>
          </a:p>
        </p:txBody>
      </p:sp>
    </p:spTree>
    <p:extLst>
      <p:ext uri="{BB962C8B-B14F-4D97-AF65-F5344CB8AC3E}">
        <p14:creationId xmlns:p14="http://schemas.microsoft.com/office/powerpoint/2010/main" val="1327261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218A8-68B8-4AB6-A2CA-04C9FFF1A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Cool Example (</a:t>
            </a:r>
            <a:r>
              <a:rPr lang="en-US" dirty="0">
                <a:highlight>
                  <a:srgbClr val="FFFF00"/>
                </a:highlight>
              </a:rPr>
              <a:t>Try yourself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- Idea credit: </a:t>
            </a:r>
            <a:r>
              <a:rPr lang="en-US" sz="2700" dirty="0">
                <a:hlinkClick r:id="rId2"/>
              </a:rPr>
              <a:t>https://css-tricks.com/snippets/javascript/random-hex-color/</a:t>
            </a:r>
            <a:r>
              <a:rPr lang="en-US" sz="2700" dirty="0"/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3EF38A-E068-49ED-85F7-CDC557ACE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133599"/>
            <a:ext cx="3200400" cy="40433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</a:rPr>
              <a:t>&lt;html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</a:rPr>
              <a:t>&gt;</a:t>
            </a:r>
            <a:endParaRPr lang="en-US" sz="1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&lt;head&gt;</a:t>
            </a:r>
            <a:endParaRPr lang="en-US" sz="1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&lt;style&gt;</a:t>
            </a:r>
            <a:endParaRPr lang="en-US" sz="1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rgbClr val="000000"/>
                </a:solidFill>
                <a:highlight>
                  <a:srgbClr val="FFFFFF"/>
                </a:highlight>
              </a:rPr>
              <a:t>body {  padding: 1rem;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000000"/>
                </a:solidFill>
                <a:highlight>
                  <a:srgbClr val="FFFFFF"/>
                </a:highlight>
              </a:rPr>
              <a:t>  display: grid;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000000"/>
                </a:solidFill>
                <a:highlight>
                  <a:srgbClr val="FFFFFF"/>
                </a:highlight>
              </a:rPr>
              <a:t>  place-items: center;}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000000"/>
                </a:solidFill>
                <a:highlight>
                  <a:srgbClr val="FFFFFF"/>
                </a:highlight>
              </a:rPr>
              <a:t>#box	{background-color:#</a:t>
            </a:r>
            <a:r>
              <a:rPr lang="en-US" sz="1800" b="1" dirty="0" err="1">
                <a:solidFill>
                  <a:srgbClr val="000000"/>
                </a:solidFill>
                <a:highlight>
                  <a:srgbClr val="FFFFFF"/>
                </a:highlight>
              </a:rPr>
              <a:t>fff</a:t>
            </a:r>
            <a:r>
              <a:rPr lang="en-US" sz="1800" b="1" dirty="0">
                <a:solidFill>
                  <a:srgbClr val="000000"/>
                </a:solidFill>
                <a:highlight>
                  <a:srgbClr val="FFFFFF"/>
                </a:highlight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000000"/>
                </a:solidFill>
                <a:highlight>
                  <a:srgbClr val="FFFFFF"/>
                </a:highlight>
              </a:rPr>
              <a:t>padding: 20px;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000000"/>
                </a:solidFill>
                <a:highlight>
                  <a:srgbClr val="FFFFFF"/>
                </a:highlight>
              </a:rPr>
              <a:t>border-radius: 5px;}</a:t>
            </a:r>
          </a:p>
          <a:p>
            <a:pPr marL="0" indent="0">
              <a:buNone/>
            </a:pP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&lt;/style&gt;</a:t>
            </a:r>
            <a:endParaRPr lang="en-US" sz="1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&lt;/head&gt;</a:t>
            </a:r>
            <a:endParaRPr lang="en-US" sz="1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402EC5-2170-4827-BAB5-A0403A4B5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B37361-E5D0-4069-B96A-B2187B64D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40AFD-E191-4209-80B2-B80C1F9CC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3A7958A-3D07-4C08-B5ED-95F85701130E}"/>
              </a:ext>
            </a:extLst>
          </p:cNvPr>
          <p:cNvSpPr txBox="1">
            <a:spLocks/>
          </p:cNvSpPr>
          <p:nvPr/>
        </p:nvSpPr>
        <p:spPr>
          <a:xfrm>
            <a:off x="4105276" y="2133598"/>
            <a:ext cx="3200400" cy="40433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 cmpd="thickThin">
            <a:solidFill>
              <a:srgbClr val="002060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&lt;body&gt;</a:t>
            </a:r>
            <a:endParaRPr lang="en-US" sz="2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&lt;div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800" b="0" dirty="0">
                <a:solidFill>
                  <a:srgbClr val="FF0000"/>
                </a:solidFill>
                <a:highlight>
                  <a:srgbClr val="FFFFFF"/>
                </a:highlight>
              </a:rPr>
              <a:t>id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=</a:t>
            </a:r>
            <a:r>
              <a:rPr lang="en-US" sz="2800" b="1" dirty="0">
                <a:solidFill>
                  <a:srgbClr val="8000FF"/>
                </a:solidFill>
                <a:highlight>
                  <a:srgbClr val="FFFFFF"/>
                </a:highlight>
              </a:rPr>
              <a:t>"box"</a:t>
            </a: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&gt;</a:t>
            </a:r>
            <a:endParaRPr lang="en-US" sz="2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&lt;h1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800" b="0" dirty="0">
                <a:solidFill>
                  <a:srgbClr val="FF0000"/>
                </a:solidFill>
                <a:highlight>
                  <a:srgbClr val="FFFFFF"/>
                </a:highlight>
              </a:rPr>
              <a:t>id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=</a:t>
            </a:r>
            <a:r>
              <a:rPr lang="en-US" sz="2800" b="1" dirty="0">
                <a:solidFill>
                  <a:srgbClr val="8000FF"/>
                </a:solidFill>
                <a:highlight>
                  <a:srgbClr val="FFFFFF"/>
                </a:highlight>
              </a:rPr>
              <a:t>"demo"</a:t>
            </a: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&gt;</a:t>
            </a:r>
            <a:r>
              <a:rPr lang="en-US" sz="2800" b="1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&lt;/h1&gt;</a:t>
            </a:r>
            <a:endParaRPr lang="en-US" sz="2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&lt;button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800" b="0" dirty="0">
                <a:solidFill>
                  <a:srgbClr val="FF0000"/>
                </a:solidFill>
                <a:highlight>
                  <a:srgbClr val="FFFFFF"/>
                </a:highlight>
              </a:rPr>
              <a:t>id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=</a:t>
            </a:r>
            <a:r>
              <a:rPr lang="en-US" sz="2800" b="1" dirty="0">
                <a:solidFill>
                  <a:srgbClr val="8000FF"/>
                </a:solidFill>
                <a:highlight>
                  <a:srgbClr val="FFFFFF"/>
                </a:highlight>
              </a:rPr>
              <a:t>"</a:t>
            </a:r>
            <a:r>
              <a:rPr lang="en-US" sz="2800" b="1" dirty="0" err="1">
                <a:solidFill>
                  <a:srgbClr val="8000FF"/>
                </a:solidFill>
                <a:highlight>
                  <a:srgbClr val="FFFFFF"/>
                </a:highlight>
              </a:rPr>
              <a:t>btn</a:t>
            </a:r>
            <a:r>
              <a:rPr lang="en-US" sz="2800" b="1" dirty="0">
                <a:solidFill>
                  <a:srgbClr val="8000FF"/>
                </a:solidFill>
                <a:highlight>
                  <a:srgbClr val="FFFFFF"/>
                </a:highlight>
              </a:rPr>
              <a:t>"</a:t>
            </a: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&gt;&lt;h3&gt;</a:t>
            </a:r>
            <a:r>
              <a:rPr lang="en-US" sz="2800" b="1" dirty="0">
                <a:solidFill>
                  <a:srgbClr val="000000"/>
                </a:solidFill>
                <a:highlight>
                  <a:srgbClr val="FFFFFF"/>
                </a:highlight>
              </a:rPr>
              <a:t>click to change the color</a:t>
            </a: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&lt;/h3&gt;&lt;/button&gt;</a:t>
            </a:r>
            <a:endParaRPr lang="en-US" sz="2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&lt;/div&gt;</a:t>
            </a:r>
            <a:endParaRPr lang="en-US" sz="2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&lt;script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800" b="0" dirty="0" err="1">
                <a:solidFill>
                  <a:srgbClr val="FF0000"/>
                </a:solidFill>
                <a:highlight>
                  <a:srgbClr val="FFFFFF"/>
                </a:highlight>
              </a:rPr>
              <a:t>src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=</a:t>
            </a:r>
            <a:r>
              <a:rPr lang="en-US" sz="2800" b="1" dirty="0">
                <a:solidFill>
                  <a:srgbClr val="8000FF"/>
                </a:solidFill>
                <a:highlight>
                  <a:srgbClr val="FFFFFF"/>
                </a:highlight>
              </a:rPr>
              <a:t>"myscript.js"</a:t>
            </a: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&gt;&lt;/script&gt;</a:t>
            </a:r>
            <a:endParaRPr lang="en-US" sz="2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&lt;/body&gt;</a:t>
            </a:r>
            <a:endParaRPr lang="en-US" sz="2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&lt;/html&gt;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C043BEB-3728-4C66-994C-54F06DA59D5F}"/>
              </a:ext>
            </a:extLst>
          </p:cNvPr>
          <p:cNvSpPr txBox="1">
            <a:spLocks/>
          </p:cNvSpPr>
          <p:nvPr/>
        </p:nvSpPr>
        <p:spPr>
          <a:xfrm>
            <a:off x="7486650" y="2133597"/>
            <a:ext cx="3867150" cy="40433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 cmpd="thickThin">
            <a:solidFill>
              <a:srgbClr val="002060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solidFill>
                  <a:srgbClr val="0000FF"/>
                </a:solidFill>
                <a:highlight>
                  <a:srgbClr val="FFFFFF"/>
                </a:highlight>
              </a:rPr>
              <a:t>const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0" dirty="0" err="1">
                <a:solidFill>
                  <a:srgbClr val="000000"/>
                </a:solidFill>
                <a:highlight>
                  <a:srgbClr val="FFFFFF"/>
                </a:highlight>
              </a:rPr>
              <a:t>btn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1" dirty="0" err="1">
                <a:solidFill>
                  <a:srgbClr val="804000"/>
                </a:solidFill>
                <a:highlight>
                  <a:srgbClr val="FFFFFF"/>
                </a:highlight>
              </a:rPr>
              <a:t>document</a:t>
            </a:r>
            <a:r>
              <a:rPr lang="en-US" sz="18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1800" b="0" dirty="0" err="1">
                <a:solidFill>
                  <a:srgbClr val="000000"/>
                </a:solidFill>
                <a:highlight>
                  <a:srgbClr val="FFFFFF"/>
                </a:highlight>
              </a:rPr>
              <a:t>getElementById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1800" b="0" dirty="0">
                <a:solidFill>
                  <a:srgbClr val="808080"/>
                </a:solidFill>
                <a:highlight>
                  <a:srgbClr val="FFFFFF"/>
                </a:highlight>
              </a:rPr>
              <a:t>'</a:t>
            </a:r>
            <a:r>
              <a:rPr lang="en-US" sz="1800" b="0" dirty="0" err="1">
                <a:solidFill>
                  <a:srgbClr val="808080"/>
                </a:solidFill>
                <a:highlight>
                  <a:srgbClr val="FFFFFF"/>
                </a:highlight>
              </a:rPr>
              <a:t>btn</a:t>
            </a:r>
            <a:r>
              <a:rPr lang="en-US" sz="1800" b="0" dirty="0">
                <a:solidFill>
                  <a:srgbClr val="808080"/>
                </a:solidFill>
                <a:highlight>
                  <a:srgbClr val="FFFFFF"/>
                </a:highlight>
              </a:rPr>
              <a:t>'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);</a:t>
            </a:r>
            <a:endParaRPr lang="en-US" sz="1800" b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endParaRPr lang="en-US" sz="1800" b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1800" b="0" dirty="0" err="1">
                <a:solidFill>
                  <a:srgbClr val="000000"/>
                </a:solidFill>
                <a:highlight>
                  <a:srgbClr val="FFFFFF"/>
                </a:highlight>
              </a:rPr>
              <a:t>btn</a:t>
            </a:r>
            <a:r>
              <a:rPr lang="en-US" sz="18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1800" b="0" dirty="0" err="1">
                <a:solidFill>
                  <a:srgbClr val="000000"/>
                </a:solidFill>
                <a:highlight>
                  <a:srgbClr val="FFFFFF"/>
                </a:highlight>
              </a:rPr>
              <a:t>addEventListener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1800" b="0" dirty="0">
                <a:solidFill>
                  <a:srgbClr val="808080"/>
                </a:solidFill>
                <a:highlight>
                  <a:srgbClr val="FFFFFF"/>
                </a:highlight>
              </a:rPr>
              <a:t>'click'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,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1" dirty="0">
                <a:solidFill>
                  <a:srgbClr val="0000FF"/>
                </a:solidFill>
                <a:highlight>
                  <a:srgbClr val="FFFFFF"/>
                </a:highlight>
              </a:rPr>
              <a:t>function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0" dirty="0" err="1">
                <a:solidFill>
                  <a:srgbClr val="000000"/>
                </a:solidFill>
                <a:highlight>
                  <a:srgbClr val="FFFFFF"/>
                </a:highlight>
              </a:rPr>
              <a:t>onClick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1800" b="1" dirty="0">
                <a:solidFill>
                  <a:srgbClr val="804000"/>
                </a:solidFill>
                <a:highlight>
                  <a:srgbClr val="FFFFFF"/>
                </a:highlight>
              </a:rPr>
              <a:t>event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)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sz="1800" b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rgbClr val="0000FF"/>
                </a:solidFill>
                <a:highlight>
                  <a:srgbClr val="FFFFFF"/>
                </a:highlight>
              </a:rPr>
              <a:t>const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0" dirty="0" err="1">
                <a:solidFill>
                  <a:srgbClr val="000000"/>
                </a:solidFill>
                <a:highlight>
                  <a:srgbClr val="FFFFFF"/>
                </a:highlight>
              </a:rPr>
              <a:t>randomColor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0" dirty="0">
                <a:solidFill>
                  <a:srgbClr val="808080"/>
                </a:solidFill>
                <a:highlight>
                  <a:srgbClr val="FFFFFF"/>
                </a:highlight>
              </a:rPr>
              <a:t>'#'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+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0" dirty="0" err="1">
                <a:solidFill>
                  <a:srgbClr val="8000FF"/>
                </a:solidFill>
                <a:highlight>
                  <a:srgbClr val="FFFFFF"/>
                </a:highlight>
              </a:rPr>
              <a:t>Math</a:t>
            </a:r>
            <a:r>
              <a:rPr lang="en-US" sz="18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1800" b="0" dirty="0" err="1">
                <a:solidFill>
                  <a:srgbClr val="000000"/>
                </a:solidFill>
                <a:highlight>
                  <a:srgbClr val="FFFFFF"/>
                </a:highlight>
              </a:rPr>
              <a:t>floor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1800" b="0" dirty="0" err="1">
                <a:solidFill>
                  <a:srgbClr val="8000FF"/>
                </a:solidFill>
                <a:highlight>
                  <a:srgbClr val="FFFFFF"/>
                </a:highlight>
              </a:rPr>
              <a:t>Math</a:t>
            </a:r>
            <a:r>
              <a:rPr lang="en-US" sz="18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1800" b="0" dirty="0" err="1">
                <a:solidFill>
                  <a:srgbClr val="000000"/>
                </a:solidFill>
                <a:highlight>
                  <a:srgbClr val="FFFFFF"/>
                </a:highlight>
              </a:rPr>
              <a:t>random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()*</a:t>
            </a:r>
            <a:r>
              <a:rPr lang="en-US" sz="1800" b="0" dirty="0">
                <a:solidFill>
                  <a:srgbClr val="FF8000"/>
                </a:solidFill>
                <a:highlight>
                  <a:srgbClr val="FFFFFF"/>
                </a:highlight>
              </a:rPr>
              <a:t>16777215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).</a:t>
            </a:r>
            <a:r>
              <a:rPr lang="en-US" sz="1800" b="0" dirty="0" err="1">
                <a:solidFill>
                  <a:srgbClr val="8000FF"/>
                </a:solidFill>
                <a:highlight>
                  <a:srgbClr val="FFFFFF"/>
                </a:highlight>
              </a:rPr>
              <a:t>toString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1800" b="0" dirty="0">
                <a:solidFill>
                  <a:srgbClr val="FF8000"/>
                </a:solidFill>
                <a:highlight>
                  <a:srgbClr val="FFFFFF"/>
                </a:highlight>
              </a:rPr>
              <a:t>16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);</a:t>
            </a:r>
            <a:endParaRPr lang="en-US" sz="1800" b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1800" b="1" dirty="0" err="1">
                <a:solidFill>
                  <a:srgbClr val="804000"/>
                </a:solidFill>
                <a:highlight>
                  <a:srgbClr val="FFFFFF"/>
                </a:highlight>
              </a:rPr>
              <a:t>document</a:t>
            </a:r>
            <a:r>
              <a:rPr lang="en-US" sz="18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1800" b="0" dirty="0" err="1">
                <a:solidFill>
                  <a:srgbClr val="000000"/>
                </a:solidFill>
                <a:highlight>
                  <a:srgbClr val="FFFFFF"/>
                </a:highlight>
              </a:rPr>
              <a:t>getElementById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1800" b="0" dirty="0">
                <a:solidFill>
                  <a:srgbClr val="808080"/>
                </a:solidFill>
                <a:highlight>
                  <a:srgbClr val="FFFFFF"/>
                </a:highlight>
              </a:rPr>
              <a:t>"demo"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).</a:t>
            </a:r>
            <a:r>
              <a:rPr lang="en-US" sz="1800" b="0" dirty="0" err="1">
                <a:solidFill>
                  <a:srgbClr val="000000"/>
                </a:solidFill>
                <a:highlight>
                  <a:srgbClr val="FFFFFF"/>
                </a:highlight>
              </a:rPr>
              <a:t>innerHTML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0" dirty="0" err="1">
                <a:solidFill>
                  <a:srgbClr val="000000"/>
                </a:solidFill>
                <a:highlight>
                  <a:srgbClr val="FFFFFF"/>
                </a:highlight>
              </a:rPr>
              <a:t>randomColor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800" b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endParaRPr lang="en-US" sz="1800" b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1800" b="1" dirty="0" err="1">
                <a:solidFill>
                  <a:srgbClr val="804000"/>
                </a:solidFill>
                <a:highlight>
                  <a:srgbClr val="FFFFFF"/>
                </a:highlight>
              </a:rPr>
              <a:t>document</a:t>
            </a:r>
            <a:r>
              <a:rPr lang="en-US" sz="18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1800" b="0" dirty="0" err="1">
                <a:solidFill>
                  <a:srgbClr val="000000"/>
                </a:solidFill>
                <a:highlight>
                  <a:srgbClr val="FFFFFF"/>
                </a:highlight>
              </a:rPr>
              <a:t>body</a:t>
            </a:r>
            <a:r>
              <a:rPr lang="en-US" sz="18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1800" b="0" dirty="0" err="1">
                <a:solidFill>
                  <a:srgbClr val="000000"/>
                </a:solidFill>
                <a:highlight>
                  <a:srgbClr val="FFFFFF"/>
                </a:highlight>
              </a:rPr>
              <a:t>style</a:t>
            </a:r>
            <a:r>
              <a:rPr lang="en-US" sz="18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1800" b="0" dirty="0" err="1">
                <a:solidFill>
                  <a:srgbClr val="000000"/>
                </a:solidFill>
                <a:highlight>
                  <a:srgbClr val="FFFFFF"/>
                </a:highlight>
              </a:rPr>
              <a:t>backgroundColor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0" dirty="0" err="1">
                <a:solidFill>
                  <a:srgbClr val="000000"/>
                </a:solidFill>
                <a:highlight>
                  <a:srgbClr val="FFFFFF"/>
                </a:highlight>
              </a:rPr>
              <a:t>randomColor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800" b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});</a:t>
            </a:r>
            <a:endParaRPr lang="en-US" sz="1800" b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endParaRPr lang="en-US" sz="1800" b="0" dirty="0"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D59FE85-3F7B-4FC9-9F81-E906BB20D2E8}"/>
              </a:ext>
            </a:extLst>
          </p:cNvPr>
          <p:cNvSpPr txBox="1"/>
          <p:nvPr/>
        </p:nvSpPr>
        <p:spPr>
          <a:xfrm>
            <a:off x="838201" y="1762125"/>
            <a:ext cx="6467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Index.html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3424E51-1F56-48DC-AAAC-AF5D356C5A99}"/>
              </a:ext>
            </a:extLst>
          </p:cNvPr>
          <p:cNvSpPr txBox="1"/>
          <p:nvPr/>
        </p:nvSpPr>
        <p:spPr>
          <a:xfrm>
            <a:off x="8020049" y="1762125"/>
            <a:ext cx="2667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myscript.js</a:t>
            </a:r>
          </a:p>
        </p:txBody>
      </p:sp>
    </p:spTree>
    <p:extLst>
      <p:ext uri="{BB962C8B-B14F-4D97-AF65-F5344CB8AC3E}">
        <p14:creationId xmlns:p14="http://schemas.microsoft.com/office/powerpoint/2010/main" val="1748594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60753-CD15-4A50-A352-DCE9AB683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JavaScript Input User Interaction</a:t>
            </a:r>
            <a:br>
              <a:rPr lang="en-US" dirty="0"/>
            </a:br>
            <a:r>
              <a:rPr lang="en-US" dirty="0"/>
              <a:t>-</a:t>
            </a:r>
            <a:r>
              <a:rPr lang="en-US" dirty="0">
                <a:highlight>
                  <a:srgbClr val="FFFF00"/>
                </a:highlight>
              </a:rPr>
              <a:t>Input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58940-6426-48EF-BF6E-D431FBD901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800" dirty="0">
                <a:solidFill>
                  <a:srgbClr val="0000FF"/>
                </a:solidFill>
                <a:highlight>
                  <a:srgbClr val="FFFFFF"/>
                </a:highlight>
              </a:rPr>
              <a:t>&lt;html&gt;</a:t>
            </a:r>
            <a:endParaRPr lang="en-US" sz="3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3800" b="0" dirty="0">
                <a:solidFill>
                  <a:srgbClr val="0000FF"/>
                </a:solidFill>
                <a:highlight>
                  <a:srgbClr val="FFFFFF"/>
                </a:highlight>
              </a:rPr>
              <a:t>&lt;body&gt;</a:t>
            </a:r>
            <a:endParaRPr lang="en-US" sz="3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3800" b="0" dirty="0">
                <a:solidFill>
                  <a:srgbClr val="0000FF"/>
                </a:solidFill>
                <a:highlight>
                  <a:srgbClr val="FFFFFF"/>
                </a:highlight>
              </a:rPr>
              <a:t>&lt;h2&gt;</a:t>
            </a:r>
            <a:r>
              <a:rPr lang="en-US" sz="3800" b="1" dirty="0" err="1">
                <a:solidFill>
                  <a:srgbClr val="000000"/>
                </a:solidFill>
                <a:highlight>
                  <a:srgbClr val="FFFFFF"/>
                </a:highlight>
              </a:rPr>
              <a:t>Welcom</a:t>
            </a:r>
            <a:r>
              <a:rPr lang="en-US" sz="3800" b="1" dirty="0">
                <a:solidFill>
                  <a:srgbClr val="000000"/>
                </a:solidFill>
                <a:highlight>
                  <a:srgbClr val="FFFFFF"/>
                </a:highlight>
              </a:rPr>
              <a:t> Page</a:t>
            </a:r>
            <a:r>
              <a:rPr lang="en-US" sz="3800" b="0" dirty="0">
                <a:solidFill>
                  <a:srgbClr val="0000FF"/>
                </a:solidFill>
                <a:highlight>
                  <a:srgbClr val="FFFFFF"/>
                </a:highlight>
              </a:rPr>
              <a:t>&lt;/h2&gt;</a:t>
            </a:r>
            <a:endParaRPr lang="en-US" sz="3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3800" b="0" dirty="0">
                <a:solidFill>
                  <a:srgbClr val="0000FF"/>
                </a:solidFill>
                <a:highlight>
                  <a:srgbClr val="FFFFFF"/>
                </a:highlight>
              </a:rPr>
              <a:t>&lt;h1</a:t>
            </a:r>
            <a:r>
              <a:rPr lang="en-US" sz="3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3800" b="0" dirty="0">
                <a:solidFill>
                  <a:srgbClr val="FF0000"/>
                </a:solidFill>
                <a:highlight>
                  <a:srgbClr val="FFFFFF"/>
                </a:highlight>
              </a:rPr>
              <a:t>id</a:t>
            </a:r>
            <a:r>
              <a:rPr lang="en-US" sz="3800" b="0" dirty="0">
                <a:solidFill>
                  <a:srgbClr val="000000"/>
                </a:solidFill>
                <a:highlight>
                  <a:srgbClr val="FFFFFF"/>
                </a:highlight>
              </a:rPr>
              <a:t>=</a:t>
            </a:r>
            <a:r>
              <a:rPr lang="en-US" sz="3800" b="1" dirty="0">
                <a:solidFill>
                  <a:srgbClr val="8000FF"/>
                </a:solidFill>
                <a:highlight>
                  <a:srgbClr val="FFFFFF"/>
                </a:highlight>
              </a:rPr>
              <a:t>"demo"</a:t>
            </a:r>
            <a:r>
              <a:rPr lang="en-US" sz="3800" b="0" dirty="0">
                <a:solidFill>
                  <a:srgbClr val="0000FF"/>
                </a:solidFill>
                <a:highlight>
                  <a:srgbClr val="FFFFFF"/>
                </a:highlight>
              </a:rPr>
              <a:t>&gt;&lt;/h1&gt;</a:t>
            </a:r>
            <a:endParaRPr lang="en-US" sz="3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3800" b="0" dirty="0">
                <a:solidFill>
                  <a:srgbClr val="0000FF"/>
                </a:solidFill>
                <a:highlight>
                  <a:srgbClr val="FFFFFF"/>
                </a:highlight>
              </a:rPr>
              <a:t>&lt;script&gt;</a:t>
            </a:r>
            <a:endParaRPr lang="en-US" sz="3800" b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3800" b="1" i="0" dirty="0">
                <a:solidFill>
                  <a:srgbClr val="000080"/>
                </a:solidFill>
                <a:highlight>
                  <a:srgbClr val="F2F4FF"/>
                </a:highlight>
              </a:rPr>
              <a:t>var</a:t>
            </a:r>
            <a:r>
              <a:rPr lang="en-US" sz="3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name </a:t>
            </a:r>
            <a:r>
              <a:rPr lang="en-US" sz="3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=</a:t>
            </a:r>
            <a:r>
              <a:rPr lang="en-US" sz="3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3800" b="0" i="0" dirty="0" err="1">
                <a:solidFill>
                  <a:srgbClr val="000000"/>
                </a:solidFill>
                <a:highlight>
                  <a:srgbClr val="F2F4FF"/>
                </a:highlight>
              </a:rPr>
              <a:t>window.prompt</a:t>
            </a:r>
            <a:r>
              <a:rPr lang="en-US" sz="3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(</a:t>
            </a:r>
            <a:r>
              <a:rPr lang="en-US" sz="3800" b="0" i="0" dirty="0">
                <a:solidFill>
                  <a:srgbClr val="808080"/>
                </a:solidFill>
                <a:highlight>
                  <a:srgbClr val="F2F4FF"/>
                </a:highlight>
              </a:rPr>
              <a:t>"Enter your name: "</a:t>
            </a:r>
            <a:r>
              <a:rPr lang="en-US" sz="3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);</a:t>
            </a:r>
            <a:endParaRPr lang="en-US" sz="3800" b="0" i="0" dirty="0">
              <a:solidFill>
                <a:srgbClr val="000000"/>
              </a:solidFill>
              <a:highlight>
                <a:srgbClr val="F2F4FF"/>
              </a:highlight>
            </a:endParaRPr>
          </a:p>
          <a:p>
            <a:pPr marL="0" indent="0">
              <a:buNone/>
            </a:pPr>
            <a:r>
              <a:rPr lang="en-US" sz="3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alert</a:t>
            </a:r>
            <a:r>
              <a:rPr lang="en-US" sz="3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(</a:t>
            </a:r>
            <a:r>
              <a:rPr lang="en-US" sz="3800" b="0" i="0" dirty="0">
                <a:solidFill>
                  <a:srgbClr val="808080"/>
                </a:solidFill>
                <a:highlight>
                  <a:srgbClr val="F2F4FF"/>
                </a:highlight>
              </a:rPr>
              <a:t>"Your name is "</a:t>
            </a:r>
            <a:r>
              <a:rPr lang="en-US" sz="3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3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+</a:t>
            </a:r>
            <a:r>
              <a:rPr lang="en-US" sz="3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name</a:t>
            </a:r>
            <a:r>
              <a:rPr lang="en-US" sz="3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);</a:t>
            </a:r>
            <a:endParaRPr lang="en-US" sz="3800" b="0" i="0" dirty="0">
              <a:solidFill>
                <a:srgbClr val="000000"/>
              </a:solidFill>
              <a:highlight>
                <a:srgbClr val="F2F4FF"/>
              </a:highlight>
            </a:endParaRPr>
          </a:p>
          <a:p>
            <a:pPr marL="0" indent="0">
              <a:buNone/>
            </a:pPr>
            <a:endParaRPr lang="en-US" sz="3800" b="0" i="0" dirty="0">
              <a:solidFill>
                <a:srgbClr val="000000"/>
              </a:solidFill>
              <a:highlight>
                <a:srgbClr val="F2F4FF"/>
              </a:highlight>
            </a:endParaRPr>
          </a:p>
          <a:p>
            <a:pPr marL="0" indent="0">
              <a:buNone/>
            </a:pPr>
            <a:r>
              <a:rPr lang="en-US" sz="3800" b="0" i="0" dirty="0" err="1">
                <a:solidFill>
                  <a:srgbClr val="000000"/>
                </a:solidFill>
                <a:highlight>
                  <a:srgbClr val="F2F4FF"/>
                </a:highlight>
              </a:rPr>
              <a:t>document.getElementById</a:t>
            </a:r>
            <a:r>
              <a:rPr lang="en-US" sz="3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(</a:t>
            </a:r>
            <a:r>
              <a:rPr lang="en-US" sz="3800" b="0" i="0" dirty="0">
                <a:solidFill>
                  <a:srgbClr val="808080"/>
                </a:solidFill>
                <a:highlight>
                  <a:srgbClr val="F2F4FF"/>
                </a:highlight>
              </a:rPr>
              <a:t>"demo"</a:t>
            </a:r>
            <a:r>
              <a:rPr lang="en-US" sz="3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).</a:t>
            </a:r>
            <a:r>
              <a:rPr lang="en-US" sz="3800" b="0" i="0" dirty="0" err="1">
                <a:solidFill>
                  <a:srgbClr val="000000"/>
                </a:solidFill>
                <a:highlight>
                  <a:srgbClr val="F2F4FF"/>
                </a:highlight>
              </a:rPr>
              <a:t>innerHTML</a:t>
            </a:r>
            <a:r>
              <a:rPr lang="en-US" sz="3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3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=</a:t>
            </a:r>
            <a:r>
              <a:rPr lang="en-US" sz="3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3800" b="0" i="0" dirty="0">
                <a:solidFill>
                  <a:srgbClr val="808080"/>
                </a:solidFill>
                <a:highlight>
                  <a:srgbClr val="F2F4FF"/>
                </a:highlight>
              </a:rPr>
              <a:t>'Hello '</a:t>
            </a:r>
            <a:r>
              <a:rPr lang="en-US" sz="3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+</a:t>
            </a:r>
            <a:r>
              <a:rPr lang="en-US" sz="3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name</a:t>
            </a:r>
            <a:r>
              <a:rPr lang="en-US" sz="3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;</a:t>
            </a:r>
            <a:endParaRPr lang="en-US" sz="3800" b="0" i="0" dirty="0">
              <a:solidFill>
                <a:srgbClr val="000000"/>
              </a:solidFill>
              <a:highlight>
                <a:srgbClr val="F2F4FF"/>
              </a:highlight>
            </a:endParaRPr>
          </a:p>
          <a:p>
            <a:pPr marL="0" indent="0">
              <a:buNone/>
            </a:pPr>
            <a:r>
              <a:rPr lang="en-US" sz="3800" b="0" i="0" dirty="0">
                <a:solidFill>
                  <a:srgbClr val="0000FF"/>
                </a:solidFill>
                <a:highlight>
                  <a:srgbClr val="FFFFFF"/>
                </a:highlight>
              </a:rPr>
              <a:t>&lt;/script&gt;</a:t>
            </a:r>
            <a:endParaRPr lang="en-US" sz="3800" b="1" i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3800" b="0" i="0" dirty="0">
                <a:solidFill>
                  <a:srgbClr val="0000FF"/>
                </a:solidFill>
                <a:highlight>
                  <a:srgbClr val="FFFFFF"/>
                </a:highlight>
              </a:rPr>
              <a:t>&lt;/body&gt;</a:t>
            </a:r>
            <a:endParaRPr lang="en-US" sz="3800" b="1" i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3800" b="0" i="0" dirty="0">
                <a:solidFill>
                  <a:srgbClr val="0000FF"/>
                </a:solidFill>
                <a:highlight>
                  <a:srgbClr val="FFFFFF"/>
                </a:highlight>
              </a:rPr>
              <a:t>&lt;/html&gt;</a:t>
            </a:r>
            <a:endParaRPr lang="en-US" sz="3800" b="1" i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710773-F843-4016-8512-D3A522C71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5CFD9F-9CA8-4B9B-BFAF-CDE6381F0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1F3DD8-2196-4AA6-A096-3802FFA21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010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09B5E-93AA-468F-A53F-1ED55BEAA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B02BA-5B2D-4D81-ACDD-C76CF3253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7850"/>
            <a:ext cx="10515600" cy="4351338"/>
          </a:xfrm>
        </p:spPr>
        <p:txBody>
          <a:bodyPr anchor="t">
            <a:normAutofit fontScale="47500" lnSpcReduction="2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3200" dirty="0"/>
              <a:t>Introduction  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3200" dirty="0"/>
              <a:t>Hello World! &amp; Basic Examples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3200" dirty="0"/>
              <a:t>Internal &amp; External JavaScript</a:t>
            </a:r>
          </a:p>
          <a:p>
            <a:pPr>
              <a:lnSpc>
                <a:spcPct val="120000"/>
              </a:lnSpc>
            </a:pPr>
            <a:r>
              <a:rPr lang="en-US" sz="3200" dirty="0"/>
              <a:t>Access HTML Content</a:t>
            </a:r>
          </a:p>
          <a:p>
            <a:pPr>
              <a:lnSpc>
                <a:spcPct val="120000"/>
              </a:lnSpc>
            </a:pPr>
            <a:r>
              <a:rPr lang="en-US" sz="3200" dirty="0"/>
              <a:t>Access  CSS Properties</a:t>
            </a:r>
          </a:p>
          <a:p>
            <a:pPr>
              <a:lnSpc>
                <a:spcPct val="120000"/>
              </a:lnSpc>
            </a:pPr>
            <a:r>
              <a:rPr lang="en-US" sz="3200" dirty="0"/>
              <a:t>Cool Example</a:t>
            </a:r>
          </a:p>
          <a:p>
            <a:pPr>
              <a:lnSpc>
                <a:spcPct val="120000"/>
              </a:lnSpc>
            </a:pPr>
            <a:r>
              <a:rPr lang="en-US" sz="3200" dirty="0"/>
              <a:t>Variables, Objects, &amp; Arrays</a:t>
            </a:r>
          </a:p>
          <a:p>
            <a:pPr>
              <a:lnSpc>
                <a:spcPct val="120000"/>
              </a:lnSpc>
            </a:pPr>
            <a:r>
              <a:rPr lang="en-US" sz="3200" dirty="0"/>
              <a:t>Functions</a:t>
            </a:r>
          </a:p>
          <a:p>
            <a:pPr>
              <a:lnSpc>
                <a:spcPct val="120000"/>
              </a:lnSpc>
            </a:pPr>
            <a:r>
              <a:rPr lang="en-US" sz="3200" dirty="0"/>
              <a:t>Comparisons and logical expressions </a:t>
            </a:r>
          </a:p>
          <a:p>
            <a:pPr>
              <a:lnSpc>
                <a:spcPct val="120000"/>
              </a:lnSpc>
            </a:pPr>
            <a:r>
              <a:rPr lang="en-US" sz="3200" dirty="0"/>
              <a:t>If &amp; if Else Statements</a:t>
            </a:r>
          </a:p>
          <a:p>
            <a:pPr>
              <a:lnSpc>
                <a:spcPct val="120000"/>
              </a:lnSpc>
            </a:pPr>
            <a:r>
              <a:rPr lang="en-US" sz="3200" dirty="0"/>
              <a:t>Loops</a:t>
            </a:r>
          </a:p>
          <a:p>
            <a:pPr>
              <a:lnSpc>
                <a:spcPct val="120000"/>
              </a:lnSpc>
            </a:pPr>
            <a:r>
              <a:rPr lang="en-US" sz="3200" dirty="0"/>
              <a:t>Example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CA1199-3DDA-402D-9DB7-77DAA428E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Ahmad AlSabhany – CS Dept | </a:t>
            </a:r>
            <a:r>
              <a:rPr lang="en-US" dirty="0" err="1"/>
              <a:t>AlMaarif</a:t>
            </a:r>
            <a:r>
              <a:rPr lang="en-US" dirty="0"/>
              <a:t> University College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E5A0F9-8B16-468E-ABC0-F05FD0801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0DB7E35-5E52-4952-AEEC-AE0275E11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</p:spTree>
    <p:extLst>
      <p:ext uri="{BB962C8B-B14F-4D97-AF65-F5344CB8AC3E}">
        <p14:creationId xmlns:p14="http://schemas.microsoft.com/office/powerpoint/2010/main" val="3618432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5D94C-14EE-425E-B485-4D0A98932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 Statements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33B6C-BDE9-41B0-907F-ACC89B5E03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&lt;html&gt;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1600" b="0" dirty="0">
                <a:solidFill>
                  <a:srgbClr val="0000FF"/>
                </a:solidFill>
                <a:highlight>
                  <a:srgbClr val="FFFFFF"/>
                </a:highlight>
              </a:rPr>
              <a:t>&lt;body&gt;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1600" b="0" dirty="0">
                <a:solidFill>
                  <a:srgbClr val="0000FF"/>
                </a:solidFill>
                <a:highlight>
                  <a:srgbClr val="FFFFFF"/>
                </a:highlight>
              </a:rPr>
              <a:t>&lt;h2&gt;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JavaScript Statements</a:t>
            </a:r>
            <a:r>
              <a:rPr lang="en-US" sz="1600" b="0" dirty="0">
                <a:solidFill>
                  <a:srgbClr val="0000FF"/>
                </a:solidFill>
                <a:highlight>
                  <a:srgbClr val="FFFFFF"/>
                </a:highlight>
              </a:rPr>
              <a:t>&lt;/h2&gt;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1600" b="0" dirty="0">
                <a:solidFill>
                  <a:srgbClr val="0000FF"/>
                </a:solidFill>
                <a:highlight>
                  <a:srgbClr val="FFFFFF"/>
                </a:highlight>
              </a:rPr>
              <a:t>&lt;p&gt;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A </a:t>
            </a:r>
            <a:r>
              <a:rPr lang="en-US" sz="1600" b="0" dirty="0">
                <a:solidFill>
                  <a:srgbClr val="0000FF"/>
                </a:solidFill>
                <a:highlight>
                  <a:srgbClr val="FFFFFF"/>
                </a:highlight>
              </a:rPr>
              <a:t>&lt;b&gt;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JavaScript program</a:t>
            </a:r>
            <a:r>
              <a:rPr lang="en-US" sz="1600" b="0" dirty="0">
                <a:solidFill>
                  <a:srgbClr val="0000FF"/>
                </a:solidFill>
                <a:highlight>
                  <a:srgbClr val="FFFFFF"/>
                </a:highlight>
              </a:rPr>
              <a:t>&lt;/b&gt;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is a list of </a:t>
            </a:r>
            <a:r>
              <a:rPr lang="en-US" sz="1600" b="0" dirty="0">
                <a:solidFill>
                  <a:srgbClr val="0000FF"/>
                </a:solidFill>
                <a:highlight>
                  <a:srgbClr val="FFFFFF"/>
                </a:highlight>
              </a:rPr>
              <a:t>&lt;b&gt;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statements</a:t>
            </a:r>
            <a:r>
              <a:rPr lang="en-US" sz="1600" b="0" dirty="0">
                <a:solidFill>
                  <a:srgbClr val="0000FF"/>
                </a:solidFill>
                <a:highlight>
                  <a:srgbClr val="FFFFFF"/>
                </a:highlight>
              </a:rPr>
              <a:t>&lt;/b&gt;</a:t>
            </a:r>
            <a:r>
              <a:rPr lang="en-US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 to be executed by a computer.</a:t>
            </a:r>
            <a:r>
              <a:rPr lang="en-US" sz="1600" b="0" dirty="0">
                <a:solidFill>
                  <a:srgbClr val="0000FF"/>
                </a:solidFill>
                <a:highlight>
                  <a:srgbClr val="FFFFFF"/>
                </a:highlight>
              </a:rPr>
              <a:t>&lt;/p&gt;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1600" b="0" dirty="0">
                <a:solidFill>
                  <a:srgbClr val="0000FF"/>
                </a:solidFill>
                <a:highlight>
                  <a:srgbClr val="FFFFFF"/>
                </a:highlight>
              </a:rPr>
              <a:t>&lt;p</a:t>
            </a:r>
            <a:r>
              <a:rPr lang="en-US" sz="16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0" dirty="0">
                <a:solidFill>
                  <a:srgbClr val="FF0000"/>
                </a:solidFill>
                <a:highlight>
                  <a:srgbClr val="FFFFFF"/>
                </a:highlight>
              </a:rPr>
              <a:t>id</a:t>
            </a:r>
            <a:r>
              <a:rPr lang="en-US" sz="1600" b="0" dirty="0">
                <a:solidFill>
                  <a:srgbClr val="000000"/>
                </a:solidFill>
                <a:highlight>
                  <a:srgbClr val="FFFFFF"/>
                </a:highlight>
              </a:rPr>
              <a:t>=</a:t>
            </a:r>
            <a:r>
              <a:rPr lang="en-US" sz="1600" b="1" dirty="0">
                <a:solidFill>
                  <a:srgbClr val="8000FF"/>
                </a:solidFill>
                <a:highlight>
                  <a:srgbClr val="FFFFFF"/>
                </a:highlight>
              </a:rPr>
              <a:t>"demo"</a:t>
            </a:r>
            <a:r>
              <a:rPr lang="en-US" sz="1600" b="0" dirty="0">
                <a:solidFill>
                  <a:srgbClr val="0000FF"/>
                </a:solidFill>
                <a:highlight>
                  <a:srgbClr val="FFFFFF"/>
                </a:highlight>
              </a:rPr>
              <a:t>&gt;&lt;/p&gt;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1600" b="0" dirty="0">
                <a:solidFill>
                  <a:srgbClr val="0000FF"/>
                </a:solidFill>
                <a:highlight>
                  <a:srgbClr val="FFFFFF"/>
                </a:highlight>
              </a:rPr>
              <a:t>&lt;script&gt;</a:t>
            </a:r>
            <a:endParaRPr lang="en-US" sz="1600" b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1600" b="1" i="0" dirty="0">
                <a:solidFill>
                  <a:srgbClr val="000080"/>
                </a:solidFill>
                <a:highlight>
                  <a:srgbClr val="F2F4FF"/>
                </a:highlight>
              </a:rPr>
              <a:t>let</a:t>
            </a:r>
            <a:r>
              <a:rPr lang="en-US" sz="16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x</a:t>
            </a:r>
            <a:r>
              <a:rPr lang="en-US" sz="1600" b="1" i="0" dirty="0">
                <a:solidFill>
                  <a:srgbClr val="000000"/>
                </a:solidFill>
                <a:highlight>
                  <a:srgbClr val="F2F4FF"/>
                </a:highlight>
              </a:rPr>
              <a:t>,</a:t>
            </a:r>
            <a:r>
              <a:rPr lang="en-US" sz="16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y</a:t>
            </a:r>
            <a:r>
              <a:rPr lang="en-US" sz="1600" b="1" i="0" dirty="0">
                <a:solidFill>
                  <a:srgbClr val="000000"/>
                </a:solidFill>
                <a:highlight>
                  <a:srgbClr val="F2F4FF"/>
                </a:highlight>
              </a:rPr>
              <a:t>,</a:t>
            </a:r>
            <a:r>
              <a:rPr lang="en-US" sz="16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z</a:t>
            </a:r>
            <a:r>
              <a:rPr lang="en-US" sz="1600" b="1" i="0" dirty="0">
                <a:solidFill>
                  <a:srgbClr val="000000"/>
                </a:solidFill>
                <a:highlight>
                  <a:srgbClr val="F2F4FF"/>
                </a:highlight>
              </a:rPr>
              <a:t>;</a:t>
            </a:r>
            <a:r>
              <a:rPr lang="en-US" sz="16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 </a:t>
            </a:r>
            <a:r>
              <a:rPr lang="en-US" sz="1600" b="0" i="0" dirty="0">
                <a:solidFill>
                  <a:srgbClr val="008000"/>
                </a:solidFill>
                <a:highlight>
                  <a:srgbClr val="F2F4FF"/>
                </a:highlight>
              </a:rPr>
              <a:t>// Statement 1</a:t>
            </a:r>
            <a:endParaRPr lang="en-US" sz="1600" b="0" i="0" dirty="0">
              <a:solidFill>
                <a:srgbClr val="000000"/>
              </a:solidFill>
              <a:highlight>
                <a:srgbClr val="F2F4FF"/>
              </a:highlight>
            </a:endParaRPr>
          </a:p>
          <a:p>
            <a:pPr marL="0" indent="0">
              <a:buNone/>
            </a:pPr>
            <a:r>
              <a:rPr lang="en-US" sz="1600" b="0" i="0" dirty="0">
                <a:solidFill>
                  <a:srgbClr val="000000"/>
                </a:solidFill>
                <a:highlight>
                  <a:srgbClr val="F2F4FF"/>
                </a:highlight>
              </a:rPr>
              <a:t>x </a:t>
            </a:r>
            <a:r>
              <a:rPr lang="en-US" sz="1600" b="1" i="0" dirty="0">
                <a:solidFill>
                  <a:srgbClr val="000000"/>
                </a:solidFill>
                <a:highlight>
                  <a:srgbClr val="F2F4FF"/>
                </a:highlight>
              </a:rPr>
              <a:t>=</a:t>
            </a:r>
            <a:r>
              <a:rPr lang="en-US" sz="16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1600" b="0" i="0" dirty="0">
                <a:solidFill>
                  <a:srgbClr val="FF0000"/>
                </a:solidFill>
                <a:highlight>
                  <a:srgbClr val="F2F4FF"/>
                </a:highlight>
              </a:rPr>
              <a:t>5</a:t>
            </a:r>
            <a:r>
              <a:rPr lang="en-US" sz="1600" b="1" i="0" dirty="0">
                <a:solidFill>
                  <a:srgbClr val="000000"/>
                </a:solidFill>
                <a:highlight>
                  <a:srgbClr val="F2F4FF"/>
                </a:highlight>
              </a:rPr>
              <a:t>;</a:t>
            </a:r>
            <a:r>
              <a:rPr lang="en-US" sz="16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       </a:t>
            </a:r>
            <a:r>
              <a:rPr lang="en-US" sz="1600" b="0" i="0" dirty="0">
                <a:solidFill>
                  <a:srgbClr val="008000"/>
                </a:solidFill>
                <a:highlight>
                  <a:srgbClr val="F2F4FF"/>
                </a:highlight>
              </a:rPr>
              <a:t>// Statement 2</a:t>
            </a:r>
            <a:endParaRPr lang="en-US" sz="1600" b="0" i="0" dirty="0">
              <a:solidFill>
                <a:srgbClr val="000000"/>
              </a:solidFill>
              <a:highlight>
                <a:srgbClr val="F2F4FF"/>
              </a:highlight>
            </a:endParaRPr>
          </a:p>
          <a:p>
            <a:pPr marL="0" indent="0">
              <a:buNone/>
            </a:pPr>
            <a:r>
              <a:rPr lang="en-US" sz="1600" b="0" i="0" dirty="0">
                <a:solidFill>
                  <a:srgbClr val="000000"/>
                </a:solidFill>
                <a:highlight>
                  <a:srgbClr val="F2F4FF"/>
                </a:highlight>
              </a:rPr>
              <a:t>y </a:t>
            </a:r>
            <a:r>
              <a:rPr lang="en-US" sz="1600" b="1" i="0" dirty="0">
                <a:solidFill>
                  <a:srgbClr val="000000"/>
                </a:solidFill>
                <a:highlight>
                  <a:srgbClr val="F2F4FF"/>
                </a:highlight>
              </a:rPr>
              <a:t>=</a:t>
            </a:r>
            <a:r>
              <a:rPr lang="en-US" sz="16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1600" b="0" i="0" dirty="0">
                <a:solidFill>
                  <a:srgbClr val="FF0000"/>
                </a:solidFill>
                <a:highlight>
                  <a:srgbClr val="F2F4FF"/>
                </a:highlight>
              </a:rPr>
              <a:t>6</a:t>
            </a:r>
            <a:r>
              <a:rPr lang="en-US" sz="1600" b="1" i="0" dirty="0">
                <a:solidFill>
                  <a:srgbClr val="000000"/>
                </a:solidFill>
                <a:highlight>
                  <a:srgbClr val="F2F4FF"/>
                </a:highlight>
              </a:rPr>
              <a:t>;</a:t>
            </a:r>
            <a:r>
              <a:rPr lang="en-US" sz="16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       </a:t>
            </a:r>
            <a:r>
              <a:rPr lang="en-US" sz="1600" b="0" i="0" dirty="0">
                <a:solidFill>
                  <a:srgbClr val="008000"/>
                </a:solidFill>
                <a:highlight>
                  <a:srgbClr val="F2F4FF"/>
                </a:highlight>
              </a:rPr>
              <a:t>// Statement 3</a:t>
            </a:r>
            <a:endParaRPr lang="en-US" sz="1600" b="0" i="0" dirty="0">
              <a:solidFill>
                <a:srgbClr val="000000"/>
              </a:solidFill>
              <a:highlight>
                <a:srgbClr val="F2F4FF"/>
              </a:highlight>
            </a:endParaRPr>
          </a:p>
          <a:p>
            <a:pPr marL="0" indent="0">
              <a:buNone/>
            </a:pPr>
            <a:r>
              <a:rPr lang="pl-PL" sz="1600" b="0" i="0" dirty="0">
                <a:solidFill>
                  <a:srgbClr val="000000"/>
                </a:solidFill>
                <a:highlight>
                  <a:srgbClr val="F2F4FF"/>
                </a:highlight>
              </a:rPr>
              <a:t>z </a:t>
            </a:r>
            <a:r>
              <a:rPr lang="pl-PL" sz="1600" b="1" i="0" dirty="0">
                <a:solidFill>
                  <a:srgbClr val="000000"/>
                </a:solidFill>
                <a:highlight>
                  <a:srgbClr val="F2F4FF"/>
                </a:highlight>
              </a:rPr>
              <a:t>=</a:t>
            </a:r>
            <a:r>
              <a:rPr lang="pl-PL" sz="16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x </a:t>
            </a:r>
            <a:r>
              <a:rPr lang="pl-PL" sz="1600" b="1" i="0" dirty="0">
                <a:solidFill>
                  <a:srgbClr val="000000"/>
                </a:solidFill>
                <a:highlight>
                  <a:srgbClr val="F2F4FF"/>
                </a:highlight>
              </a:rPr>
              <a:t>+</a:t>
            </a:r>
            <a:r>
              <a:rPr lang="pl-PL" sz="16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y</a:t>
            </a:r>
            <a:r>
              <a:rPr lang="pl-PL" sz="1600" b="1" i="0" dirty="0">
                <a:solidFill>
                  <a:srgbClr val="000000"/>
                </a:solidFill>
                <a:highlight>
                  <a:srgbClr val="F2F4FF"/>
                </a:highlight>
              </a:rPr>
              <a:t>;</a:t>
            </a:r>
            <a:r>
              <a:rPr lang="pl-PL" sz="16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   </a:t>
            </a:r>
            <a:r>
              <a:rPr lang="pl-PL" sz="1600" b="0" i="0" dirty="0">
                <a:solidFill>
                  <a:srgbClr val="008000"/>
                </a:solidFill>
                <a:highlight>
                  <a:srgbClr val="F2F4FF"/>
                </a:highlight>
              </a:rPr>
              <a:t>// Statement 4</a:t>
            </a:r>
            <a:endParaRPr lang="pl-PL" sz="1600" b="0" i="0" dirty="0">
              <a:solidFill>
                <a:srgbClr val="000000"/>
              </a:solidFill>
              <a:highlight>
                <a:srgbClr val="F2F4FF"/>
              </a:highlight>
            </a:endParaRPr>
          </a:p>
          <a:p>
            <a:pPr marL="0" indent="0">
              <a:buNone/>
            </a:pPr>
            <a:r>
              <a:rPr lang="en-US" sz="1600" b="0" i="0" dirty="0" err="1">
                <a:solidFill>
                  <a:srgbClr val="000000"/>
                </a:solidFill>
                <a:highlight>
                  <a:srgbClr val="F2F4FF"/>
                </a:highlight>
              </a:rPr>
              <a:t>document.getElementById</a:t>
            </a:r>
            <a:r>
              <a:rPr lang="en-US" sz="1600" b="1" i="0" dirty="0">
                <a:solidFill>
                  <a:srgbClr val="000000"/>
                </a:solidFill>
                <a:highlight>
                  <a:srgbClr val="F2F4FF"/>
                </a:highlight>
              </a:rPr>
              <a:t>(</a:t>
            </a:r>
            <a:r>
              <a:rPr lang="en-US" sz="1600" b="0" i="0" dirty="0">
                <a:solidFill>
                  <a:srgbClr val="808080"/>
                </a:solidFill>
                <a:highlight>
                  <a:srgbClr val="F2F4FF"/>
                </a:highlight>
              </a:rPr>
              <a:t>"demo"</a:t>
            </a:r>
            <a:r>
              <a:rPr lang="en-US" sz="1600" b="1" i="0" dirty="0">
                <a:solidFill>
                  <a:srgbClr val="000000"/>
                </a:solidFill>
                <a:highlight>
                  <a:srgbClr val="F2F4FF"/>
                </a:highlight>
              </a:rPr>
              <a:t>).</a:t>
            </a:r>
            <a:r>
              <a:rPr lang="en-US" sz="1600" b="0" i="0" dirty="0" err="1">
                <a:solidFill>
                  <a:srgbClr val="000000"/>
                </a:solidFill>
                <a:highlight>
                  <a:srgbClr val="F2F4FF"/>
                </a:highlight>
              </a:rPr>
              <a:t>innerHTML</a:t>
            </a:r>
            <a:r>
              <a:rPr lang="en-US" sz="16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1600" b="1" i="0" dirty="0">
                <a:solidFill>
                  <a:srgbClr val="000000"/>
                </a:solidFill>
                <a:highlight>
                  <a:srgbClr val="F2F4FF"/>
                </a:highlight>
              </a:rPr>
              <a:t>=</a:t>
            </a:r>
            <a:endParaRPr lang="en-US" sz="1600" b="0" i="0" dirty="0">
              <a:solidFill>
                <a:srgbClr val="000000"/>
              </a:solidFill>
              <a:highlight>
                <a:srgbClr val="F2F4FF"/>
              </a:highlight>
            </a:endParaRPr>
          </a:p>
          <a:p>
            <a:pPr marL="0" indent="0">
              <a:buNone/>
            </a:pPr>
            <a:r>
              <a:rPr lang="en-US" sz="1600" b="0" i="0" dirty="0">
                <a:solidFill>
                  <a:srgbClr val="808080"/>
                </a:solidFill>
                <a:highlight>
                  <a:srgbClr val="F2F4FF"/>
                </a:highlight>
              </a:rPr>
              <a:t>"The value of z is "</a:t>
            </a:r>
            <a:r>
              <a:rPr lang="en-US" sz="16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1600" b="1" i="0" dirty="0">
                <a:solidFill>
                  <a:srgbClr val="000000"/>
                </a:solidFill>
                <a:highlight>
                  <a:srgbClr val="F2F4FF"/>
                </a:highlight>
              </a:rPr>
              <a:t>+</a:t>
            </a:r>
            <a:r>
              <a:rPr lang="en-US" sz="16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z </a:t>
            </a:r>
            <a:r>
              <a:rPr lang="en-US" sz="1600" b="1" i="0" dirty="0">
                <a:solidFill>
                  <a:srgbClr val="000000"/>
                </a:solidFill>
                <a:highlight>
                  <a:srgbClr val="F2F4FF"/>
                </a:highlight>
              </a:rPr>
              <a:t>+</a:t>
            </a:r>
            <a:r>
              <a:rPr lang="en-US" sz="16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1600" b="0" i="0" dirty="0">
                <a:solidFill>
                  <a:srgbClr val="808080"/>
                </a:solidFill>
                <a:highlight>
                  <a:srgbClr val="F2F4FF"/>
                </a:highlight>
              </a:rPr>
              <a:t>"."</a:t>
            </a:r>
            <a:r>
              <a:rPr lang="en-US" sz="1600" b="1" i="0" dirty="0">
                <a:solidFill>
                  <a:srgbClr val="000000"/>
                </a:solidFill>
                <a:highlight>
                  <a:srgbClr val="F2F4FF"/>
                </a:highlight>
              </a:rPr>
              <a:t>;</a:t>
            </a:r>
            <a:r>
              <a:rPr lang="en-US" sz="16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 </a:t>
            </a:r>
          </a:p>
          <a:p>
            <a:pPr marL="0" indent="0">
              <a:buNone/>
            </a:pPr>
            <a:r>
              <a:rPr lang="en-US" sz="1600" b="0" i="0" dirty="0">
                <a:solidFill>
                  <a:srgbClr val="0000FF"/>
                </a:solidFill>
                <a:highlight>
                  <a:srgbClr val="FFFFFF"/>
                </a:highlight>
              </a:rPr>
              <a:t>&lt;/script&gt;</a:t>
            </a:r>
            <a:endParaRPr lang="en-US" sz="1600" b="1" i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1600" b="0" i="0" dirty="0">
                <a:solidFill>
                  <a:srgbClr val="0000FF"/>
                </a:solidFill>
                <a:highlight>
                  <a:srgbClr val="FFFFFF"/>
                </a:highlight>
              </a:rPr>
              <a:t>&lt;/body&gt;</a:t>
            </a:r>
            <a:endParaRPr lang="en-US" sz="1600" b="1" i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1600" b="0" i="0" dirty="0">
                <a:solidFill>
                  <a:srgbClr val="0000FF"/>
                </a:solidFill>
                <a:highlight>
                  <a:srgbClr val="FFFFFF"/>
                </a:highlight>
              </a:rPr>
              <a:t>&lt;/html&gt;</a:t>
            </a:r>
            <a:endParaRPr lang="en-US" sz="1600" b="1" i="0" dirty="0"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DF08B1-0557-49A0-A408-2BBA85897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9A700F-027A-4973-B389-AFC0B14B3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87F025-E9F6-4CEC-BECB-62EF722F9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037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4AACE-86E5-4CA0-9011-AF28DB759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 Keywords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4CDC7D39-A0B5-4819-989D-FC1E8FCEC9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7902489"/>
              </p:ext>
            </p:extLst>
          </p:nvPr>
        </p:nvGraphicFramePr>
        <p:xfrm>
          <a:off x="838200" y="1825625"/>
          <a:ext cx="10515600" cy="396240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459073293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3913989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Keyword</a:t>
                      </a:r>
                    </a:p>
                  </a:txBody>
                  <a:tcPr marL="1524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Description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966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var</a:t>
                      </a:r>
                    </a:p>
                  </a:txBody>
                  <a:tcPr marL="1524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Declares a variable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7681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let</a:t>
                      </a:r>
                    </a:p>
                  </a:txBody>
                  <a:tcPr marL="1524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Declares a block variable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6146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const</a:t>
                      </a:r>
                    </a:p>
                  </a:txBody>
                  <a:tcPr marL="1524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Declares a block constant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8363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if</a:t>
                      </a:r>
                    </a:p>
                  </a:txBody>
                  <a:tcPr marL="1524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Marks a block of statements to be executed on a condition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806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switch</a:t>
                      </a:r>
                    </a:p>
                  </a:txBody>
                  <a:tcPr marL="1524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Marks a block of statements to be executed in different cases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74211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for</a:t>
                      </a:r>
                    </a:p>
                  </a:txBody>
                  <a:tcPr marL="1524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Marks a block of statements to be executed in a loop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4346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function</a:t>
                      </a:r>
                    </a:p>
                  </a:txBody>
                  <a:tcPr marL="1524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Declares a function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1200240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DB13EC-190C-4C32-B143-CA78E6A9A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703097-F8A1-46C0-8669-CCE472228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D32900-0987-482F-B307-08A33C6A6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592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08FF3-2868-4EA8-9ADA-37ADAEF60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 Syntax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A09B7B-88AA-4D66-838D-B178FA73A7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877050" cy="4351338"/>
          </a:xfrm>
        </p:spPr>
        <p:txBody>
          <a:bodyPr>
            <a:normAutofit fontScale="92500"/>
          </a:bodyPr>
          <a:lstStyle/>
          <a:p>
            <a:r>
              <a:rPr lang="en-US" dirty="0"/>
              <a:t>JavaScript uses the keywords </a:t>
            </a:r>
            <a:r>
              <a:rPr lang="en-US" i="1" dirty="0">
                <a:solidFill>
                  <a:srgbClr val="0070C0"/>
                </a:solidFill>
              </a:rPr>
              <a:t>var</a:t>
            </a:r>
            <a:r>
              <a:rPr lang="en-US" dirty="0"/>
              <a:t>, </a:t>
            </a:r>
            <a:r>
              <a:rPr lang="en-US" i="1" dirty="0">
                <a:solidFill>
                  <a:srgbClr val="0070C0"/>
                </a:solidFill>
              </a:rPr>
              <a:t>let</a:t>
            </a:r>
            <a:r>
              <a:rPr lang="en-US" dirty="0"/>
              <a:t>  and </a:t>
            </a:r>
            <a:r>
              <a:rPr lang="en-US" i="1" dirty="0">
                <a:solidFill>
                  <a:srgbClr val="0070C0"/>
                </a:solidFill>
              </a:rPr>
              <a:t>const</a:t>
            </a:r>
            <a:r>
              <a:rPr lang="en-US" dirty="0"/>
              <a:t>  to declare variables.</a:t>
            </a:r>
          </a:p>
          <a:p>
            <a:pPr marL="457200" lvl="1" indent="0">
              <a:buNone/>
            </a:pPr>
            <a:r>
              <a:rPr lang="en-US" dirty="0"/>
              <a:t>1. Numbers are written with or without decimals:</a:t>
            </a:r>
          </a:p>
          <a:p>
            <a:pPr marL="457200" lvl="1" indent="0">
              <a:buNone/>
            </a:pPr>
            <a:r>
              <a:rPr lang="en-US" dirty="0"/>
              <a:t>2. Strings are text, written within double or single quotes:</a:t>
            </a:r>
          </a:p>
          <a:p>
            <a:r>
              <a:rPr lang="en-US" dirty="0"/>
              <a:t>JavaScript uses arithmetic operators ( + - * / ) to compute values:</a:t>
            </a:r>
          </a:p>
          <a:p>
            <a:r>
              <a:rPr lang="en-US" dirty="0"/>
              <a:t>The values can be of various types, such as numbers and strings.</a:t>
            </a:r>
          </a:p>
          <a:p>
            <a:r>
              <a:rPr lang="en-US" dirty="0"/>
              <a:t>For example, "John" + " " + "Doe", evaluates to "John Doe":</a:t>
            </a:r>
          </a:p>
          <a:p>
            <a:r>
              <a:rPr lang="en-US" b="1" dirty="0">
                <a:solidFill>
                  <a:srgbClr val="FF0000"/>
                </a:solidFill>
              </a:rPr>
              <a:t>Hyphens are not allowed in JavaScript. They are reserved for subtractions.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9EDE76-2638-456E-BD55-32B2FFE67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9F9A7-2D81-4EF5-933C-17C76DDA3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BFD116-A9AA-4B49-9C73-C0F320B18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619676B-150D-4BA3-ABBC-2E865E5EE08E}"/>
              </a:ext>
            </a:extLst>
          </p:cNvPr>
          <p:cNvSpPr txBox="1">
            <a:spLocks/>
          </p:cNvSpPr>
          <p:nvPr/>
        </p:nvSpPr>
        <p:spPr>
          <a:xfrm>
            <a:off x="7905750" y="1838325"/>
            <a:ext cx="3333750" cy="435133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 cmpd="thickThin">
            <a:solidFill>
              <a:srgbClr val="002060"/>
            </a:solidFill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>
                <a:solidFill>
                  <a:srgbClr val="008000"/>
                </a:solidFill>
                <a:highlight>
                  <a:srgbClr val="FFFFFF"/>
                </a:highlight>
              </a:rPr>
              <a:t>//Variable declaration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0000FF"/>
                </a:solidFill>
                <a:highlight>
                  <a:srgbClr val="FFFFFF"/>
                </a:highlight>
              </a:rPr>
              <a:t>var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 x</a:t>
            </a:r>
            <a:r>
              <a:rPr lang="en-US" sz="2800" b="1" dirty="0">
                <a:solidFill>
                  <a:srgbClr val="000080"/>
                </a:solidFill>
                <a:highlight>
                  <a:srgbClr val="FFFFFF"/>
                </a:highlight>
              </a:rPr>
              <a:t>,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 y</a:t>
            </a:r>
            <a:r>
              <a:rPr lang="en-US" sz="28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2800" b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x </a:t>
            </a:r>
            <a:r>
              <a:rPr lang="en-US" sz="28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800" b="0" dirty="0">
                <a:solidFill>
                  <a:srgbClr val="FF8000"/>
                </a:solidFill>
                <a:highlight>
                  <a:srgbClr val="FFFFFF"/>
                </a:highlight>
              </a:rPr>
              <a:t>5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800" b="1" dirty="0">
                <a:solidFill>
                  <a:srgbClr val="000080"/>
                </a:solidFill>
                <a:highlight>
                  <a:srgbClr val="FFFFFF"/>
                </a:highlight>
              </a:rPr>
              <a:t>+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800" b="0" dirty="0">
                <a:solidFill>
                  <a:srgbClr val="FF8000"/>
                </a:solidFill>
                <a:highlight>
                  <a:srgbClr val="FFFFFF"/>
                </a:highlight>
              </a:rPr>
              <a:t>6</a:t>
            </a:r>
            <a:r>
              <a:rPr lang="en-US" sz="28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2800" b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y </a:t>
            </a:r>
            <a:r>
              <a:rPr lang="en-US" sz="28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 x </a:t>
            </a:r>
            <a:r>
              <a:rPr lang="en-US" sz="2800" b="1" dirty="0">
                <a:solidFill>
                  <a:srgbClr val="000080"/>
                </a:solidFill>
                <a:highlight>
                  <a:srgbClr val="FFFFFF"/>
                </a:highlight>
              </a:rPr>
              <a:t>*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800" b="0" dirty="0">
                <a:solidFill>
                  <a:srgbClr val="FF8000"/>
                </a:solidFill>
                <a:highlight>
                  <a:srgbClr val="FFFFFF"/>
                </a:highlight>
              </a:rPr>
              <a:t>10</a:t>
            </a:r>
            <a:r>
              <a:rPr lang="en-US" sz="28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2800" b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endParaRPr lang="en-US" sz="2800" b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2800" b="0" dirty="0">
                <a:solidFill>
                  <a:srgbClr val="008000"/>
                </a:solidFill>
                <a:highlight>
                  <a:srgbClr val="FFFFFF"/>
                </a:highlight>
              </a:rPr>
              <a:t>//Comment Example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0000FF"/>
                </a:solidFill>
                <a:highlight>
                  <a:srgbClr val="FFFFFF"/>
                </a:highlight>
              </a:rPr>
              <a:t>let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 x </a:t>
            </a:r>
            <a:r>
              <a:rPr lang="en-US" sz="28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800" b="0" dirty="0">
                <a:solidFill>
                  <a:srgbClr val="FF8000"/>
                </a:solidFill>
                <a:highlight>
                  <a:srgbClr val="FFFFFF"/>
                </a:highlight>
              </a:rPr>
              <a:t>5</a:t>
            </a:r>
            <a:r>
              <a:rPr lang="en-US" sz="28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   </a:t>
            </a:r>
            <a:r>
              <a:rPr lang="en-US" sz="2800" b="0" dirty="0">
                <a:solidFill>
                  <a:srgbClr val="008000"/>
                </a:solidFill>
                <a:highlight>
                  <a:srgbClr val="FFFFFF"/>
                </a:highlight>
              </a:rPr>
              <a:t>// I will be executed</a:t>
            </a:r>
          </a:p>
          <a:p>
            <a:pPr marL="0" indent="0">
              <a:buNone/>
            </a:pPr>
            <a:r>
              <a:rPr lang="en-US" sz="2800" b="0" dirty="0">
                <a:solidFill>
                  <a:srgbClr val="008000"/>
                </a:solidFill>
                <a:highlight>
                  <a:srgbClr val="FFFFFF"/>
                </a:highlight>
              </a:rPr>
              <a:t>// x = 6;   I will NOT be executed</a:t>
            </a:r>
          </a:p>
          <a:p>
            <a:pPr marL="0" indent="0">
              <a:buNone/>
            </a:pPr>
            <a:endParaRPr lang="en-US" sz="2800" b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2800" b="0" dirty="0">
                <a:solidFill>
                  <a:srgbClr val="008000"/>
                </a:solidFill>
                <a:highlight>
                  <a:srgbClr val="FFFFFF"/>
                </a:highlight>
              </a:rPr>
              <a:t>//String Variables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0000FF"/>
                </a:solidFill>
                <a:highlight>
                  <a:srgbClr val="FFFFFF"/>
                </a:highlight>
              </a:rPr>
              <a:t>let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highlight>
                  <a:srgbClr val="FFFFFF"/>
                </a:highlight>
              </a:rPr>
              <a:t>lastname</a:t>
            </a:r>
            <a:r>
              <a:rPr lang="en-US" sz="2800" b="1" dirty="0">
                <a:solidFill>
                  <a:srgbClr val="000080"/>
                </a:solidFill>
                <a:highlight>
                  <a:srgbClr val="FFFFFF"/>
                </a:highlight>
              </a:rPr>
              <a:t>,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highlight>
                  <a:srgbClr val="FFFFFF"/>
                </a:highlight>
              </a:rPr>
              <a:t>lastName</a:t>
            </a:r>
            <a:r>
              <a:rPr lang="en-US" sz="28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2800" b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2800" b="0" dirty="0" err="1">
                <a:solidFill>
                  <a:srgbClr val="000000"/>
                </a:solidFill>
                <a:highlight>
                  <a:srgbClr val="FFFFFF"/>
                </a:highlight>
              </a:rPr>
              <a:t>lastName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8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800" b="0" dirty="0">
                <a:solidFill>
                  <a:srgbClr val="808080"/>
                </a:solidFill>
                <a:highlight>
                  <a:srgbClr val="FFFFFF"/>
                </a:highlight>
              </a:rPr>
              <a:t>"Doe"</a:t>
            </a:r>
            <a:r>
              <a:rPr lang="en-US" sz="28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2800" b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2800" b="0" dirty="0" err="1">
                <a:solidFill>
                  <a:srgbClr val="000000"/>
                </a:solidFill>
                <a:highlight>
                  <a:srgbClr val="FFFFFF"/>
                </a:highlight>
              </a:rPr>
              <a:t>lastname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8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800" b="0" dirty="0">
                <a:solidFill>
                  <a:srgbClr val="808080"/>
                </a:solidFill>
                <a:highlight>
                  <a:srgbClr val="FFFFFF"/>
                </a:highlight>
              </a:rPr>
              <a:t>"Peterson"</a:t>
            </a:r>
            <a:r>
              <a:rPr lang="en-US" sz="28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06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08FF3-2868-4EA8-9ADA-37ADAEF60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 Data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A09B7B-88AA-4D66-838D-B178FA73A7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8000"/>
                </a:solidFill>
                <a:highlight>
                  <a:srgbClr val="FFFFFF"/>
                </a:highlight>
              </a:rPr>
              <a:t>/////JavaScript Data Types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let</a:t>
            </a:r>
            <a:r>
              <a:rPr lang="en-US" b="0" dirty="0">
                <a:solidFill>
                  <a:srgbClr val="000000"/>
                </a:solidFill>
                <a:highlight>
                  <a:srgbClr val="FFFFFF"/>
                </a:highlight>
              </a:rPr>
              <a:t> length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0" dirty="0">
                <a:solidFill>
                  <a:srgbClr val="FF8000"/>
                </a:solidFill>
                <a:highlight>
                  <a:srgbClr val="FFFFFF"/>
                </a:highlight>
              </a:rPr>
              <a:t>16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r>
              <a:rPr lang="en-US" b="0" dirty="0">
                <a:solidFill>
                  <a:srgbClr val="000000"/>
                </a:solidFill>
                <a:highlight>
                  <a:srgbClr val="FFFFFF"/>
                </a:highlight>
              </a:rPr>
              <a:t>                               </a:t>
            </a:r>
            <a:r>
              <a:rPr lang="en-US" b="0" dirty="0">
                <a:solidFill>
                  <a:srgbClr val="008000"/>
                </a:solidFill>
                <a:highlight>
                  <a:srgbClr val="FFFFFF"/>
                </a:highlight>
              </a:rPr>
              <a:t>// Number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let</a:t>
            </a:r>
            <a:r>
              <a:rPr lang="en-US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0" dirty="0" err="1">
                <a:solidFill>
                  <a:srgbClr val="000000"/>
                </a:solidFill>
                <a:highlight>
                  <a:srgbClr val="FFFFFF"/>
                </a:highlight>
              </a:rPr>
              <a:t>lastName</a:t>
            </a:r>
            <a:r>
              <a:rPr lang="en-US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0" dirty="0">
                <a:solidFill>
                  <a:srgbClr val="808080"/>
                </a:solidFill>
                <a:highlight>
                  <a:srgbClr val="FFFFFF"/>
                </a:highlight>
              </a:rPr>
              <a:t>"Johnson"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r>
              <a:rPr lang="en-US" b="0" dirty="0">
                <a:solidFill>
                  <a:srgbClr val="000000"/>
                </a:solidFill>
                <a:highlight>
                  <a:srgbClr val="FFFFFF"/>
                </a:highlight>
              </a:rPr>
              <a:t>                      </a:t>
            </a:r>
            <a:r>
              <a:rPr lang="en-US" b="0" dirty="0">
                <a:solidFill>
                  <a:srgbClr val="008000"/>
                </a:solidFill>
                <a:highlight>
                  <a:srgbClr val="FFFFFF"/>
                </a:highlight>
              </a:rPr>
              <a:t>// String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let</a:t>
            </a:r>
            <a:r>
              <a:rPr lang="en-US" b="0" dirty="0">
                <a:solidFill>
                  <a:srgbClr val="000000"/>
                </a:solidFill>
                <a:highlight>
                  <a:srgbClr val="FFFFFF"/>
                </a:highlight>
              </a:rPr>
              <a:t> x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r>
              <a:rPr lang="en-US" b="0" dirty="0" err="1">
                <a:solidFill>
                  <a:srgbClr val="000000"/>
                </a:solidFill>
                <a:highlight>
                  <a:srgbClr val="FFFFFF"/>
                </a:highlight>
              </a:rPr>
              <a:t>firstName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:</a:t>
            </a:r>
            <a:r>
              <a:rPr lang="en-US" b="0" dirty="0">
                <a:solidFill>
                  <a:srgbClr val="808080"/>
                </a:solidFill>
                <a:highlight>
                  <a:srgbClr val="FFFFFF"/>
                </a:highlight>
              </a:rPr>
              <a:t>"John"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,</a:t>
            </a:r>
            <a:r>
              <a:rPr lang="en-US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0" dirty="0" err="1">
                <a:solidFill>
                  <a:srgbClr val="000000"/>
                </a:solidFill>
                <a:highlight>
                  <a:srgbClr val="FFFFFF"/>
                </a:highlight>
              </a:rPr>
              <a:t>lastName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:</a:t>
            </a:r>
            <a:r>
              <a:rPr lang="en-US" b="0" dirty="0">
                <a:solidFill>
                  <a:srgbClr val="808080"/>
                </a:solidFill>
                <a:highlight>
                  <a:srgbClr val="FFFFFF"/>
                </a:highlight>
              </a:rPr>
              <a:t>"Doe"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};</a:t>
            </a:r>
            <a:r>
              <a:rPr lang="en-US" b="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b="0" dirty="0">
                <a:solidFill>
                  <a:srgbClr val="008000"/>
                </a:solidFill>
                <a:highlight>
                  <a:srgbClr val="FFFFFF"/>
                </a:highlight>
              </a:rPr>
              <a:t>// Object</a:t>
            </a:r>
          </a:p>
          <a:p>
            <a:pPr marL="0" indent="0">
              <a:buNone/>
            </a:pPr>
            <a:endParaRPr lang="en-US" b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b="0" dirty="0">
                <a:solidFill>
                  <a:srgbClr val="008000"/>
                </a:solidFill>
                <a:highlight>
                  <a:srgbClr val="FFFFFF"/>
                </a:highlight>
              </a:rPr>
              <a:t>//Value &amp; Type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let</a:t>
            </a:r>
            <a:r>
              <a:rPr lang="en-US" b="0" dirty="0">
                <a:solidFill>
                  <a:srgbClr val="000000"/>
                </a:solidFill>
                <a:highlight>
                  <a:srgbClr val="FFFFFF"/>
                </a:highlight>
              </a:rPr>
              <a:t> car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r>
              <a:rPr lang="en-US" b="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b="0" dirty="0">
                <a:solidFill>
                  <a:srgbClr val="008000"/>
                </a:solidFill>
                <a:highlight>
                  <a:srgbClr val="FFFFFF"/>
                </a:highlight>
              </a:rPr>
              <a:t>// Value is undefined, type is undefined</a:t>
            </a:r>
          </a:p>
          <a:p>
            <a:pPr marL="0" indent="0">
              <a:buNone/>
            </a:pPr>
            <a:r>
              <a:rPr lang="en-US" b="0" dirty="0">
                <a:solidFill>
                  <a:srgbClr val="000000"/>
                </a:solidFill>
                <a:highlight>
                  <a:srgbClr val="FFFFFF"/>
                </a:highlight>
              </a:rPr>
              <a:t>car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0" dirty="0">
                <a:solidFill>
                  <a:srgbClr val="8000FF"/>
                </a:solidFill>
                <a:highlight>
                  <a:srgbClr val="FFFFFF"/>
                </a:highlight>
              </a:rPr>
              <a:t>undefined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r>
              <a:rPr lang="en-US" b="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b="0" dirty="0">
                <a:solidFill>
                  <a:srgbClr val="008000"/>
                </a:solidFill>
                <a:highlight>
                  <a:srgbClr val="FFFFFF"/>
                </a:highlight>
              </a:rPr>
              <a:t>// Value is undefined, type is undefined</a:t>
            </a:r>
          </a:p>
          <a:p>
            <a:pPr marL="0" indent="0">
              <a:buNone/>
            </a:pPr>
            <a:endParaRPr lang="en-US" b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b="0" dirty="0">
                <a:solidFill>
                  <a:srgbClr val="008000"/>
                </a:solidFill>
                <a:highlight>
                  <a:srgbClr val="FFFFFF"/>
                </a:highlight>
              </a:rPr>
              <a:t>//////The </a:t>
            </a:r>
            <a:r>
              <a:rPr lang="en-US" b="0" dirty="0" err="1">
                <a:solidFill>
                  <a:srgbClr val="008000"/>
                </a:solidFill>
                <a:highlight>
                  <a:srgbClr val="FFFFFF"/>
                </a:highlight>
              </a:rPr>
              <a:t>typeof</a:t>
            </a:r>
            <a:r>
              <a:rPr lang="en-US" b="0" dirty="0">
                <a:solidFill>
                  <a:srgbClr val="008000"/>
                </a:solidFill>
                <a:highlight>
                  <a:srgbClr val="FFFFFF"/>
                </a:highlight>
              </a:rPr>
              <a:t> operator</a:t>
            </a:r>
          </a:p>
          <a:p>
            <a:pPr marL="0" indent="0">
              <a:buNone/>
            </a:pPr>
            <a:r>
              <a:rPr lang="en-US" b="1" dirty="0" err="1">
                <a:solidFill>
                  <a:srgbClr val="0000FF"/>
                </a:solidFill>
                <a:highlight>
                  <a:srgbClr val="FFFFFF"/>
                </a:highlight>
              </a:rPr>
              <a:t>typeof</a:t>
            </a:r>
            <a:r>
              <a:rPr lang="en-US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0" dirty="0">
                <a:solidFill>
                  <a:srgbClr val="808080"/>
                </a:solidFill>
                <a:highlight>
                  <a:srgbClr val="FFFFFF"/>
                </a:highlight>
              </a:rPr>
              <a:t>""</a:t>
            </a:r>
            <a:r>
              <a:rPr lang="en-US" b="0" dirty="0">
                <a:solidFill>
                  <a:srgbClr val="000000"/>
                </a:solidFill>
                <a:highlight>
                  <a:srgbClr val="FFFFFF"/>
                </a:highlight>
              </a:rPr>
              <a:t>             </a:t>
            </a:r>
            <a:r>
              <a:rPr lang="en-US" b="0" dirty="0">
                <a:solidFill>
                  <a:srgbClr val="008000"/>
                </a:solidFill>
                <a:highlight>
                  <a:srgbClr val="FFFFFF"/>
                </a:highlight>
              </a:rPr>
              <a:t>// Returns "string"</a:t>
            </a:r>
          </a:p>
          <a:p>
            <a:pPr marL="0" indent="0">
              <a:buNone/>
            </a:pPr>
            <a:r>
              <a:rPr lang="en-US" b="1" dirty="0" err="1">
                <a:solidFill>
                  <a:srgbClr val="0000FF"/>
                </a:solidFill>
                <a:highlight>
                  <a:srgbClr val="FFFFFF"/>
                </a:highlight>
              </a:rPr>
              <a:t>typeof</a:t>
            </a:r>
            <a:r>
              <a:rPr lang="en-US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0" dirty="0">
                <a:solidFill>
                  <a:srgbClr val="808080"/>
                </a:solidFill>
                <a:highlight>
                  <a:srgbClr val="FFFFFF"/>
                </a:highlight>
              </a:rPr>
              <a:t>"John"</a:t>
            </a:r>
            <a:r>
              <a:rPr lang="en-US" b="0" dirty="0">
                <a:solidFill>
                  <a:srgbClr val="000000"/>
                </a:solidFill>
                <a:highlight>
                  <a:srgbClr val="FFFFFF"/>
                </a:highlight>
              </a:rPr>
              <a:t>         </a:t>
            </a:r>
            <a:r>
              <a:rPr lang="en-US" b="0" dirty="0">
                <a:solidFill>
                  <a:srgbClr val="008000"/>
                </a:solidFill>
                <a:highlight>
                  <a:srgbClr val="FFFFFF"/>
                </a:highlight>
              </a:rPr>
              <a:t>// Returns "string"</a:t>
            </a:r>
          </a:p>
          <a:p>
            <a:pPr marL="0" indent="0">
              <a:buNone/>
            </a:pPr>
            <a:r>
              <a:rPr lang="en-US" b="1" dirty="0" err="1">
                <a:solidFill>
                  <a:srgbClr val="0000FF"/>
                </a:solidFill>
                <a:highlight>
                  <a:srgbClr val="FFFFFF"/>
                </a:highlight>
              </a:rPr>
              <a:t>typeof</a:t>
            </a:r>
            <a:r>
              <a:rPr lang="en-US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0" dirty="0">
                <a:solidFill>
                  <a:srgbClr val="FF8000"/>
                </a:solidFill>
                <a:highlight>
                  <a:srgbClr val="FFFFFF"/>
                </a:highlight>
              </a:rPr>
              <a:t>0</a:t>
            </a:r>
            <a:r>
              <a:rPr lang="en-US" b="0" dirty="0">
                <a:solidFill>
                  <a:srgbClr val="000000"/>
                </a:solidFill>
                <a:highlight>
                  <a:srgbClr val="FFFFFF"/>
                </a:highlight>
              </a:rPr>
              <a:t>              </a:t>
            </a:r>
            <a:r>
              <a:rPr lang="en-US" b="0" dirty="0">
                <a:solidFill>
                  <a:srgbClr val="008000"/>
                </a:solidFill>
                <a:highlight>
                  <a:srgbClr val="FFFFFF"/>
                </a:highlight>
              </a:rPr>
              <a:t>// Returns "number"</a:t>
            </a:r>
          </a:p>
          <a:p>
            <a:pPr marL="0" indent="0">
              <a:buNone/>
            </a:pPr>
            <a:r>
              <a:rPr lang="en-US" b="1" dirty="0" err="1">
                <a:solidFill>
                  <a:srgbClr val="0000FF"/>
                </a:solidFill>
                <a:highlight>
                  <a:srgbClr val="FFFFFF"/>
                </a:highlight>
              </a:rPr>
              <a:t>typeof</a:t>
            </a:r>
            <a:r>
              <a:rPr lang="en-US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0" dirty="0">
                <a:solidFill>
                  <a:srgbClr val="FF8000"/>
                </a:solidFill>
                <a:highlight>
                  <a:srgbClr val="FFFFFF"/>
                </a:highlight>
              </a:rPr>
              <a:t>314</a:t>
            </a:r>
            <a:r>
              <a:rPr lang="en-US" b="0" dirty="0">
                <a:solidFill>
                  <a:srgbClr val="000000"/>
                </a:solidFill>
                <a:highlight>
                  <a:srgbClr val="FFFFFF"/>
                </a:highlight>
              </a:rPr>
              <a:t>            </a:t>
            </a:r>
            <a:r>
              <a:rPr lang="en-US" b="0" dirty="0">
                <a:solidFill>
                  <a:srgbClr val="008000"/>
                </a:solidFill>
                <a:highlight>
                  <a:srgbClr val="FFFFFF"/>
                </a:highlight>
              </a:rPr>
              <a:t>// Returns "number"</a:t>
            </a:r>
          </a:p>
          <a:p>
            <a:pPr marL="0" indent="0">
              <a:buNone/>
            </a:pPr>
            <a:r>
              <a:rPr lang="en-US" b="1" dirty="0" err="1">
                <a:solidFill>
                  <a:srgbClr val="0000FF"/>
                </a:solidFill>
                <a:highlight>
                  <a:srgbClr val="FFFFFF"/>
                </a:highlight>
              </a:rPr>
              <a:t>typeof</a:t>
            </a:r>
            <a:r>
              <a:rPr lang="en-US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0" dirty="0">
                <a:solidFill>
                  <a:srgbClr val="FF8000"/>
                </a:solidFill>
                <a:highlight>
                  <a:srgbClr val="FFFFFF"/>
                </a:highlight>
              </a:rPr>
              <a:t>3.14</a:t>
            </a:r>
            <a:r>
              <a:rPr lang="en-US" b="0" dirty="0">
                <a:solidFill>
                  <a:srgbClr val="000000"/>
                </a:solidFill>
                <a:highlight>
                  <a:srgbClr val="FFFFFF"/>
                </a:highlight>
              </a:rPr>
              <a:t>           </a:t>
            </a:r>
            <a:r>
              <a:rPr lang="en-US" b="0" dirty="0">
                <a:solidFill>
                  <a:srgbClr val="008000"/>
                </a:solidFill>
                <a:highlight>
                  <a:srgbClr val="FFFFFF"/>
                </a:highlight>
              </a:rPr>
              <a:t>// Returns "number"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9EDE76-2638-456E-BD55-32B2FFE67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9F9A7-2D81-4EF5-933C-17C76DDA3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BFD116-A9AA-4B49-9C73-C0F320B18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284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C66A1-1D7B-4A3E-96F8-94159B816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 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6EF8B-EE3E-475F-8A91-66B66C338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6172200" cy="435133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You have already learned that JavaScript variables are containers for data values.</a:t>
            </a:r>
          </a:p>
          <a:p>
            <a:r>
              <a:rPr lang="en-US" dirty="0"/>
              <a:t>This code assigns a simple value (Fiat) to a variable named car:</a:t>
            </a:r>
          </a:p>
          <a:p>
            <a:pPr lvl="1"/>
            <a:r>
              <a:rPr lang="en-US" sz="2000" b="1" dirty="0">
                <a:solidFill>
                  <a:srgbClr val="0000FF"/>
                </a:solidFill>
                <a:highlight>
                  <a:srgbClr val="FFFFFF"/>
                </a:highlight>
              </a:rPr>
              <a:t>let</a:t>
            </a:r>
            <a:r>
              <a:rPr lang="en-US" sz="2000" b="0" dirty="0">
                <a:solidFill>
                  <a:srgbClr val="000000"/>
                </a:solidFill>
                <a:highlight>
                  <a:srgbClr val="FFFFFF"/>
                </a:highlight>
              </a:rPr>
              <a:t> car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20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b="0" dirty="0">
                <a:solidFill>
                  <a:srgbClr val="808080"/>
                </a:solidFill>
                <a:highlight>
                  <a:srgbClr val="FFFFFF"/>
                </a:highlight>
              </a:rPr>
              <a:t>"Fiat"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2400" b="1" dirty="0">
              <a:solidFill>
                <a:srgbClr val="000080"/>
              </a:solidFill>
              <a:highlight>
                <a:srgbClr val="FFFFFF"/>
              </a:highlight>
            </a:endParaRPr>
          </a:p>
          <a:p>
            <a:r>
              <a:rPr lang="en-US" dirty="0"/>
              <a:t>This code assigns many values (Fiat, 500, white) to a variable named car:</a:t>
            </a:r>
          </a:p>
          <a:p>
            <a:pPr lvl="1"/>
            <a:r>
              <a:rPr lang="en-US" sz="2000" b="1" dirty="0">
                <a:solidFill>
                  <a:srgbClr val="0000FF"/>
                </a:solidFill>
                <a:highlight>
                  <a:srgbClr val="FFFFFF"/>
                </a:highlight>
              </a:rPr>
              <a:t>const</a:t>
            </a:r>
            <a:r>
              <a:rPr lang="en-US" sz="2000" b="0" dirty="0">
                <a:solidFill>
                  <a:srgbClr val="000000"/>
                </a:solidFill>
                <a:highlight>
                  <a:srgbClr val="FFFFFF"/>
                </a:highlight>
              </a:rPr>
              <a:t> car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20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r>
              <a:rPr lang="en-US" sz="2000" b="0" dirty="0" err="1">
                <a:solidFill>
                  <a:srgbClr val="000000"/>
                </a:solidFill>
                <a:highlight>
                  <a:srgbClr val="FFFFFF"/>
                </a:highlight>
              </a:rPr>
              <a:t>type</a:t>
            </a:r>
            <a:r>
              <a:rPr lang="en-US" sz="20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:</a:t>
            </a:r>
            <a:r>
              <a:rPr lang="en-US" sz="2000" b="0" dirty="0" err="1">
                <a:solidFill>
                  <a:srgbClr val="808080"/>
                </a:solidFill>
                <a:highlight>
                  <a:srgbClr val="FFFFFF"/>
                </a:highlight>
              </a:rPr>
              <a:t>"Fiat</a:t>
            </a:r>
            <a:r>
              <a:rPr lang="en-US" sz="2000" b="0" dirty="0">
                <a:solidFill>
                  <a:srgbClr val="808080"/>
                </a:solidFill>
                <a:highlight>
                  <a:srgbClr val="FFFFFF"/>
                </a:highlight>
              </a:rPr>
              <a:t>"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,</a:t>
            </a:r>
            <a:r>
              <a:rPr lang="en-US" sz="2000" b="0" dirty="0">
                <a:solidFill>
                  <a:srgbClr val="000000"/>
                </a:solidFill>
                <a:highlight>
                  <a:srgbClr val="FFFFFF"/>
                </a:highlight>
              </a:rPr>
              <a:t> model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:</a:t>
            </a:r>
            <a:r>
              <a:rPr lang="en-US" sz="2000" b="0" dirty="0">
                <a:solidFill>
                  <a:srgbClr val="808080"/>
                </a:solidFill>
                <a:highlight>
                  <a:srgbClr val="FFFFFF"/>
                </a:highlight>
              </a:rPr>
              <a:t>"500"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,</a:t>
            </a:r>
            <a:r>
              <a:rPr lang="en-US" sz="20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b="0" dirty="0" err="1">
                <a:solidFill>
                  <a:srgbClr val="000000"/>
                </a:solidFill>
                <a:highlight>
                  <a:srgbClr val="FFFFFF"/>
                </a:highlight>
              </a:rPr>
              <a:t>color</a:t>
            </a:r>
            <a:r>
              <a:rPr lang="en-US" sz="20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:</a:t>
            </a:r>
            <a:r>
              <a:rPr lang="en-US" sz="2000" b="0" dirty="0" err="1">
                <a:solidFill>
                  <a:srgbClr val="808080"/>
                </a:solidFill>
                <a:highlight>
                  <a:srgbClr val="FFFFFF"/>
                </a:highlight>
              </a:rPr>
              <a:t>"white</a:t>
            </a:r>
            <a:r>
              <a:rPr lang="en-US" sz="2000" b="0" dirty="0">
                <a:solidFill>
                  <a:srgbClr val="808080"/>
                </a:solidFill>
                <a:highlight>
                  <a:srgbClr val="FFFFFF"/>
                </a:highlight>
              </a:rPr>
              <a:t>"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};</a:t>
            </a:r>
            <a:endParaRPr lang="en-US" sz="2000" b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dirty="0"/>
              <a:t>Object Definition</a:t>
            </a:r>
          </a:p>
          <a:p>
            <a:pPr lvl="1"/>
            <a:r>
              <a:rPr lang="en-US" dirty="0"/>
              <a:t>You define (and create) a JavaScript object with an object literal:</a:t>
            </a:r>
          </a:p>
          <a:p>
            <a:pPr lvl="1"/>
            <a:r>
              <a:rPr lang="en-US" dirty="0"/>
              <a:t>Example: </a:t>
            </a:r>
            <a:r>
              <a:rPr lang="en-US" sz="2000" b="1" dirty="0">
                <a:solidFill>
                  <a:srgbClr val="0000FF"/>
                </a:solidFill>
                <a:highlight>
                  <a:srgbClr val="FFFFFF"/>
                </a:highlight>
              </a:rPr>
              <a:t>const</a:t>
            </a:r>
            <a:r>
              <a:rPr lang="en-US" sz="2000" b="0" dirty="0">
                <a:solidFill>
                  <a:srgbClr val="000000"/>
                </a:solidFill>
                <a:highlight>
                  <a:srgbClr val="FFFFFF"/>
                </a:highlight>
              </a:rPr>
              <a:t> person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20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r>
              <a:rPr lang="en-US" sz="2000" b="0" dirty="0" err="1">
                <a:solidFill>
                  <a:srgbClr val="000000"/>
                </a:solidFill>
                <a:highlight>
                  <a:srgbClr val="FFFFFF"/>
                </a:highlight>
              </a:rPr>
              <a:t>firstName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:</a:t>
            </a:r>
            <a:r>
              <a:rPr lang="en-US" sz="2000" b="0" dirty="0">
                <a:solidFill>
                  <a:srgbClr val="808080"/>
                </a:solidFill>
                <a:highlight>
                  <a:srgbClr val="FFFFFF"/>
                </a:highlight>
              </a:rPr>
              <a:t>"John"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,</a:t>
            </a:r>
            <a:r>
              <a:rPr lang="en-US" sz="20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b="0" dirty="0" err="1">
                <a:solidFill>
                  <a:srgbClr val="000000"/>
                </a:solidFill>
                <a:highlight>
                  <a:srgbClr val="FFFFFF"/>
                </a:highlight>
              </a:rPr>
              <a:t>lastName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:</a:t>
            </a:r>
            <a:r>
              <a:rPr lang="en-US" sz="2000" b="0" dirty="0">
                <a:solidFill>
                  <a:srgbClr val="808080"/>
                </a:solidFill>
                <a:highlight>
                  <a:srgbClr val="FFFFFF"/>
                </a:highlight>
              </a:rPr>
              <a:t>"Doe"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,</a:t>
            </a:r>
            <a:r>
              <a:rPr lang="en-US" sz="2000" b="0" dirty="0">
                <a:solidFill>
                  <a:srgbClr val="000000"/>
                </a:solidFill>
                <a:highlight>
                  <a:srgbClr val="FFFFFF"/>
                </a:highlight>
              </a:rPr>
              <a:t> age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:</a:t>
            </a:r>
            <a:r>
              <a:rPr lang="en-US" sz="2000" b="0" dirty="0">
                <a:solidFill>
                  <a:srgbClr val="FF8000"/>
                </a:solidFill>
                <a:highlight>
                  <a:srgbClr val="FFFFFF"/>
                </a:highlight>
              </a:rPr>
              <a:t>50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,</a:t>
            </a:r>
            <a:r>
              <a:rPr lang="en-US" sz="20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b="0" dirty="0" err="1">
                <a:solidFill>
                  <a:srgbClr val="000000"/>
                </a:solidFill>
                <a:highlight>
                  <a:srgbClr val="FFFFFF"/>
                </a:highlight>
              </a:rPr>
              <a:t>eyeColor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:</a:t>
            </a:r>
            <a:r>
              <a:rPr lang="en-US" sz="2000" b="0" dirty="0">
                <a:solidFill>
                  <a:srgbClr val="808080"/>
                </a:solidFill>
                <a:highlight>
                  <a:srgbClr val="FFFFFF"/>
                </a:highlight>
              </a:rPr>
              <a:t>"blue"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};</a:t>
            </a:r>
          </a:p>
          <a:p>
            <a:pPr lvl="1"/>
            <a:r>
              <a:rPr lang="en-US" sz="2000" b="0" dirty="0">
                <a:solidFill>
                  <a:srgbClr val="000000"/>
                </a:solidFill>
                <a:highlight>
                  <a:srgbClr val="FFFFFF"/>
                </a:highlight>
              </a:rPr>
              <a:t>Spaces and line breaks are not important. An object definition can span multiple lines: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3F260-A9EF-49B3-8CCD-4621ACFEB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6F60DF-F9EC-4C61-85C3-EB1D53A88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0C7512-35BE-4306-8C0C-6DD37D187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A8D1875-DC9E-4073-B048-C79188441273}"/>
              </a:ext>
            </a:extLst>
          </p:cNvPr>
          <p:cNvSpPr txBox="1">
            <a:spLocks/>
          </p:cNvSpPr>
          <p:nvPr/>
        </p:nvSpPr>
        <p:spPr>
          <a:xfrm>
            <a:off x="7134225" y="1825625"/>
            <a:ext cx="4219575" cy="435133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 cmpd="thickThin">
            <a:solidFill>
              <a:srgbClr val="002060"/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0" dirty="0">
                <a:solidFill>
                  <a:srgbClr val="0000FF"/>
                </a:solidFill>
                <a:highlight>
                  <a:srgbClr val="FFFFFF"/>
                </a:highlight>
              </a:rPr>
              <a:t>&lt;script&gt;</a:t>
            </a:r>
            <a:endParaRPr lang="en-US" sz="2400" b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2400" b="1" i="0" dirty="0">
                <a:solidFill>
                  <a:srgbClr val="000080"/>
                </a:solidFill>
                <a:highlight>
                  <a:srgbClr val="F2F4FF"/>
                </a:highlight>
              </a:rPr>
              <a:t>const</a:t>
            </a:r>
            <a:r>
              <a:rPr lang="en-US" sz="24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person </a:t>
            </a:r>
            <a:r>
              <a:rPr lang="en-US" sz="2400" b="1" i="0" dirty="0">
                <a:solidFill>
                  <a:srgbClr val="000000"/>
                </a:solidFill>
                <a:highlight>
                  <a:srgbClr val="F2F4FF"/>
                </a:highlight>
              </a:rPr>
              <a:t>=</a:t>
            </a:r>
            <a:r>
              <a:rPr lang="en-US" sz="24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2400" b="1" i="0" dirty="0">
                <a:solidFill>
                  <a:srgbClr val="000000"/>
                </a:solidFill>
                <a:highlight>
                  <a:srgbClr val="F2F4FF"/>
                </a:highlight>
              </a:rPr>
              <a:t>{</a:t>
            </a:r>
            <a:r>
              <a:rPr lang="en-US" sz="2400" dirty="0">
                <a:solidFill>
                  <a:srgbClr val="008000"/>
                </a:solidFill>
                <a:highlight>
                  <a:srgbClr val="F2F4FF"/>
                </a:highlight>
              </a:rPr>
              <a:t>// Create an object:</a:t>
            </a:r>
            <a:endParaRPr lang="en-US" sz="2400" dirty="0">
              <a:solidFill>
                <a:srgbClr val="000000"/>
              </a:solidFill>
              <a:highlight>
                <a:srgbClr val="F2F4FF"/>
              </a:highlight>
            </a:endParaRPr>
          </a:p>
          <a:p>
            <a:pPr marL="0" indent="0">
              <a:buNone/>
            </a:pPr>
            <a:r>
              <a:rPr lang="en-US" sz="24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 </a:t>
            </a:r>
            <a:r>
              <a:rPr lang="en-US" sz="2400" b="0" i="0" dirty="0" err="1">
                <a:solidFill>
                  <a:srgbClr val="000000"/>
                </a:solidFill>
                <a:highlight>
                  <a:srgbClr val="F2F4FF"/>
                </a:highlight>
              </a:rPr>
              <a:t>firstName</a:t>
            </a:r>
            <a:r>
              <a:rPr lang="en-US" sz="2400" b="1" i="0" dirty="0">
                <a:solidFill>
                  <a:srgbClr val="000000"/>
                </a:solidFill>
                <a:highlight>
                  <a:srgbClr val="F2F4FF"/>
                </a:highlight>
              </a:rPr>
              <a:t>:</a:t>
            </a:r>
            <a:r>
              <a:rPr lang="en-US" sz="24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2400" b="0" i="0" dirty="0">
                <a:solidFill>
                  <a:srgbClr val="808080"/>
                </a:solidFill>
                <a:highlight>
                  <a:srgbClr val="F2F4FF"/>
                </a:highlight>
              </a:rPr>
              <a:t>"John"</a:t>
            </a:r>
            <a:r>
              <a:rPr lang="en-US" sz="2400" b="1" i="0" dirty="0">
                <a:solidFill>
                  <a:srgbClr val="000000"/>
                </a:solidFill>
                <a:highlight>
                  <a:srgbClr val="F2F4FF"/>
                </a:highlight>
              </a:rPr>
              <a:t>,</a:t>
            </a:r>
            <a:endParaRPr lang="en-US" sz="2400" b="0" i="0" dirty="0">
              <a:solidFill>
                <a:srgbClr val="000000"/>
              </a:solidFill>
              <a:highlight>
                <a:srgbClr val="F2F4FF"/>
              </a:highlight>
            </a:endParaRPr>
          </a:p>
          <a:p>
            <a:pPr marL="0" indent="0">
              <a:buNone/>
            </a:pPr>
            <a:r>
              <a:rPr lang="en-US" sz="24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 </a:t>
            </a:r>
            <a:r>
              <a:rPr lang="en-US" sz="2400" b="0" i="0" dirty="0" err="1">
                <a:solidFill>
                  <a:srgbClr val="000000"/>
                </a:solidFill>
                <a:highlight>
                  <a:srgbClr val="F2F4FF"/>
                </a:highlight>
              </a:rPr>
              <a:t>lastName</a:t>
            </a:r>
            <a:r>
              <a:rPr lang="en-US" sz="2400" b="1" i="0" dirty="0">
                <a:solidFill>
                  <a:srgbClr val="000000"/>
                </a:solidFill>
                <a:highlight>
                  <a:srgbClr val="F2F4FF"/>
                </a:highlight>
              </a:rPr>
              <a:t>:</a:t>
            </a:r>
            <a:r>
              <a:rPr lang="en-US" sz="24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2400" b="0" i="0" dirty="0">
                <a:solidFill>
                  <a:srgbClr val="808080"/>
                </a:solidFill>
                <a:highlight>
                  <a:srgbClr val="F2F4FF"/>
                </a:highlight>
              </a:rPr>
              <a:t>"Doe"</a:t>
            </a:r>
            <a:r>
              <a:rPr lang="en-US" sz="2400" b="1" i="0" dirty="0">
                <a:solidFill>
                  <a:srgbClr val="000000"/>
                </a:solidFill>
                <a:highlight>
                  <a:srgbClr val="F2F4FF"/>
                </a:highlight>
              </a:rPr>
              <a:t>,</a:t>
            </a:r>
            <a:endParaRPr lang="en-US" sz="2400" b="0" i="0" dirty="0">
              <a:solidFill>
                <a:srgbClr val="000000"/>
              </a:solidFill>
              <a:highlight>
                <a:srgbClr val="F2F4FF"/>
              </a:highlight>
            </a:endParaRPr>
          </a:p>
          <a:p>
            <a:pPr marL="0" indent="0">
              <a:buNone/>
            </a:pPr>
            <a:r>
              <a:rPr lang="en-US" sz="24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 age</a:t>
            </a:r>
            <a:r>
              <a:rPr lang="en-US" sz="2400" b="1" i="0" dirty="0">
                <a:solidFill>
                  <a:srgbClr val="000000"/>
                </a:solidFill>
                <a:highlight>
                  <a:srgbClr val="F2F4FF"/>
                </a:highlight>
              </a:rPr>
              <a:t>:</a:t>
            </a:r>
            <a:r>
              <a:rPr lang="en-US" sz="24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2400" b="0" i="0" dirty="0">
                <a:solidFill>
                  <a:srgbClr val="FF0000"/>
                </a:solidFill>
                <a:highlight>
                  <a:srgbClr val="F2F4FF"/>
                </a:highlight>
              </a:rPr>
              <a:t>50</a:t>
            </a:r>
            <a:r>
              <a:rPr lang="en-US" sz="2400" b="1" i="0" dirty="0">
                <a:solidFill>
                  <a:srgbClr val="000000"/>
                </a:solidFill>
                <a:highlight>
                  <a:srgbClr val="F2F4FF"/>
                </a:highlight>
              </a:rPr>
              <a:t>,</a:t>
            </a:r>
            <a:endParaRPr lang="en-US" sz="2400" b="0" i="0" dirty="0">
              <a:solidFill>
                <a:srgbClr val="000000"/>
              </a:solidFill>
              <a:highlight>
                <a:srgbClr val="F2F4FF"/>
              </a:highlight>
            </a:endParaRPr>
          </a:p>
          <a:p>
            <a:pPr marL="0" indent="0">
              <a:buNone/>
            </a:pPr>
            <a:r>
              <a:rPr lang="en-US" sz="24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 </a:t>
            </a:r>
            <a:r>
              <a:rPr lang="en-US" sz="2400" b="0" i="0" dirty="0" err="1">
                <a:solidFill>
                  <a:srgbClr val="000000"/>
                </a:solidFill>
                <a:highlight>
                  <a:srgbClr val="F2F4FF"/>
                </a:highlight>
              </a:rPr>
              <a:t>eyeColor</a:t>
            </a:r>
            <a:r>
              <a:rPr lang="en-US" sz="2400" b="1" i="0" dirty="0">
                <a:solidFill>
                  <a:srgbClr val="000000"/>
                </a:solidFill>
                <a:highlight>
                  <a:srgbClr val="F2F4FF"/>
                </a:highlight>
              </a:rPr>
              <a:t>:</a:t>
            </a:r>
            <a:r>
              <a:rPr lang="en-US" sz="24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2400" b="0" i="0" dirty="0">
                <a:solidFill>
                  <a:srgbClr val="808080"/>
                </a:solidFill>
                <a:highlight>
                  <a:srgbClr val="F2F4FF"/>
                </a:highlight>
              </a:rPr>
              <a:t>"blue"</a:t>
            </a:r>
            <a:endParaRPr lang="en-US" sz="2400" b="0" i="0" dirty="0">
              <a:solidFill>
                <a:srgbClr val="000000"/>
              </a:solidFill>
              <a:highlight>
                <a:srgbClr val="F2F4FF"/>
              </a:highlight>
            </a:endParaRPr>
          </a:p>
          <a:p>
            <a:pPr marL="0" indent="0">
              <a:buNone/>
            </a:pPr>
            <a:r>
              <a:rPr lang="en-US" sz="2400" b="1" i="0" dirty="0">
                <a:solidFill>
                  <a:srgbClr val="000000"/>
                </a:solidFill>
                <a:highlight>
                  <a:srgbClr val="F2F4FF"/>
                </a:highlight>
              </a:rPr>
              <a:t>};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8000"/>
                </a:solidFill>
                <a:highlight>
                  <a:srgbClr val="F2F4FF"/>
                </a:highlight>
              </a:rPr>
              <a:t> // Display some data from the object:</a:t>
            </a:r>
            <a:endParaRPr lang="en-US" sz="2400" dirty="0">
              <a:solidFill>
                <a:srgbClr val="000000"/>
              </a:solidFill>
              <a:highlight>
                <a:srgbClr val="F2F4FF"/>
              </a:highlight>
            </a:endParaRPr>
          </a:p>
          <a:p>
            <a:pPr marL="0" indent="0">
              <a:buNone/>
            </a:pPr>
            <a:r>
              <a:rPr lang="en-US" sz="2400" b="0" i="0" dirty="0" err="1">
                <a:solidFill>
                  <a:srgbClr val="000000"/>
                </a:solidFill>
                <a:highlight>
                  <a:srgbClr val="F2F4FF"/>
                </a:highlight>
              </a:rPr>
              <a:t>document.getElementById</a:t>
            </a:r>
            <a:r>
              <a:rPr lang="en-US" sz="2400" b="1" i="0" dirty="0">
                <a:solidFill>
                  <a:srgbClr val="000000"/>
                </a:solidFill>
                <a:highlight>
                  <a:srgbClr val="F2F4FF"/>
                </a:highlight>
              </a:rPr>
              <a:t>(</a:t>
            </a:r>
            <a:r>
              <a:rPr lang="en-US" sz="2400" b="0" i="0" dirty="0">
                <a:solidFill>
                  <a:srgbClr val="808080"/>
                </a:solidFill>
                <a:highlight>
                  <a:srgbClr val="F2F4FF"/>
                </a:highlight>
              </a:rPr>
              <a:t>"demo"</a:t>
            </a:r>
            <a:r>
              <a:rPr lang="en-US" sz="2400" b="1" i="0" dirty="0">
                <a:solidFill>
                  <a:srgbClr val="000000"/>
                </a:solidFill>
                <a:highlight>
                  <a:srgbClr val="F2F4FF"/>
                </a:highlight>
              </a:rPr>
              <a:t>).</a:t>
            </a:r>
            <a:r>
              <a:rPr lang="en-US" sz="2400" b="0" i="0" dirty="0" err="1">
                <a:solidFill>
                  <a:srgbClr val="000000"/>
                </a:solidFill>
                <a:highlight>
                  <a:srgbClr val="F2F4FF"/>
                </a:highlight>
              </a:rPr>
              <a:t>innerHTML</a:t>
            </a:r>
            <a:r>
              <a:rPr lang="en-US" sz="24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2400" b="1" i="0" dirty="0">
                <a:solidFill>
                  <a:srgbClr val="000000"/>
                </a:solidFill>
                <a:highlight>
                  <a:srgbClr val="F2F4FF"/>
                </a:highlight>
              </a:rPr>
              <a:t>=</a:t>
            </a:r>
            <a:endParaRPr lang="en-US" sz="2400" b="0" i="0" dirty="0">
              <a:solidFill>
                <a:srgbClr val="000000"/>
              </a:solidFill>
              <a:highlight>
                <a:srgbClr val="F2F4FF"/>
              </a:highlight>
            </a:endParaRPr>
          </a:p>
          <a:p>
            <a:pPr marL="0" indent="0">
              <a:buNone/>
            </a:pPr>
            <a:r>
              <a:rPr lang="en-US" sz="2400" b="0" i="0" dirty="0" err="1">
                <a:solidFill>
                  <a:srgbClr val="000000"/>
                </a:solidFill>
                <a:highlight>
                  <a:srgbClr val="F2F4FF"/>
                </a:highlight>
              </a:rPr>
              <a:t>person.firstName</a:t>
            </a:r>
            <a:r>
              <a:rPr lang="en-US" sz="24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2400" b="1" i="0" dirty="0">
                <a:solidFill>
                  <a:srgbClr val="000000"/>
                </a:solidFill>
                <a:highlight>
                  <a:srgbClr val="F2F4FF"/>
                </a:highlight>
              </a:rPr>
              <a:t>+</a:t>
            </a:r>
            <a:r>
              <a:rPr lang="en-US" sz="24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2400" b="0" i="0" dirty="0">
                <a:solidFill>
                  <a:srgbClr val="808080"/>
                </a:solidFill>
                <a:highlight>
                  <a:srgbClr val="F2F4FF"/>
                </a:highlight>
              </a:rPr>
              <a:t>" is "</a:t>
            </a:r>
            <a:r>
              <a:rPr lang="en-US" sz="24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2400" b="1" i="0" dirty="0">
                <a:solidFill>
                  <a:srgbClr val="000000"/>
                </a:solidFill>
                <a:highlight>
                  <a:srgbClr val="F2F4FF"/>
                </a:highlight>
              </a:rPr>
              <a:t>+</a:t>
            </a:r>
            <a:r>
              <a:rPr lang="en-US" sz="24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highlight>
                  <a:srgbClr val="F2F4FF"/>
                </a:highlight>
              </a:rPr>
              <a:t>person.age</a:t>
            </a:r>
            <a:r>
              <a:rPr lang="en-US" sz="24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2400" b="1" i="0" dirty="0">
                <a:solidFill>
                  <a:srgbClr val="000000"/>
                </a:solidFill>
                <a:highlight>
                  <a:srgbClr val="F2F4FF"/>
                </a:highlight>
              </a:rPr>
              <a:t>+</a:t>
            </a:r>
            <a:r>
              <a:rPr lang="en-US" sz="24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2400" b="0" i="0" dirty="0">
                <a:solidFill>
                  <a:srgbClr val="808080"/>
                </a:solidFill>
                <a:highlight>
                  <a:srgbClr val="F2F4FF"/>
                </a:highlight>
              </a:rPr>
              <a:t>" years old."</a:t>
            </a:r>
            <a:r>
              <a:rPr lang="en-US" sz="2400" b="1" i="0" dirty="0">
                <a:solidFill>
                  <a:srgbClr val="000000"/>
                </a:solidFill>
                <a:highlight>
                  <a:srgbClr val="F2F4FF"/>
                </a:highlight>
              </a:rPr>
              <a:t>;</a:t>
            </a:r>
            <a:endParaRPr lang="en-US" sz="2400" b="0" i="0" dirty="0">
              <a:solidFill>
                <a:srgbClr val="000000"/>
              </a:solidFill>
              <a:highlight>
                <a:srgbClr val="F2F4FF"/>
              </a:highlight>
            </a:endParaRPr>
          </a:p>
          <a:p>
            <a:pPr marL="0" indent="0">
              <a:buNone/>
            </a:pPr>
            <a:r>
              <a:rPr lang="en-US" sz="2400" b="0" i="0" dirty="0">
                <a:solidFill>
                  <a:srgbClr val="0000FF"/>
                </a:solidFill>
                <a:highlight>
                  <a:srgbClr val="FFFFFF"/>
                </a:highlight>
              </a:rPr>
              <a:t>&lt;/script&gt;</a:t>
            </a:r>
            <a:endParaRPr lang="en-US" sz="2400" b="1" i="0" dirty="0"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658011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B4E72-C5C9-40EC-819E-011DD7617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FCFEB-A4A4-47B2-9EE3-7B372CCAE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 JavaScript function is a block of code designed to perform a particular task.</a:t>
            </a:r>
          </a:p>
          <a:p>
            <a:r>
              <a:rPr lang="en-US" dirty="0"/>
              <a:t>A JavaScript function is executed when "something" invokes it (calls it).</a:t>
            </a:r>
          </a:p>
          <a:p>
            <a:r>
              <a:rPr lang="en-US" dirty="0"/>
              <a:t>JavaScript Function Syntax</a:t>
            </a:r>
          </a:p>
          <a:p>
            <a:r>
              <a:rPr lang="en-US" dirty="0"/>
              <a:t>A JavaScript function is defined with the function keyword, followed by a name, followed by parentheses ().</a:t>
            </a:r>
          </a:p>
          <a:p>
            <a:r>
              <a:rPr lang="en-US" dirty="0"/>
              <a:t>The parentheses may include parameter names separated by commas: (parameter1, parameter2, ...)</a:t>
            </a:r>
          </a:p>
          <a:p>
            <a:r>
              <a:rPr lang="en-US" dirty="0"/>
              <a:t>Inside the function, the arguments (the parameters) behave as local variables.</a:t>
            </a:r>
          </a:p>
          <a:p>
            <a:r>
              <a:rPr lang="en-US" dirty="0"/>
              <a:t>Accessing a function without () will return the function definition instead of the function result:</a:t>
            </a:r>
          </a:p>
          <a:p>
            <a:r>
              <a:rPr lang="en-US" dirty="0"/>
              <a:t>When JavaScript reaches a return statement, the function will stop executing.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751B6C-CBB0-419D-B403-E04801759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F6556E-D388-457D-A798-802E74C43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04E7A3-B475-4B11-8CFC-10B4FED36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F71B0DD-C6EE-4E1B-B4F7-BBF99821EFDF}"/>
              </a:ext>
            </a:extLst>
          </p:cNvPr>
          <p:cNvSpPr txBox="1">
            <a:spLocks/>
          </p:cNvSpPr>
          <p:nvPr/>
        </p:nvSpPr>
        <p:spPr>
          <a:xfrm>
            <a:off x="6181725" y="1825625"/>
            <a:ext cx="5172075" cy="435133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 cmpd="thickThin">
            <a:solidFill>
              <a:srgbClr val="002060"/>
            </a:solidFill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rgbClr val="008000"/>
                </a:solidFill>
                <a:highlight>
                  <a:srgbClr val="FFFFFF"/>
                </a:highlight>
              </a:rPr>
              <a:t>// The function returns the product of p1 and p2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function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</a:rPr>
              <a:t>myFunction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p1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,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p2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)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return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p1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*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p2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 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dirty="0">
                <a:solidFill>
                  <a:srgbClr val="008000"/>
                </a:solidFill>
                <a:highlight>
                  <a:srgbClr val="FFFFFF"/>
                </a:highlight>
              </a:rPr>
              <a:t>// Function is called, return value will end up in x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let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x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</a:rPr>
              <a:t>myFunction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dirty="0">
                <a:solidFill>
                  <a:srgbClr val="FF8000"/>
                </a:solidFill>
                <a:highlight>
                  <a:srgbClr val="FFFFFF"/>
                </a:highlight>
              </a:rPr>
              <a:t>4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,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dirty="0">
                <a:solidFill>
                  <a:srgbClr val="FF8000"/>
                </a:solidFill>
                <a:highlight>
                  <a:srgbClr val="FFFFFF"/>
                </a:highlight>
              </a:rPr>
              <a:t>3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);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 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function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</a:rPr>
              <a:t>myFunction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a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,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b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)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return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a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*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b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          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dirty="0">
                <a:solidFill>
                  <a:srgbClr val="008000"/>
                </a:solidFill>
                <a:highlight>
                  <a:srgbClr val="FFFFFF"/>
                </a:highlight>
              </a:rPr>
              <a:t>// The function converts from </a:t>
            </a:r>
            <a:r>
              <a:rPr lang="en-US" dirty="0" err="1">
                <a:solidFill>
                  <a:srgbClr val="008000"/>
                </a:solidFill>
                <a:highlight>
                  <a:srgbClr val="FFFFFF"/>
                </a:highlight>
              </a:rPr>
              <a:t>fahrenheit</a:t>
            </a:r>
            <a:r>
              <a:rPr lang="en-US" dirty="0">
                <a:solidFill>
                  <a:srgbClr val="008000"/>
                </a:solidFill>
                <a:highlight>
                  <a:srgbClr val="FFFFFF"/>
                </a:highlight>
              </a:rPr>
              <a:t>  to Celsius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function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</a:rPr>
              <a:t>toCelsius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</a:rPr>
              <a:t>fahrenheit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)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return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dirty="0">
                <a:solidFill>
                  <a:srgbClr val="FF8000"/>
                </a:solidFill>
                <a:highlight>
                  <a:srgbClr val="FFFFFF"/>
                </a:highlight>
              </a:rPr>
              <a:t>5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/</a:t>
            </a:r>
            <a:r>
              <a:rPr lang="en-US" dirty="0">
                <a:solidFill>
                  <a:srgbClr val="FF8000"/>
                </a:solidFill>
                <a:highlight>
                  <a:srgbClr val="FFFFFF"/>
                </a:highlight>
              </a:rPr>
              <a:t>9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)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*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fahrenheit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-</a:t>
            </a:r>
            <a:r>
              <a:rPr lang="en-US" dirty="0">
                <a:solidFill>
                  <a:srgbClr val="FF8000"/>
                </a:solidFill>
                <a:highlight>
                  <a:srgbClr val="FFFFFF"/>
                </a:highlight>
              </a:rPr>
              <a:t>32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);	}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b="1" dirty="0" err="1">
                <a:solidFill>
                  <a:srgbClr val="804000"/>
                </a:solidFill>
                <a:highlight>
                  <a:srgbClr val="FFFFFF"/>
                </a:highlight>
              </a:rPr>
              <a:t>document</a:t>
            </a:r>
            <a:r>
              <a:rPr lang="en-US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</a:rPr>
              <a:t>getElementById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dirty="0">
                <a:solidFill>
                  <a:srgbClr val="808080"/>
                </a:solidFill>
                <a:highlight>
                  <a:srgbClr val="FFFFFF"/>
                </a:highlight>
              </a:rPr>
              <a:t>"demo"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).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</a:rPr>
              <a:t>innerHTML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</a:rPr>
              <a:t>toCelsius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dirty="0">
                <a:solidFill>
                  <a:srgbClr val="FF8000"/>
                </a:solidFill>
                <a:highlight>
                  <a:srgbClr val="FFFFFF"/>
                </a:highlight>
              </a:rPr>
              <a:t>77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251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D0425-1C58-4B7E-AB37-A12BA459E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 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D7AB9-E054-4B02-A056-4C1183B58F90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/>
              <a:t>Creating an Array</a:t>
            </a:r>
          </a:p>
          <a:p>
            <a:pPr lvl="1"/>
            <a:r>
              <a:rPr lang="en-US" sz="2000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2000" b="0" i="1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array_name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= [</a:t>
            </a:r>
            <a:r>
              <a:rPr lang="en-US" sz="2000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item1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sz="2000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item2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...];</a:t>
            </a:r>
          </a:p>
          <a:p>
            <a:r>
              <a:rPr lang="en-US" dirty="0"/>
              <a:t>Example</a:t>
            </a:r>
          </a:p>
          <a:p>
            <a:pPr lvl="1"/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i="0" dirty="0">
                <a:solidFill>
                  <a:srgbClr val="FFFFFF"/>
                </a:solidFill>
                <a:effectLst/>
                <a:latin typeface="Consolas" panose="020B0609020204030204" pitchFamily="49" charset="0"/>
              </a:rPr>
              <a:t> cars = [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"Saab"</a:t>
            </a:r>
            <a:r>
              <a:rPr lang="en-US" b="0" i="0" dirty="0">
                <a:solidFill>
                  <a:srgbClr val="FFFFFF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"Volvo"</a:t>
            </a:r>
            <a:r>
              <a:rPr lang="en-US" b="0" i="0" dirty="0">
                <a:solidFill>
                  <a:srgbClr val="FFFFFF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"BMW"</a:t>
            </a:r>
            <a:r>
              <a:rPr lang="en-US" b="0" i="0" dirty="0">
                <a:solidFill>
                  <a:srgbClr val="FFFFFF"/>
                </a:solidFill>
                <a:effectLst/>
                <a:latin typeface="Consolas" panose="020B0609020204030204" pitchFamily="49" charset="0"/>
              </a:rPr>
              <a:t>];</a:t>
            </a:r>
            <a:endParaRPr lang="en-US" dirty="0"/>
          </a:p>
          <a:p>
            <a:r>
              <a:rPr lang="en-US" dirty="0"/>
              <a:t>Accessing Array Elements</a:t>
            </a:r>
          </a:p>
          <a:p>
            <a:pPr lvl="1"/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i="0" dirty="0">
                <a:solidFill>
                  <a:srgbClr val="FFFFFF"/>
                </a:solidFill>
                <a:effectLst/>
                <a:latin typeface="Consolas" panose="020B0609020204030204" pitchFamily="49" charset="0"/>
              </a:rPr>
              <a:t> cars = [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"Saab"</a:t>
            </a:r>
            <a:r>
              <a:rPr lang="en-US" b="0" i="0" dirty="0">
                <a:solidFill>
                  <a:srgbClr val="FFFFFF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"Volvo"</a:t>
            </a:r>
            <a:r>
              <a:rPr lang="en-US" b="0" i="0" dirty="0">
                <a:solidFill>
                  <a:srgbClr val="FFFFFF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"BMW"</a:t>
            </a:r>
            <a:r>
              <a:rPr lang="en-US" b="0" i="0" dirty="0">
                <a:solidFill>
                  <a:srgbClr val="FFFFFF"/>
                </a:solidFill>
                <a:effectLst/>
                <a:latin typeface="Consolas" panose="020B0609020204030204" pitchFamily="49" charset="0"/>
              </a:rPr>
              <a:t>];</a:t>
            </a:r>
            <a:br>
              <a:rPr lang="en-US" dirty="0"/>
            </a:b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let</a:t>
            </a:r>
            <a:r>
              <a:rPr lang="en-US" b="0" i="0" dirty="0">
                <a:solidFill>
                  <a:srgbClr val="FFFFFF"/>
                </a:solidFill>
                <a:effectLst/>
                <a:latin typeface="Consolas" panose="020B0609020204030204" pitchFamily="49" charset="0"/>
              </a:rPr>
              <a:t> car = cars[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b="0" i="0" dirty="0">
                <a:solidFill>
                  <a:srgbClr val="FFFFFF"/>
                </a:solidFill>
                <a:effectLst/>
                <a:latin typeface="Consolas" panose="020B0609020204030204" pitchFamily="49" charset="0"/>
              </a:rPr>
              <a:t>];</a:t>
            </a:r>
          </a:p>
          <a:p>
            <a:r>
              <a:rPr lang="en-US" dirty="0"/>
              <a:t>Changing an Array Element</a:t>
            </a:r>
          </a:p>
          <a:p>
            <a:pPr lvl="1"/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i="0" dirty="0">
                <a:solidFill>
                  <a:srgbClr val="FFFFFF"/>
                </a:solidFill>
                <a:effectLst/>
                <a:latin typeface="Consolas" panose="020B0609020204030204" pitchFamily="49" charset="0"/>
              </a:rPr>
              <a:t> cars = [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"Saab"</a:t>
            </a:r>
            <a:r>
              <a:rPr lang="en-US" b="0" i="0" dirty="0">
                <a:solidFill>
                  <a:srgbClr val="FFFFFF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"Volvo"</a:t>
            </a:r>
            <a:r>
              <a:rPr lang="en-US" b="0" i="0" dirty="0">
                <a:solidFill>
                  <a:srgbClr val="FFFFFF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"BMW"</a:t>
            </a:r>
            <a:r>
              <a:rPr lang="en-US" b="0" i="0" dirty="0">
                <a:solidFill>
                  <a:srgbClr val="FFFFFF"/>
                </a:solidFill>
                <a:effectLst/>
                <a:latin typeface="Consolas" panose="020B0609020204030204" pitchFamily="49" charset="0"/>
              </a:rPr>
              <a:t>];</a:t>
            </a:r>
            <a:br>
              <a:rPr lang="en-US" dirty="0"/>
            </a:br>
            <a:r>
              <a:rPr lang="en-US" b="0" i="0" dirty="0">
                <a:solidFill>
                  <a:srgbClr val="FFFFFF"/>
                </a:solidFill>
                <a:effectLst/>
                <a:latin typeface="Consolas" panose="020B0609020204030204" pitchFamily="49" charset="0"/>
              </a:rPr>
              <a:t>cars[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b="0" i="0" dirty="0">
                <a:solidFill>
                  <a:srgbClr val="FFFFFF"/>
                </a:solidFill>
                <a:effectLst/>
                <a:latin typeface="Consolas" panose="020B0609020204030204" pitchFamily="49" charset="0"/>
              </a:rPr>
              <a:t>] = 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"Opel"</a:t>
            </a:r>
            <a:r>
              <a:rPr lang="en-US" b="0" i="0" dirty="0">
                <a:solidFill>
                  <a:srgbClr val="FFFFFF"/>
                </a:solidFill>
                <a:effectLst/>
                <a:latin typeface="Consolas" panose="020B0609020204030204" pitchFamily="49" charset="0"/>
              </a:rPr>
              <a:t>;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E18DE1-EE5B-4168-893A-0FBB238B4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D1D3DC-ECCF-4AC1-9CF4-284EE3D87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006814-B0DC-4FC0-8924-0FE4D8D6F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361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A7DD4-FB3A-4DE6-AAF1-9C2DEC3D9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 Comparison and Logical 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EAE0E5-7AAC-42E3-99DB-4D2DFFBAF5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Comparison and Logical operators are used to test for true or false.</a:t>
            </a:r>
          </a:p>
          <a:p>
            <a:r>
              <a:rPr lang="en-US" dirty="0"/>
              <a:t>Comparison operators are used in logical statements to determine equality or difference between variables or values.</a:t>
            </a:r>
          </a:p>
          <a:p>
            <a:pPr algn="l"/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(mark &lt; 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50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text = 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“Fail"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endParaRPr lang="en-US" b="0" i="0" dirty="0">
              <a:solidFill>
                <a:srgbClr val="FFFFFF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let</a:t>
            </a:r>
            <a:r>
              <a:rPr lang="en-US" b="0" i="0" dirty="0">
                <a:solidFill>
                  <a:srgbClr val="FFFFFF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i="0" dirty="0">
                <a:effectLst/>
                <a:latin typeface="Consolas" panose="020B0609020204030204" pitchFamily="49" charset="0"/>
              </a:rPr>
              <a:t>voteable = (age &lt; 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18</a:t>
            </a:r>
            <a:r>
              <a:rPr lang="en-US" b="0" i="0" dirty="0">
                <a:effectLst/>
                <a:latin typeface="Consolas" panose="020B0609020204030204" pitchFamily="49" charset="0"/>
              </a:rPr>
              <a:t>) ?</a:t>
            </a:r>
            <a:r>
              <a:rPr lang="en-US" b="0" i="0" dirty="0">
                <a:solidFill>
                  <a:srgbClr val="FFFFFF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"Too </a:t>
            </a:r>
            <a:r>
              <a:rPr lang="en-US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young"</a:t>
            </a:r>
            <a:r>
              <a:rPr lang="en-US" b="0" i="0" dirty="0" err="1">
                <a:effectLst/>
                <a:latin typeface="Consolas" panose="020B0609020204030204" pitchFamily="49" charset="0"/>
              </a:rPr>
              <a:t>:</a:t>
            </a:r>
            <a:r>
              <a:rPr lang="en-US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"Old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 enough"</a:t>
            </a:r>
            <a:r>
              <a:rPr lang="en-US" b="0" i="0" dirty="0">
                <a:effectLst/>
                <a:latin typeface="Consolas" panose="020B0609020204030204" pitchFamily="49" charset="0"/>
              </a:rPr>
              <a:t>;</a:t>
            </a:r>
          </a:p>
          <a:p>
            <a:br>
              <a:rPr lang="en-US" dirty="0"/>
            </a:b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CC5E32-7EB7-45F9-9F1E-A69A089EE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F3F9CC-D3C8-48DA-9CAC-662C12BC7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54FF2-CEBE-4F80-B502-B082A8C9E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468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A7DD4-FB3A-4DE6-AAF1-9C2DEC3D9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Logical Operators</a:t>
            </a:r>
            <a:br>
              <a:rPr lang="en-US" dirty="0"/>
            </a:br>
            <a:r>
              <a:rPr lang="en-US" dirty="0"/>
              <a:t>- Example (Votable)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EAE0E5-7AAC-42E3-99DB-4D2DFFBAF5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&lt;html&gt;</a:t>
            </a:r>
            <a:endParaRPr lang="en-US" sz="1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&lt;body&gt;</a:t>
            </a:r>
            <a:endParaRPr lang="en-US" sz="1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&lt;h2&gt;</a:t>
            </a:r>
            <a:r>
              <a:rPr lang="en-US" sz="1800" b="1" dirty="0">
                <a:solidFill>
                  <a:srgbClr val="000000"/>
                </a:solidFill>
                <a:highlight>
                  <a:srgbClr val="FFFFFF"/>
                </a:highlight>
              </a:rPr>
              <a:t>JavaScript Comparison</a:t>
            </a: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&lt;/h2&gt;</a:t>
            </a:r>
            <a:endParaRPr lang="en-US" sz="1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&lt;p&gt;</a:t>
            </a:r>
            <a:r>
              <a:rPr lang="en-US" sz="1800" b="1" dirty="0">
                <a:solidFill>
                  <a:srgbClr val="000000"/>
                </a:solidFill>
                <a:highlight>
                  <a:srgbClr val="FFFFFF"/>
                </a:highlight>
              </a:rPr>
              <a:t>Input your age and click the button:</a:t>
            </a: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&lt;/p&gt;</a:t>
            </a:r>
            <a:endParaRPr lang="en-US" sz="1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&lt;input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0" dirty="0">
                <a:solidFill>
                  <a:srgbClr val="FF0000"/>
                </a:solidFill>
                <a:highlight>
                  <a:srgbClr val="FFFFFF"/>
                </a:highlight>
              </a:rPr>
              <a:t>id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=</a:t>
            </a:r>
            <a:r>
              <a:rPr lang="en-US" sz="1800" b="1" dirty="0">
                <a:solidFill>
                  <a:srgbClr val="8000FF"/>
                </a:solidFill>
                <a:highlight>
                  <a:srgbClr val="FFFFFF"/>
                </a:highlight>
              </a:rPr>
              <a:t>"age"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0" dirty="0">
                <a:solidFill>
                  <a:srgbClr val="FF0000"/>
                </a:solidFill>
                <a:highlight>
                  <a:srgbClr val="FFFFFF"/>
                </a:highlight>
              </a:rPr>
              <a:t>value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=</a:t>
            </a:r>
            <a:r>
              <a:rPr lang="en-US" sz="1800" b="1" dirty="0">
                <a:solidFill>
                  <a:srgbClr val="8000FF"/>
                </a:solidFill>
                <a:highlight>
                  <a:srgbClr val="FFFFFF"/>
                </a:highlight>
              </a:rPr>
              <a:t>"18"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/&gt;</a:t>
            </a:r>
            <a:endParaRPr lang="en-US" sz="1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&lt;button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0" dirty="0">
                <a:solidFill>
                  <a:srgbClr val="FF0000"/>
                </a:solidFill>
                <a:highlight>
                  <a:srgbClr val="FFFFFF"/>
                </a:highlight>
              </a:rPr>
              <a:t>onclick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=</a:t>
            </a:r>
            <a:r>
              <a:rPr lang="en-US" sz="1800" b="1" dirty="0">
                <a:solidFill>
                  <a:srgbClr val="8000FF"/>
                </a:solidFill>
                <a:highlight>
                  <a:srgbClr val="FFFFFF"/>
                </a:highlight>
              </a:rPr>
              <a:t>"</a:t>
            </a:r>
            <a:r>
              <a:rPr lang="en-US" sz="1800" b="1" dirty="0" err="1">
                <a:solidFill>
                  <a:srgbClr val="8000FF"/>
                </a:solidFill>
                <a:highlight>
                  <a:srgbClr val="FFFFFF"/>
                </a:highlight>
              </a:rPr>
              <a:t>myFunction</a:t>
            </a:r>
            <a:r>
              <a:rPr lang="en-US" sz="1800" b="1" dirty="0">
                <a:solidFill>
                  <a:srgbClr val="8000FF"/>
                </a:solidFill>
                <a:highlight>
                  <a:srgbClr val="FFFFFF"/>
                </a:highlight>
              </a:rPr>
              <a:t>()"</a:t>
            </a: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&gt;</a:t>
            </a:r>
            <a:r>
              <a:rPr lang="en-US" sz="1800" b="1" dirty="0">
                <a:solidFill>
                  <a:srgbClr val="000000"/>
                </a:solidFill>
                <a:highlight>
                  <a:srgbClr val="FFFFFF"/>
                </a:highlight>
              </a:rPr>
              <a:t>Try it</a:t>
            </a: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&lt;/button&gt;</a:t>
            </a:r>
            <a:endParaRPr lang="en-US" sz="1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&lt;p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0" dirty="0">
                <a:solidFill>
                  <a:srgbClr val="FF0000"/>
                </a:solidFill>
                <a:highlight>
                  <a:srgbClr val="FFFFFF"/>
                </a:highlight>
              </a:rPr>
              <a:t>id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=</a:t>
            </a:r>
            <a:r>
              <a:rPr lang="en-US" sz="1800" b="1" dirty="0">
                <a:solidFill>
                  <a:srgbClr val="8000FF"/>
                </a:solidFill>
                <a:highlight>
                  <a:srgbClr val="FFFFFF"/>
                </a:highlight>
              </a:rPr>
              <a:t>"demo"</a:t>
            </a: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&gt;&lt;/p&gt;</a:t>
            </a:r>
            <a:endParaRPr lang="en-US" sz="1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&lt;script&gt;</a:t>
            </a:r>
            <a:endParaRPr lang="en-US" sz="1800" b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1800" b="1" i="0" dirty="0">
                <a:solidFill>
                  <a:srgbClr val="000080"/>
                </a:solidFill>
                <a:highlight>
                  <a:srgbClr val="F2F4FF"/>
                </a:highlight>
              </a:rPr>
              <a:t>function</a:t>
            </a:r>
            <a:r>
              <a:rPr lang="en-US" sz="1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highlight>
                  <a:srgbClr val="F2F4FF"/>
                </a:highlight>
              </a:rPr>
              <a:t>myFunction</a:t>
            </a:r>
            <a:r>
              <a:rPr lang="en-US" sz="1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()</a:t>
            </a:r>
            <a:r>
              <a:rPr lang="en-US" sz="1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1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{</a:t>
            </a:r>
            <a:endParaRPr lang="en-US" sz="1800" b="0" i="0" dirty="0">
              <a:solidFill>
                <a:srgbClr val="000000"/>
              </a:solidFill>
              <a:highlight>
                <a:srgbClr val="F2F4FF"/>
              </a:highlight>
            </a:endParaRPr>
          </a:p>
          <a:p>
            <a:pPr marL="0" indent="0">
              <a:buNone/>
            </a:pPr>
            <a:r>
              <a:rPr lang="en-US" sz="1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 </a:t>
            </a:r>
            <a:r>
              <a:rPr lang="en-US" sz="1800" b="1" i="0" dirty="0">
                <a:solidFill>
                  <a:srgbClr val="000080"/>
                </a:solidFill>
                <a:highlight>
                  <a:srgbClr val="F2F4FF"/>
                </a:highlight>
              </a:rPr>
              <a:t>let</a:t>
            </a:r>
            <a:r>
              <a:rPr lang="en-US" sz="1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age </a:t>
            </a:r>
            <a:r>
              <a:rPr lang="en-US" sz="1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=</a:t>
            </a:r>
            <a:r>
              <a:rPr lang="en-US" sz="1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highlight>
                  <a:srgbClr val="F2F4FF"/>
                </a:highlight>
              </a:rPr>
              <a:t>document.getElementById</a:t>
            </a:r>
            <a:r>
              <a:rPr lang="en-US" sz="1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(</a:t>
            </a:r>
            <a:r>
              <a:rPr lang="en-US" sz="1800" b="0" i="0" dirty="0">
                <a:solidFill>
                  <a:srgbClr val="808080"/>
                </a:solidFill>
                <a:highlight>
                  <a:srgbClr val="F2F4FF"/>
                </a:highlight>
              </a:rPr>
              <a:t>"age"</a:t>
            </a:r>
            <a:r>
              <a:rPr lang="en-US" sz="1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).</a:t>
            </a:r>
            <a:r>
              <a:rPr lang="en-US" sz="1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value</a:t>
            </a:r>
            <a:r>
              <a:rPr lang="en-US" sz="1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;</a:t>
            </a:r>
            <a:endParaRPr lang="en-US" sz="1800" b="0" i="0" dirty="0">
              <a:solidFill>
                <a:srgbClr val="000000"/>
              </a:solidFill>
              <a:highlight>
                <a:srgbClr val="F2F4FF"/>
              </a:highlight>
            </a:endParaRPr>
          </a:p>
          <a:p>
            <a:pPr marL="0" indent="0">
              <a:buNone/>
            </a:pPr>
            <a:r>
              <a:rPr lang="en-US" sz="1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 </a:t>
            </a:r>
            <a:r>
              <a:rPr lang="en-US" sz="1800" b="1" i="0" dirty="0">
                <a:solidFill>
                  <a:srgbClr val="000080"/>
                </a:solidFill>
                <a:highlight>
                  <a:srgbClr val="F2F4FF"/>
                </a:highlight>
              </a:rPr>
              <a:t>let</a:t>
            </a:r>
            <a:r>
              <a:rPr lang="en-US" sz="1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voteable </a:t>
            </a:r>
            <a:r>
              <a:rPr lang="en-US" sz="1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=</a:t>
            </a:r>
            <a:r>
              <a:rPr lang="en-US" sz="1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1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(</a:t>
            </a:r>
            <a:r>
              <a:rPr lang="en-US" sz="1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age </a:t>
            </a:r>
            <a:r>
              <a:rPr lang="en-US" sz="1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&lt;</a:t>
            </a:r>
            <a:r>
              <a:rPr lang="en-US" sz="1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1800" b="0" i="0" dirty="0">
                <a:solidFill>
                  <a:srgbClr val="FF0000"/>
                </a:solidFill>
                <a:highlight>
                  <a:srgbClr val="F2F4FF"/>
                </a:highlight>
              </a:rPr>
              <a:t>18</a:t>
            </a:r>
            <a:r>
              <a:rPr lang="en-US" sz="1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)</a:t>
            </a:r>
            <a:r>
              <a:rPr lang="en-US" sz="1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1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?</a:t>
            </a:r>
            <a:r>
              <a:rPr lang="en-US" sz="1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1800" b="0" i="0" dirty="0">
                <a:solidFill>
                  <a:srgbClr val="808080"/>
                </a:solidFill>
                <a:highlight>
                  <a:srgbClr val="F2F4FF"/>
                </a:highlight>
              </a:rPr>
              <a:t>"Too </a:t>
            </a:r>
            <a:r>
              <a:rPr lang="en-US" sz="1800" b="0" i="0" dirty="0" err="1">
                <a:solidFill>
                  <a:srgbClr val="808080"/>
                </a:solidFill>
                <a:highlight>
                  <a:srgbClr val="F2F4FF"/>
                </a:highlight>
              </a:rPr>
              <a:t>young"</a:t>
            </a:r>
            <a:r>
              <a:rPr lang="en-US" sz="1800" b="1" i="0" dirty="0" err="1">
                <a:solidFill>
                  <a:srgbClr val="000000"/>
                </a:solidFill>
                <a:highlight>
                  <a:srgbClr val="F2F4FF"/>
                </a:highlight>
              </a:rPr>
              <a:t>:</a:t>
            </a:r>
            <a:r>
              <a:rPr lang="en-US" sz="1800" b="0" i="0" dirty="0" err="1">
                <a:solidFill>
                  <a:srgbClr val="808080"/>
                </a:solidFill>
                <a:highlight>
                  <a:srgbClr val="F2F4FF"/>
                </a:highlight>
              </a:rPr>
              <a:t>"Old</a:t>
            </a:r>
            <a:r>
              <a:rPr lang="en-US" sz="1800" b="0" i="0" dirty="0">
                <a:solidFill>
                  <a:srgbClr val="808080"/>
                </a:solidFill>
                <a:highlight>
                  <a:srgbClr val="F2F4FF"/>
                </a:highlight>
              </a:rPr>
              <a:t> enough"</a:t>
            </a:r>
            <a:r>
              <a:rPr lang="en-US" sz="1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;</a:t>
            </a:r>
            <a:endParaRPr lang="en-US" sz="1800" b="0" i="0" dirty="0">
              <a:solidFill>
                <a:srgbClr val="000000"/>
              </a:solidFill>
              <a:highlight>
                <a:srgbClr val="F2F4FF"/>
              </a:highlight>
            </a:endParaRPr>
          </a:p>
          <a:p>
            <a:pPr marL="0" indent="0">
              <a:buNone/>
            </a:pPr>
            <a:r>
              <a:rPr lang="en-US" sz="1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 </a:t>
            </a:r>
            <a:r>
              <a:rPr lang="en-US" sz="1800" b="0" i="0" dirty="0" err="1">
                <a:solidFill>
                  <a:srgbClr val="000000"/>
                </a:solidFill>
                <a:highlight>
                  <a:srgbClr val="F2F4FF"/>
                </a:highlight>
              </a:rPr>
              <a:t>document.getElementById</a:t>
            </a:r>
            <a:r>
              <a:rPr lang="en-US" sz="1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(</a:t>
            </a:r>
            <a:r>
              <a:rPr lang="en-US" sz="1800" b="0" i="0" dirty="0">
                <a:solidFill>
                  <a:srgbClr val="808080"/>
                </a:solidFill>
                <a:highlight>
                  <a:srgbClr val="F2F4FF"/>
                </a:highlight>
              </a:rPr>
              <a:t>"demo"</a:t>
            </a:r>
            <a:r>
              <a:rPr lang="en-US" sz="1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).</a:t>
            </a:r>
            <a:r>
              <a:rPr lang="en-US" sz="1800" b="0" i="0" dirty="0" err="1">
                <a:solidFill>
                  <a:srgbClr val="000000"/>
                </a:solidFill>
                <a:highlight>
                  <a:srgbClr val="F2F4FF"/>
                </a:highlight>
              </a:rPr>
              <a:t>innerHTML</a:t>
            </a:r>
            <a:r>
              <a:rPr lang="en-US" sz="1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1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=</a:t>
            </a:r>
            <a:r>
              <a:rPr lang="en-US" sz="1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voteable </a:t>
            </a:r>
            <a:r>
              <a:rPr lang="en-US" sz="1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+</a:t>
            </a:r>
            <a:r>
              <a:rPr lang="en-US" sz="1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1800" b="0" i="0" dirty="0">
                <a:solidFill>
                  <a:srgbClr val="808080"/>
                </a:solidFill>
                <a:highlight>
                  <a:srgbClr val="F2F4FF"/>
                </a:highlight>
              </a:rPr>
              <a:t>" to vote."</a:t>
            </a:r>
            <a:r>
              <a:rPr lang="en-US" sz="1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;}</a:t>
            </a:r>
            <a:endParaRPr lang="en-US" sz="1800" b="0" i="0" dirty="0">
              <a:solidFill>
                <a:srgbClr val="000000"/>
              </a:solidFill>
              <a:highlight>
                <a:srgbClr val="F2F4FF"/>
              </a:highlight>
            </a:endParaRPr>
          </a:p>
          <a:p>
            <a:pPr marL="0" indent="0">
              <a:buNone/>
            </a:pPr>
            <a:r>
              <a:rPr lang="en-US" sz="1800" b="0" i="0" dirty="0">
                <a:solidFill>
                  <a:srgbClr val="0000FF"/>
                </a:solidFill>
                <a:highlight>
                  <a:srgbClr val="FFFFFF"/>
                </a:highlight>
              </a:rPr>
              <a:t>&lt;/script&gt;</a:t>
            </a:r>
            <a:endParaRPr lang="en-US" sz="1800" b="1" i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1800" b="0" i="0" dirty="0">
                <a:solidFill>
                  <a:srgbClr val="0000FF"/>
                </a:solidFill>
                <a:highlight>
                  <a:srgbClr val="FFFFFF"/>
                </a:highlight>
              </a:rPr>
              <a:t>&lt;/body&gt;</a:t>
            </a:r>
            <a:endParaRPr lang="en-US" sz="1800" b="1" i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1800" b="0" i="0" dirty="0">
                <a:solidFill>
                  <a:srgbClr val="0000FF"/>
                </a:solidFill>
                <a:highlight>
                  <a:srgbClr val="FFFFFF"/>
                </a:highlight>
              </a:rPr>
              <a:t>&lt;/html&gt;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CC5E32-7EB7-45F9-9F1E-A69A089EE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F3F9CC-D3C8-48DA-9CAC-662C12BC7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54FF2-CEBE-4F80-B502-B082A8C9E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306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7CD44-744B-4E80-9DF2-F0B704B85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(age &lt; 18) text = "Too young to buy alcohol";</a:t>
            </a:r>
            <a:br>
              <a:rPr lang="en-US" dirty="0"/>
            </a:br>
            <a:r>
              <a:rPr lang="en-US" dirty="0">
                <a:highlight>
                  <a:srgbClr val="FFFF00"/>
                </a:highlight>
              </a:rPr>
              <a:t>let x = 5;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DBF264D0-F483-45E6-9CCA-E393D69124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9108848"/>
              </p:ext>
            </p:extLst>
          </p:nvPr>
        </p:nvGraphicFramePr>
        <p:xfrm>
          <a:off x="838200" y="1773858"/>
          <a:ext cx="10515598" cy="4582492"/>
        </p:xfrm>
        <a:graphic>
          <a:graphicData uri="http://schemas.openxmlformats.org/drawingml/2006/table">
            <a:tbl>
              <a:tblPr/>
              <a:tblGrid>
                <a:gridCol w="1260556">
                  <a:extLst>
                    <a:ext uri="{9D8B030D-6E8A-4147-A177-3AD203B41FA5}">
                      <a16:colId xmlns:a16="http://schemas.microsoft.com/office/drawing/2014/main" val="974783886"/>
                    </a:ext>
                  </a:extLst>
                </a:gridCol>
                <a:gridCol w="2734865">
                  <a:extLst>
                    <a:ext uri="{9D8B030D-6E8A-4147-A177-3AD203B41FA5}">
                      <a16:colId xmlns:a16="http://schemas.microsoft.com/office/drawing/2014/main" val="4102921040"/>
                    </a:ext>
                  </a:extLst>
                </a:gridCol>
                <a:gridCol w="2734865">
                  <a:extLst>
                    <a:ext uri="{9D8B030D-6E8A-4147-A177-3AD203B41FA5}">
                      <a16:colId xmlns:a16="http://schemas.microsoft.com/office/drawing/2014/main" val="2868992804"/>
                    </a:ext>
                  </a:extLst>
                </a:gridCol>
                <a:gridCol w="2734865">
                  <a:extLst>
                    <a:ext uri="{9D8B030D-6E8A-4147-A177-3AD203B41FA5}">
                      <a16:colId xmlns:a16="http://schemas.microsoft.com/office/drawing/2014/main" val="2070786644"/>
                    </a:ext>
                  </a:extLst>
                </a:gridCol>
                <a:gridCol w="1050447">
                  <a:extLst>
                    <a:ext uri="{9D8B030D-6E8A-4147-A177-3AD203B41FA5}">
                      <a16:colId xmlns:a16="http://schemas.microsoft.com/office/drawing/2014/main" val="1826313750"/>
                    </a:ext>
                  </a:extLst>
                </a:gridCol>
              </a:tblGrid>
              <a:tr h="31081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</a:rPr>
                        <a:t>Operator</a:t>
                      </a:r>
                    </a:p>
                  </a:txBody>
                  <a:tcPr marL="111004" marR="55502" marT="55502" marB="555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Description</a:t>
                      </a:r>
                    </a:p>
                  </a:txBody>
                  <a:tcPr marL="55502" marR="55502" marT="55502" marB="5550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Comparing</a:t>
                      </a:r>
                    </a:p>
                  </a:txBody>
                  <a:tcPr marL="55502" marR="55502" marT="55502" marB="5550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Returns</a:t>
                      </a:r>
                    </a:p>
                  </a:txBody>
                  <a:tcPr marL="55502" marR="55502" marT="55502" marB="5550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Try it</a:t>
                      </a:r>
                    </a:p>
                  </a:txBody>
                  <a:tcPr marL="55502" marR="55502" marT="55502" marB="5550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780592"/>
                  </a:ext>
                </a:extLst>
              </a:tr>
              <a:tr h="310810">
                <a:tc rowSpan="3"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==</a:t>
                      </a:r>
                    </a:p>
                  </a:txBody>
                  <a:tcPr marL="111004" marR="55502" marT="55502" marB="555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equal to</a:t>
                      </a:r>
                    </a:p>
                  </a:txBody>
                  <a:tcPr marL="55502" marR="55502" marT="55502" marB="5550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x == 8</a:t>
                      </a:r>
                    </a:p>
                  </a:txBody>
                  <a:tcPr marL="55502" marR="55502" marT="55502" marB="5550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false</a:t>
                      </a:r>
                    </a:p>
                  </a:txBody>
                  <a:tcPr marL="55502" marR="55502" marT="55502" marB="5550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hlinkClick r:id="rId2"/>
                        </a:rPr>
                        <a:t>Try it »</a:t>
                      </a:r>
                      <a:endParaRPr lang="en-US" sz="1400">
                        <a:effectLst/>
                      </a:endParaRPr>
                    </a:p>
                  </a:txBody>
                  <a:tcPr marL="55502" marR="55502" marT="55502" marB="5550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783397"/>
                  </a:ext>
                </a:extLst>
              </a:tr>
              <a:tr h="3108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x == 5</a:t>
                      </a:r>
                    </a:p>
                  </a:txBody>
                  <a:tcPr marL="111004" marR="55502" marT="55502" marB="5550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true</a:t>
                      </a:r>
                    </a:p>
                  </a:txBody>
                  <a:tcPr marL="55502" marR="55502" marT="55502" marB="5550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hlinkClick r:id="rId3"/>
                        </a:rPr>
                        <a:t>Try it »</a:t>
                      </a:r>
                      <a:endParaRPr lang="en-US" sz="1400">
                        <a:effectLst/>
                      </a:endParaRPr>
                    </a:p>
                  </a:txBody>
                  <a:tcPr marL="55502" marR="55502" marT="55502" marB="5550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393721"/>
                  </a:ext>
                </a:extLst>
              </a:tr>
              <a:tr h="3108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x == "5"</a:t>
                      </a:r>
                    </a:p>
                  </a:txBody>
                  <a:tcPr marL="111004" marR="55502" marT="55502" marB="5550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true</a:t>
                      </a:r>
                    </a:p>
                  </a:txBody>
                  <a:tcPr marL="55502" marR="55502" marT="55502" marB="5550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hlinkClick r:id="rId4"/>
                        </a:rPr>
                        <a:t>Try it »</a:t>
                      </a:r>
                      <a:endParaRPr lang="en-US" sz="1400">
                        <a:effectLst/>
                      </a:endParaRPr>
                    </a:p>
                  </a:txBody>
                  <a:tcPr marL="55502" marR="55502" marT="55502" marB="5550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446384"/>
                  </a:ext>
                </a:extLst>
              </a:tr>
              <a:tr h="310810"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===</a:t>
                      </a:r>
                    </a:p>
                  </a:txBody>
                  <a:tcPr marL="111004" marR="55502" marT="55502" marB="555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equal value and equal type</a:t>
                      </a:r>
                    </a:p>
                  </a:txBody>
                  <a:tcPr marL="55502" marR="55502" marT="55502" marB="5550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x === 5</a:t>
                      </a:r>
                    </a:p>
                  </a:txBody>
                  <a:tcPr marL="55502" marR="55502" marT="55502" marB="5550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true</a:t>
                      </a:r>
                    </a:p>
                  </a:txBody>
                  <a:tcPr marL="55502" marR="55502" marT="55502" marB="5550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hlinkClick r:id="rId5"/>
                        </a:rPr>
                        <a:t>Try it »</a:t>
                      </a:r>
                      <a:endParaRPr lang="en-US" sz="1400">
                        <a:effectLst/>
                      </a:endParaRPr>
                    </a:p>
                  </a:txBody>
                  <a:tcPr marL="55502" marR="55502" marT="55502" marB="5550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306973"/>
                  </a:ext>
                </a:extLst>
              </a:tr>
              <a:tr h="3108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x === "5"</a:t>
                      </a:r>
                    </a:p>
                  </a:txBody>
                  <a:tcPr marL="111004" marR="55502" marT="55502" marB="5550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false</a:t>
                      </a:r>
                    </a:p>
                  </a:txBody>
                  <a:tcPr marL="55502" marR="55502" marT="55502" marB="5550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hlinkClick r:id="rId6"/>
                        </a:rPr>
                        <a:t>Try it »</a:t>
                      </a:r>
                      <a:endParaRPr lang="en-US" sz="1400">
                        <a:effectLst/>
                      </a:endParaRPr>
                    </a:p>
                  </a:txBody>
                  <a:tcPr marL="55502" marR="55502" marT="55502" marB="5550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168576"/>
                  </a:ext>
                </a:extLst>
              </a:tr>
              <a:tr h="31081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!=</a:t>
                      </a:r>
                    </a:p>
                  </a:txBody>
                  <a:tcPr marL="111004" marR="55502" marT="55502" marB="555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not equal</a:t>
                      </a:r>
                    </a:p>
                  </a:txBody>
                  <a:tcPr marL="55502" marR="55502" marT="55502" marB="5550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x != 8</a:t>
                      </a:r>
                    </a:p>
                  </a:txBody>
                  <a:tcPr marL="55502" marR="55502" marT="55502" marB="5550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true</a:t>
                      </a:r>
                    </a:p>
                  </a:txBody>
                  <a:tcPr marL="55502" marR="55502" marT="55502" marB="5550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hlinkClick r:id="rId7"/>
                        </a:rPr>
                        <a:t>Try it »</a:t>
                      </a:r>
                      <a:endParaRPr lang="en-US" sz="1400">
                        <a:effectLst/>
                      </a:endParaRPr>
                    </a:p>
                  </a:txBody>
                  <a:tcPr marL="55502" marR="55502" marT="55502" marB="5550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5372167"/>
                  </a:ext>
                </a:extLst>
              </a:tr>
              <a:tr h="310810">
                <a:tc rowSpan="3"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!==</a:t>
                      </a:r>
                    </a:p>
                  </a:txBody>
                  <a:tcPr marL="111004" marR="55502" marT="55502" marB="555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not equal value or not equal type</a:t>
                      </a:r>
                    </a:p>
                  </a:txBody>
                  <a:tcPr marL="55502" marR="55502" marT="55502" marB="5550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x !== 5</a:t>
                      </a:r>
                    </a:p>
                  </a:txBody>
                  <a:tcPr marL="55502" marR="55502" marT="55502" marB="5550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false</a:t>
                      </a:r>
                    </a:p>
                  </a:txBody>
                  <a:tcPr marL="55502" marR="55502" marT="55502" marB="5550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hlinkClick r:id="rId8"/>
                        </a:rPr>
                        <a:t>Try it »</a:t>
                      </a:r>
                      <a:endParaRPr lang="en-US" sz="1400">
                        <a:effectLst/>
                      </a:endParaRPr>
                    </a:p>
                  </a:txBody>
                  <a:tcPr marL="55502" marR="55502" marT="55502" marB="5550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7885559"/>
                  </a:ext>
                </a:extLst>
              </a:tr>
              <a:tr h="3108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x !== "5"</a:t>
                      </a:r>
                    </a:p>
                  </a:txBody>
                  <a:tcPr marL="111004" marR="55502" marT="55502" marB="5550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true</a:t>
                      </a:r>
                    </a:p>
                  </a:txBody>
                  <a:tcPr marL="55502" marR="55502" marT="55502" marB="5550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hlinkClick r:id="rId9"/>
                        </a:rPr>
                        <a:t>Try it »</a:t>
                      </a:r>
                      <a:endParaRPr lang="en-US" sz="1400">
                        <a:effectLst/>
                      </a:endParaRPr>
                    </a:p>
                  </a:txBody>
                  <a:tcPr marL="55502" marR="55502" marT="55502" marB="5550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742473"/>
                  </a:ext>
                </a:extLst>
              </a:tr>
              <a:tr h="3108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x !== 8</a:t>
                      </a:r>
                    </a:p>
                  </a:txBody>
                  <a:tcPr marL="111004" marR="55502" marT="55502" marB="5550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true</a:t>
                      </a:r>
                    </a:p>
                  </a:txBody>
                  <a:tcPr marL="55502" marR="55502" marT="55502" marB="5550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hlinkClick r:id="rId10"/>
                        </a:rPr>
                        <a:t>Try it »</a:t>
                      </a:r>
                      <a:endParaRPr lang="en-US" sz="1400">
                        <a:effectLst/>
                      </a:endParaRPr>
                    </a:p>
                  </a:txBody>
                  <a:tcPr marL="55502" marR="55502" marT="55502" marB="5550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540290"/>
                  </a:ext>
                </a:extLst>
              </a:tr>
              <a:tr h="31081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&gt;</a:t>
                      </a:r>
                    </a:p>
                  </a:txBody>
                  <a:tcPr marL="111004" marR="55502" marT="55502" marB="555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greater than</a:t>
                      </a:r>
                    </a:p>
                  </a:txBody>
                  <a:tcPr marL="55502" marR="55502" marT="55502" marB="5550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x &gt; 8</a:t>
                      </a:r>
                    </a:p>
                  </a:txBody>
                  <a:tcPr marL="55502" marR="55502" marT="55502" marB="5550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false</a:t>
                      </a:r>
                    </a:p>
                  </a:txBody>
                  <a:tcPr marL="55502" marR="55502" marT="55502" marB="5550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hlinkClick r:id="rId11"/>
                        </a:rPr>
                        <a:t>Try it »</a:t>
                      </a:r>
                      <a:endParaRPr lang="en-US" sz="1400">
                        <a:effectLst/>
                      </a:endParaRPr>
                    </a:p>
                  </a:txBody>
                  <a:tcPr marL="55502" marR="55502" marT="55502" marB="5550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421342"/>
                  </a:ext>
                </a:extLst>
              </a:tr>
              <a:tr h="31081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&lt;</a:t>
                      </a:r>
                    </a:p>
                  </a:txBody>
                  <a:tcPr marL="111004" marR="55502" marT="55502" marB="555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less than</a:t>
                      </a:r>
                    </a:p>
                  </a:txBody>
                  <a:tcPr marL="55502" marR="55502" marT="55502" marB="5550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x &lt; 8</a:t>
                      </a:r>
                    </a:p>
                  </a:txBody>
                  <a:tcPr marL="55502" marR="55502" marT="55502" marB="5550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true</a:t>
                      </a:r>
                    </a:p>
                  </a:txBody>
                  <a:tcPr marL="55502" marR="55502" marT="55502" marB="5550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hlinkClick r:id="rId12"/>
                        </a:rPr>
                        <a:t>Try it »</a:t>
                      </a:r>
                      <a:endParaRPr lang="en-US" sz="1400">
                        <a:effectLst/>
                      </a:endParaRPr>
                    </a:p>
                  </a:txBody>
                  <a:tcPr marL="55502" marR="55502" marT="55502" marB="5550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0976239"/>
                  </a:ext>
                </a:extLst>
              </a:tr>
              <a:tr h="31081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&gt;=</a:t>
                      </a:r>
                    </a:p>
                  </a:txBody>
                  <a:tcPr marL="111004" marR="55502" marT="55502" marB="555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greater than or equal to</a:t>
                      </a:r>
                    </a:p>
                  </a:txBody>
                  <a:tcPr marL="55502" marR="55502" marT="55502" marB="5550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x &gt;= 8</a:t>
                      </a:r>
                    </a:p>
                  </a:txBody>
                  <a:tcPr marL="55502" marR="55502" marT="55502" marB="5550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false</a:t>
                      </a:r>
                    </a:p>
                  </a:txBody>
                  <a:tcPr marL="55502" marR="55502" marT="55502" marB="5550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hlinkClick r:id="rId13"/>
                        </a:rPr>
                        <a:t>Try it »</a:t>
                      </a:r>
                      <a:endParaRPr lang="en-US" sz="1400" dirty="0">
                        <a:effectLst/>
                      </a:endParaRPr>
                    </a:p>
                  </a:txBody>
                  <a:tcPr marL="55502" marR="55502" marT="55502" marB="5550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199050"/>
                  </a:ext>
                </a:extLst>
              </a:tr>
              <a:tr h="31081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&lt;=</a:t>
                      </a:r>
                    </a:p>
                  </a:txBody>
                  <a:tcPr marL="111004" marR="55502" marT="55502" marB="555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less than or equal to</a:t>
                      </a:r>
                    </a:p>
                  </a:txBody>
                  <a:tcPr marL="55502" marR="55502" marT="55502" marB="5550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x &lt;= 8</a:t>
                      </a:r>
                    </a:p>
                  </a:txBody>
                  <a:tcPr marL="76200" marR="76200" marT="76200" marB="762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true</a:t>
                      </a:r>
                    </a:p>
                  </a:txBody>
                  <a:tcPr marL="76200" marR="76200" marT="76200" marB="762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hlinkClick r:id="rId14"/>
                        </a:rPr>
                        <a:t>Try it »</a:t>
                      </a:r>
                      <a:endParaRPr lang="en-US" sz="1400" dirty="0">
                        <a:effectLst/>
                      </a:endParaRPr>
                    </a:p>
                  </a:txBody>
                  <a:tcPr marL="76200" marR="76200" marT="76200" marB="762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9545147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3532B4-FB5A-490C-9A1B-2B28C90DB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407699-DE3D-41B4-AEF4-71BBAD9D9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996E3-011B-4BC7-B2AE-7FBC55439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175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B4840-5BC1-4E60-90A5-507CF6866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 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D88BB-0376-4000-BF71-DDD61E1F7B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JavaScript is the world's most popular programming language.</a:t>
            </a:r>
          </a:p>
          <a:p>
            <a:r>
              <a:rPr lang="en-US" dirty="0"/>
              <a:t>JavaScript is the programming language of the Web.</a:t>
            </a:r>
          </a:p>
          <a:p>
            <a:r>
              <a:rPr lang="en-US" dirty="0"/>
              <a:t>JavaScript is easy to learn.</a:t>
            </a:r>
          </a:p>
          <a:p>
            <a:r>
              <a:rPr lang="en-US" dirty="0"/>
              <a:t>Where to start on JS?</a:t>
            </a:r>
          </a:p>
          <a:p>
            <a:r>
              <a:rPr lang="en-US" dirty="0"/>
              <a:t>Main Reference: </a:t>
            </a:r>
            <a:r>
              <a:rPr lang="en-US" dirty="0">
                <a:hlinkClick r:id="rId2"/>
              </a:rPr>
              <a:t>https://www.w3schools.com/js/default.asp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Must visit</a:t>
            </a:r>
          </a:p>
          <a:p>
            <a:r>
              <a:rPr lang="en-US" dirty="0"/>
              <a:t>This tutorial will teach you JavaScript from basic to advanced.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B35748-50BE-4BBD-B4F0-129943841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737CD2-E097-4EAA-AA47-552010AB5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Ahmad AlSabhany – CS Dept | </a:t>
            </a:r>
            <a:r>
              <a:rPr lang="en-US" dirty="0" err="1"/>
              <a:t>AlMaarif</a:t>
            </a:r>
            <a:r>
              <a:rPr lang="en-US" dirty="0"/>
              <a:t>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29E2FA-E5B0-4D27-B070-D7D8E5282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930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6265B-991C-424B-8B76-8D8994D23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 if else &amp; else if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AC339-1AE6-4D60-B718-9C518F4ECC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The if Statement</a:t>
            </a:r>
          </a:p>
          <a:p>
            <a:pPr lvl="1"/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Syntax</a:t>
            </a:r>
          </a:p>
          <a:p>
            <a:pPr lvl="1"/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i="0" dirty="0">
                <a:solidFill>
                  <a:srgbClr val="FFFFFF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i="0" dirty="0">
                <a:effectLst/>
                <a:latin typeface="Consolas" panose="020B0609020204030204" pitchFamily="49" charset="0"/>
              </a:rPr>
              <a:t>(</a:t>
            </a:r>
            <a:r>
              <a:rPr lang="en-US" b="0" i="1" dirty="0">
                <a:effectLst/>
                <a:latin typeface="Consolas" panose="020B0609020204030204" pitchFamily="49" charset="0"/>
              </a:rPr>
              <a:t>condition</a:t>
            </a:r>
            <a:r>
              <a:rPr lang="en-US" b="0" i="0" dirty="0">
                <a:effectLst/>
                <a:latin typeface="Consolas" panose="020B0609020204030204" pitchFamily="49" charset="0"/>
              </a:rPr>
              <a:t>) {</a:t>
            </a:r>
            <a:br>
              <a:rPr lang="en-US" dirty="0"/>
            </a:br>
            <a:r>
              <a:rPr lang="en-US" b="0" i="0" dirty="0">
                <a:solidFill>
                  <a:srgbClr val="FFFFFF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</a:t>
            </a:r>
            <a:r>
              <a:rPr lang="en-US" b="0" i="1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  block of code to be executed if the condition is true</a:t>
            </a:r>
            <a:br>
              <a:rPr lang="en-US" b="0" i="1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lang="en-US" b="0" i="0" dirty="0">
                <a:effectLst/>
                <a:latin typeface="Consolas" panose="020B0609020204030204" pitchFamily="49" charset="0"/>
              </a:rPr>
              <a:t>}</a:t>
            </a:r>
          </a:p>
          <a:p>
            <a:pPr lvl="1"/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Example</a:t>
            </a:r>
          </a:p>
          <a:p>
            <a:pPr lvl="1"/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i="0" dirty="0">
                <a:solidFill>
                  <a:srgbClr val="FFFFFF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i="0" dirty="0">
                <a:effectLst/>
                <a:latin typeface="Consolas" panose="020B0609020204030204" pitchFamily="49" charset="0"/>
              </a:rPr>
              <a:t>(hour &lt; 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18</a:t>
            </a:r>
            <a:r>
              <a:rPr lang="en-US" b="0" i="0" dirty="0">
                <a:effectLst/>
                <a:latin typeface="Consolas" panose="020B0609020204030204" pitchFamily="49" charset="0"/>
              </a:rPr>
              <a:t>) { </a:t>
            </a:r>
            <a:br>
              <a:rPr lang="en-US" dirty="0"/>
            </a:br>
            <a:r>
              <a:rPr lang="en-US" b="0" i="0" dirty="0">
                <a:solidFill>
                  <a:srgbClr val="FFFFFF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i="0" dirty="0">
                <a:effectLst/>
                <a:latin typeface="Consolas" panose="020B0609020204030204" pitchFamily="49" charset="0"/>
              </a:rPr>
              <a:t>greeting = 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"Good day"</a:t>
            </a:r>
            <a:r>
              <a:rPr lang="en-US" b="0" i="0" dirty="0">
                <a:effectLst/>
                <a:latin typeface="Consolas" panose="020B0609020204030204" pitchFamily="49" charset="0"/>
              </a:rPr>
              <a:t>;</a:t>
            </a:r>
            <a:br>
              <a:rPr lang="en-US" dirty="0"/>
            </a:br>
            <a:r>
              <a:rPr lang="en-US" b="0" i="0" dirty="0">
                <a:effectLst/>
                <a:latin typeface="Consolas" panose="020B0609020204030204" pitchFamily="49" charset="0"/>
              </a:rPr>
              <a:t>}</a:t>
            </a:r>
          </a:p>
          <a:p>
            <a:r>
              <a:rPr lang="en-US" dirty="0"/>
              <a:t>The else Statement</a:t>
            </a:r>
          </a:p>
          <a:p>
            <a:pPr lvl="1"/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Syntax</a:t>
            </a:r>
          </a:p>
          <a:p>
            <a:pPr lvl="1"/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i="0" dirty="0">
                <a:solidFill>
                  <a:srgbClr val="FFFFFF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i="0" dirty="0">
                <a:effectLst/>
                <a:latin typeface="Consolas" panose="020B0609020204030204" pitchFamily="49" charset="0"/>
              </a:rPr>
              <a:t>(</a:t>
            </a:r>
            <a:r>
              <a:rPr lang="en-US" b="0" i="1" dirty="0">
                <a:effectLst/>
                <a:latin typeface="Consolas" panose="020B0609020204030204" pitchFamily="49" charset="0"/>
              </a:rPr>
              <a:t>condition</a:t>
            </a:r>
            <a:r>
              <a:rPr lang="en-US" b="0" i="0" dirty="0">
                <a:effectLst/>
                <a:latin typeface="Consolas" panose="020B0609020204030204" pitchFamily="49" charset="0"/>
              </a:rPr>
              <a:t>) {</a:t>
            </a:r>
            <a:br>
              <a:rPr lang="en-US" dirty="0"/>
            </a:br>
            <a:r>
              <a:rPr lang="en-US" b="0" i="0" dirty="0">
                <a:solidFill>
                  <a:srgbClr val="FFFFFF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</a:t>
            </a:r>
            <a:r>
              <a:rPr lang="en-US" b="0" i="1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  block of code to be executed if the condition is true</a:t>
            </a:r>
            <a:br>
              <a:rPr lang="en-US" b="0" i="1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lang="en-US" b="0" i="0" dirty="0">
                <a:effectLst/>
                <a:latin typeface="Consolas" panose="020B0609020204030204" pitchFamily="49" charset="0"/>
              </a:rPr>
              <a:t>}</a:t>
            </a:r>
            <a:r>
              <a:rPr lang="en-US" b="0" i="0" dirty="0">
                <a:solidFill>
                  <a:srgbClr val="FFFFFF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else</a:t>
            </a:r>
            <a:r>
              <a:rPr lang="en-US" b="0" i="0" dirty="0">
                <a:solidFill>
                  <a:srgbClr val="FFFFFF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i="0" dirty="0">
                <a:effectLst/>
                <a:latin typeface="Consolas" panose="020B0609020204030204" pitchFamily="49" charset="0"/>
              </a:rPr>
              <a:t>{</a:t>
            </a:r>
            <a:br>
              <a:rPr lang="en-US" dirty="0"/>
            </a:br>
            <a:r>
              <a:rPr lang="en-US" b="0" i="0" dirty="0">
                <a:solidFill>
                  <a:srgbClr val="FFFFFF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</a:t>
            </a:r>
            <a:r>
              <a:rPr lang="en-US" b="0" i="1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  block of code to be executed if the condition is false</a:t>
            </a:r>
            <a:br>
              <a:rPr lang="en-US" b="0" i="1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lang="en-US" b="0" i="0" dirty="0">
                <a:effectLst/>
                <a:latin typeface="Consolas" panose="020B0609020204030204" pitchFamily="49" charset="0"/>
              </a:rPr>
              <a:t>}</a:t>
            </a:r>
          </a:p>
          <a:p>
            <a:pPr lvl="1"/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Example</a:t>
            </a:r>
          </a:p>
          <a:p>
            <a:pPr lvl="1"/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i="0" dirty="0">
                <a:solidFill>
                  <a:srgbClr val="FFFFFF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i="0" dirty="0">
                <a:effectLst/>
                <a:latin typeface="Consolas" panose="020B0609020204030204" pitchFamily="49" charset="0"/>
              </a:rPr>
              <a:t>(hour &lt; 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18</a:t>
            </a:r>
            <a:r>
              <a:rPr lang="en-US" b="0" i="0" dirty="0">
                <a:effectLst/>
                <a:latin typeface="Consolas" panose="020B0609020204030204" pitchFamily="49" charset="0"/>
              </a:rPr>
              <a:t>) {</a:t>
            </a:r>
            <a:br>
              <a:rPr lang="en-US" dirty="0"/>
            </a:br>
            <a:r>
              <a:rPr lang="en-US" b="0" i="0" dirty="0">
                <a:effectLst/>
                <a:latin typeface="Consolas" panose="020B0609020204030204" pitchFamily="49" charset="0"/>
              </a:rPr>
              <a:t>  greeting = 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"Good day"</a:t>
            </a:r>
            <a:r>
              <a:rPr lang="en-US" b="0" i="0" dirty="0">
                <a:effectLst/>
                <a:latin typeface="Consolas" panose="020B0609020204030204" pitchFamily="49" charset="0"/>
              </a:rPr>
              <a:t>;</a:t>
            </a:r>
            <a:br>
              <a:rPr lang="en-US" dirty="0"/>
            </a:br>
            <a:r>
              <a:rPr lang="en-US" b="0" i="0" dirty="0">
                <a:effectLst/>
                <a:latin typeface="Consolas" panose="020B0609020204030204" pitchFamily="49" charset="0"/>
              </a:rPr>
              <a:t>} 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else</a:t>
            </a:r>
            <a:r>
              <a:rPr lang="en-US" b="0" i="0" dirty="0">
                <a:solidFill>
                  <a:srgbClr val="FFFFFF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i="0" dirty="0">
                <a:effectLst/>
                <a:latin typeface="Consolas" panose="020B0609020204030204" pitchFamily="49" charset="0"/>
              </a:rPr>
              <a:t>{</a:t>
            </a:r>
            <a:br>
              <a:rPr lang="en-US" dirty="0"/>
            </a:br>
            <a:r>
              <a:rPr lang="en-US" b="0" i="0" dirty="0">
                <a:effectLst/>
                <a:latin typeface="Consolas" panose="020B0609020204030204" pitchFamily="49" charset="0"/>
              </a:rPr>
              <a:t>  greeting = 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"Good evening"</a:t>
            </a:r>
            <a:r>
              <a:rPr lang="en-US" b="0" i="0" dirty="0">
                <a:effectLst/>
                <a:latin typeface="Consolas" panose="020B0609020204030204" pitchFamily="49" charset="0"/>
              </a:rPr>
              <a:t>;</a:t>
            </a:r>
            <a:br>
              <a:rPr lang="en-US" dirty="0"/>
            </a:br>
            <a:r>
              <a:rPr lang="en-US" b="0" i="0" dirty="0">
                <a:effectLst/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14BF25-1222-4743-8675-B602FC74A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AE175F-F170-496D-9381-DCCF4DBF1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B03F7A-A27C-4347-B4CF-C186B6338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72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7453F-AAC2-46E3-8A7C-FCE89E9D0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Else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8F25B-5930-4C07-A60E-BD3CD5777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1800" dirty="0">
                <a:solidFill>
                  <a:srgbClr val="000000"/>
                </a:solidFill>
                <a:highlight>
                  <a:srgbClr val="A6CAF0"/>
                </a:highlight>
              </a:rPr>
              <a:t>&lt;!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DOCTYPE html</a:t>
            </a:r>
            <a:r>
              <a:rPr lang="en-US" sz="1800" dirty="0">
                <a:solidFill>
                  <a:srgbClr val="000000"/>
                </a:solidFill>
                <a:highlight>
                  <a:srgbClr val="A6CAF0"/>
                </a:highlight>
              </a:rPr>
              <a:t>&gt;</a:t>
            </a:r>
            <a:endParaRPr lang="en-US" sz="1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&lt;html&gt;</a:t>
            </a:r>
            <a:endParaRPr lang="en-US" sz="1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&lt;body&gt;</a:t>
            </a:r>
            <a:endParaRPr lang="en-US" sz="1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&lt;h2&gt;</a:t>
            </a:r>
            <a:r>
              <a:rPr lang="en-US" sz="1800" b="1" dirty="0">
                <a:solidFill>
                  <a:srgbClr val="000000"/>
                </a:solidFill>
                <a:highlight>
                  <a:srgbClr val="FFFFFF"/>
                </a:highlight>
              </a:rPr>
              <a:t>JavaScript if .. else</a:t>
            </a: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&lt;/h2&gt;</a:t>
            </a:r>
            <a:endParaRPr lang="en-US" sz="1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&lt;p&gt;</a:t>
            </a:r>
            <a:r>
              <a:rPr lang="en-US" sz="1800" b="1" dirty="0">
                <a:solidFill>
                  <a:srgbClr val="000000"/>
                </a:solidFill>
                <a:highlight>
                  <a:srgbClr val="FFFFFF"/>
                </a:highlight>
              </a:rPr>
              <a:t>A time-based greeting:</a:t>
            </a: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&lt;/p&gt;</a:t>
            </a:r>
            <a:endParaRPr lang="en-US" sz="1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&lt;p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0" dirty="0">
                <a:solidFill>
                  <a:srgbClr val="FF0000"/>
                </a:solidFill>
                <a:highlight>
                  <a:srgbClr val="FFFFFF"/>
                </a:highlight>
              </a:rPr>
              <a:t>id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=</a:t>
            </a:r>
            <a:r>
              <a:rPr lang="en-US" sz="1800" b="1" dirty="0">
                <a:solidFill>
                  <a:srgbClr val="8000FF"/>
                </a:solidFill>
                <a:highlight>
                  <a:srgbClr val="FFFFFF"/>
                </a:highlight>
              </a:rPr>
              <a:t>"demo"</a:t>
            </a: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&gt;&lt;/p&gt;</a:t>
            </a:r>
            <a:endParaRPr lang="en-US" sz="1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&lt;script&gt;</a:t>
            </a:r>
            <a:endParaRPr lang="en-US" sz="1800" b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800" b="1" i="0" dirty="0">
                <a:solidFill>
                  <a:srgbClr val="000080"/>
                </a:solidFill>
                <a:highlight>
                  <a:srgbClr val="F2F4FF"/>
                </a:highlight>
              </a:rPr>
              <a:t>const</a:t>
            </a:r>
            <a:r>
              <a:rPr lang="en-US" sz="1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hour </a:t>
            </a:r>
            <a:r>
              <a:rPr lang="en-US" sz="1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=</a:t>
            </a:r>
            <a:r>
              <a:rPr lang="en-US" sz="1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1800" b="1" i="0" dirty="0">
                <a:solidFill>
                  <a:srgbClr val="000080"/>
                </a:solidFill>
                <a:highlight>
                  <a:srgbClr val="F2F4FF"/>
                </a:highlight>
              </a:rPr>
              <a:t>new</a:t>
            </a:r>
            <a:r>
              <a:rPr lang="en-US" sz="1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Date</a:t>
            </a:r>
            <a:r>
              <a:rPr lang="en-US" sz="1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().</a:t>
            </a:r>
            <a:r>
              <a:rPr lang="en-US" sz="1800" b="0" i="0" dirty="0" err="1">
                <a:solidFill>
                  <a:srgbClr val="000000"/>
                </a:solidFill>
                <a:highlight>
                  <a:srgbClr val="F2F4FF"/>
                </a:highlight>
              </a:rPr>
              <a:t>getHours</a:t>
            </a:r>
            <a:r>
              <a:rPr lang="en-US" sz="1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();</a:t>
            </a:r>
            <a:r>
              <a:rPr lang="en-US" sz="1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</a:p>
          <a:p>
            <a:r>
              <a:rPr lang="en-US" sz="1800" b="1" i="0" dirty="0">
                <a:solidFill>
                  <a:srgbClr val="000080"/>
                </a:solidFill>
                <a:highlight>
                  <a:srgbClr val="F2F4FF"/>
                </a:highlight>
              </a:rPr>
              <a:t>let</a:t>
            </a:r>
            <a:r>
              <a:rPr lang="en-US" sz="1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greeting</a:t>
            </a:r>
            <a:r>
              <a:rPr lang="en-US" sz="1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;</a:t>
            </a:r>
            <a:endParaRPr lang="en-US" sz="1800" b="0" i="0" dirty="0">
              <a:solidFill>
                <a:srgbClr val="000000"/>
              </a:solidFill>
              <a:highlight>
                <a:srgbClr val="F2F4FF"/>
              </a:highlight>
            </a:endParaRPr>
          </a:p>
          <a:p>
            <a:r>
              <a:rPr lang="en-US" sz="1800" b="1" i="0" dirty="0">
                <a:solidFill>
                  <a:srgbClr val="000080"/>
                </a:solidFill>
                <a:highlight>
                  <a:srgbClr val="F2F4FF"/>
                </a:highlight>
              </a:rPr>
              <a:t>if</a:t>
            </a:r>
            <a:r>
              <a:rPr lang="en-US" sz="1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1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(</a:t>
            </a:r>
            <a:r>
              <a:rPr lang="en-US" sz="1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hour </a:t>
            </a:r>
            <a:r>
              <a:rPr lang="en-US" sz="1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&lt;</a:t>
            </a:r>
            <a:r>
              <a:rPr lang="en-US" sz="1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1800" b="0" i="0" dirty="0">
                <a:solidFill>
                  <a:srgbClr val="FF0000"/>
                </a:solidFill>
                <a:highlight>
                  <a:srgbClr val="F2F4FF"/>
                </a:highlight>
              </a:rPr>
              <a:t>18</a:t>
            </a:r>
            <a:r>
              <a:rPr lang="en-US" sz="1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)</a:t>
            </a:r>
            <a:r>
              <a:rPr lang="en-US" sz="1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1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{</a:t>
            </a:r>
            <a:r>
              <a:rPr lang="en-US" sz="1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 greeting </a:t>
            </a:r>
            <a:r>
              <a:rPr lang="en-US" sz="1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=</a:t>
            </a:r>
            <a:r>
              <a:rPr lang="en-US" sz="1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1800" b="0" i="0" dirty="0">
                <a:solidFill>
                  <a:srgbClr val="808080"/>
                </a:solidFill>
                <a:highlight>
                  <a:srgbClr val="F2F4FF"/>
                </a:highlight>
              </a:rPr>
              <a:t>"Good Morning"</a:t>
            </a:r>
            <a:r>
              <a:rPr lang="en-US" sz="1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;}</a:t>
            </a:r>
            <a:r>
              <a:rPr lang="en-US" sz="1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</a:p>
          <a:p>
            <a:r>
              <a:rPr lang="en-US" sz="1800" b="1" i="0" dirty="0">
                <a:solidFill>
                  <a:srgbClr val="000080"/>
                </a:solidFill>
                <a:highlight>
                  <a:srgbClr val="F2F4FF"/>
                </a:highlight>
              </a:rPr>
              <a:t>else</a:t>
            </a:r>
            <a:r>
              <a:rPr lang="en-US" sz="1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1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{</a:t>
            </a:r>
            <a:r>
              <a:rPr lang="en-US" sz="1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 greeting </a:t>
            </a:r>
            <a:r>
              <a:rPr lang="en-US" sz="1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=</a:t>
            </a:r>
            <a:r>
              <a:rPr lang="en-US" sz="1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1800" b="0" i="0" dirty="0">
                <a:solidFill>
                  <a:srgbClr val="808080"/>
                </a:solidFill>
                <a:highlight>
                  <a:srgbClr val="F2F4FF"/>
                </a:highlight>
              </a:rPr>
              <a:t>"Good evening"</a:t>
            </a:r>
            <a:r>
              <a:rPr lang="en-US" sz="1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;}</a:t>
            </a:r>
            <a:endParaRPr lang="en-US" sz="1800" b="0" i="0" dirty="0">
              <a:solidFill>
                <a:srgbClr val="000000"/>
              </a:solidFill>
              <a:highlight>
                <a:srgbClr val="F2F4FF"/>
              </a:highlight>
            </a:endParaRPr>
          </a:p>
          <a:p>
            <a:r>
              <a:rPr lang="en-US" sz="1800" b="0" i="0" dirty="0" err="1">
                <a:solidFill>
                  <a:srgbClr val="000000"/>
                </a:solidFill>
                <a:highlight>
                  <a:srgbClr val="F2F4FF"/>
                </a:highlight>
              </a:rPr>
              <a:t>document.getElementById</a:t>
            </a:r>
            <a:r>
              <a:rPr lang="en-US" sz="1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(</a:t>
            </a:r>
            <a:r>
              <a:rPr lang="en-US" sz="1800" b="0" i="0" dirty="0">
                <a:solidFill>
                  <a:srgbClr val="808080"/>
                </a:solidFill>
                <a:highlight>
                  <a:srgbClr val="F2F4FF"/>
                </a:highlight>
              </a:rPr>
              <a:t>"demo"</a:t>
            </a:r>
            <a:r>
              <a:rPr lang="en-US" sz="1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).</a:t>
            </a:r>
            <a:r>
              <a:rPr lang="en-US" sz="1800" b="0" i="0" dirty="0" err="1">
                <a:solidFill>
                  <a:srgbClr val="000000"/>
                </a:solidFill>
                <a:highlight>
                  <a:srgbClr val="F2F4FF"/>
                </a:highlight>
              </a:rPr>
              <a:t>innerHTML</a:t>
            </a:r>
            <a:r>
              <a:rPr lang="en-US" sz="1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1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=</a:t>
            </a:r>
            <a:r>
              <a:rPr lang="en-US" sz="1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greeting</a:t>
            </a:r>
            <a:r>
              <a:rPr lang="en-US" sz="1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;</a:t>
            </a:r>
            <a:endParaRPr lang="en-US" sz="1800" b="0" i="0" dirty="0">
              <a:solidFill>
                <a:srgbClr val="000000"/>
              </a:solidFill>
              <a:highlight>
                <a:srgbClr val="F2F4FF"/>
              </a:highlight>
            </a:endParaRPr>
          </a:p>
          <a:p>
            <a:r>
              <a:rPr lang="en-US" sz="1800" b="0" i="0" dirty="0">
                <a:solidFill>
                  <a:srgbClr val="0000FF"/>
                </a:solidFill>
                <a:highlight>
                  <a:srgbClr val="FFFFFF"/>
                </a:highlight>
              </a:rPr>
              <a:t>&lt;/script&gt;</a:t>
            </a:r>
            <a:endParaRPr lang="en-US" sz="1800" b="1" i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800" b="0" i="0" dirty="0">
                <a:solidFill>
                  <a:srgbClr val="0000FF"/>
                </a:solidFill>
                <a:highlight>
                  <a:srgbClr val="FFFFFF"/>
                </a:highlight>
              </a:rPr>
              <a:t>&lt;/body&gt;</a:t>
            </a:r>
            <a:endParaRPr lang="en-US" sz="1800" b="1" i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800" b="0" i="0" dirty="0">
                <a:solidFill>
                  <a:srgbClr val="0000FF"/>
                </a:solidFill>
                <a:highlight>
                  <a:srgbClr val="FFFFFF"/>
                </a:highlight>
              </a:rPr>
              <a:t>&lt;/html&gt;</a:t>
            </a:r>
            <a:endParaRPr lang="en-US" sz="1800" b="1" i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2DB93C-EFDA-4837-891C-DE0D11557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7D80B1-2E84-45C4-8914-7A383AC69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905B07-A87A-4917-8610-5725CDBC5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213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3C54B-DCBE-4AE1-B284-5C7C6DE1E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 While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AF8F44-D879-4A4D-B22C-894F468E38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while loop loops through a block of code as long as a specified condition is true.</a:t>
            </a:r>
          </a:p>
          <a:p>
            <a:r>
              <a:rPr lang="en-US" dirty="0"/>
              <a:t>Syntax</a:t>
            </a:r>
          </a:p>
          <a:p>
            <a:pPr lvl="1"/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while</a:t>
            </a:r>
            <a:r>
              <a:rPr lang="en-US" b="0" i="0" dirty="0">
                <a:solidFill>
                  <a:srgbClr val="FFFFFF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i="0" dirty="0">
                <a:effectLst/>
                <a:latin typeface="Consolas" panose="020B0609020204030204" pitchFamily="49" charset="0"/>
              </a:rPr>
              <a:t>(</a:t>
            </a:r>
            <a:r>
              <a:rPr lang="en-US" b="0" i="1" dirty="0">
                <a:effectLst/>
                <a:latin typeface="Consolas" panose="020B0609020204030204" pitchFamily="49" charset="0"/>
              </a:rPr>
              <a:t>condition</a:t>
            </a:r>
            <a:r>
              <a:rPr lang="en-US" b="0" i="0" dirty="0">
                <a:effectLst/>
                <a:latin typeface="Consolas" panose="020B0609020204030204" pitchFamily="49" charset="0"/>
              </a:rPr>
              <a:t>) {</a:t>
            </a:r>
            <a:br>
              <a:rPr lang="en-US" dirty="0"/>
            </a:br>
            <a:r>
              <a:rPr lang="en-US" b="0" i="1" dirty="0">
                <a:solidFill>
                  <a:srgbClr val="FFFFFF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b="0" i="1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code block to be executed</a:t>
            </a:r>
            <a:br>
              <a:rPr lang="en-US" dirty="0"/>
            </a:br>
            <a:r>
              <a:rPr lang="en-US" b="0" i="0" dirty="0">
                <a:effectLst/>
                <a:latin typeface="Consolas" panose="020B0609020204030204" pitchFamily="49" charset="0"/>
              </a:rPr>
              <a:t>}</a:t>
            </a:r>
          </a:p>
          <a:p>
            <a:r>
              <a:rPr lang="en-US" dirty="0">
                <a:latin typeface="Consolas" panose="020B0609020204030204" pitchFamily="49" charset="0"/>
              </a:rPr>
              <a:t>Example</a:t>
            </a:r>
          </a:p>
          <a:p>
            <a:pPr lvl="1"/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while</a:t>
            </a:r>
            <a:r>
              <a:rPr lang="en-US" b="0" i="0" dirty="0">
                <a:solidFill>
                  <a:srgbClr val="FFFFFF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i="0" dirty="0">
                <a:effectLst/>
                <a:latin typeface="Consolas" panose="020B0609020204030204" pitchFamily="49" charset="0"/>
              </a:rPr>
              <a:t>(</a:t>
            </a:r>
            <a:r>
              <a:rPr lang="en-US" b="0" i="0" dirty="0" err="1">
                <a:effectLst/>
                <a:latin typeface="Consolas" panose="020B0609020204030204" pitchFamily="49" charset="0"/>
              </a:rPr>
              <a:t>i</a:t>
            </a:r>
            <a:r>
              <a:rPr lang="en-US" b="0" i="0" dirty="0">
                <a:effectLst/>
                <a:latin typeface="Consolas" panose="020B0609020204030204" pitchFamily="49" charset="0"/>
              </a:rPr>
              <a:t> &lt; 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US" b="0" i="0" dirty="0">
                <a:effectLst/>
                <a:latin typeface="Consolas" panose="020B0609020204030204" pitchFamily="49" charset="0"/>
              </a:rPr>
              <a:t>) {</a:t>
            </a:r>
            <a:br>
              <a:rPr lang="en-US" dirty="0"/>
            </a:br>
            <a:r>
              <a:rPr lang="en-US" b="0" i="0" dirty="0">
                <a:effectLst/>
                <a:latin typeface="Consolas" panose="020B0609020204030204" pitchFamily="49" charset="0"/>
              </a:rPr>
              <a:t>  text += 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"The number is "</a:t>
            </a:r>
            <a:r>
              <a:rPr lang="en-US" b="0" i="0" dirty="0">
                <a:solidFill>
                  <a:srgbClr val="FFFFFF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i="0" dirty="0">
                <a:effectLst/>
                <a:latin typeface="Consolas" panose="020B0609020204030204" pitchFamily="49" charset="0"/>
              </a:rPr>
              <a:t>+ </a:t>
            </a:r>
            <a:r>
              <a:rPr lang="en-US" b="0" i="0" dirty="0" err="1">
                <a:effectLst/>
                <a:latin typeface="Consolas" panose="020B0609020204030204" pitchFamily="49" charset="0"/>
              </a:rPr>
              <a:t>i</a:t>
            </a:r>
            <a:r>
              <a:rPr lang="en-US" b="0" i="0" dirty="0">
                <a:effectLst/>
                <a:latin typeface="Consolas" panose="020B0609020204030204" pitchFamily="49" charset="0"/>
              </a:rPr>
              <a:t>;</a:t>
            </a:r>
            <a:br>
              <a:rPr lang="en-US" dirty="0"/>
            </a:br>
            <a:r>
              <a:rPr lang="en-US" b="0" i="0" dirty="0">
                <a:effectLst/>
                <a:latin typeface="Consolas" panose="020B0609020204030204" pitchFamily="49" charset="0"/>
              </a:rPr>
              <a:t>  </a:t>
            </a:r>
            <a:r>
              <a:rPr lang="en-US" b="0" i="0" dirty="0" err="1">
                <a:effectLst/>
                <a:latin typeface="Consolas" panose="020B0609020204030204" pitchFamily="49" charset="0"/>
              </a:rPr>
              <a:t>i</a:t>
            </a:r>
            <a:r>
              <a:rPr lang="en-US" b="0" i="0" dirty="0">
                <a:effectLst/>
                <a:latin typeface="Consolas" panose="020B0609020204030204" pitchFamily="49" charset="0"/>
              </a:rPr>
              <a:t>++;</a:t>
            </a:r>
            <a:br>
              <a:rPr lang="en-US" dirty="0"/>
            </a:br>
            <a:r>
              <a:rPr lang="en-US" b="0" i="0" dirty="0">
                <a:effectLst/>
                <a:latin typeface="Consolas" panose="020B0609020204030204" pitchFamily="49" charset="0"/>
              </a:rPr>
              <a:t>}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0E0B88-52B4-4D3A-AD09-6BFFB1DB1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61EC91-C7BF-409A-9FC0-F3682F400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4B7089-CACF-45C0-892A-A350F72B9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375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2C7C9-9584-40CD-9CC7-1C51802BB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 Loop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A576F1-E4B3-4A35-B17E-E1A03BD8FE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highlight>
                  <a:srgbClr val="A6CAF0"/>
                </a:highlight>
              </a:rPr>
              <a:t>&lt;!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DOCTYPE html</a:t>
            </a:r>
            <a:r>
              <a:rPr lang="en-US" sz="1800" dirty="0">
                <a:solidFill>
                  <a:srgbClr val="000000"/>
                </a:solidFill>
                <a:highlight>
                  <a:srgbClr val="A6CAF0"/>
                </a:highlight>
              </a:rPr>
              <a:t>&gt;</a:t>
            </a:r>
            <a:endParaRPr lang="en-US" sz="1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&lt;html&gt;</a:t>
            </a:r>
            <a:endParaRPr lang="en-US" sz="1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&lt;body&gt;</a:t>
            </a:r>
            <a:endParaRPr lang="en-US" sz="1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&lt;h2&gt;</a:t>
            </a:r>
            <a:r>
              <a:rPr lang="en-US" sz="1800" b="1" dirty="0">
                <a:solidFill>
                  <a:srgbClr val="000000"/>
                </a:solidFill>
                <a:highlight>
                  <a:srgbClr val="FFFFFF"/>
                </a:highlight>
              </a:rPr>
              <a:t>JavaScript While Loop</a:t>
            </a: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&lt;/h2&gt;</a:t>
            </a:r>
            <a:endParaRPr lang="en-US" sz="1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&lt;p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0" dirty="0">
                <a:solidFill>
                  <a:srgbClr val="FF0000"/>
                </a:solidFill>
                <a:highlight>
                  <a:srgbClr val="FFFFFF"/>
                </a:highlight>
              </a:rPr>
              <a:t>id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</a:rPr>
              <a:t>=</a:t>
            </a:r>
            <a:r>
              <a:rPr lang="en-US" sz="1800" b="1" dirty="0">
                <a:solidFill>
                  <a:srgbClr val="8000FF"/>
                </a:solidFill>
                <a:highlight>
                  <a:srgbClr val="FFFFFF"/>
                </a:highlight>
              </a:rPr>
              <a:t>"demo"</a:t>
            </a: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&gt;&lt;/p&gt;</a:t>
            </a:r>
            <a:endParaRPr lang="en-US" sz="1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1800" b="0" dirty="0">
                <a:solidFill>
                  <a:srgbClr val="0000FF"/>
                </a:solidFill>
                <a:highlight>
                  <a:srgbClr val="FFFFFF"/>
                </a:highlight>
              </a:rPr>
              <a:t>&lt;script&gt;</a:t>
            </a:r>
            <a:endParaRPr lang="en-US" sz="1800" b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1800" b="1" i="0" dirty="0">
                <a:solidFill>
                  <a:srgbClr val="000080"/>
                </a:solidFill>
                <a:highlight>
                  <a:srgbClr val="F2F4FF"/>
                </a:highlight>
              </a:rPr>
              <a:t>let</a:t>
            </a:r>
            <a:r>
              <a:rPr lang="en-US" sz="1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text </a:t>
            </a:r>
            <a:r>
              <a:rPr lang="en-US" sz="1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=</a:t>
            </a:r>
            <a:r>
              <a:rPr lang="en-US" sz="1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1800" b="0" i="0" dirty="0">
                <a:solidFill>
                  <a:srgbClr val="808080"/>
                </a:solidFill>
                <a:highlight>
                  <a:srgbClr val="F2F4FF"/>
                </a:highlight>
              </a:rPr>
              <a:t>""</a:t>
            </a:r>
            <a:r>
              <a:rPr lang="en-US" sz="1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;</a:t>
            </a:r>
            <a:endParaRPr lang="en-US" sz="1800" b="0" i="0" dirty="0">
              <a:solidFill>
                <a:srgbClr val="000000"/>
              </a:solidFill>
              <a:highlight>
                <a:srgbClr val="F2F4FF"/>
              </a:highlight>
            </a:endParaRPr>
          </a:p>
          <a:p>
            <a:pPr marL="0" indent="0">
              <a:buNone/>
            </a:pPr>
            <a:r>
              <a:rPr lang="en-US" sz="1800" b="1" i="0" dirty="0">
                <a:solidFill>
                  <a:srgbClr val="000080"/>
                </a:solidFill>
                <a:highlight>
                  <a:srgbClr val="F2F4FF"/>
                </a:highlight>
              </a:rPr>
              <a:t>let</a:t>
            </a:r>
            <a:r>
              <a:rPr lang="en-US" sz="1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highlight>
                  <a:srgbClr val="F2F4FF"/>
                </a:highlight>
              </a:rPr>
              <a:t>i</a:t>
            </a:r>
            <a:r>
              <a:rPr lang="en-US" sz="1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1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=</a:t>
            </a:r>
            <a:r>
              <a:rPr lang="en-US" sz="1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1800" b="0" i="0" dirty="0">
                <a:solidFill>
                  <a:srgbClr val="FF0000"/>
                </a:solidFill>
                <a:highlight>
                  <a:srgbClr val="F2F4FF"/>
                </a:highlight>
              </a:rPr>
              <a:t>0</a:t>
            </a:r>
            <a:r>
              <a:rPr lang="en-US" sz="1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;</a:t>
            </a:r>
            <a:endParaRPr lang="en-US" sz="1800" b="0" i="0" dirty="0">
              <a:solidFill>
                <a:srgbClr val="000000"/>
              </a:solidFill>
              <a:highlight>
                <a:srgbClr val="F2F4FF"/>
              </a:highlight>
            </a:endParaRPr>
          </a:p>
          <a:p>
            <a:pPr marL="0" indent="0">
              <a:buNone/>
            </a:pPr>
            <a:r>
              <a:rPr lang="en-US" sz="1800" b="1" i="0" dirty="0">
                <a:solidFill>
                  <a:srgbClr val="000080"/>
                </a:solidFill>
                <a:highlight>
                  <a:srgbClr val="F2F4FF"/>
                </a:highlight>
              </a:rPr>
              <a:t>while</a:t>
            </a:r>
            <a:r>
              <a:rPr lang="en-US" sz="1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1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(</a:t>
            </a:r>
            <a:r>
              <a:rPr lang="en-US" sz="1800" b="0" i="0" dirty="0" err="1">
                <a:solidFill>
                  <a:srgbClr val="000000"/>
                </a:solidFill>
                <a:highlight>
                  <a:srgbClr val="F2F4FF"/>
                </a:highlight>
              </a:rPr>
              <a:t>i</a:t>
            </a:r>
            <a:r>
              <a:rPr lang="en-US" sz="1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1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&lt;</a:t>
            </a:r>
            <a:r>
              <a:rPr lang="en-US" sz="1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1800" b="0" i="0" dirty="0">
                <a:solidFill>
                  <a:srgbClr val="FF0000"/>
                </a:solidFill>
                <a:highlight>
                  <a:srgbClr val="F2F4FF"/>
                </a:highlight>
              </a:rPr>
              <a:t>10</a:t>
            </a:r>
            <a:r>
              <a:rPr lang="en-US" sz="1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)</a:t>
            </a:r>
            <a:r>
              <a:rPr lang="en-US" sz="1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1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{</a:t>
            </a:r>
            <a:endParaRPr lang="en-US" sz="1800" b="0" i="0" dirty="0">
              <a:solidFill>
                <a:srgbClr val="000000"/>
              </a:solidFill>
              <a:highlight>
                <a:srgbClr val="F2F4FF"/>
              </a:highlight>
            </a:endParaRPr>
          </a:p>
          <a:p>
            <a:pPr marL="0" indent="0">
              <a:buNone/>
            </a:pPr>
            <a:r>
              <a:rPr lang="en-US" sz="1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 text </a:t>
            </a:r>
            <a:r>
              <a:rPr lang="en-US" sz="1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+=</a:t>
            </a:r>
            <a:r>
              <a:rPr lang="en-US" sz="1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1800" b="0" i="0" dirty="0">
                <a:solidFill>
                  <a:srgbClr val="808080"/>
                </a:solidFill>
                <a:highlight>
                  <a:srgbClr val="F2F4FF"/>
                </a:highlight>
              </a:rPr>
              <a:t>"&lt;</a:t>
            </a:r>
            <a:r>
              <a:rPr lang="en-US" sz="1800" b="0" i="0" dirty="0" err="1">
                <a:solidFill>
                  <a:srgbClr val="808080"/>
                </a:solidFill>
                <a:highlight>
                  <a:srgbClr val="F2F4FF"/>
                </a:highlight>
              </a:rPr>
              <a:t>br</a:t>
            </a:r>
            <a:r>
              <a:rPr lang="en-US" sz="1800" b="0" i="0" dirty="0">
                <a:solidFill>
                  <a:srgbClr val="808080"/>
                </a:solidFill>
                <a:highlight>
                  <a:srgbClr val="F2F4FF"/>
                </a:highlight>
              </a:rPr>
              <a:t>&gt;The number is "</a:t>
            </a:r>
            <a:r>
              <a:rPr lang="en-US" sz="1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1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+</a:t>
            </a:r>
            <a:r>
              <a:rPr lang="en-US" sz="1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highlight>
                  <a:srgbClr val="F2F4FF"/>
                </a:highlight>
              </a:rPr>
              <a:t>i</a:t>
            </a:r>
            <a:r>
              <a:rPr lang="en-US" sz="1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;</a:t>
            </a:r>
            <a:endParaRPr lang="en-US" sz="1800" b="0" i="0" dirty="0">
              <a:solidFill>
                <a:srgbClr val="000000"/>
              </a:solidFill>
              <a:highlight>
                <a:srgbClr val="F2F4FF"/>
              </a:highlight>
            </a:endParaRPr>
          </a:p>
          <a:p>
            <a:pPr marL="0" indent="0">
              <a:buNone/>
            </a:pPr>
            <a:r>
              <a:rPr lang="en-US" sz="1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 </a:t>
            </a:r>
            <a:r>
              <a:rPr lang="en-US" sz="1800" b="0" i="0" dirty="0" err="1">
                <a:solidFill>
                  <a:srgbClr val="000000"/>
                </a:solidFill>
                <a:highlight>
                  <a:srgbClr val="F2F4FF"/>
                </a:highlight>
              </a:rPr>
              <a:t>i</a:t>
            </a:r>
            <a:r>
              <a:rPr lang="en-US" sz="1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++;}</a:t>
            </a:r>
            <a:endParaRPr lang="en-US" sz="1800" b="0" i="0" dirty="0">
              <a:solidFill>
                <a:srgbClr val="000000"/>
              </a:solidFill>
              <a:highlight>
                <a:srgbClr val="F2F4FF"/>
              </a:highlight>
            </a:endParaRPr>
          </a:p>
          <a:p>
            <a:pPr marL="0" indent="0">
              <a:buNone/>
            </a:pPr>
            <a:r>
              <a:rPr lang="en-US" sz="1800" b="0" i="0" dirty="0" err="1">
                <a:solidFill>
                  <a:srgbClr val="000000"/>
                </a:solidFill>
                <a:highlight>
                  <a:srgbClr val="F2F4FF"/>
                </a:highlight>
              </a:rPr>
              <a:t>document.getElementById</a:t>
            </a:r>
            <a:r>
              <a:rPr lang="en-US" sz="1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(</a:t>
            </a:r>
            <a:r>
              <a:rPr lang="en-US" sz="1800" b="0" i="0" dirty="0">
                <a:solidFill>
                  <a:srgbClr val="808080"/>
                </a:solidFill>
                <a:highlight>
                  <a:srgbClr val="F2F4FF"/>
                </a:highlight>
              </a:rPr>
              <a:t>"demo"</a:t>
            </a:r>
            <a:r>
              <a:rPr lang="en-US" sz="1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).</a:t>
            </a:r>
            <a:r>
              <a:rPr lang="en-US" sz="1800" b="0" i="0" dirty="0" err="1">
                <a:solidFill>
                  <a:srgbClr val="000000"/>
                </a:solidFill>
                <a:highlight>
                  <a:srgbClr val="F2F4FF"/>
                </a:highlight>
              </a:rPr>
              <a:t>innerHTML</a:t>
            </a:r>
            <a:r>
              <a:rPr lang="en-US" sz="1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1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=</a:t>
            </a:r>
            <a:r>
              <a:rPr lang="en-US" sz="1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text</a:t>
            </a:r>
            <a:r>
              <a:rPr lang="en-US" sz="1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;</a:t>
            </a:r>
            <a:endParaRPr lang="en-US" sz="1800" b="0" i="0" dirty="0">
              <a:solidFill>
                <a:srgbClr val="000000"/>
              </a:solidFill>
              <a:highlight>
                <a:srgbClr val="F2F4FF"/>
              </a:highlight>
            </a:endParaRPr>
          </a:p>
          <a:p>
            <a:pPr marL="0" indent="0">
              <a:buNone/>
            </a:pPr>
            <a:r>
              <a:rPr lang="en-US" sz="1800" b="0" i="0" dirty="0">
                <a:solidFill>
                  <a:srgbClr val="0000FF"/>
                </a:solidFill>
                <a:highlight>
                  <a:srgbClr val="FFFFFF"/>
                </a:highlight>
              </a:rPr>
              <a:t>&lt;/script&gt;</a:t>
            </a:r>
            <a:endParaRPr lang="en-US" sz="1800" b="1" i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1800" b="0" i="0" dirty="0">
                <a:solidFill>
                  <a:srgbClr val="0000FF"/>
                </a:solidFill>
                <a:highlight>
                  <a:srgbClr val="FFFFFF"/>
                </a:highlight>
              </a:rPr>
              <a:t>&lt;/body&gt;</a:t>
            </a:r>
            <a:endParaRPr lang="en-US" sz="1800" b="1" i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1800" b="0" i="0" dirty="0">
                <a:solidFill>
                  <a:srgbClr val="0000FF"/>
                </a:solidFill>
                <a:highlight>
                  <a:srgbClr val="FFFFFF"/>
                </a:highlight>
              </a:rPr>
              <a:t>&lt;/html&gt;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232066-B88E-4970-AF62-1C2BD0148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AC88B4-84EE-4F0E-9DAC-66C1C55FF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98AE91-F33D-4034-9BE4-E44C71ADB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555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74958-2F5F-4E14-9ECC-A7CB22EFA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Primality Test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E0EB21-6AB8-4D04-B1C5-26F84C1A1A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144589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  <a:highlight>
                  <a:srgbClr val="FFFFFF"/>
                </a:highlight>
              </a:rPr>
              <a:t>&lt;html&gt;</a:t>
            </a:r>
            <a:endParaRPr lang="en-US" sz="2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&lt;body&gt;</a:t>
            </a:r>
            <a:endParaRPr lang="en-US" sz="2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&lt;h2&gt;</a:t>
            </a:r>
            <a:r>
              <a:rPr lang="en-US" sz="2800" b="1" dirty="0">
                <a:solidFill>
                  <a:srgbClr val="000000"/>
                </a:solidFill>
                <a:highlight>
                  <a:srgbClr val="FFFFFF"/>
                </a:highlight>
              </a:rPr>
              <a:t>Prime Test Page</a:t>
            </a: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&lt;/h2&gt;</a:t>
            </a:r>
            <a:endParaRPr lang="en-US" sz="2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&lt;h1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800" b="0" dirty="0">
                <a:solidFill>
                  <a:srgbClr val="FF0000"/>
                </a:solidFill>
                <a:highlight>
                  <a:srgbClr val="FFFFFF"/>
                </a:highlight>
              </a:rPr>
              <a:t>id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=</a:t>
            </a:r>
            <a:r>
              <a:rPr lang="en-US" sz="2800" b="1" dirty="0">
                <a:solidFill>
                  <a:srgbClr val="8000FF"/>
                </a:solidFill>
                <a:highlight>
                  <a:srgbClr val="FFFFFF"/>
                </a:highlight>
              </a:rPr>
              <a:t>"demo1"</a:t>
            </a: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&gt;&lt;/h1&gt;</a:t>
            </a:r>
            <a:endParaRPr lang="en-US" sz="2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&lt;h1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800" b="0" dirty="0">
                <a:solidFill>
                  <a:srgbClr val="FF0000"/>
                </a:solidFill>
                <a:highlight>
                  <a:srgbClr val="FFFFFF"/>
                </a:highlight>
              </a:rPr>
              <a:t>id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=</a:t>
            </a:r>
            <a:r>
              <a:rPr lang="en-US" sz="2800" b="1" dirty="0">
                <a:solidFill>
                  <a:srgbClr val="8000FF"/>
                </a:solidFill>
                <a:highlight>
                  <a:srgbClr val="FFFFFF"/>
                </a:highlight>
              </a:rPr>
              <a:t>"demo2"</a:t>
            </a: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&gt;&lt;/h1&gt;</a:t>
            </a:r>
            <a:endParaRPr lang="en-US" sz="2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&lt;script&gt;</a:t>
            </a:r>
            <a:endParaRPr lang="en-US" sz="2800" b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2800" b="1" i="0" dirty="0">
                <a:solidFill>
                  <a:srgbClr val="000080"/>
                </a:solidFill>
                <a:highlight>
                  <a:srgbClr val="F2F4FF"/>
                </a:highlight>
              </a:rPr>
              <a:t>var</a:t>
            </a:r>
            <a:r>
              <a:rPr lang="en-US" sz="2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number </a:t>
            </a:r>
            <a:r>
              <a:rPr lang="en-US" sz="2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=</a:t>
            </a:r>
            <a:r>
              <a:rPr lang="en-US" sz="2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highlight>
                  <a:srgbClr val="F2F4FF"/>
                </a:highlight>
              </a:rPr>
              <a:t>window.prompt</a:t>
            </a:r>
            <a:r>
              <a:rPr lang="en-US" sz="2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(</a:t>
            </a:r>
            <a:r>
              <a:rPr lang="en-US" sz="2800" b="0" i="0" dirty="0">
                <a:solidFill>
                  <a:srgbClr val="808080"/>
                </a:solidFill>
                <a:highlight>
                  <a:srgbClr val="F2F4FF"/>
                </a:highlight>
              </a:rPr>
              <a:t>"Enter your number: "</a:t>
            </a:r>
            <a:r>
              <a:rPr lang="en-US" sz="2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);</a:t>
            </a:r>
            <a:endParaRPr lang="en-US" sz="2800" b="0" i="0" dirty="0">
              <a:solidFill>
                <a:srgbClr val="000000"/>
              </a:solidFill>
              <a:highlight>
                <a:srgbClr val="F2F4FF"/>
              </a:highlight>
            </a:endParaRPr>
          </a:p>
          <a:p>
            <a:pPr marL="0" indent="0">
              <a:buNone/>
            </a:pPr>
            <a:r>
              <a:rPr lang="en-US" sz="2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alert</a:t>
            </a:r>
            <a:r>
              <a:rPr lang="en-US" sz="2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(</a:t>
            </a:r>
            <a:r>
              <a:rPr lang="en-US" sz="2800" b="0" i="0" dirty="0">
                <a:solidFill>
                  <a:srgbClr val="808080"/>
                </a:solidFill>
                <a:highlight>
                  <a:srgbClr val="F2F4FF"/>
                </a:highlight>
              </a:rPr>
              <a:t>"Your number is "</a:t>
            </a:r>
            <a:r>
              <a:rPr lang="en-US" sz="2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2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+</a:t>
            </a:r>
            <a:r>
              <a:rPr lang="en-US" sz="2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number</a:t>
            </a:r>
            <a:r>
              <a:rPr lang="en-US" sz="2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);</a:t>
            </a:r>
            <a:endParaRPr lang="en-US" sz="2800" b="0" i="0" dirty="0">
              <a:solidFill>
                <a:srgbClr val="000000"/>
              </a:solidFill>
              <a:highlight>
                <a:srgbClr val="F2F4FF"/>
              </a:highlight>
            </a:endParaRPr>
          </a:p>
          <a:p>
            <a:pPr marL="0" indent="0">
              <a:buNone/>
            </a:pPr>
            <a:r>
              <a:rPr lang="en-US" sz="2800" b="0" i="0" dirty="0" err="1">
                <a:solidFill>
                  <a:srgbClr val="000000"/>
                </a:solidFill>
                <a:highlight>
                  <a:srgbClr val="F2F4FF"/>
                </a:highlight>
              </a:rPr>
              <a:t>document.getElementById</a:t>
            </a:r>
            <a:r>
              <a:rPr lang="en-US" sz="2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(</a:t>
            </a:r>
            <a:r>
              <a:rPr lang="en-US" sz="2800" b="0" i="0" dirty="0">
                <a:solidFill>
                  <a:srgbClr val="808080"/>
                </a:solidFill>
                <a:highlight>
                  <a:srgbClr val="F2F4FF"/>
                </a:highlight>
              </a:rPr>
              <a:t>"demo1"</a:t>
            </a:r>
            <a:r>
              <a:rPr lang="en-US" sz="2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).</a:t>
            </a:r>
            <a:r>
              <a:rPr lang="en-US" sz="2800" b="0" i="0" dirty="0" err="1">
                <a:solidFill>
                  <a:srgbClr val="000000"/>
                </a:solidFill>
                <a:highlight>
                  <a:srgbClr val="F2F4FF"/>
                </a:highlight>
              </a:rPr>
              <a:t>innerHTML</a:t>
            </a:r>
            <a:r>
              <a:rPr lang="en-US" sz="2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2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=</a:t>
            </a:r>
            <a:r>
              <a:rPr lang="en-US" sz="2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2800" b="0" i="0" dirty="0">
                <a:solidFill>
                  <a:srgbClr val="808080"/>
                </a:solidFill>
                <a:highlight>
                  <a:srgbClr val="F2F4FF"/>
                </a:highlight>
              </a:rPr>
              <a:t>'Is '</a:t>
            </a:r>
            <a:r>
              <a:rPr lang="en-US" sz="2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+</a:t>
            </a:r>
            <a:r>
              <a:rPr lang="en-US" sz="2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number </a:t>
            </a:r>
            <a:r>
              <a:rPr lang="en-US" sz="2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+</a:t>
            </a:r>
            <a:r>
              <a:rPr lang="en-US" sz="28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2800" b="0" i="0" dirty="0">
                <a:solidFill>
                  <a:srgbClr val="808080"/>
                </a:solidFill>
                <a:highlight>
                  <a:srgbClr val="F2F4FF"/>
                </a:highlight>
              </a:rPr>
              <a:t>' Prime?'</a:t>
            </a:r>
            <a:r>
              <a:rPr lang="en-US" sz="2800" b="1" i="0" dirty="0">
                <a:solidFill>
                  <a:srgbClr val="000000"/>
                </a:solidFill>
                <a:highlight>
                  <a:srgbClr val="F2F4FF"/>
                </a:highlight>
              </a:rPr>
              <a:t>;</a:t>
            </a:r>
            <a:endParaRPr lang="en-US" sz="2800" b="0" i="0" dirty="0">
              <a:solidFill>
                <a:srgbClr val="000000"/>
              </a:solidFill>
              <a:highlight>
                <a:srgbClr val="F2F4FF"/>
              </a:highlight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5E6D9E-C1BA-4ED4-8A2F-42AAB654F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B525C-B327-4227-85E8-AC4B07D8F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6A7F8-D196-4A2D-A967-975B76E8B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E49ADD0-E0EA-4E4F-907A-868E2110E58B}"/>
              </a:ext>
            </a:extLst>
          </p:cNvPr>
          <p:cNvSpPr txBox="1">
            <a:spLocks/>
          </p:cNvSpPr>
          <p:nvPr/>
        </p:nvSpPr>
        <p:spPr>
          <a:xfrm>
            <a:off x="6209211" y="1825625"/>
            <a:ext cx="5144589" cy="435133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 cmpd="thickThin">
            <a:solidFill>
              <a:srgbClr val="002060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function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isPrime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(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number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)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{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highlight>
                <a:srgbClr val="F2F4FF"/>
              </a:highlight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let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num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=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number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;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highlight>
                <a:srgbClr val="F2F4FF"/>
              </a:highlight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 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if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(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num 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&lt;=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3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)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return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num 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&gt;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1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;</a:t>
            </a:r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highlight>
                <a:srgbClr val="F2F4FF"/>
              </a:highlight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 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 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if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((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num 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%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2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===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0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)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||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(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num 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%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3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===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0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))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return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false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;</a:t>
            </a:r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highlight>
                <a:srgbClr val="F2F4FF"/>
              </a:highlight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  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let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count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=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5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;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highlight>
                <a:srgbClr val="F2F4FF"/>
              </a:highlight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  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while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(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Math.pow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(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count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,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2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)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&lt;=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num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)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{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highlight>
                <a:srgbClr val="F2F4FF"/>
              </a:highlight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  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if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(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num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%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count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===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0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||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num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%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(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count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+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2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)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===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0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)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return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false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;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highlight>
                <a:srgbClr val="F2F4FF"/>
              </a:highlight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  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sa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=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count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;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highlight>
                <a:srgbClr val="F2F4FF"/>
              </a:highlight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   count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+=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6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;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}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highlight>
                <a:srgbClr val="F2F4FF"/>
              </a:highlight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  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return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true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;}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highlight>
                <a:srgbClr val="F2F4FF"/>
              </a:highlight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document.getElementById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(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"demo2"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).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innerHTML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=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'Answer is '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+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isPrime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(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number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2F4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);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highlight>
                <a:srgbClr val="F2F4FF"/>
              </a:highlight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highlight>
                  <a:srgbClr val="FFFF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&lt;/script&gt;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highlight>
                <a:srgbClr val="FFFFFF"/>
              </a:highlight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highlight>
                  <a:srgbClr val="FFFF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&lt;/body&gt;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highlight>
                <a:srgbClr val="FFFFFF"/>
              </a:highlight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highlight>
                  <a:srgbClr val="FFFFFF"/>
                </a:highlight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&lt;/html&gt;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highlight>
                <a:srgbClr val="FFFFFF"/>
              </a:highlight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027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CB58D-435B-4EDA-9DDF-28341931D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Show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DB690-D2CA-4783-B008-37B36C06C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5400" dirty="0">
                <a:solidFill>
                  <a:srgbClr val="FF0000"/>
                </a:solidFill>
              </a:rPr>
              <a:t>Try it Yourself !</a:t>
            </a:r>
          </a:p>
          <a:p>
            <a:pPr marL="0" indent="0" algn="ctr">
              <a:buNone/>
            </a:pPr>
            <a:r>
              <a:rPr lang="en-US" sz="5400" dirty="0">
                <a:solidFill>
                  <a:srgbClr val="0070C0"/>
                </a:solidFill>
              </a:rPr>
              <a:t>alsabhany@uoa.edu.iq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CDB569-C780-4CE8-83D6-5783A7722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CCFA7B-1835-4009-8513-D47851546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D384E9-6F34-4300-835D-C11D3F474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349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233D8-E3B6-4634-A7C4-714078755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Hello World! Example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AF296B-D2BA-4FAC-B03C-92BC2977F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&lt;!DOCTYPE html&gt;</a:t>
            </a:r>
          </a:p>
          <a:p>
            <a:pPr marL="0" indent="0">
              <a:buNone/>
            </a:pPr>
            <a:r>
              <a:rPr lang="en-US" dirty="0"/>
              <a:t>&lt;html&gt;</a:t>
            </a:r>
          </a:p>
          <a:p>
            <a:pPr marL="0" indent="0">
              <a:buNone/>
            </a:pPr>
            <a:r>
              <a:rPr lang="en-US" dirty="0"/>
              <a:t>&lt;body&gt;</a:t>
            </a:r>
          </a:p>
          <a:p>
            <a:pPr marL="0" indent="0">
              <a:buNone/>
            </a:pPr>
            <a:r>
              <a:rPr lang="en-US" dirty="0"/>
              <a:t>&lt;h2&gt;My First JavaScript&lt;/h2&gt;</a:t>
            </a:r>
          </a:p>
          <a:p>
            <a:pPr marL="0" indent="0">
              <a:buNone/>
            </a:pPr>
            <a:r>
              <a:rPr lang="en-US" dirty="0"/>
              <a:t>&lt;button type="button"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onclick="</a:t>
            </a:r>
            <a:r>
              <a:rPr lang="en-US" dirty="0" err="1">
                <a:solidFill>
                  <a:srgbClr val="0070C0"/>
                </a:solidFill>
              </a:rPr>
              <a:t>document.getElementById</a:t>
            </a:r>
            <a:r>
              <a:rPr lang="en-US" dirty="0">
                <a:solidFill>
                  <a:srgbClr val="0070C0"/>
                </a:solidFill>
              </a:rPr>
              <a:t>('demo').</a:t>
            </a:r>
            <a:r>
              <a:rPr lang="en-US" dirty="0" err="1">
                <a:solidFill>
                  <a:srgbClr val="0070C0"/>
                </a:solidFill>
              </a:rPr>
              <a:t>innerHTML</a:t>
            </a:r>
            <a:r>
              <a:rPr lang="en-US" dirty="0">
                <a:solidFill>
                  <a:srgbClr val="0070C0"/>
                </a:solidFill>
              </a:rPr>
              <a:t> = 'Hello World!'"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Click me&lt;/button&gt;</a:t>
            </a:r>
          </a:p>
          <a:p>
            <a:pPr marL="0" indent="0">
              <a:buNone/>
            </a:pPr>
            <a:r>
              <a:rPr lang="en-US" dirty="0"/>
              <a:t>&lt;p id="</a:t>
            </a:r>
            <a:r>
              <a:rPr lang="en-US" dirty="0">
                <a:solidFill>
                  <a:srgbClr val="0070C0"/>
                </a:solidFill>
              </a:rPr>
              <a:t>demo</a:t>
            </a:r>
            <a:r>
              <a:rPr lang="en-US" dirty="0"/>
              <a:t>"&gt;&lt;/p&gt;</a:t>
            </a:r>
          </a:p>
          <a:p>
            <a:pPr marL="0" indent="0">
              <a:buNone/>
            </a:pPr>
            <a:r>
              <a:rPr lang="en-US" dirty="0"/>
              <a:t>&lt;/body&gt;</a:t>
            </a:r>
          </a:p>
          <a:p>
            <a:pPr marL="0" indent="0">
              <a:buNone/>
            </a:pPr>
            <a:r>
              <a:rPr lang="en-US" dirty="0"/>
              <a:t>&lt;/html&gt;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7702F-34E0-46E6-9965-A0CD84370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D7F15-658C-4304-B369-E97E75DCD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ECCEB7-9C04-455F-913B-3B679EBFC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822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1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3DDE1-E1B5-4B19-93FC-C3A432560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embed JavaScript in Web </a:t>
            </a:r>
            <a:r>
              <a:rPr lang="en-US" dirty="0" err="1"/>
              <a:t>Pgaes</a:t>
            </a:r>
            <a:br>
              <a:rPr lang="en-US" dirty="0"/>
            </a:br>
            <a:r>
              <a:rPr lang="en-US" dirty="0"/>
              <a:t>-The internal way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DAC8D-2E55-4D3F-82F3-C053AC91F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JavaScript Functions and Events</a:t>
            </a:r>
          </a:p>
          <a:p>
            <a:pPr lvl="1"/>
            <a:r>
              <a:rPr lang="en-US" dirty="0"/>
              <a:t>A JavaScript function is a block of JavaScript code, that can be executed when "called" for.</a:t>
            </a:r>
          </a:p>
          <a:p>
            <a:pPr lvl="1"/>
            <a:r>
              <a:rPr lang="en-US" dirty="0"/>
              <a:t>For example, a function can be called when an event occurs, like when the user clicks a button.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&lt;script&gt; Tag</a:t>
            </a:r>
          </a:p>
          <a:p>
            <a:pPr lvl="1"/>
            <a:r>
              <a:rPr lang="en-US" dirty="0"/>
              <a:t>In HTML, JavaScript code is inserted between &lt;script&gt; and &lt;/script&gt; tags.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JavaScript in &lt;head&gt; or &lt;body&gt;</a:t>
            </a:r>
          </a:p>
          <a:p>
            <a:pPr lvl="1"/>
            <a:r>
              <a:rPr lang="en-US" dirty="0"/>
              <a:t>You can place any number of scripts in an HTML document.</a:t>
            </a:r>
          </a:p>
          <a:p>
            <a:pPr lvl="1"/>
            <a:r>
              <a:rPr lang="en-US" dirty="0"/>
              <a:t>Scripts can be placed in the &lt;body&gt;, or in the &lt;head&gt; section of an HTML page, or in both.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0D0FF6-A768-4B12-83D4-28C04A9C0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BA9D9C-5158-435F-A474-452175194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136612-9013-4838-AF7D-5D536FE61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894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3DDE1-E1B5-4B19-93FC-C3A432560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embed JavaScript in Web </a:t>
            </a:r>
            <a:r>
              <a:rPr lang="en-US" dirty="0" err="1"/>
              <a:t>Pgaes</a:t>
            </a:r>
            <a:br>
              <a:rPr lang="en-US" dirty="0"/>
            </a:br>
            <a:r>
              <a:rPr lang="en-US" dirty="0"/>
              <a:t>-</a:t>
            </a:r>
            <a:r>
              <a:rPr lang="en-US" dirty="0">
                <a:solidFill>
                  <a:srgbClr val="0070C0"/>
                </a:solidFill>
              </a:rPr>
              <a:t>External</a:t>
            </a:r>
            <a:r>
              <a:rPr lang="en-US" dirty="0"/>
              <a:t> JavaScript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DAC8D-2E55-4D3F-82F3-C053AC91F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Scripts can also be placed in external files:</a:t>
            </a:r>
          </a:p>
          <a:p>
            <a:r>
              <a:rPr lang="en-US" dirty="0"/>
              <a:t>External scripts are practical when the same code is used in many different web pages.</a:t>
            </a:r>
          </a:p>
          <a:p>
            <a:r>
              <a:rPr lang="en-US" dirty="0"/>
              <a:t>JavaScript files have the file extension .</a:t>
            </a:r>
            <a:r>
              <a:rPr lang="en-US" dirty="0" err="1"/>
              <a:t>js</a:t>
            </a:r>
            <a:r>
              <a:rPr lang="en-US" dirty="0"/>
              <a:t>.</a:t>
            </a:r>
          </a:p>
          <a:p>
            <a:r>
              <a:rPr lang="en-US" dirty="0"/>
              <a:t>To use an external script, put the name of the script file in the </a:t>
            </a:r>
            <a:r>
              <a:rPr lang="en-US" dirty="0" err="1"/>
              <a:t>src</a:t>
            </a:r>
            <a:r>
              <a:rPr lang="en-US" dirty="0"/>
              <a:t> (source) attribute of a &lt;script&gt; tag:</a:t>
            </a:r>
          </a:p>
          <a:p>
            <a:r>
              <a:rPr lang="en-US" dirty="0"/>
              <a:t>Example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&lt;script </a:t>
            </a:r>
            <a:r>
              <a:rPr lang="en-US" dirty="0" err="1">
                <a:solidFill>
                  <a:srgbClr val="0070C0"/>
                </a:solidFill>
              </a:rPr>
              <a:t>src</a:t>
            </a:r>
            <a:r>
              <a:rPr lang="en-US" dirty="0">
                <a:solidFill>
                  <a:srgbClr val="0070C0"/>
                </a:solidFill>
              </a:rPr>
              <a:t>="myScript.js"&gt;&lt;/script&gt; </a:t>
            </a:r>
            <a:r>
              <a:rPr lang="en-US" dirty="0">
                <a:solidFill>
                  <a:srgbClr val="FF0000"/>
                </a:solidFill>
              </a:rPr>
              <a:t>(Local file)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&lt;script </a:t>
            </a:r>
            <a:r>
              <a:rPr lang="en-US" dirty="0" err="1">
                <a:solidFill>
                  <a:srgbClr val="0070C0"/>
                </a:solidFill>
              </a:rPr>
              <a:t>src</a:t>
            </a:r>
            <a:r>
              <a:rPr lang="en-US" dirty="0">
                <a:solidFill>
                  <a:srgbClr val="0070C0"/>
                </a:solidFill>
              </a:rPr>
              <a:t>="https://www.w3schools.com/js/myScript.js"&gt;&lt;/script&gt; </a:t>
            </a:r>
            <a:r>
              <a:rPr lang="en-US" dirty="0">
                <a:solidFill>
                  <a:srgbClr val="FF0000"/>
                </a:solidFill>
              </a:rPr>
              <a:t>(URL)</a:t>
            </a:r>
          </a:p>
          <a:p>
            <a:r>
              <a:rPr lang="en-US" dirty="0"/>
              <a:t>External JavaScript Advantages</a:t>
            </a:r>
          </a:p>
          <a:p>
            <a:pPr lvl="1"/>
            <a:r>
              <a:rPr lang="en-US" dirty="0"/>
              <a:t>Placing scripts in external files has some advantages:</a:t>
            </a:r>
          </a:p>
          <a:p>
            <a:pPr lvl="1"/>
            <a:r>
              <a:rPr lang="en-US" dirty="0"/>
              <a:t>It separates HTML and code</a:t>
            </a:r>
          </a:p>
          <a:p>
            <a:pPr lvl="1"/>
            <a:r>
              <a:rPr lang="en-US" dirty="0"/>
              <a:t>It makes HTML and JavaScript easier to read and maintain</a:t>
            </a:r>
          </a:p>
          <a:p>
            <a:pPr lvl="1"/>
            <a:r>
              <a:rPr lang="en-US" dirty="0"/>
              <a:t>Cached JavaScript files can speed up page loads</a:t>
            </a:r>
          </a:p>
          <a:p>
            <a:pPr lvl="1"/>
            <a:endParaRPr lang="en-US" dirty="0">
              <a:solidFill>
                <a:srgbClr val="0070C0"/>
              </a:solidFill>
            </a:endParaRPr>
          </a:p>
          <a:p>
            <a:pPr lvl="1"/>
            <a:endParaRPr lang="en-US" dirty="0">
              <a:solidFill>
                <a:srgbClr val="0070C0"/>
              </a:solidFill>
            </a:endParaRP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0D0FF6-A768-4B12-83D4-28C04A9C0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BA9D9C-5158-435F-A474-452175194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136612-9013-4838-AF7D-5D536FE61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292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D6756-0A0F-4BE5-BF6B-4D8026BDF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My First JavaScript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005EE-C5BA-4DAB-B6CE-D9074FF0E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&lt;!DOCTYPE html&gt;</a:t>
            </a:r>
          </a:p>
          <a:p>
            <a:pPr marL="0" indent="0">
              <a:buNone/>
            </a:pPr>
            <a:r>
              <a:rPr lang="en-US" dirty="0"/>
              <a:t>&lt;html&gt;</a:t>
            </a:r>
          </a:p>
          <a:p>
            <a:pPr marL="0" indent="0">
              <a:buNone/>
            </a:pPr>
            <a:r>
              <a:rPr lang="en-US" dirty="0"/>
              <a:t>&lt;body&gt;</a:t>
            </a:r>
          </a:p>
          <a:p>
            <a:pPr marL="0" indent="0">
              <a:buNone/>
            </a:pPr>
            <a:r>
              <a:rPr lang="en-US" dirty="0"/>
              <a:t>&lt;h2&gt;JavaScript in Body&lt;/h2&gt;</a:t>
            </a:r>
          </a:p>
          <a:p>
            <a:pPr marL="0" indent="0">
              <a:buNone/>
            </a:pPr>
            <a:r>
              <a:rPr lang="en-US" dirty="0"/>
              <a:t>&lt;p </a:t>
            </a:r>
            <a:r>
              <a:rPr lang="en-US" dirty="0">
                <a:solidFill>
                  <a:srgbClr val="0070C0"/>
                </a:solidFill>
              </a:rPr>
              <a:t>id="</a:t>
            </a:r>
            <a:r>
              <a:rPr lang="en-US" dirty="0">
                <a:solidFill>
                  <a:srgbClr val="FF0000"/>
                </a:solidFill>
              </a:rPr>
              <a:t>demo</a:t>
            </a:r>
            <a:r>
              <a:rPr lang="en-US" dirty="0">
                <a:solidFill>
                  <a:srgbClr val="0070C0"/>
                </a:solidFill>
              </a:rPr>
              <a:t>"</a:t>
            </a:r>
            <a:r>
              <a:rPr lang="en-US" dirty="0"/>
              <a:t>&gt;&lt;/p&gt;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&lt;script&gt;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0070C0"/>
                </a:solidFill>
              </a:rPr>
              <a:t>document.getElementById</a:t>
            </a:r>
            <a:r>
              <a:rPr lang="en-US" dirty="0">
                <a:solidFill>
                  <a:srgbClr val="0070C0"/>
                </a:solidFill>
              </a:rPr>
              <a:t>("</a:t>
            </a:r>
            <a:r>
              <a:rPr lang="en-US" dirty="0">
                <a:solidFill>
                  <a:srgbClr val="FF0000"/>
                </a:solidFill>
              </a:rPr>
              <a:t>demo</a:t>
            </a:r>
            <a:r>
              <a:rPr lang="en-US" dirty="0">
                <a:solidFill>
                  <a:srgbClr val="0070C0"/>
                </a:solidFill>
              </a:rPr>
              <a:t>").</a:t>
            </a:r>
            <a:r>
              <a:rPr lang="en-US" dirty="0" err="1">
                <a:solidFill>
                  <a:srgbClr val="0070C0"/>
                </a:solidFill>
              </a:rPr>
              <a:t>innerHTML</a:t>
            </a:r>
            <a:r>
              <a:rPr lang="en-US" dirty="0">
                <a:solidFill>
                  <a:srgbClr val="0070C0"/>
                </a:solidFill>
              </a:rPr>
              <a:t> = "My First JavaScript";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&lt;/script&gt;</a:t>
            </a:r>
          </a:p>
          <a:p>
            <a:pPr marL="0" indent="0">
              <a:buNone/>
            </a:pPr>
            <a:r>
              <a:rPr lang="en-US" dirty="0"/>
              <a:t>&lt;/body&gt;</a:t>
            </a:r>
          </a:p>
          <a:p>
            <a:pPr marL="0" indent="0">
              <a:buNone/>
            </a:pPr>
            <a:r>
              <a:rPr lang="en-US" dirty="0"/>
              <a:t>&lt;/html&gt;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A703B0-3056-4056-B641-EEA85F6B2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D9545-7D33-436C-A3E0-A2C9F1E64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10FA23-2F11-4287-888F-9CB1B441D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51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2578A-DC0E-46F8-8494-BB968BFCF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 in &lt;head&gt;</a:t>
            </a:r>
            <a:br>
              <a:rPr lang="en-US" dirty="0"/>
            </a:br>
            <a:r>
              <a:rPr lang="en-US" dirty="0"/>
              <a:t>- &lt;Body&gt;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CC8C4C-EDF9-4EB7-B255-6C3D94EF1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4000" dirty="0">
                <a:solidFill>
                  <a:srgbClr val="0000FF"/>
                </a:solidFill>
                <a:highlight>
                  <a:srgbClr val="FFFFFF"/>
                </a:highlight>
              </a:rPr>
              <a:t>&lt;html&gt;</a:t>
            </a:r>
            <a:endParaRPr lang="en-US" sz="40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4000" b="0" dirty="0">
                <a:solidFill>
                  <a:srgbClr val="0000FF"/>
                </a:solidFill>
                <a:highlight>
                  <a:srgbClr val="FFFFFF"/>
                </a:highlight>
              </a:rPr>
              <a:t>&lt;head&gt;</a:t>
            </a:r>
            <a:endParaRPr lang="en-US" sz="40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4000" b="0" dirty="0">
                <a:solidFill>
                  <a:srgbClr val="0000FF"/>
                </a:solidFill>
                <a:highlight>
                  <a:srgbClr val="FFFFFF"/>
                </a:highlight>
              </a:rPr>
              <a:t>&lt;script&gt;</a:t>
            </a:r>
            <a:endParaRPr lang="en-US" sz="4000" b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4000" b="1" i="0" dirty="0">
                <a:solidFill>
                  <a:srgbClr val="000080"/>
                </a:solidFill>
                <a:highlight>
                  <a:srgbClr val="F2F4FF"/>
                </a:highlight>
              </a:rPr>
              <a:t>function</a:t>
            </a:r>
            <a:r>
              <a:rPr lang="en-US" sz="40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4000" b="0" i="0" dirty="0" err="1">
                <a:solidFill>
                  <a:srgbClr val="000000"/>
                </a:solidFill>
                <a:highlight>
                  <a:srgbClr val="F2F4FF"/>
                </a:highlight>
              </a:rPr>
              <a:t>myFunction</a:t>
            </a:r>
            <a:r>
              <a:rPr lang="en-US" sz="4000" b="1" i="0" dirty="0">
                <a:solidFill>
                  <a:srgbClr val="000000"/>
                </a:solidFill>
                <a:highlight>
                  <a:srgbClr val="F2F4FF"/>
                </a:highlight>
              </a:rPr>
              <a:t>()</a:t>
            </a:r>
            <a:r>
              <a:rPr lang="en-US" sz="40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4000" b="1" i="0" dirty="0">
                <a:solidFill>
                  <a:srgbClr val="000000"/>
                </a:solidFill>
                <a:highlight>
                  <a:srgbClr val="F2F4FF"/>
                </a:highlight>
              </a:rPr>
              <a:t>{</a:t>
            </a:r>
            <a:endParaRPr lang="en-US" sz="4000" b="0" i="0" dirty="0">
              <a:solidFill>
                <a:srgbClr val="000000"/>
              </a:solidFill>
              <a:highlight>
                <a:srgbClr val="F2F4FF"/>
              </a:highlight>
            </a:endParaRPr>
          </a:p>
          <a:p>
            <a:pPr marL="0" indent="0">
              <a:buNone/>
            </a:pPr>
            <a:r>
              <a:rPr lang="en-US" sz="40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 </a:t>
            </a:r>
            <a:r>
              <a:rPr lang="en-US" sz="4000" b="0" i="0" dirty="0" err="1">
                <a:solidFill>
                  <a:srgbClr val="000000"/>
                </a:solidFill>
                <a:highlight>
                  <a:srgbClr val="F2F4FF"/>
                </a:highlight>
              </a:rPr>
              <a:t>document.getElementById</a:t>
            </a:r>
            <a:r>
              <a:rPr lang="en-US" sz="4000" b="1" i="0" dirty="0">
                <a:solidFill>
                  <a:srgbClr val="000000"/>
                </a:solidFill>
                <a:highlight>
                  <a:srgbClr val="F2F4FF"/>
                </a:highlight>
              </a:rPr>
              <a:t>(</a:t>
            </a:r>
            <a:r>
              <a:rPr lang="en-US" sz="4000" b="0" i="0" dirty="0">
                <a:solidFill>
                  <a:srgbClr val="808080"/>
                </a:solidFill>
                <a:highlight>
                  <a:srgbClr val="F2F4FF"/>
                </a:highlight>
              </a:rPr>
              <a:t>"demo"</a:t>
            </a:r>
            <a:r>
              <a:rPr lang="en-US" sz="4000" b="1" i="0" dirty="0">
                <a:solidFill>
                  <a:srgbClr val="000000"/>
                </a:solidFill>
                <a:highlight>
                  <a:srgbClr val="F2F4FF"/>
                </a:highlight>
              </a:rPr>
              <a:t>).</a:t>
            </a:r>
            <a:r>
              <a:rPr lang="en-US" sz="4000" b="0" i="0" dirty="0" err="1">
                <a:solidFill>
                  <a:srgbClr val="000000"/>
                </a:solidFill>
                <a:highlight>
                  <a:srgbClr val="F2F4FF"/>
                </a:highlight>
              </a:rPr>
              <a:t>innerHTML</a:t>
            </a:r>
            <a:r>
              <a:rPr lang="en-US" sz="40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4000" b="1" i="0" dirty="0">
                <a:solidFill>
                  <a:srgbClr val="000000"/>
                </a:solidFill>
                <a:highlight>
                  <a:srgbClr val="F2F4FF"/>
                </a:highlight>
              </a:rPr>
              <a:t>=</a:t>
            </a:r>
            <a:r>
              <a:rPr lang="en-US" sz="4000" b="0" i="0" dirty="0">
                <a:solidFill>
                  <a:srgbClr val="000000"/>
                </a:solidFill>
                <a:highlight>
                  <a:srgbClr val="F2F4FF"/>
                </a:highlight>
              </a:rPr>
              <a:t> </a:t>
            </a:r>
            <a:r>
              <a:rPr lang="en-US" sz="4000" b="0" i="0" dirty="0">
                <a:solidFill>
                  <a:srgbClr val="808080"/>
                </a:solidFill>
                <a:highlight>
                  <a:srgbClr val="F2F4FF"/>
                </a:highlight>
              </a:rPr>
              <a:t>"Paragraph changed."</a:t>
            </a:r>
            <a:r>
              <a:rPr lang="en-US" sz="4000" b="1" i="0" dirty="0">
                <a:solidFill>
                  <a:srgbClr val="000000"/>
                </a:solidFill>
                <a:highlight>
                  <a:srgbClr val="F2F4FF"/>
                </a:highlight>
              </a:rPr>
              <a:t>;}</a:t>
            </a:r>
            <a:endParaRPr lang="en-US" sz="4000" b="0" i="0" dirty="0">
              <a:solidFill>
                <a:srgbClr val="000000"/>
              </a:solidFill>
              <a:highlight>
                <a:srgbClr val="F2F4FF"/>
              </a:highlight>
            </a:endParaRPr>
          </a:p>
          <a:p>
            <a:pPr marL="0" indent="0">
              <a:buNone/>
            </a:pPr>
            <a:r>
              <a:rPr lang="en-US" sz="4000" b="0" i="0" dirty="0">
                <a:solidFill>
                  <a:srgbClr val="0000FF"/>
                </a:solidFill>
                <a:highlight>
                  <a:srgbClr val="FFFFFF"/>
                </a:highlight>
              </a:rPr>
              <a:t>&lt;/script&gt;</a:t>
            </a:r>
            <a:endParaRPr lang="en-US" sz="4000" b="1" i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4000" b="0" i="0" dirty="0">
                <a:solidFill>
                  <a:srgbClr val="0000FF"/>
                </a:solidFill>
                <a:highlight>
                  <a:srgbClr val="FFFFFF"/>
                </a:highlight>
              </a:rPr>
              <a:t>&lt;/head&gt;</a:t>
            </a:r>
            <a:endParaRPr lang="en-US" sz="4000" b="1" i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4000" b="0" i="0" dirty="0">
                <a:solidFill>
                  <a:srgbClr val="0000FF"/>
                </a:solidFill>
                <a:highlight>
                  <a:srgbClr val="FFFFFF"/>
                </a:highlight>
              </a:rPr>
              <a:t>&lt;body&gt;</a:t>
            </a:r>
            <a:endParaRPr lang="en-US" sz="4000" b="1" i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4000" b="0" i="0" dirty="0">
                <a:solidFill>
                  <a:srgbClr val="0000FF"/>
                </a:solidFill>
                <a:highlight>
                  <a:srgbClr val="FFFFFF"/>
                </a:highlight>
              </a:rPr>
              <a:t>&lt;h2&gt;</a:t>
            </a:r>
            <a:r>
              <a:rPr lang="en-US" sz="4000" b="1" i="0" dirty="0">
                <a:solidFill>
                  <a:srgbClr val="000000"/>
                </a:solidFill>
                <a:highlight>
                  <a:srgbClr val="FFFFFF"/>
                </a:highlight>
              </a:rPr>
              <a:t>Demo JavaScript in Head</a:t>
            </a:r>
            <a:r>
              <a:rPr lang="en-US" sz="4000" b="0" i="0" dirty="0">
                <a:solidFill>
                  <a:srgbClr val="0000FF"/>
                </a:solidFill>
                <a:highlight>
                  <a:srgbClr val="FFFFFF"/>
                </a:highlight>
              </a:rPr>
              <a:t>&lt;/h2&gt;</a:t>
            </a:r>
            <a:endParaRPr lang="en-US" sz="4000" b="1" i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4000" b="0" i="0" dirty="0">
                <a:solidFill>
                  <a:srgbClr val="0000FF"/>
                </a:solidFill>
                <a:highlight>
                  <a:srgbClr val="FFFFFF"/>
                </a:highlight>
              </a:rPr>
              <a:t>&lt;p</a:t>
            </a:r>
            <a:r>
              <a:rPr lang="en-US" sz="4000" b="0" i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4000" b="0" i="0" dirty="0">
                <a:solidFill>
                  <a:srgbClr val="FF0000"/>
                </a:solidFill>
                <a:highlight>
                  <a:srgbClr val="FFFFFF"/>
                </a:highlight>
              </a:rPr>
              <a:t>id</a:t>
            </a:r>
            <a:r>
              <a:rPr lang="en-US" sz="4000" b="0" i="0" dirty="0">
                <a:solidFill>
                  <a:srgbClr val="000000"/>
                </a:solidFill>
                <a:highlight>
                  <a:srgbClr val="FFFFFF"/>
                </a:highlight>
              </a:rPr>
              <a:t>=</a:t>
            </a:r>
            <a:r>
              <a:rPr lang="en-US" sz="4000" b="1" i="0" dirty="0">
                <a:solidFill>
                  <a:srgbClr val="8000FF"/>
                </a:solidFill>
                <a:highlight>
                  <a:srgbClr val="FFFFFF"/>
                </a:highlight>
              </a:rPr>
              <a:t>"demo"</a:t>
            </a:r>
            <a:r>
              <a:rPr lang="en-US" sz="4000" b="0" i="0" dirty="0">
                <a:solidFill>
                  <a:srgbClr val="0000FF"/>
                </a:solidFill>
                <a:highlight>
                  <a:srgbClr val="FFFFFF"/>
                </a:highlight>
              </a:rPr>
              <a:t>&gt;</a:t>
            </a:r>
            <a:r>
              <a:rPr lang="en-US" sz="4000" b="1" i="0" dirty="0">
                <a:solidFill>
                  <a:srgbClr val="000000"/>
                </a:solidFill>
                <a:highlight>
                  <a:srgbClr val="FFFFFF"/>
                </a:highlight>
              </a:rPr>
              <a:t>A Paragraph</a:t>
            </a:r>
            <a:r>
              <a:rPr lang="en-US" sz="4000" b="0" i="0" dirty="0">
                <a:solidFill>
                  <a:srgbClr val="0000FF"/>
                </a:solidFill>
                <a:highlight>
                  <a:srgbClr val="FFFFFF"/>
                </a:highlight>
              </a:rPr>
              <a:t>&lt;/p&gt;</a:t>
            </a:r>
            <a:endParaRPr lang="en-US" sz="4000" b="1" i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4000" b="0" i="0" dirty="0">
                <a:solidFill>
                  <a:srgbClr val="0000FF"/>
                </a:solidFill>
                <a:highlight>
                  <a:srgbClr val="FFFFFF"/>
                </a:highlight>
              </a:rPr>
              <a:t>&lt;button</a:t>
            </a:r>
            <a:r>
              <a:rPr lang="en-US" sz="4000" b="0" i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4000" b="0" i="0" dirty="0">
                <a:solidFill>
                  <a:srgbClr val="FF0000"/>
                </a:solidFill>
                <a:highlight>
                  <a:srgbClr val="FFFFFF"/>
                </a:highlight>
              </a:rPr>
              <a:t>type</a:t>
            </a:r>
            <a:r>
              <a:rPr lang="en-US" sz="4000" b="0" i="0" dirty="0">
                <a:solidFill>
                  <a:srgbClr val="000000"/>
                </a:solidFill>
                <a:highlight>
                  <a:srgbClr val="FFFFFF"/>
                </a:highlight>
              </a:rPr>
              <a:t>=</a:t>
            </a:r>
            <a:r>
              <a:rPr lang="en-US" sz="4000" b="1" i="0" dirty="0">
                <a:solidFill>
                  <a:srgbClr val="8000FF"/>
                </a:solidFill>
                <a:highlight>
                  <a:srgbClr val="FFFFFF"/>
                </a:highlight>
              </a:rPr>
              <a:t>"button"</a:t>
            </a:r>
            <a:r>
              <a:rPr lang="en-US" sz="4000" b="0" i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4000" b="0" i="0" dirty="0">
                <a:solidFill>
                  <a:srgbClr val="FF0000"/>
                </a:solidFill>
                <a:highlight>
                  <a:srgbClr val="FFFFFF"/>
                </a:highlight>
              </a:rPr>
              <a:t>onclick</a:t>
            </a:r>
            <a:r>
              <a:rPr lang="en-US" sz="4000" b="0" i="0" dirty="0">
                <a:solidFill>
                  <a:srgbClr val="000000"/>
                </a:solidFill>
                <a:highlight>
                  <a:srgbClr val="FFFFFF"/>
                </a:highlight>
              </a:rPr>
              <a:t>=</a:t>
            </a:r>
            <a:r>
              <a:rPr lang="en-US" sz="4000" b="1" i="0" dirty="0">
                <a:solidFill>
                  <a:srgbClr val="8000FF"/>
                </a:solidFill>
                <a:highlight>
                  <a:srgbClr val="FFFFFF"/>
                </a:highlight>
              </a:rPr>
              <a:t>"</a:t>
            </a:r>
            <a:r>
              <a:rPr lang="en-US" sz="4000" b="1" i="0" dirty="0" err="1">
                <a:solidFill>
                  <a:srgbClr val="8000FF"/>
                </a:solidFill>
                <a:highlight>
                  <a:srgbClr val="FFFFFF"/>
                </a:highlight>
              </a:rPr>
              <a:t>myFunction</a:t>
            </a:r>
            <a:r>
              <a:rPr lang="en-US" sz="4000" b="1" i="0" dirty="0">
                <a:solidFill>
                  <a:srgbClr val="8000FF"/>
                </a:solidFill>
                <a:highlight>
                  <a:srgbClr val="FFFFFF"/>
                </a:highlight>
              </a:rPr>
              <a:t>()"</a:t>
            </a:r>
            <a:r>
              <a:rPr lang="en-US" sz="4000" b="0" i="0" dirty="0">
                <a:solidFill>
                  <a:srgbClr val="0000FF"/>
                </a:solidFill>
                <a:highlight>
                  <a:srgbClr val="FFFFFF"/>
                </a:highlight>
              </a:rPr>
              <a:t>&gt;</a:t>
            </a:r>
            <a:r>
              <a:rPr lang="en-US" sz="4000" b="1" i="0" dirty="0">
                <a:solidFill>
                  <a:srgbClr val="000000"/>
                </a:solidFill>
                <a:highlight>
                  <a:srgbClr val="FFFFFF"/>
                </a:highlight>
              </a:rPr>
              <a:t>Try it</a:t>
            </a:r>
            <a:r>
              <a:rPr lang="en-US" sz="4000" b="0" i="0" dirty="0">
                <a:solidFill>
                  <a:srgbClr val="0000FF"/>
                </a:solidFill>
                <a:highlight>
                  <a:srgbClr val="FFFFFF"/>
                </a:highlight>
              </a:rPr>
              <a:t>&lt;/button&gt;</a:t>
            </a:r>
            <a:endParaRPr lang="en-US" sz="4000" b="1" i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4000" b="0" i="0" dirty="0">
                <a:solidFill>
                  <a:srgbClr val="0000FF"/>
                </a:solidFill>
                <a:highlight>
                  <a:srgbClr val="FFFFFF"/>
                </a:highlight>
              </a:rPr>
              <a:t>&lt;/body&gt;</a:t>
            </a:r>
            <a:endParaRPr lang="en-US" sz="4000" b="1" i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4000" b="0" i="0" dirty="0">
                <a:solidFill>
                  <a:srgbClr val="0000FF"/>
                </a:solidFill>
                <a:highlight>
                  <a:srgbClr val="FFFFFF"/>
                </a:highlight>
              </a:rPr>
              <a:t>&lt;/html&gt;</a:t>
            </a:r>
            <a:endParaRPr lang="en-US" sz="4000" b="1" i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6000" b="1" i="0" dirty="0">
                <a:solidFill>
                  <a:srgbClr val="000000"/>
                </a:solidFill>
                <a:highlight>
                  <a:srgbClr val="FFFFFF"/>
                </a:highlight>
              </a:rPr>
              <a:t>The same example can be used in body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DF0981-7D28-43B1-95E8-CF0B23805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35939-F6A4-4F34-8FD2-A8353B5A8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8DC382-B86F-48D4-9F13-00069DC48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677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4CF3D-FA94-4B0D-9DF3-9399D22EB0B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 dirty="0"/>
              <a:t>External JavaScript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A0276-98DC-4FDC-82CD-067E4ACC69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75309"/>
            <a:ext cx="5167964" cy="4001654"/>
          </a:xfrm>
          <a:solidFill>
            <a:schemeClr val="bg1">
              <a:lumMod val="95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&lt;html&gt;</a:t>
            </a:r>
            <a:endParaRPr lang="en-US" sz="2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&lt;body&gt;</a:t>
            </a:r>
            <a:endParaRPr lang="en-US" sz="2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&lt;h2&gt;</a:t>
            </a:r>
            <a:r>
              <a:rPr lang="en-US" sz="2800" b="1" dirty="0">
                <a:solidFill>
                  <a:srgbClr val="000000"/>
                </a:solidFill>
                <a:highlight>
                  <a:srgbClr val="FFFFFF"/>
                </a:highlight>
              </a:rPr>
              <a:t>Demo JavaScript in Body</a:t>
            </a: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&lt;/h2&gt;</a:t>
            </a:r>
            <a:endParaRPr lang="en-US" sz="2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&lt;p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800" b="0" dirty="0">
                <a:solidFill>
                  <a:srgbClr val="FF0000"/>
                </a:solidFill>
                <a:highlight>
                  <a:srgbClr val="FFFFFF"/>
                </a:highlight>
              </a:rPr>
              <a:t>id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=</a:t>
            </a:r>
            <a:r>
              <a:rPr lang="en-US" sz="2800" b="1" dirty="0">
                <a:solidFill>
                  <a:srgbClr val="8000FF"/>
                </a:solidFill>
                <a:highlight>
                  <a:srgbClr val="FFFFFF"/>
                </a:highlight>
              </a:rPr>
              <a:t>"demo"</a:t>
            </a: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&gt;</a:t>
            </a:r>
            <a:r>
              <a:rPr lang="en-US" sz="2800" b="1" dirty="0">
                <a:solidFill>
                  <a:srgbClr val="000000"/>
                </a:solidFill>
                <a:highlight>
                  <a:srgbClr val="FFFFFF"/>
                </a:highlight>
              </a:rPr>
              <a:t>A Paragraph</a:t>
            </a: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&lt;/p&gt;</a:t>
            </a:r>
            <a:endParaRPr lang="en-US" sz="2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&lt;button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800" b="0" dirty="0">
                <a:solidFill>
                  <a:srgbClr val="FF0000"/>
                </a:solidFill>
                <a:highlight>
                  <a:srgbClr val="FFFFFF"/>
                </a:highlight>
              </a:rPr>
              <a:t>type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=</a:t>
            </a:r>
            <a:r>
              <a:rPr lang="en-US" sz="2800" b="1" dirty="0">
                <a:solidFill>
                  <a:srgbClr val="8000FF"/>
                </a:solidFill>
                <a:highlight>
                  <a:srgbClr val="FFFFFF"/>
                </a:highlight>
              </a:rPr>
              <a:t>"button"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800" b="0" dirty="0">
                <a:solidFill>
                  <a:srgbClr val="FF0000"/>
                </a:solidFill>
                <a:highlight>
                  <a:srgbClr val="FFFFFF"/>
                </a:highlight>
              </a:rPr>
              <a:t>onclick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=</a:t>
            </a:r>
            <a:r>
              <a:rPr lang="en-US" sz="2800" b="1" dirty="0">
                <a:solidFill>
                  <a:srgbClr val="8000FF"/>
                </a:solidFill>
                <a:highlight>
                  <a:srgbClr val="FFFFFF"/>
                </a:highlight>
              </a:rPr>
              <a:t>"</a:t>
            </a:r>
            <a:r>
              <a:rPr lang="en-US" sz="2800" b="1" dirty="0" err="1">
                <a:solidFill>
                  <a:srgbClr val="8000FF"/>
                </a:solidFill>
                <a:highlight>
                  <a:srgbClr val="FFFFFF"/>
                </a:highlight>
              </a:rPr>
              <a:t>myFunction</a:t>
            </a:r>
            <a:r>
              <a:rPr lang="en-US" sz="2800" b="1" dirty="0">
                <a:solidFill>
                  <a:srgbClr val="8000FF"/>
                </a:solidFill>
                <a:highlight>
                  <a:srgbClr val="FFFFFF"/>
                </a:highlight>
              </a:rPr>
              <a:t>()"</a:t>
            </a: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&gt;</a:t>
            </a:r>
            <a:r>
              <a:rPr lang="en-US" sz="2800" b="1" dirty="0">
                <a:solidFill>
                  <a:srgbClr val="000000"/>
                </a:solidFill>
                <a:highlight>
                  <a:srgbClr val="FFFFFF"/>
                </a:highlight>
              </a:rPr>
              <a:t>Try it</a:t>
            </a: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&lt;/button&gt;</a:t>
            </a:r>
            <a:endParaRPr lang="en-US" sz="2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&lt;script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800" b="0" dirty="0" err="1">
                <a:solidFill>
                  <a:srgbClr val="FF0000"/>
                </a:solidFill>
                <a:highlight>
                  <a:srgbClr val="FFFFFF"/>
                </a:highlight>
              </a:rPr>
              <a:t>src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=</a:t>
            </a:r>
            <a:r>
              <a:rPr lang="en-US" sz="2800" b="1" dirty="0">
                <a:solidFill>
                  <a:srgbClr val="8000FF"/>
                </a:solidFill>
                <a:highlight>
                  <a:srgbClr val="FFFFFF"/>
                </a:highlight>
              </a:rPr>
              <a:t>"index.js"</a:t>
            </a: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&gt;&lt;/script&gt;</a:t>
            </a:r>
            <a:endParaRPr lang="en-US" sz="2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&lt;/body&gt;</a:t>
            </a:r>
            <a:endParaRPr lang="en-US" sz="28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2800" b="0" dirty="0">
                <a:solidFill>
                  <a:srgbClr val="0000FF"/>
                </a:solidFill>
                <a:highlight>
                  <a:srgbClr val="FFFFFF"/>
                </a:highlight>
              </a:rPr>
              <a:t>&lt;/html&gt;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F4CB1A-1C6C-4F0C-96AA-DFA99A122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5DB18-C705-4F16-9B14-554814A0F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A96AE6-E10E-425E-ABAF-2BD1254A6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E9C91A9-E102-447F-9086-C9EB4FAE73EC}"/>
              </a:ext>
            </a:extLst>
          </p:cNvPr>
          <p:cNvSpPr txBox="1">
            <a:spLocks/>
          </p:cNvSpPr>
          <p:nvPr/>
        </p:nvSpPr>
        <p:spPr>
          <a:xfrm>
            <a:off x="6185836" y="2175309"/>
            <a:ext cx="5167964" cy="400165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 cmpd="thickThin">
            <a:solidFill>
              <a:srgbClr val="00206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b="1" dirty="0"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3200" b="1" dirty="0">
                <a:solidFill>
                  <a:srgbClr val="0000FF"/>
                </a:solidFill>
                <a:highlight>
                  <a:srgbClr val="FFFFFF"/>
                </a:highlight>
              </a:rPr>
              <a:t>function</a:t>
            </a:r>
            <a:r>
              <a:rPr lang="en-US" sz="32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3200" b="0" dirty="0" err="1">
                <a:solidFill>
                  <a:srgbClr val="000000"/>
                </a:solidFill>
                <a:highlight>
                  <a:srgbClr val="FFFFFF"/>
                </a:highlight>
              </a:rPr>
              <a:t>myFunction</a:t>
            </a:r>
            <a:r>
              <a:rPr lang="en-US" sz="3200" b="1" dirty="0">
                <a:solidFill>
                  <a:srgbClr val="000080"/>
                </a:solidFill>
                <a:highlight>
                  <a:srgbClr val="FFFFFF"/>
                </a:highlight>
              </a:rPr>
              <a:t>()</a:t>
            </a:r>
            <a:r>
              <a:rPr lang="en-US" sz="32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32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sz="3200" b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3200" b="0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en-US" sz="3200" b="1" dirty="0" err="1">
                <a:solidFill>
                  <a:srgbClr val="804000"/>
                </a:solidFill>
                <a:highlight>
                  <a:srgbClr val="FFFFFF"/>
                </a:highlight>
              </a:rPr>
              <a:t>document</a:t>
            </a:r>
            <a:r>
              <a:rPr lang="en-US" sz="32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3200" b="0" dirty="0" err="1">
                <a:solidFill>
                  <a:srgbClr val="000000"/>
                </a:solidFill>
                <a:highlight>
                  <a:srgbClr val="FFFFFF"/>
                </a:highlight>
              </a:rPr>
              <a:t>getElementById</a:t>
            </a:r>
            <a:r>
              <a:rPr lang="en-US" sz="32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3200" b="0" dirty="0">
                <a:solidFill>
                  <a:srgbClr val="808080"/>
                </a:solidFill>
                <a:highlight>
                  <a:srgbClr val="FFFFFF"/>
                </a:highlight>
              </a:rPr>
              <a:t>"demo"</a:t>
            </a:r>
            <a:r>
              <a:rPr lang="en-US" sz="3200" b="1" dirty="0">
                <a:solidFill>
                  <a:srgbClr val="000080"/>
                </a:solidFill>
                <a:highlight>
                  <a:srgbClr val="FFFFFF"/>
                </a:highlight>
              </a:rPr>
              <a:t>).</a:t>
            </a:r>
            <a:r>
              <a:rPr lang="en-US" sz="3200" b="0" dirty="0" err="1">
                <a:solidFill>
                  <a:srgbClr val="000000"/>
                </a:solidFill>
                <a:highlight>
                  <a:srgbClr val="FFFFFF"/>
                </a:highlight>
              </a:rPr>
              <a:t>innerHTML</a:t>
            </a:r>
            <a:r>
              <a:rPr lang="en-US" sz="3200" b="0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en-US" sz="32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32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3200" b="0" dirty="0">
                <a:solidFill>
                  <a:srgbClr val="808080"/>
                </a:solidFill>
                <a:highlight>
                  <a:srgbClr val="FFFFFF"/>
                </a:highlight>
              </a:rPr>
              <a:t>"Paragraph changed."</a:t>
            </a:r>
            <a:r>
              <a:rPr lang="en-US" sz="32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3200" b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3200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endParaRPr lang="en-US" sz="4400" b="0" i="0" dirty="0">
              <a:solidFill>
                <a:srgbClr val="0070C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5E106D-DFF5-4F7B-9749-538785CDCB0D}"/>
              </a:ext>
            </a:extLst>
          </p:cNvPr>
          <p:cNvSpPr txBox="1"/>
          <p:nvPr/>
        </p:nvSpPr>
        <p:spPr>
          <a:xfrm>
            <a:off x="838200" y="1805977"/>
            <a:ext cx="4369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Index.html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9B45F7-561E-461C-8DE2-35875F4EF553}"/>
              </a:ext>
            </a:extLst>
          </p:cNvPr>
          <p:cNvSpPr txBox="1"/>
          <p:nvPr/>
        </p:nvSpPr>
        <p:spPr>
          <a:xfrm>
            <a:off x="6185836" y="1823441"/>
            <a:ext cx="4369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myscript.js</a:t>
            </a:r>
          </a:p>
        </p:txBody>
      </p:sp>
    </p:spTree>
    <p:extLst>
      <p:ext uri="{BB962C8B-B14F-4D97-AF65-F5344CB8AC3E}">
        <p14:creationId xmlns:p14="http://schemas.microsoft.com/office/powerpoint/2010/main" val="3519124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UOA A4</Template>
  <TotalTime>2910</TotalTime>
  <Words>3916</Words>
  <Application>Microsoft Office PowerPoint</Application>
  <PresentationFormat>Widescreen</PresentationFormat>
  <Paragraphs>629</Paragraphs>
  <Slides>35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Arial</vt:lpstr>
      <vt:lpstr>Calibri</vt:lpstr>
      <vt:lpstr>Calibri Light</vt:lpstr>
      <vt:lpstr>Consolas</vt:lpstr>
      <vt:lpstr>Sakkal Majalla</vt:lpstr>
      <vt:lpstr>Source Sans Pro</vt:lpstr>
      <vt:lpstr>Office Theme</vt:lpstr>
      <vt:lpstr>Chapter 5 An Introduction to JavaScript Web Development Path</vt:lpstr>
      <vt:lpstr>Outline</vt:lpstr>
      <vt:lpstr>JavaScript Introduction</vt:lpstr>
      <vt:lpstr>Hello World! Example</vt:lpstr>
      <vt:lpstr>How to embed JavaScript in Web Pgaes -The internal way</vt:lpstr>
      <vt:lpstr>How to embed JavaScript in Web Pgaes -External JavaScript</vt:lpstr>
      <vt:lpstr>My First JavaScript</vt:lpstr>
      <vt:lpstr>JavaScript in &lt;head&gt; - &lt;Body&gt;</vt:lpstr>
      <vt:lpstr>External JavaScript Example</vt:lpstr>
      <vt:lpstr>JavaScript Output -How to Display Data in JS?</vt:lpstr>
      <vt:lpstr>Using innerHTML. - Example</vt:lpstr>
      <vt:lpstr>Using document.write(). - Example</vt:lpstr>
      <vt:lpstr>Using window.alert(). Example</vt:lpstr>
      <vt:lpstr>Using console.log().Example</vt:lpstr>
      <vt:lpstr>Access HTML using JavaScript</vt:lpstr>
      <vt:lpstr>Access CSS Properties</vt:lpstr>
      <vt:lpstr>Change Background Color Example</vt:lpstr>
      <vt:lpstr>Cool Example (Try yourself) - Idea credit: https://css-tricks.com/snippets/javascript/random-hex-color/ </vt:lpstr>
      <vt:lpstr>JavaScript Input User Interaction -Input Example</vt:lpstr>
      <vt:lpstr>JS Statements</vt:lpstr>
      <vt:lpstr>JavaScript Keywords</vt:lpstr>
      <vt:lpstr>JavaScript Syntax</vt:lpstr>
      <vt:lpstr>JavaScript Data Types</vt:lpstr>
      <vt:lpstr>JavaScript Objects</vt:lpstr>
      <vt:lpstr>JavaScript Functions</vt:lpstr>
      <vt:lpstr>JavaScript Arrays</vt:lpstr>
      <vt:lpstr>JavaScript Comparison and Logical Operators</vt:lpstr>
      <vt:lpstr>Logical Operators - Example (Votable)</vt:lpstr>
      <vt:lpstr>if (age &lt; 18) text = "Too young to buy alcohol"; let x = 5;</vt:lpstr>
      <vt:lpstr>JavaScript if else &amp; else if</vt:lpstr>
      <vt:lpstr>If Else Example</vt:lpstr>
      <vt:lpstr>JavaScript While Loop</vt:lpstr>
      <vt:lpstr>While Loop Example</vt:lpstr>
      <vt:lpstr>Primality Test Example</vt:lpstr>
      <vt:lpstr>Show Case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 &amp; CSS Integration</dc:title>
  <dc:creator>Ahmad AL-Sabhany</dc:creator>
  <cp:lastModifiedBy>Ahmad AL-Sabhany</cp:lastModifiedBy>
  <cp:revision>268</cp:revision>
  <dcterms:created xsi:type="dcterms:W3CDTF">2021-12-12T21:45:23Z</dcterms:created>
  <dcterms:modified xsi:type="dcterms:W3CDTF">2022-12-27T21:20:58Z</dcterms:modified>
</cp:coreProperties>
</file>