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90" r:id="rId4"/>
    <p:sldId id="292" r:id="rId5"/>
    <p:sldId id="291" r:id="rId6"/>
    <p:sldId id="293" r:id="rId7"/>
    <p:sldId id="294" r:id="rId8"/>
    <p:sldId id="295" r:id="rId9"/>
    <p:sldId id="297" r:id="rId10"/>
    <p:sldId id="296" r:id="rId11"/>
    <p:sldId id="298" r:id="rId12"/>
    <p:sldId id="299" r:id="rId13"/>
    <p:sldId id="300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ad AL-Sabhany" initials="AAS" lastIdx="1" clrIdx="0">
    <p:extLst>
      <p:ext uri="{19B8F6BF-5375-455C-9EA6-DF929625EA0E}">
        <p15:presenceInfo xmlns:p15="http://schemas.microsoft.com/office/powerpoint/2012/main" userId="b301677dbf0f5a7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57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9BF59-E0DC-462A-B6F6-1C6F8BAFC48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21D04-AA39-4B72-8D1B-D7CB9B26E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4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21D04-AA39-4B72-8D1B-D7CB9B26E5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45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21D04-AA39-4B72-8D1B-D7CB9B26E5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81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C68F-2405-49B1-B90A-C37ABAAE5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4550C-7DB0-4BB2-8D5A-0088CA14C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17441-79AE-41E9-A30E-10C0FF749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3E2A-2F70-4D63-82D6-91FE710A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885CC-5F3D-4587-83B3-71517788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4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E67A7-8026-4AD9-86EE-EB27171A8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4089B-8720-46A4-9C9C-B3610336F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EEF07-B3EB-4F7E-A0C0-D94ED7008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AD7C0-83CC-4332-B814-6CDFAF36C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3901-CEF9-49E3-AF14-A4839DE9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812F6E-2600-405B-85E3-9892D880A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0CE492-C35F-47C5-AD03-F06D81512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D690E-378B-4694-BA2A-C757E6BFD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41110-E062-4ACF-B3C7-461FBE87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DA947-8B88-4CE4-9FD6-84DC8E03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5C61-57CD-4B56-B58C-6AF063574F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CA829-90C1-462B-B77B-D8FE77BE7A5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959C6-C92B-4DE5-9807-8F76E2175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12/13/2021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1965A-6F7F-4A57-BFE7-1BAF03C6F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/>
              <a:t>Dr. Ahmad AlSabhany – CS Dept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5069C-34E7-4437-BFA7-505478E1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4A11C4C7-E5DA-46AB-BADB-B2B83EB05B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DFF7-91EB-436C-A877-FC8B0EE96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51C85-A692-482E-A11F-B2B250712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A592C-6704-4CF1-95D5-E0FD1F397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F0FD1-4783-4B67-966B-227CF1E4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9B0FA-68CB-41BB-817C-F0696712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3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BEB03-5FBB-438B-86F5-3CFD2301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1E9F8-F31D-4040-9DDD-7735ECBD0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BA6C70-42A3-43F7-8170-A0BBF3DAF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7EAB8-A553-40E8-8329-E5A08B31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1074C-93FD-4FE9-8B81-4C69A402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03D71-D4C8-4CFE-8D89-971F3BE8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C0F4-23CF-4532-89DF-141DD288E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031F7-923E-482C-821B-F37DF2407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D53A8-B393-4189-B523-60B591BA5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11EF80-0856-4FA0-869B-F85ACD925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67469-6B6C-42B0-8048-EF66312A7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7FBCA0-443E-4100-A1FA-E5B7B92B9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97597-DC63-4761-AC74-48AC5B71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2EA747-D8CD-4876-AE1C-D2E5CA71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22BA5-96D5-40F0-A4DD-51784CB5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A46B-4BDA-485C-A7A9-7128C28D2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98AB20-5745-4058-BE18-B86EE8FC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311C4-A95A-453C-B29F-209763DD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6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F3DA57-C32C-45AC-874D-510B8439F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4F5889-9931-4B5A-8522-6B3D9B63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E9578-57EE-4095-8004-27043A557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2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DB9A-341E-42B3-AA7C-EE5C23AC4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7DB07-9F54-48FB-958D-607967591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1ACEC-8EFC-4DDE-8B78-459438619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4348B-ACF1-4A1D-B1B2-529B9967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2700C-A978-42F2-8A9A-F308F6CB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1CF89-ADB1-48AA-A8A9-A65E2644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1A10C-A313-4043-A682-EDBAF92F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742A9C-BE4F-4798-96D8-7784A639E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9D6ACC-CA04-4919-A419-6B8C426FC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6F174-E8BF-4936-BF70-066243E8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C2ADA-38F7-47D6-96EA-C7CFC28AD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720E7-5583-4F3C-AFA9-6414910F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BFADF2-3140-4D88-97B1-A168C3027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B750C-3760-4D57-A6AF-D814356C3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217A7-B679-4C2D-882E-6087EBF03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12/13/2021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AF62-ACDE-4C14-AD8A-D2B4062FE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Ahmad AlSabhany – CS Dept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864A7-87C1-47DD-8AB1-F826D69EA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3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ssref/pr_class_position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cssref/pr_pos_top.asp" TargetMode="External"/><Relationship Id="rId3" Type="http://schemas.openxmlformats.org/officeDocument/2006/relationships/hyperlink" Target="https://www.w3schools.com/cssref/pr_pos_bottom.asp" TargetMode="External"/><Relationship Id="rId7" Type="http://schemas.openxmlformats.org/officeDocument/2006/relationships/hyperlink" Target="https://www.w3schools.com/cssref/pr_pos_right.as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cssref/pr_class_position.asp" TargetMode="External"/><Relationship Id="rId5" Type="http://schemas.openxmlformats.org/officeDocument/2006/relationships/hyperlink" Target="https://www.w3schools.com/cssref/pr_pos_left.asp" TargetMode="External"/><Relationship Id="rId4" Type="http://schemas.openxmlformats.org/officeDocument/2006/relationships/hyperlink" Target="https://www.w3schools.com/cssref/pr_pos_clip.as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8C566-95B6-4C5C-BDAE-4A219C233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1986" y="4398262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Dr. Ahmad </a:t>
            </a:r>
            <a:r>
              <a:rPr lang="en-US" sz="3200" b="1" dirty="0" err="1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Al-Sabhany</a:t>
            </a:r>
            <a:endParaRPr lang="en-US" sz="32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FAA320-0F2C-48E6-BEB9-3C34D6C9B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4880" y="1938325"/>
            <a:ext cx="6583792" cy="2150719"/>
          </a:xfrm>
          <a:noFill/>
        </p:spPr>
        <p:txBody>
          <a:bodyPr anchor="ctr"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Chapter 4</a:t>
            </a:r>
            <a:b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Position and an Introduction to Forms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64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936FB-F25F-22AF-974A-90CD99B9A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The &lt;label&gt; Element</a:t>
            </a:r>
            <a:endParaRPr lang="ar-IQ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9C64E-40AD-6712-E520-053E95E8B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&lt;label&gt; tag defines a label for many form elements.</a:t>
            </a:r>
          </a:p>
          <a:p>
            <a:r>
              <a:rPr lang="en-US" dirty="0"/>
              <a:t>The &lt;label&gt; element is useful for screen-reader users, because the screen-reader will read out loud the label when the user focus on the input element.</a:t>
            </a:r>
          </a:p>
          <a:p>
            <a:r>
              <a:rPr lang="en-US" dirty="0"/>
              <a:t>The &lt;label&gt; element also help users who have difficulty clicking on very small regions (such as radio buttons or checkboxes) - because when the user clicks the text within the &lt;label&gt; element, it toggles the radio button/checkbox.</a:t>
            </a:r>
          </a:p>
          <a:p>
            <a:r>
              <a:rPr lang="en-US" dirty="0"/>
              <a:t>The for attribute of the &lt;label&gt; tag should be equal to the id attribute of the &lt;input&gt; element to bind them together.</a:t>
            </a:r>
            <a:endParaRPr lang="ar-IQ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98A00-B294-1437-352B-E09120968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4465E-F191-846F-E1D0-1E2834B4E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9BAC6-59FD-943D-5ECB-85646F1F5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42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8B65A-7CD0-A4AD-16EB-45D292F08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Checkboxes</a:t>
            </a:r>
            <a:endParaRPr lang="ar-IQ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4AE2B-30E4-3304-2B9F-6F6967EAC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Checkboxes let a user select ZERO or MORE options of a limited number of choices.</a:t>
            </a:r>
          </a:p>
          <a:p>
            <a:pPr lvl="1"/>
            <a:r>
              <a:rPr lang="en-US" dirty="0"/>
              <a:t>&lt;form&gt;</a:t>
            </a:r>
          </a:p>
          <a:p>
            <a:pPr lvl="1"/>
            <a:r>
              <a:rPr lang="en-US" dirty="0"/>
              <a:t>  &lt;input type="checkbox" id="vehicle1" name="vehicle1" value="Bike"&gt;</a:t>
            </a:r>
          </a:p>
          <a:p>
            <a:pPr lvl="1"/>
            <a:r>
              <a:rPr lang="en-US" dirty="0"/>
              <a:t>  &lt;label for="vehicle1"&gt; I have a bike&lt;/label&gt;&lt;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  &lt;input type="checkbox" id="vehicle2" name="vehicle2" value="Car"&gt;</a:t>
            </a:r>
          </a:p>
          <a:p>
            <a:pPr lvl="1"/>
            <a:r>
              <a:rPr lang="en-US" dirty="0"/>
              <a:t>  &lt;label for="vehicle2"&gt; I have a car&lt;/label&gt;&lt;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  &lt;input type="checkbox" id="vehicle3" name="vehicle3" value="Boat"&gt;</a:t>
            </a:r>
          </a:p>
          <a:p>
            <a:pPr lvl="1"/>
            <a:r>
              <a:rPr lang="en-US" dirty="0"/>
              <a:t>  &lt;label for="vehicle3"&gt; I have a boat&lt;/label&gt;</a:t>
            </a:r>
          </a:p>
          <a:p>
            <a:pPr lvl="1"/>
            <a:r>
              <a:rPr lang="en-US" dirty="0"/>
              <a:t>&lt;/form&gt;</a:t>
            </a:r>
            <a:endParaRPr lang="ar-IQ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5656C-C326-D771-6638-D6B6B42A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2FF66-8F12-1590-BE9D-393D0E958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875CB-B632-9557-CE8F-3FFA8E4FB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49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71771-B54B-F195-8CAF-65834EE2F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Submit Button</a:t>
            </a:r>
            <a:endParaRPr lang="ar-IQ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F0764-D17C-DAAE-2ABC-D682E80E5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&lt;input type="submit"&gt; defines a button for submitting the form data to a form-handler.</a:t>
            </a:r>
          </a:p>
          <a:p>
            <a:r>
              <a:rPr lang="en-US" dirty="0"/>
              <a:t>The form-handler is typically a file on the server with a script for processing input data.</a:t>
            </a:r>
          </a:p>
          <a:p>
            <a:r>
              <a:rPr lang="en-US" dirty="0"/>
              <a:t>The form-handler is specified in the form's action attribute.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form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action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="/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action_page.php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"&gt;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label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for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fname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First name: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/label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type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="text"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id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fname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name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fname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value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="John"&gt;&lt;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label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for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lname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 name: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/label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type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="text"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id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lname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name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lname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value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="Doe"&gt;&lt;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type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="submit"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value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="Submit"&gt;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/form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endParaRPr lang="ar-IQ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3667C-8BF5-5302-9AC8-9B2801B0C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1B2C7-3901-513A-A9F6-152254B61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E6A68-3446-D3A4-7CCD-54E863549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18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5C0C6-ADF6-5C2D-0E03-9E7A5BC23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Name Attribute for &lt;input&gt;</a:t>
            </a:r>
            <a:endParaRPr lang="ar-IQ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BEC38-63EC-C4F5-6638-B89CCB7B3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that each input field must have a name attribute to be submitted.</a:t>
            </a:r>
          </a:p>
          <a:p>
            <a:r>
              <a:rPr lang="en-US" dirty="0"/>
              <a:t>If the name attribute is omitted, the value of the input field will not be sent at all.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form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action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="/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action_page.php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"&gt;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label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for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fname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First name: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/label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type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="text"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id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fname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value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="John"&gt;&lt;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type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="submit"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value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="Submit"&gt;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/form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endParaRPr lang="ar-IQ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0E2AB-CA63-706A-3E6A-5B522D6E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B405B-3A08-FD41-841D-5AE6C28F4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E8821-3258-60EF-A6B3-18B8F10F3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93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B58D-435B-4EDA-9DDF-28341931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B690-D2CA-4783-B008-37B36C06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FF0000"/>
                </a:solidFill>
              </a:rPr>
              <a:t>Try it Yourself !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FF0000"/>
                </a:solidFill>
              </a:rPr>
              <a:t>If you need help contact me at 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0070C0"/>
                </a:solidFill>
              </a:rPr>
              <a:t>alsabhany@uoa.edu.iq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DB569-C780-4CE8-83D6-5783A772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CFA7B-1835-4009-8513-D4785154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384E9-6F34-4300-835D-C11D3F474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4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09B5E-93AA-468F-A53F-1ED55BEA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02BA-5B2D-4D81-ACDD-C76CF3253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Position</a:t>
            </a:r>
          </a:p>
          <a:p>
            <a:r>
              <a:rPr lang="en-US" sz="3200" dirty="0"/>
              <a:t>Z-index</a:t>
            </a:r>
          </a:p>
          <a:p>
            <a:r>
              <a:rPr lang="en-US" sz="3200" dirty="0" err="1"/>
              <a:t>Iframs</a:t>
            </a:r>
            <a:endParaRPr lang="en-US" sz="3200" dirty="0"/>
          </a:p>
          <a:p>
            <a:r>
              <a:rPr lang="en-US" sz="3200" dirty="0"/>
              <a:t>Forms</a:t>
            </a:r>
          </a:p>
          <a:p>
            <a:r>
              <a:rPr lang="en-US" sz="3200" dirty="0"/>
              <a:t>Flex Box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A1199-3DDA-402D-9DB7-77DAA428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5A0F9-8B16-468E-ABC0-F05FD080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DB7E35-5E52-4952-AEEC-AE0275E11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1/29/2021</a:t>
            </a:r>
          </a:p>
        </p:txBody>
      </p:sp>
    </p:spTree>
    <p:extLst>
      <p:ext uri="{BB962C8B-B14F-4D97-AF65-F5344CB8AC3E}">
        <p14:creationId xmlns:p14="http://schemas.microsoft.com/office/powerpoint/2010/main" val="361843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BF607-F36D-4198-BAF6-BCDDA7CFE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Position</a:t>
            </a:r>
            <a:br>
              <a:rPr lang="en-US" dirty="0"/>
            </a:br>
            <a:r>
              <a:rPr lang="en-US" dirty="0"/>
              <a:t>!M</a:t>
            </a:r>
            <a:r>
              <a:rPr lang="en-US" sz="3200" dirty="0"/>
              <a:t>ust visit: </a:t>
            </a:r>
            <a:r>
              <a:rPr lang="en-US" sz="3200" dirty="0">
                <a:hlinkClick r:id="rId2"/>
              </a:rPr>
              <a:t>https://www.w3schools.com/cssref/pr_class_position.asp</a:t>
            </a:r>
            <a:r>
              <a:rPr lang="en-US" sz="3200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3A0A-FE61-4CB7-80B7-F65221A99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076575" cy="4351338"/>
          </a:xfrm>
        </p:spPr>
        <p:txBody>
          <a:bodyPr/>
          <a:lstStyle/>
          <a:p>
            <a:r>
              <a:rPr lang="en-US" dirty="0"/>
              <a:t>The position property specifies the type of positioning method used for an element (</a:t>
            </a:r>
            <a:r>
              <a:rPr lang="en-US" dirty="0">
                <a:highlight>
                  <a:srgbClr val="FFFF00"/>
                </a:highlight>
              </a:rPr>
              <a:t>static, relative, absolute, fixed, or sticky</a:t>
            </a:r>
            <a:r>
              <a:rPr lang="en-US" dirty="0"/>
              <a:t>).</a:t>
            </a:r>
          </a:p>
          <a:p>
            <a:r>
              <a:rPr lang="en-US" dirty="0"/>
              <a:t>position: </a:t>
            </a:r>
            <a:r>
              <a:rPr lang="en-US" dirty="0" err="1">
                <a:highlight>
                  <a:srgbClr val="FFFF00"/>
                </a:highlight>
              </a:rPr>
              <a:t>static|absolute|fixed|relative|sticky|initial|inherit</a:t>
            </a:r>
            <a:r>
              <a:rPr lang="en-US" dirty="0">
                <a:highlight>
                  <a:srgbClr val="FFFF00"/>
                </a:highlight>
              </a:rPr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71938-ECF7-40C8-9387-C500C5FC2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BCCA0-67CE-4FBC-8E06-25F5E7F7B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A2FBC-6CC1-419E-851E-8C9F76DF9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F82A62C-EAC7-41DA-B9B2-2311BA51F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731769"/>
              </p:ext>
            </p:extLst>
          </p:nvPr>
        </p:nvGraphicFramePr>
        <p:xfrm>
          <a:off x="4038600" y="1825623"/>
          <a:ext cx="7315200" cy="4351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val="142508422"/>
                    </a:ext>
                  </a:extLst>
                </a:gridCol>
                <a:gridCol w="6229350">
                  <a:extLst>
                    <a:ext uri="{9D8B030D-6E8A-4147-A177-3AD203B41FA5}">
                      <a16:colId xmlns:a16="http://schemas.microsoft.com/office/drawing/2014/main" val="3967456944"/>
                    </a:ext>
                  </a:extLst>
                </a:gridCol>
              </a:tblGrid>
              <a:tr h="457390"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909716"/>
                  </a:ext>
                </a:extLst>
              </a:tr>
              <a:tr h="876664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Static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Default value. Elements render in order, as they appear in the document flow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69156960"/>
                  </a:ext>
                </a:extLst>
              </a:tr>
              <a:tr h="876664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Relative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The element is positioned relative to its normal position, so "left:20px" adds 20 pixels to the element's LEFT position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596239257"/>
                  </a:ext>
                </a:extLst>
              </a:tr>
              <a:tr h="876664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Absolute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The element is positioned relative to its first positioned (not static) ancestor element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958202504"/>
                  </a:ext>
                </a:extLst>
              </a:tr>
              <a:tr h="631978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Fixed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The element is positioned relative to the browser window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4197005092"/>
                  </a:ext>
                </a:extLst>
              </a:tr>
              <a:tr h="631978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Sticky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The element is positioned based on the user's scroll position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63611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43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DFE8-2973-49BC-8945-40D781AB2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- 2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9BC6916-903D-4A1D-8222-8491CCFFB5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764030"/>
          <a:ext cx="10515600" cy="2987040"/>
        </p:xfrm>
        <a:graphic>
          <a:graphicData uri="http://schemas.openxmlformats.org/drawingml/2006/table">
            <a:tbl>
              <a:tblPr/>
              <a:tblGrid>
                <a:gridCol w="2804078">
                  <a:extLst>
                    <a:ext uri="{9D8B030D-6E8A-4147-A177-3AD203B41FA5}">
                      <a16:colId xmlns:a16="http://schemas.microsoft.com/office/drawing/2014/main" val="3148119936"/>
                    </a:ext>
                  </a:extLst>
                </a:gridCol>
                <a:gridCol w="7711522">
                  <a:extLst>
                    <a:ext uri="{9D8B030D-6E8A-4147-A177-3AD203B41FA5}">
                      <a16:colId xmlns:a16="http://schemas.microsoft.com/office/drawing/2014/main" val="4462360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Property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886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hlinkClick r:id="rId3"/>
                        </a:rPr>
                        <a:t>bottom</a:t>
                      </a:r>
                      <a:endParaRPr lang="en-US" dirty="0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Sets the bottom margin edge for a positioned box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510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hlinkClick r:id="rId4"/>
                        </a:rPr>
                        <a:t>clip</a:t>
                      </a:r>
                      <a:endParaRPr lang="en-US" dirty="0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Clips an absolutely positioned element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8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hlinkClick r:id="rId5"/>
                        </a:rPr>
                        <a:t>left</a:t>
                      </a:r>
                      <a:endParaRPr lang="en-US" dirty="0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Sets the left margin edge for a positioned box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663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hlinkClick r:id="rId6"/>
                        </a:rPr>
                        <a:t>position</a:t>
                      </a:r>
                      <a:endParaRPr lang="en-US" dirty="0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Specifies the type of positioning for an element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470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hlinkClick r:id="rId7"/>
                        </a:rPr>
                        <a:t>right</a:t>
                      </a:r>
                      <a:endParaRPr lang="en-US" dirty="0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Sets the right margin edge for a positioned box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160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hlinkClick r:id="rId8"/>
                        </a:rPr>
                        <a:t>top</a:t>
                      </a:r>
                      <a:endParaRPr lang="en-US" dirty="0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Sets the top margin edge for a positioned box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510603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FF634-C6FF-416E-ADDD-26FCB7F7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CB7E2-92DC-42E2-A896-E30E8C922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6D079-F0F8-4C11-B60E-88770CE0E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2E3BD40-C229-41A0-A99F-5F7210ECC635}"/>
              </a:ext>
            </a:extLst>
          </p:cNvPr>
          <p:cNvSpPr txBox="1">
            <a:spLocks/>
          </p:cNvSpPr>
          <p:nvPr/>
        </p:nvSpPr>
        <p:spPr>
          <a:xfrm>
            <a:off x="838200" y="4824411"/>
            <a:ext cx="10515600" cy="15319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(top, bottom, right, left) properties don’t work with </a:t>
            </a:r>
            <a:r>
              <a:rPr lang="en-US" dirty="0">
                <a:highlight>
                  <a:srgbClr val="FFFF00"/>
                </a:highlight>
              </a:rPr>
              <a:t>static or non-positioned </a:t>
            </a:r>
            <a:r>
              <a:rPr lang="en-US" dirty="0"/>
              <a:t>elements. It must be </a:t>
            </a:r>
            <a:r>
              <a:rPr lang="en-US" dirty="0">
                <a:highlight>
                  <a:srgbClr val="FFFF00"/>
                </a:highlight>
              </a:rPr>
              <a:t>relative, absolute, fixed, or sticky</a:t>
            </a:r>
            <a:r>
              <a:rPr lang="en-US" dirty="0"/>
              <a:t>.</a:t>
            </a:r>
          </a:p>
          <a:p>
            <a:r>
              <a:rPr lang="en-US" dirty="0"/>
              <a:t>Please visit all the links above</a:t>
            </a:r>
          </a:p>
        </p:txBody>
      </p:sp>
    </p:spTree>
    <p:extLst>
      <p:ext uri="{BB962C8B-B14F-4D97-AF65-F5344CB8AC3E}">
        <p14:creationId xmlns:p14="http://schemas.microsoft.com/office/powerpoint/2010/main" val="343193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36BD6-C758-4CC6-8BE2-4B61CA1B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Z-index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1CDD-4755-464C-997E-1C972B661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81550" cy="4351338"/>
          </a:xfrm>
        </p:spPr>
        <p:txBody>
          <a:bodyPr/>
          <a:lstStyle/>
          <a:p>
            <a:r>
              <a:rPr lang="en-US" dirty="0"/>
              <a:t>The z-index property specifies the stack order of an element.</a:t>
            </a:r>
          </a:p>
          <a:p>
            <a:r>
              <a:rPr lang="en-US" dirty="0"/>
              <a:t>An element with greater stack order is always in front of an element with a lower stack order.</a:t>
            </a:r>
          </a:p>
          <a:p>
            <a:r>
              <a:rPr lang="en-US" dirty="0"/>
              <a:t>Note: z-index only works on positioned elements (position: absolute, position: relative, position: fixed, or position: sticky) and flex items (elements that are direct children of </a:t>
            </a:r>
            <a:r>
              <a:rPr lang="en-US" dirty="0" err="1"/>
              <a:t>display:flex</a:t>
            </a:r>
            <a:r>
              <a:rPr lang="en-US" dirty="0"/>
              <a:t> elements).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65DBB-CED6-4CDC-98B4-09CBC638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A88CA-C4C2-4AE0-9D1E-B84AA34D9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23D27-7123-4708-A040-A9A33EBB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37BDC3-8E2B-4623-8739-2F8822A03336}"/>
              </a:ext>
            </a:extLst>
          </p:cNvPr>
          <p:cNvSpPr txBox="1">
            <a:spLocks/>
          </p:cNvSpPr>
          <p:nvPr/>
        </p:nvSpPr>
        <p:spPr>
          <a:xfrm>
            <a:off x="5762624" y="1825625"/>
            <a:ext cx="5591175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&lt;!DOCTYPE html&gt;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&lt;html&gt;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&lt;head&gt;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&lt;style&gt;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 err="1"/>
              <a:t>img</a:t>
            </a:r>
            <a:r>
              <a:rPr lang="en-US" sz="1800" dirty="0"/>
              <a:t> {  position: absolute;   left: 0px;   top: 0px;  </a:t>
            </a:r>
            <a:r>
              <a:rPr lang="en-US" sz="1800" dirty="0">
                <a:highlight>
                  <a:srgbClr val="FFFF00"/>
                </a:highlight>
              </a:rPr>
              <a:t>z-index: 1; </a:t>
            </a:r>
            <a:r>
              <a:rPr lang="en-US" sz="1800" dirty="0"/>
              <a:t>}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&lt;/style&gt;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&lt;/head&gt;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&lt;body&gt;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&lt;h1&gt;The z-index Property&lt;/h1&gt;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</a:t>
            </a:r>
            <a:r>
              <a:rPr lang="en-US" sz="1800" dirty="0" err="1"/>
              <a:t>img</a:t>
            </a:r>
            <a:r>
              <a:rPr lang="en-US" sz="1800" dirty="0"/>
              <a:t> </a:t>
            </a:r>
            <a:r>
              <a:rPr lang="en-US" sz="1800" dirty="0" err="1"/>
              <a:t>src</a:t>
            </a:r>
            <a:r>
              <a:rPr lang="en-US" sz="1800" dirty="0"/>
              <a:t>="w3css.gif" width="100" height="140"&gt;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&lt;p&gt;Because the image has a z-index of -1, it will be placed behind the heading.&lt;/p&gt;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&lt;/body&gt;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406155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1EA36-5A40-469D-E058-43745B8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Iframe</a:t>
            </a:r>
            <a:endParaRPr lang="ar-IQ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02D9F-F1EC-5B8F-93A1-925FB0BE2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</a:t>
            </a:r>
            <a:r>
              <a:rPr lang="en-US" dirty="0" err="1"/>
              <a:t>Iframe</a:t>
            </a:r>
            <a:r>
              <a:rPr lang="en-US" dirty="0"/>
              <a:t> Syntax</a:t>
            </a:r>
          </a:p>
          <a:p>
            <a:r>
              <a:rPr lang="en-US" dirty="0"/>
              <a:t>The HTML &lt;</a:t>
            </a:r>
            <a:r>
              <a:rPr lang="en-US" dirty="0" err="1"/>
              <a:t>iframe</a:t>
            </a:r>
            <a:r>
              <a:rPr lang="en-US" dirty="0"/>
              <a:t>&gt; tag specifies an inline frame.</a:t>
            </a:r>
          </a:p>
          <a:p>
            <a:r>
              <a:rPr lang="en-US" dirty="0"/>
              <a:t>An inline frame is used to embed another document within the current HTML document.</a:t>
            </a: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iframe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src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1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url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title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1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description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"&gt;&lt;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iframe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i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iframe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src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="demo_iframe.htm"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height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="200"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width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="300"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title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Iframe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 Example"&gt;&lt;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iframe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i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lvl="1"/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iframe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src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="demo_iframe.htm"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style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="height:200px;width:300px;"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title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Iframe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 Example"&gt;&lt;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iframe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i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dirty="0"/>
            </a:br>
            <a:endParaRPr lang="ar-IQ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E932D-CBB0-D2C7-4592-24DE15399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7A452-2752-A887-577B-DD3DAFD4E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378DB-5402-2EF4-4E26-2EAA49E40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5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7FAF-CC2A-E878-3485-D4D67A37D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Introduction</a:t>
            </a:r>
            <a:endParaRPr lang="ar-IQ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E48A-8664-1FEE-CACF-9D91173E6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 HTML form is used to collect user input. The user input is most often sent to a server for processing.</a:t>
            </a:r>
          </a:p>
          <a:p>
            <a:pPr lvl="1"/>
            <a:r>
              <a:rPr lang="en-US" dirty="0"/>
              <a:t>&lt;html&gt;&lt;body&gt;</a:t>
            </a:r>
          </a:p>
          <a:p>
            <a:pPr lvl="1"/>
            <a:r>
              <a:rPr lang="en-US" dirty="0"/>
              <a:t>&lt;h2&gt;HTML Forms&lt;/h2&gt;</a:t>
            </a:r>
          </a:p>
          <a:p>
            <a:pPr lvl="1"/>
            <a:r>
              <a:rPr lang="en-US" dirty="0"/>
              <a:t>&lt;form action="/</a:t>
            </a:r>
            <a:r>
              <a:rPr lang="en-US" dirty="0" err="1"/>
              <a:t>action_page.php</a:t>
            </a:r>
            <a:r>
              <a:rPr lang="en-US" dirty="0"/>
              <a:t>"&gt;</a:t>
            </a:r>
          </a:p>
          <a:p>
            <a:pPr lvl="1"/>
            <a:r>
              <a:rPr lang="en-US" dirty="0"/>
              <a:t>  &lt;label for="</a:t>
            </a:r>
            <a:r>
              <a:rPr lang="en-US" dirty="0" err="1"/>
              <a:t>fname</a:t>
            </a:r>
            <a:r>
              <a:rPr lang="en-US" dirty="0"/>
              <a:t>"&gt;First name:&lt;/label&gt;&lt;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  &lt;input type="text" id="</a:t>
            </a:r>
            <a:r>
              <a:rPr lang="en-US" dirty="0" err="1"/>
              <a:t>fname</a:t>
            </a:r>
            <a:r>
              <a:rPr lang="en-US" dirty="0"/>
              <a:t>" name="</a:t>
            </a:r>
            <a:r>
              <a:rPr lang="en-US" dirty="0" err="1"/>
              <a:t>fname</a:t>
            </a:r>
            <a:r>
              <a:rPr lang="en-US" dirty="0"/>
              <a:t>" value="John"&gt;&lt;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  &lt;label for="</a:t>
            </a:r>
            <a:r>
              <a:rPr lang="en-US" dirty="0" err="1"/>
              <a:t>lname</a:t>
            </a:r>
            <a:r>
              <a:rPr lang="en-US" dirty="0"/>
              <a:t>"&gt;Last name:&lt;/label&gt;&lt;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  &lt;input type="text" id="</a:t>
            </a:r>
            <a:r>
              <a:rPr lang="en-US" dirty="0" err="1"/>
              <a:t>lname</a:t>
            </a:r>
            <a:r>
              <a:rPr lang="en-US" dirty="0"/>
              <a:t>" name="</a:t>
            </a:r>
            <a:r>
              <a:rPr lang="en-US" dirty="0" err="1"/>
              <a:t>lname</a:t>
            </a:r>
            <a:r>
              <a:rPr lang="en-US" dirty="0"/>
              <a:t>" value="Doe"&gt;&lt;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  &lt;input type="submit" value="Submit"&gt;</a:t>
            </a:r>
          </a:p>
          <a:p>
            <a:pPr lvl="1"/>
            <a:r>
              <a:rPr lang="en-US" dirty="0"/>
              <a:t>&lt;/form&gt; </a:t>
            </a:r>
          </a:p>
          <a:p>
            <a:pPr lvl="1"/>
            <a:r>
              <a:rPr lang="en-US" dirty="0"/>
              <a:t>&lt;p&gt;If you click the "Submit" button, the form-data will be sent to a page called "/</a:t>
            </a:r>
            <a:r>
              <a:rPr lang="en-US" dirty="0" err="1"/>
              <a:t>action_page.php</a:t>
            </a:r>
            <a:r>
              <a:rPr lang="en-US" dirty="0"/>
              <a:t>".&lt;/p&gt;</a:t>
            </a:r>
          </a:p>
          <a:p>
            <a:pPr lvl="1"/>
            <a:r>
              <a:rPr lang="en-US" dirty="0"/>
              <a:t>&lt;/body&gt;&lt;/html&gt;</a:t>
            </a:r>
          </a:p>
          <a:p>
            <a:endParaRPr lang="ar-IQ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65957-0538-9690-43F6-915C77ECC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C011E-4247-1EC3-7460-6B3A487D5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9DCA1-1BBB-BBDA-4BAE-5763E7B0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0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850AD-23D6-99B6-DFE1-902EBDF09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&lt;input&gt; Element</a:t>
            </a:r>
            <a:endParaRPr lang="ar-IQ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3F859-3695-FD01-9C04-9C5991B40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HTML &lt;input&gt; element is the most used form element.</a:t>
            </a:r>
          </a:p>
          <a:p>
            <a:r>
              <a:rPr lang="en-US" dirty="0"/>
              <a:t>An &lt;input&gt; element can be displayed in many ways, depending on the type attribute.</a:t>
            </a:r>
          </a:p>
          <a:p>
            <a:endParaRPr lang="ar-IQ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72D8C-6BDE-CA62-7239-06E154347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30C48-635E-6301-028A-7EF1A4C8F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7AC7D-09D3-C573-0A93-64B639D4B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98F2F5B-9C7B-2DE6-80C7-34230A3514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242757"/>
              </p:ext>
            </p:extLst>
          </p:nvPr>
        </p:nvGraphicFramePr>
        <p:xfrm>
          <a:off x="1542868" y="3054938"/>
          <a:ext cx="9106264" cy="2834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53132">
                  <a:extLst>
                    <a:ext uri="{9D8B030D-6E8A-4147-A177-3AD203B41FA5}">
                      <a16:colId xmlns:a16="http://schemas.microsoft.com/office/drawing/2014/main" val="1579580437"/>
                    </a:ext>
                  </a:extLst>
                </a:gridCol>
                <a:gridCol w="4553132">
                  <a:extLst>
                    <a:ext uri="{9D8B030D-6E8A-4147-A177-3AD203B41FA5}">
                      <a16:colId xmlns:a16="http://schemas.microsoft.com/office/drawing/2014/main" val="3203516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Type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Description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748854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&lt;input type="text"&gt;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Displays a single-line text input field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475993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&lt;input type="radio"&gt;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Displays a radio button (for selecting one of many choices)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708646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&lt;input type="checkbox"&gt;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Displays a checkbox (for selecting zero or more of many choices)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4186633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&lt;input type="submit"&gt;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Displays a submit button (for submitting the form)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784550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&lt;input type="button"&gt;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Displays a clickable button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118805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74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C072C-854F-6E0E-3E2B-A2BF23F26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Buttons</a:t>
            </a:r>
            <a:endParaRPr lang="ar-IQ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AD417-71AD-7F62-5486-3F309972A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&lt;input type="radio"&gt; defines a radio button.</a:t>
            </a:r>
          </a:p>
          <a:p>
            <a:r>
              <a:rPr lang="en-US" dirty="0"/>
              <a:t>Radio buttons let a user select ONE of a limited number of choices.</a:t>
            </a:r>
          </a:p>
          <a:p>
            <a:pPr lvl="1"/>
            <a:r>
              <a:rPr lang="en-US" dirty="0"/>
              <a:t>&lt;form&gt;</a:t>
            </a:r>
          </a:p>
          <a:p>
            <a:pPr lvl="1"/>
            <a:r>
              <a:rPr lang="en-US" dirty="0"/>
              <a:t>  &lt;input type="radio" id="html" name="</a:t>
            </a:r>
            <a:r>
              <a:rPr lang="en-US" dirty="0" err="1"/>
              <a:t>fav_language</a:t>
            </a:r>
            <a:r>
              <a:rPr lang="en-US" dirty="0"/>
              <a:t>" value="HTML"&gt;</a:t>
            </a:r>
          </a:p>
          <a:p>
            <a:pPr lvl="1"/>
            <a:r>
              <a:rPr lang="en-US" dirty="0"/>
              <a:t>  &lt;label for="html"&gt;HTML&lt;/label&gt;&lt;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  &lt;input type="radio" id="</a:t>
            </a:r>
            <a:r>
              <a:rPr lang="en-US" dirty="0" err="1"/>
              <a:t>css</a:t>
            </a:r>
            <a:r>
              <a:rPr lang="en-US" dirty="0"/>
              <a:t>" name="</a:t>
            </a:r>
            <a:r>
              <a:rPr lang="en-US" dirty="0" err="1"/>
              <a:t>fav_language</a:t>
            </a:r>
            <a:r>
              <a:rPr lang="en-US" dirty="0"/>
              <a:t>" value="CSS"&gt;</a:t>
            </a:r>
          </a:p>
          <a:p>
            <a:pPr lvl="1"/>
            <a:r>
              <a:rPr lang="en-US" dirty="0"/>
              <a:t>  &lt;label for="</a:t>
            </a:r>
            <a:r>
              <a:rPr lang="en-US" dirty="0" err="1"/>
              <a:t>css</a:t>
            </a:r>
            <a:r>
              <a:rPr lang="en-US" dirty="0"/>
              <a:t>"&gt;CSS&lt;/label&gt;&lt;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  &lt;input type="radio" id="</a:t>
            </a:r>
            <a:r>
              <a:rPr lang="en-US" dirty="0" err="1"/>
              <a:t>javascript</a:t>
            </a:r>
            <a:r>
              <a:rPr lang="en-US" dirty="0"/>
              <a:t>" name="</a:t>
            </a:r>
            <a:r>
              <a:rPr lang="en-US" dirty="0" err="1"/>
              <a:t>fav_language</a:t>
            </a:r>
            <a:r>
              <a:rPr lang="en-US" dirty="0"/>
              <a:t>" value="JavaScript"&gt;</a:t>
            </a:r>
          </a:p>
          <a:p>
            <a:pPr lvl="1"/>
            <a:r>
              <a:rPr lang="en-US" dirty="0"/>
              <a:t>  &lt;label for="</a:t>
            </a:r>
            <a:r>
              <a:rPr lang="en-US" dirty="0" err="1"/>
              <a:t>javascript</a:t>
            </a:r>
            <a:r>
              <a:rPr lang="en-US" dirty="0"/>
              <a:t>"&gt;JavaScript&lt;/label&gt;</a:t>
            </a:r>
          </a:p>
          <a:p>
            <a:pPr lvl="1"/>
            <a:r>
              <a:rPr lang="en-US" dirty="0"/>
              <a:t>&lt;/form&gt; </a:t>
            </a:r>
            <a:endParaRPr lang="ar-IQ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BD7C5-666B-484D-300A-C054EA950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A606B-D189-1A2C-FDCF-98DEEE882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B199F-0791-E1A6-67AA-F40A0EEA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20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UOA A4</Template>
  <TotalTime>217</TotalTime>
  <Words>1620</Words>
  <Application>Microsoft Office PowerPoint</Application>
  <PresentationFormat>Widescreen</PresentationFormat>
  <Paragraphs>173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Consolas</vt:lpstr>
      <vt:lpstr>Sakkal Majalla</vt:lpstr>
      <vt:lpstr>Segoe UI</vt:lpstr>
      <vt:lpstr>Office Theme</vt:lpstr>
      <vt:lpstr>Chapter 4 Position and an Introduction to Forms</vt:lpstr>
      <vt:lpstr>Outline</vt:lpstr>
      <vt:lpstr>Position !Must visit: https://www.w3schools.com/cssref/pr_class_position.asp </vt:lpstr>
      <vt:lpstr>Position - 2</vt:lpstr>
      <vt:lpstr>Z-index</vt:lpstr>
      <vt:lpstr>Iframe</vt:lpstr>
      <vt:lpstr>Forms Introduction</vt:lpstr>
      <vt:lpstr>The &lt;input&gt; Element</vt:lpstr>
      <vt:lpstr>Radio Buttons</vt:lpstr>
      <vt:lpstr>The &lt;label&gt; Element</vt:lpstr>
      <vt:lpstr>Checkboxes</vt:lpstr>
      <vt:lpstr>The Submit Button</vt:lpstr>
      <vt:lpstr>The Name Attribute for &lt;input&gt;</vt:lpstr>
      <vt:lpstr>Show 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&amp; CSS Integration</dc:title>
  <dc:creator>Ahmad AL-Sabhany</dc:creator>
  <cp:lastModifiedBy>Ahmad Sabhany</cp:lastModifiedBy>
  <cp:revision>66</cp:revision>
  <dcterms:created xsi:type="dcterms:W3CDTF">2021-12-12T21:45:23Z</dcterms:created>
  <dcterms:modified xsi:type="dcterms:W3CDTF">2022-11-29T06:55:24Z</dcterms:modified>
</cp:coreProperties>
</file>