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94" r:id="rId4"/>
    <p:sldId id="295" r:id="rId5"/>
    <p:sldId id="293" r:id="rId6"/>
    <p:sldId id="282" r:id="rId7"/>
    <p:sldId id="286" r:id="rId8"/>
    <p:sldId id="283" r:id="rId9"/>
    <p:sldId id="284" r:id="rId10"/>
    <p:sldId id="285" r:id="rId11"/>
    <p:sldId id="288" r:id="rId12"/>
    <p:sldId id="287" r:id="rId13"/>
    <p:sldId id="289" r:id="rId14"/>
    <p:sldId id="290" r:id="rId15"/>
    <p:sldId id="292" r:id="rId16"/>
    <p:sldId id="291" r:id="rId17"/>
    <p:sldId id="296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8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class_display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class_float.as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class_position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cssref/pr_pos_top.asp" TargetMode="External"/><Relationship Id="rId3" Type="http://schemas.openxmlformats.org/officeDocument/2006/relationships/hyperlink" Target="https://www.w3schools.com/cssref/pr_pos_bottom.asp" TargetMode="External"/><Relationship Id="rId7" Type="http://schemas.openxmlformats.org/officeDocument/2006/relationships/hyperlink" Target="https://www.w3schools.com/cssref/pr_pos_right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cssref/pr_class_position.asp" TargetMode="External"/><Relationship Id="rId5" Type="http://schemas.openxmlformats.org/officeDocument/2006/relationships/hyperlink" Target="https://www.w3schools.com/cssref/pr_pos_left.asp" TargetMode="External"/><Relationship Id="rId4" Type="http://schemas.openxmlformats.org/officeDocument/2006/relationships/hyperlink" Target="https://www.w3schools.com/cssref/pr_pos_clip.asp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/css3_2dtransforms.as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css3_pr_background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tryit.asp?filename=trycss3_background_her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ref/pr_dim_width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/css_border_width.asp" TargetMode="External"/><Relationship Id="rId7" Type="http://schemas.openxmlformats.org/officeDocument/2006/relationships/hyperlink" Target="https://www.w3schools.com/css/css_border_rounded.asp" TargetMode="External"/><Relationship Id="rId2" Type="http://schemas.openxmlformats.org/officeDocument/2006/relationships/hyperlink" Target="https://www.w3schools.com/css/css_border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css/css_border_shorthand.asp" TargetMode="External"/><Relationship Id="rId5" Type="http://schemas.openxmlformats.org/officeDocument/2006/relationships/hyperlink" Target="https://www.w3schools.com/css/css_border_sides.asp" TargetMode="External"/><Relationship Id="rId4" Type="http://schemas.openxmlformats.org/officeDocument/2006/relationships/hyperlink" Target="https://www.w3schools.com/css/css_border_color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1986" y="4398262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859" y="2039603"/>
            <a:ext cx="7210282" cy="2150719"/>
          </a:xfrm>
          <a:noFill/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2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More CCS &amp; Layout Basics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5E0A1-6FF7-4647-B3F9-879AA896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formatting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46D23CC-B158-431B-B67E-F14C2CDA6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00947"/>
              </p:ext>
            </p:extLst>
          </p:nvPr>
        </p:nvGraphicFramePr>
        <p:xfrm>
          <a:off x="838200" y="1825625"/>
          <a:ext cx="10515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25">
                  <a:extLst>
                    <a:ext uri="{9D8B030D-6E8A-4147-A177-3AD203B41FA5}">
                      <a16:colId xmlns:a16="http://schemas.microsoft.com/office/drawing/2014/main" val="4113552231"/>
                    </a:ext>
                  </a:extLst>
                </a:gridCol>
                <a:gridCol w="3438525">
                  <a:extLst>
                    <a:ext uri="{9D8B030D-6E8A-4147-A177-3AD203B41FA5}">
                      <a16:colId xmlns:a16="http://schemas.microsoft.com/office/drawing/2014/main" val="2262714113"/>
                    </a:ext>
                  </a:extLst>
                </a:gridCol>
                <a:gridCol w="4324350">
                  <a:extLst>
                    <a:ext uri="{9D8B030D-6E8A-4147-A177-3AD203B41FA5}">
                      <a16:colId xmlns:a16="http://schemas.microsoft.com/office/drawing/2014/main" val="3605234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CSS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23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color: red;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text-align</a:t>
                      </a:r>
                    </a:p>
                    <a:p>
                      <a:r>
                        <a:rPr lang="en-US" dirty="0"/>
                        <a:t>left | right| center| justify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text-align: center; text-align: left; 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text-align: right; text-align: justify;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28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Direction</a:t>
                      </a:r>
                    </a:p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direction: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direction: 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209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 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vertical-align</a:t>
                      </a:r>
                    </a:p>
                    <a:p>
                      <a:r>
                        <a:rPr lang="en-US" dirty="0"/>
                        <a:t>Baseline | text-top | text-bottom |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 | super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img.e</a:t>
                      </a:r>
                      <a:r>
                        <a:rPr lang="en-US" dirty="0"/>
                        <a:t> {</a:t>
                      </a:r>
                    </a:p>
                    <a:p>
                      <a:r>
                        <a:rPr lang="en-US" dirty="0"/>
                        <a:t>  vertical-align: super;</a:t>
                      </a:r>
                    </a:p>
                    <a:p>
                      <a:r>
                        <a:rPr lang="en-US" dirty="0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91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text-transform</a:t>
                      </a:r>
                    </a:p>
                    <a:p>
                      <a:r>
                        <a:rPr lang="en-US" dirty="0"/>
                        <a:t>Uppercase | lowercase | capitalize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p.capitalize</a:t>
                      </a:r>
                      <a:r>
                        <a:rPr lang="en-US" dirty="0"/>
                        <a:t> {</a:t>
                      </a:r>
                    </a:p>
                    <a:p>
                      <a:r>
                        <a:rPr lang="en-US" dirty="0"/>
                        <a:t>  text-transform: capitalize;</a:t>
                      </a:r>
                    </a:p>
                    <a:p>
                      <a:r>
                        <a:rPr lang="en-US" dirty="0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88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Decoration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text-decoration</a:t>
                      </a:r>
                    </a:p>
                    <a:p>
                      <a:r>
                        <a:rPr lang="en-US" dirty="0"/>
                        <a:t>Overline | line-through | underline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h3 {</a:t>
                      </a:r>
                    </a:p>
                    <a:p>
                      <a:r>
                        <a:rPr lang="en-US" dirty="0"/>
                        <a:t>  text-decoration: line-through;}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533109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4A6D-BD24-4B44-907A-DB888BEA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1F1D0-884D-4E5B-986C-E4A2218D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72CDE-C86A-4DA3-B562-F766B04E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9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6BBC-F3FC-43DC-AC59-259AA7CB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CSS Override (using !important)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CB668-C6A9-48F6-828A-E6AE3F0D8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584" y="1822450"/>
            <a:ext cx="515721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50000"/>
              </a:lnSpc>
              <a:buNone/>
            </a:pPr>
            <a:endParaRPr lang="en-US" sz="2000" dirty="0"/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Example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&lt;!DOCTYPE html&gt;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&lt;html&gt;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&lt;head&gt;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&lt;style&gt;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#myid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  </a:t>
            </a:r>
            <a:r>
              <a:rPr lang="en-US" sz="2000" dirty="0">
                <a:solidFill>
                  <a:srgbClr val="0070C0"/>
                </a:solidFill>
              </a:rPr>
              <a:t>background-color: blue;}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.</a:t>
            </a:r>
            <a:r>
              <a:rPr lang="en-US" sz="2000" dirty="0" err="1"/>
              <a:t>myclass</a:t>
            </a:r>
            <a:r>
              <a:rPr lang="en-US" sz="2000" dirty="0"/>
              <a:t>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  </a:t>
            </a:r>
            <a:r>
              <a:rPr lang="en-US" sz="2000" dirty="0">
                <a:solidFill>
                  <a:srgbClr val="0070C0"/>
                </a:solidFill>
              </a:rPr>
              <a:t>background-color: gray;</a:t>
            </a:r>
            <a:r>
              <a:rPr lang="en-US" sz="2000" dirty="0"/>
              <a:t>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p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  </a:t>
            </a:r>
            <a:r>
              <a:rPr lang="en-US" sz="2000" dirty="0">
                <a:solidFill>
                  <a:srgbClr val="0070C0"/>
                </a:solidFill>
              </a:rPr>
              <a:t>background-color: red 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!important; </a:t>
            </a:r>
            <a:r>
              <a:rPr lang="en-US" sz="2000" dirty="0"/>
              <a:t>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&lt;/style&gt;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&lt;/head&gt;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&lt;body&gt;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solidFill>
                  <a:srgbClr val="FF0000"/>
                </a:solidFill>
              </a:rPr>
              <a:t>&lt;p&gt;</a:t>
            </a:r>
            <a:r>
              <a:rPr lang="en-US" sz="2000" dirty="0"/>
              <a:t>This is some text in a paragraph</a:t>
            </a:r>
            <a:r>
              <a:rPr lang="en-US" sz="2000" dirty="0">
                <a:solidFill>
                  <a:srgbClr val="FF0000"/>
                </a:solidFill>
              </a:rPr>
              <a:t>.&lt;/p&gt;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solidFill>
                  <a:srgbClr val="0070C0"/>
                </a:solidFill>
              </a:rPr>
              <a:t>&lt;p class="</a:t>
            </a:r>
            <a:r>
              <a:rPr lang="en-US" sz="2000" dirty="0" err="1">
                <a:solidFill>
                  <a:srgbClr val="0070C0"/>
                </a:solidFill>
              </a:rPr>
              <a:t>myclass</a:t>
            </a:r>
            <a:r>
              <a:rPr lang="en-US" sz="2000" dirty="0">
                <a:solidFill>
                  <a:srgbClr val="0070C0"/>
                </a:solidFill>
              </a:rPr>
              <a:t>"&gt;</a:t>
            </a:r>
            <a:r>
              <a:rPr lang="en-US" sz="2000" dirty="0"/>
              <a:t>This is some text in a paragraph</a:t>
            </a:r>
            <a:r>
              <a:rPr lang="en-US" sz="2000" dirty="0">
                <a:solidFill>
                  <a:srgbClr val="0070C0"/>
                </a:solidFill>
              </a:rPr>
              <a:t>.&lt;/p&gt;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solidFill>
                  <a:srgbClr val="7030A0"/>
                </a:solidFill>
              </a:rPr>
              <a:t>&lt;p id="</a:t>
            </a:r>
            <a:r>
              <a:rPr lang="en-US" sz="2000" dirty="0" err="1">
                <a:solidFill>
                  <a:srgbClr val="7030A0"/>
                </a:solidFill>
              </a:rPr>
              <a:t>myid</a:t>
            </a:r>
            <a:r>
              <a:rPr lang="en-US" sz="2000" dirty="0">
                <a:solidFill>
                  <a:srgbClr val="7030A0"/>
                </a:solidFill>
              </a:rPr>
              <a:t>"&gt;</a:t>
            </a:r>
            <a:r>
              <a:rPr lang="en-US" sz="2000" dirty="0"/>
              <a:t>This is some text in a paragraph</a:t>
            </a:r>
            <a:r>
              <a:rPr lang="en-US" sz="2000" dirty="0">
                <a:solidFill>
                  <a:srgbClr val="7030A0"/>
                </a:solidFill>
              </a:rPr>
              <a:t>.&lt;/p&gt;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&lt;/body&gt;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/>
              <a:t>&lt;/html&gt;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50FCC-6182-4D58-A74B-3013CB79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A6185-714D-4FCF-BA1E-424611B0A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11515-54AE-4C89-ADB6-C3FBD356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36C9B56-A548-4811-B54B-894956830CC8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515302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In CSS the </a:t>
            </a:r>
            <a:r>
              <a:rPr lang="en-US" dirty="0">
                <a:solidFill>
                  <a:srgbClr val="FF0000"/>
                </a:solidFill>
              </a:rPr>
              <a:t>inline CSS has the </a:t>
            </a:r>
            <a:r>
              <a:rPr lang="en-US" dirty="0"/>
              <a:t>highest priority then the </a:t>
            </a:r>
            <a:r>
              <a:rPr lang="en-US" dirty="0">
                <a:solidFill>
                  <a:srgbClr val="7030A0"/>
                </a:solidFill>
              </a:rPr>
              <a:t>internal CSS </a:t>
            </a:r>
            <a:r>
              <a:rPr lang="en-US" dirty="0"/>
              <a:t>then the </a:t>
            </a:r>
            <a:r>
              <a:rPr lang="en-US" dirty="0">
                <a:solidFill>
                  <a:srgbClr val="00B0F0"/>
                </a:solidFill>
              </a:rPr>
              <a:t>external CSS.</a:t>
            </a:r>
          </a:p>
          <a:p>
            <a:pPr>
              <a:lnSpc>
                <a:spcPct val="80000"/>
              </a:lnSpc>
            </a:pPr>
            <a:r>
              <a:rPr lang="en-US" dirty="0"/>
              <a:t>However, the </a:t>
            </a:r>
            <a:r>
              <a:rPr lang="en-US" dirty="0">
                <a:solidFill>
                  <a:srgbClr val="FF0000"/>
                </a:solidFill>
              </a:rPr>
              <a:t>!important</a:t>
            </a:r>
            <a:r>
              <a:rPr lang="en-US" dirty="0"/>
              <a:t> if used takes the highest priority</a:t>
            </a:r>
          </a:p>
          <a:p>
            <a:pPr>
              <a:lnSpc>
                <a:spcPct val="80000"/>
              </a:lnSpc>
            </a:pPr>
            <a:r>
              <a:rPr lang="en-US" dirty="0"/>
              <a:t>The !important rule in CSS is used to add more importance to a property/value than normal.</a:t>
            </a:r>
          </a:p>
          <a:p>
            <a:pPr>
              <a:lnSpc>
                <a:spcPct val="80000"/>
              </a:lnSpc>
            </a:pPr>
            <a:r>
              <a:rPr lang="en-US" dirty="0"/>
              <a:t>In fact, if you use the !important rule, it will override ALL previous styling rules for that specific property on that element!</a:t>
            </a:r>
          </a:p>
          <a:p>
            <a:pPr>
              <a:lnSpc>
                <a:spcPct val="8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18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0AD7-A904-4557-BB08-2AC1625B1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51D3D-5C52-4999-922A-F100D886E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display property is the most important CSS property for controlling layout.</a:t>
            </a:r>
          </a:p>
          <a:p>
            <a:r>
              <a:rPr lang="en-US" dirty="0"/>
              <a:t>The display property specifies if/how an element is displayed.</a:t>
            </a:r>
          </a:p>
          <a:p>
            <a:r>
              <a:rPr lang="en-US" dirty="0"/>
              <a:t>Every HTML element has a default display value depending on what type of element it is. The default display value for most elements is </a:t>
            </a:r>
            <a:r>
              <a:rPr lang="en-US" dirty="0">
                <a:highlight>
                  <a:srgbClr val="00FF00"/>
                </a:highlight>
              </a:rPr>
              <a:t>block,</a:t>
            </a:r>
            <a:r>
              <a:rPr lang="en-US" dirty="0"/>
              <a:t> or </a:t>
            </a:r>
            <a:r>
              <a:rPr lang="en-US" dirty="0">
                <a:highlight>
                  <a:srgbClr val="FF0000"/>
                </a:highlight>
              </a:rPr>
              <a:t>inline</a:t>
            </a:r>
            <a:r>
              <a:rPr lang="en-US" dirty="0"/>
              <a:t>.</a:t>
            </a:r>
          </a:p>
          <a:p>
            <a:r>
              <a:rPr lang="en-US" dirty="0"/>
              <a:t>Important values: </a:t>
            </a:r>
            <a:r>
              <a:rPr lang="en-US" dirty="0">
                <a:highlight>
                  <a:srgbClr val="FFFF00"/>
                </a:highlight>
              </a:rPr>
              <a:t>flex | table</a:t>
            </a:r>
          </a:p>
          <a:p>
            <a:r>
              <a:rPr lang="en-US" dirty="0"/>
              <a:t>Ex:</a:t>
            </a:r>
          </a:p>
          <a:p>
            <a:pPr lvl="1"/>
            <a:r>
              <a:rPr lang="en-US" dirty="0"/>
              <a:t>p.ex1 {display: none;}</a:t>
            </a:r>
          </a:p>
          <a:p>
            <a:pPr lvl="1"/>
            <a:r>
              <a:rPr lang="en-US" dirty="0"/>
              <a:t>p.ex2 {display: </a:t>
            </a:r>
            <a:r>
              <a:rPr lang="en-US" dirty="0">
                <a:highlight>
                  <a:srgbClr val="FFFF00"/>
                </a:highlight>
              </a:rPr>
              <a:t>inline</a:t>
            </a:r>
            <a:r>
              <a:rPr lang="en-US" dirty="0"/>
              <a:t>;}</a:t>
            </a:r>
          </a:p>
          <a:p>
            <a:pPr lvl="1"/>
            <a:r>
              <a:rPr lang="en-US" dirty="0"/>
              <a:t>p.ex3 {display: </a:t>
            </a:r>
            <a:r>
              <a:rPr lang="en-US" dirty="0">
                <a:highlight>
                  <a:srgbClr val="FFFF00"/>
                </a:highlight>
              </a:rPr>
              <a:t>block</a:t>
            </a:r>
            <a:r>
              <a:rPr lang="en-US" dirty="0"/>
              <a:t>;}</a:t>
            </a:r>
          </a:p>
          <a:p>
            <a:pPr lvl="1"/>
            <a:r>
              <a:rPr lang="en-US" dirty="0"/>
              <a:t>p.ex4 {display: </a:t>
            </a:r>
            <a:r>
              <a:rPr lang="en-US" dirty="0">
                <a:highlight>
                  <a:srgbClr val="FFFF00"/>
                </a:highlight>
              </a:rPr>
              <a:t>flex</a:t>
            </a:r>
            <a:r>
              <a:rPr lang="en-US" dirty="0"/>
              <a:t>;}</a:t>
            </a:r>
          </a:p>
          <a:p>
            <a:pPr lvl="1"/>
            <a:r>
              <a:rPr lang="en-US" dirty="0"/>
              <a:t> display: inline-block;</a:t>
            </a:r>
          </a:p>
          <a:p>
            <a:pPr lvl="1"/>
            <a:r>
              <a:rPr lang="en-US" dirty="0"/>
              <a:t> display: inline-flex;</a:t>
            </a:r>
          </a:p>
          <a:p>
            <a:r>
              <a:rPr lang="en-US" dirty="0"/>
              <a:t>Source: </a:t>
            </a:r>
            <a:r>
              <a:rPr lang="en-US" dirty="0">
                <a:hlinkClick r:id="rId2"/>
              </a:rPr>
              <a:t>https://www.w3schools.com/cssref/pr_class_display.asp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1135A-7464-497C-B15F-9E8EFAE5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C2436-CCAE-432F-95F7-05AE28DB2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63CD3-5D21-49EE-9824-18EF06F4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CCC9-AFED-4615-8D9C-C91DBD5F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Float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E2BC8-472C-474B-AE66-B11A12A21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19550" cy="3937000"/>
          </a:xfrm>
        </p:spPr>
        <p:txBody>
          <a:bodyPr>
            <a:normAutofit/>
          </a:bodyPr>
          <a:lstStyle/>
          <a:p>
            <a:r>
              <a:rPr lang="en-US" dirty="0"/>
              <a:t>The float property specifies whether an element should float to the left, right, or not at all.</a:t>
            </a:r>
          </a:p>
          <a:p>
            <a:r>
              <a:rPr lang="en-US" dirty="0"/>
              <a:t>Note: Absolutely positioned elements ignore the float property!</a:t>
            </a:r>
          </a:p>
          <a:p>
            <a:r>
              <a:rPr lang="en-US" dirty="0">
                <a:highlight>
                  <a:srgbClr val="FFFF00"/>
                </a:highlight>
              </a:rPr>
              <a:t>float: </a:t>
            </a:r>
            <a:r>
              <a:rPr lang="en-US" dirty="0" err="1">
                <a:highlight>
                  <a:srgbClr val="FFFF00"/>
                </a:highlight>
              </a:rPr>
              <a:t>none|left|right|initial|inherit</a:t>
            </a:r>
            <a:r>
              <a:rPr lang="en-US" dirty="0">
                <a:highlight>
                  <a:srgbClr val="FFFF00"/>
                </a:highlight>
              </a:rPr>
              <a:t>;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03DED-8EBE-4F62-B24D-D7206CD1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5A6F-EA0B-4489-9E8E-C71C66EEB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2B4A2-FEF4-455B-A751-FE439E6A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F4BD49-66E2-4DC1-92EA-9830BA39FB88}"/>
              </a:ext>
            </a:extLst>
          </p:cNvPr>
          <p:cNvSpPr txBox="1">
            <a:spLocks/>
          </p:cNvSpPr>
          <p:nvPr/>
        </p:nvSpPr>
        <p:spPr>
          <a:xfrm>
            <a:off x="4981575" y="1825625"/>
            <a:ext cx="6372225" cy="3937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None/>
            </a:pPr>
            <a:endParaRPr lang="en-US" sz="2000" dirty="0"/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&lt;!DOCTYPE html&gt;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&lt;html&gt;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&lt;head&gt;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&lt;style&gt;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 err="1"/>
              <a:t>img</a:t>
            </a:r>
            <a:r>
              <a:rPr lang="en-US" sz="2000" dirty="0"/>
              <a:t>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>
                <a:highlight>
                  <a:srgbClr val="FFFF00"/>
                </a:highlight>
              </a:rPr>
              <a:t>  float: left;</a:t>
            </a:r>
            <a:r>
              <a:rPr lang="en-US" sz="2000" dirty="0"/>
              <a:t>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&lt;/style&gt;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&lt;/head&gt;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&lt;body&gt;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&lt;h1&gt;The float Property&lt;/h1&gt;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&lt;p&gt;&lt;</a:t>
            </a:r>
            <a:r>
              <a:rPr lang="en-US" sz="2000" dirty="0" err="1"/>
              <a:t>img</a:t>
            </a:r>
            <a:r>
              <a:rPr lang="en-US" sz="2000" dirty="0"/>
              <a:t> </a:t>
            </a:r>
            <a:r>
              <a:rPr lang="en-US" sz="2000" dirty="0" err="1"/>
              <a:t>src</a:t>
            </a:r>
            <a:r>
              <a:rPr lang="en-US" sz="2000" dirty="0"/>
              <a:t>="pineapple.jpg" alt="Pineapple“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 style="width:170px;height:170px;margin-right:15px;"&gt;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Lorem ipsum dolor sit </a:t>
            </a:r>
            <a:r>
              <a:rPr lang="en-US" sz="2000" dirty="0" err="1"/>
              <a:t>amet</a:t>
            </a:r>
            <a:r>
              <a:rPr lang="en-US" sz="2000" dirty="0"/>
              <a:t>, </a:t>
            </a:r>
            <a:r>
              <a:rPr lang="en-US" sz="2000" dirty="0" err="1"/>
              <a:t>consectetur</a:t>
            </a:r>
            <a:r>
              <a:rPr lang="en-US" sz="2000" dirty="0"/>
              <a:t> </a:t>
            </a:r>
            <a:r>
              <a:rPr lang="en-US" sz="2000" dirty="0" err="1"/>
              <a:t>adipiscing</a:t>
            </a:r>
            <a:r>
              <a:rPr lang="en-US" sz="2000" dirty="0"/>
              <a:t> </a:t>
            </a:r>
            <a:r>
              <a:rPr lang="en-US" sz="2000" dirty="0" err="1"/>
              <a:t>elit</a:t>
            </a:r>
            <a:r>
              <a:rPr lang="en-US" sz="2000" dirty="0"/>
              <a:t>.  </a:t>
            </a:r>
            <a:r>
              <a:rPr lang="en-US" sz="2000" dirty="0" err="1"/>
              <a:t>velit</a:t>
            </a:r>
            <a:r>
              <a:rPr lang="en-US" sz="2000" dirty="0"/>
              <a:t>.&lt;/p&gt;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&lt;/body&gt;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000" dirty="0"/>
              <a:t>&lt;/html&gt;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AF5672-9EF6-43B8-BB1D-3493FFFC5B52}"/>
              </a:ext>
            </a:extLst>
          </p:cNvPr>
          <p:cNvSpPr/>
          <p:nvPr/>
        </p:nvSpPr>
        <p:spPr>
          <a:xfrm>
            <a:off x="838200" y="5897562"/>
            <a:ext cx="10515600" cy="3889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Source: </a:t>
            </a:r>
            <a:r>
              <a:rPr lang="fr-FR" dirty="0">
                <a:hlinkClick r:id="rId2"/>
              </a:rPr>
              <a:t>https://www.w3schools.com/cssref/pr_class_float.asp</a:t>
            </a:r>
            <a:r>
              <a:rPr lang="fr-F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4462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F607-F36D-4198-BAF6-BCDDA7CF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Position</a:t>
            </a:r>
            <a:br>
              <a:rPr lang="en-US" dirty="0"/>
            </a:br>
            <a:r>
              <a:rPr lang="en-US" dirty="0"/>
              <a:t>!M</a:t>
            </a:r>
            <a:r>
              <a:rPr lang="en-US" sz="3200" dirty="0"/>
              <a:t>ust visit: </a:t>
            </a:r>
            <a:r>
              <a:rPr lang="en-US" sz="3200" dirty="0">
                <a:hlinkClick r:id="rId2"/>
              </a:rPr>
              <a:t>https://www.w3schools.com/cssref/pr_class_position.asp</a:t>
            </a:r>
            <a:r>
              <a:rPr lang="en-US" sz="32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3A0A-FE61-4CB7-80B7-F65221A99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076575" cy="4351338"/>
          </a:xfrm>
        </p:spPr>
        <p:txBody>
          <a:bodyPr/>
          <a:lstStyle/>
          <a:p>
            <a:r>
              <a:rPr lang="en-US" dirty="0"/>
              <a:t>The position property specifies the type of positioning method used for an element (</a:t>
            </a:r>
            <a:r>
              <a:rPr lang="en-US" dirty="0">
                <a:highlight>
                  <a:srgbClr val="FFFF00"/>
                </a:highlight>
              </a:rPr>
              <a:t>static, relative, absolute, fixed, or sticky</a:t>
            </a:r>
            <a:r>
              <a:rPr lang="en-US" dirty="0"/>
              <a:t>).</a:t>
            </a:r>
          </a:p>
          <a:p>
            <a:r>
              <a:rPr lang="en-US" dirty="0"/>
              <a:t>position: </a:t>
            </a:r>
            <a:r>
              <a:rPr lang="en-US" dirty="0" err="1">
                <a:highlight>
                  <a:srgbClr val="FFFF00"/>
                </a:highlight>
              </a:rPr>
              <a:t>static|absolute|fixed|relative|sticky|initial|inherit</a:t>
            </a:r>
            <a:r>
              <a:rPr lang="en-US" dirty="0">
                <a:highlight>
                  <a:srgbClr val="FFFF00"/>
                </a:highlight>
              </a:rPr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1938-ECF7-40C8-9387-C500C5FC2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CCA0-67CE-4FBC-8E06-25F5E7F7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A2FBC-6CC1-419E-851E-8C9F76DF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F82A62C-EAC7-41DA-B9B2-2311BA51F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60082"/>
              </p:ext>
            </p:extLst>
          </p:nvPr>
        </p:nvGraphicFramePr>
        <p:xfrm>
          <a:off x="4038600" y="1825624"/>
          <a:ext cx="7315200" cy="449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142508422"/>
                    </a:ext>
                  </a:extLst>
                </a:gridCol>
                <a:gridCol w="6229350">
                  <a:extLst>
                    <a:ext uri="{9D8B030D-6E8A-4147-A177-3AD203B41FA5}">
                      <a16:colId xmlns:a16="http://schemas.microsoft.com/office/drawing/2014/main" val="3967456944"/>
                    </a:ext>
                  </a:extLst>
                </a:gridCol>
              </a:tblGrid>
              <a:tr h="345162"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909716"/>
                  </a:ext>
                </a:extLst>
              </a:tr>
              <a:tr h="66156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static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Default value. Elements render in order, as they appear in the document flow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9156960"/>
                  </a:ext>
                </a:extLst>
              </a:tr>
              <a:tr h="661561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absolute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its first positioned (not static) ancestor element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958202504"/>
                  </a:ext>
                </a:extLst>
              </a:tr>
              <a:tr h="505373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fixed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the browser window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197005092"/>
                  </a:ext>
                </a:extLst>
              </a:tr>
              <a:tr h="66156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relative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relative to its normal position, so "left:20px" adds 20 pixels to the element's LEFT position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310269259"/>
                  </a:ext>
                </a:extLst>
              </a:tr>
              <a:tr h="5053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sticky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The element is positioned based on the user's scroll position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3611195"/>
                  </a:ext>
                </a:extLst>
              </a:tr>
              <a:tr h="505373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initial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Sets this property to its default value.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121058631"/>
                  </a:ext>
                </a:extLst>
              </a:tr>
              <a:tr h="505373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inherit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Inherits this property from its parent element. 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56367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43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FE8-2973-49BC-8945-40D781AB2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- 2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9BC6916-903D-4A1D-8222-8491CCFFB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349054"/>
              </p:ext>
            </p:extLst>
          </p:nvPr>
        </p:nvGraphicFramePr>
        <p:xfrm>
          <a:off x="838200" y="1764030"/>
          <a:ext cx="10515600" cy="2987040"/>
        </p:xfrm>
        <a:graphic>
          <a:graphicData uri="http://schemas.openxmlformats.org/drawingml/2006/table">
            <a:tbl>
              <a:tblPr/>
              <a:tblGrid>
                <a:gridCol w="2804078">
                  <a:extLst>
                    <a:ext uri="{9D8B030D-6E8A-4147-A177-3AD203B41FA5}">
                      <a16:colId xmlns:a16="http://schemas.microsoft.com/office/drawing/2014/main" val="3148119936"/>
                    </a:ext>
                  </a:extLst>
                </a:gridCol>
                <a:gridCol w="7711522">
                  <a:extLst>
                    <a:ext uri="{9D8B030D-6E8A-4147-A177-3AD203B41FA5}">
                      <a16:colId xmlns:a16="http://schemas.microsoft.com/office/drawing/2014/main" val="4462360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Property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886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3"/>
                        </a:rPr>
                        <a:t>bottom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Sets the bottom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10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4"/>
                        </a:rPr>
                        <a:t>clip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Clips an absolutely positioned element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8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5"/>
                        </a:rPr>
                        <a:t>left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Sets the left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63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6"/>
                        </a:rPr>
                        <a:t>position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Specifies the type of positioning for an element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470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  <a:hlinkClick r:id="rId7"/>
                        </a:rPr>
                        <a:t>right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Sets the right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160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  <a:hlinkClick r:id="rId8"/>
                        </a:rPr>
                        <a:t>top</a:t>
                      </a:r>
                      <a:endParaRPr lang="en-US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Sets the top margin edge for a positioned box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10603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FF634-C6FF-416E-ADDD-26FCB7F7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CB7E2-92DC-42E2-A896-E30E8C92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6D079-F0F8-4C11-B60E-88770CE0E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2E3BD40-C229-41A0-A99F-5F7210ECC635}"/>
              </a:ext>
            </a:extLst>
          </p:cNvPr>
          <p:cNvSpPr txBox="1">
            <a:spLocks/>
          </p:cNvSpPr>
          <p:nvPr/>
        </p:nvSpPr>
        <p:spPr>
          <a:xfrm>
            <a:off x="838200" y="4824411"/>
            <a:ext cx="10515600" cy="15319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(top, bottom, right, left) properties don’t work with </a:t>
            </a:r>
            <a:r>
              <a:rPr lang="en-US" dirty="0">
                <a:highlight>
                  <a:srgbClr val="FFFF00"/>
                </a:highlight>
              </a:rPr>
              <a:t>static or non-positioned </a:t>
            </a:r>
            <a:r>
              <a:rPr lang="en-US" dirty="0"/>
              <a:t>elements. It must be </a:t>
            </a:r>
            <a:r>
              <a:rPr lang="en-US" dirty="0">
                <a:highlight>
                  <a:srgbClr val="FFFF00"/>
                </a:highlight>
              </a:rPr>
              <a:t>relative, absolute, fixed, or sticky</a:t>
            </a:r>
            <a:r>
              <a:rPr lang="en-US" dirty="0"/>
              <a:t>.</a:t>
            </a:r>
          </a:p>
          <a:p>
            <a:r>
              <a:rPr lang="en-US" dirty="0"/>
              <a:t>Please visit all the links above</a:t>
            </a:r>
          </a:p>
        </p:txBody>
      </p:sp>
    </p:spTree>
    <p:extLst>
      <p:ext uri="{BB962C8B-B14F-4D97-AF65-F5344CB8AC3E}">
        <p14:creationId xmlns:p14="http://schemas.microsoft.com/office/powerpoint/2010/main" val="34319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36BD6-C758-4CC6-8BE2-4B61CA1B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Z-index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1CDD-4755-464C-997E-1C972B66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1550" cy="4351338"/>
          </a:xfrm>
        </p:spPr>
        <p:txBody>
          <a:bodyPr/>
          <a:lstStyle/>
          <a:p>
            <a:r>
              <a:rPr lang="en-US" dirty="0"/>
              <a:t>The z-index property specifies the stack order of an element.</a:t>
            </a:r>
          </a:p>
          <a:p>
            <a:r>
              <a:rPr lang="en-US" dirty="0"/>
              <a:t>An element with greater stack order is always in front of an element with a lower stack order.</a:t>
            </a:r>
          </a:p>
          <a:p>
            <a:r>
              <a:rPr lang="en-US" dirty="0"/>
              <a:t>Note: z-index only works on positioned elements (position: absolute, position: relative, position: fixed, or position: sticky) and flex items (elements that are direct children of </a:t>
            </a:r>
            <a:r>
              <a:rPr lang="en-US" dirty="0" err="1"/>
              <a:t>display:flex</a:t>
            </a:r>
            <a:r>
              <a:rPr lang="en-US" dirty="0"/>
              <a:t> elements).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65DBB-CED6-4CDC-98B4-09CBC638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88CA-C4C2-4AE0-9D1E-B84AA34D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23D27-7123-4708-A040-A9A33EBB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37BDC3-8E2B-4623-8739-2F8822A03336}"/>
              </a:ext>
            </a:extLst>
          </p:cNvPr>
          <p:cNvSpPr txBox="1">
            <a:spLocks/>
          </p:cNvSpPr>
          <p:nvPr/>
        </p:nvSpPr>
        <p:spPr>
          <a:xfrm>
            <a:off x="5762624" y="1825625"/>
            <a:ext cx="5591175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&lt;!DOCTYPE 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&lt;style&gt;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 err="1"/>
              <a:t>img</a:t>
            </a:r>
            <a:r>
              <a:rPr lang="en-US" sz="1800" dirty="0"/>
              <a:t> {  position: absolute;   left: 0px;   top: 0px;  </a:t>
            </a:r>
            <a:r>
              <a:rPr lang="en-US" sz="1800" dirty="0">
                <a:highlight>
                  <a:srgbClr val="FFFF00"/>
                </a:highlight>
              </a:rPr>
              <a:t>z-index: 1; </a:t>
            </a:r>
            <a:r>
              <a:rPr lang="en-US" sz="18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&lt;/style&gt;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&lt;h1&gt;The z-index Property&lt;/h1&gt;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</a:t>
            </a:r>
            <a:r>
              <a:rPr lang="en-US" sz="1800" dirty="0" err="1"/>
              <a:t>img</a:t>
            </a:r>
            <a:r>
              <a:rPr lang="en-US" sz="1800" dirty="0"/>
              <a:t> </a:t>
            </a:r>
            <a:r>
              <a:rPr lang="en-US" sz="1800" dirty="0" err="1"/>
              <a:t>src</a:t>
            </a:r>
            <a:r>
              <a:rPr lang="en-US" sz="1800" dirty="0"/>
              <a:t>="w3css.gif" width="100" height="140"&gt;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&lt;p&gt;Because the image has a z-index of -1, it will be placed behind the heading.&lt;/p&gt;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0615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3424-5769-4DCC-A681-F6204831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ECF44-1EA9-49B8-99AE-4BF4F8AF1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CSS 2D Transforms Methods</a:t>
            </a:r>
          </a:p>
          <a:p>
            <a:pPr lvl="1"/>
            <a:r>
              <a:rPr lang="en-US" dirty="0"/>
              <a:t>translate()</a:t>
            </a:r>
          </a:p>
          <a:p>
            <a:pPr lvl="1"/>
            <a:r>
              <a:rPr lang="en-US" dirty="0"/>
              <a:t>rotate()</a:t>
            </a:r>
          </a:p>
          <a:p>
            <a:pPr lvl="1"/>
            <a:r>
              <a:rPr lang="en-US" dirty="0" err="1"/>
              <a:t>scaleX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scaleY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scale()</a:t>
            </a:r>
          </a:p>
          <a:p>
            <a:pPr lvl="1"/>
            <a:r>
              <a:rPr lang="en-US" dirty="0" err="1"/>
              <a:t>skewX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skewY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skew()</a:t>
            </a:r>
          </a:p>
          <a:p>
            <a:pPr lvl="1"/>
            <a:r>
              <a:rPr lang="en-US" dirty="0"/>
              <a:t>matrix()</a:t>
            </a:r>
          </a:p>
          <a:p>
            <a:r>
              <a:rPr lang="en-US" dirty="0">
                <a:hlinkClick r:id="rId2"/>
              </a:rPr>
              <a:t>https://www.w3schools.com/css/css3_2dtransforms.asp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5332D-ED5B-4104-9048-891A6F54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BE3DD-9CFD-41C1-8472-AB9BCFE4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2343E-F561-4532-800A-5EA987C0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02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CSS - Class</a:t>
            </a:r>
          </a:p>
          <a:p>
            <a:r>
              <a:rPr lang="en-US" sz="3200" dirty="0"/>
              <a:t>CSS - Background</a:t>
            </a:r>
          </a:p>
          <a:p>
            <a:r>
              <a:rPr lang="en-US" sz="3200" dirty="0"/>
              <a:t>CSS - Width</a:t>
            </a:r>
          </a:p>
          <a:p>
            <a:r>
              <a:rPr lang="en-US" sz="3200" dirty="0"/>
              <a:t>CSS - Borders</a:t>
            </a:r>
          </a:p>
          <a:p>
            <a:r>
              <a:rPr lang="en-US" sz="3200" dirty="0"/>
              <a:t>CSS - Text formatting</a:t>
            </a:r>
          </a:p>
          <a:p>
            <a:r>
              <a:rPr lang="en-US" sz="3200" dirty="0"/>
              <a:t>CSS Override (!important)</a:t>
            </a:r>
          </a:p>
          <a:p>
            <a:r>
              <a:rPr lang="en-US" sz="3200" dirty="0"/>
              <a:t>CSS - Display</a:t>
            </a:r>
          </a:p>
          <a:p>
            <a:r>
              <a:rPr lang="en-US" sz="3200" dirty="0"/>
              <a:t>CSS - Float</a:t>
            </a:r>
          </a:p>
          <a:p>
            <a:r>
              <a:rPr lang="en-US" sz="3200" dirty="0"/>
              <a:t>CSS - Position</a:t>
            </a:r>
          </a:p>
          <a:p>
            <a:r>
              <a:rPr lang="en-US" sz="3200" dirty="0"/>
              <a:t>CSS - Z-index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2FA1-ECAE-4E0E-A8E3-502983E8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</a:t>
            </a:r>
            <a:br>
              <a:rPr lang="en-US" dirty="0"/>
            </a:br>
            <a:r>
              <a:rPr lang="en-US" sz="2700" dirty="0"/>
              <a:t>Try these examples @ </a:t>
            </a:r>
            <a:r>
              <a:rPr lang="en-US" sz="2700" dirty="0">
                <a:hlinkClick r:id="rId2"/>
              </a:rPr>
              <a:t>https://www.w3schools.com/cssref/css3_pr_background.asp</a:t>
            </a:r>
            <a:r>
              <a:rPr lang="en-US" sz="27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298E-B8FB-48CF-8975-6AC56EE5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12080" cy="435746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Background color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background-color: </a:t>
            </a:r>
            <a:r>
              <a:rPr lang="en-US" dirty="0" err="1">
                <a:highlight>
                  <a:srgbClr val="FFFF00"/>
                </a:highlight>
              </a:rPr>
              <a:t>lightblue</a:t>
            </a:r>
            <a:r>
              <a:rPr lang="en-US" dirty="0">
                <a:highlight>
                  <a:srgbClr val="FFFF00"/>
                </a:highlight>
              </a:rPr>
              <a:t>;</a:t>
            </a:r>
          </a:p>
          <a:p>
            <a:pPr lvl="1"/>
            <a:r>
              <a:rPr lang="en-US" dirty="0"/>
              <a:t>background-color: green;</a:t>
            </a:r>
          </a:p>
          <a:p>
            <a:pPr lvl="1"/>
            <a:r>
              <a:rPr lang="en-US" dirty="0"/>
              <a:t>opacity: 0.3;</a:t>
            </a:r>
          </a:p>
          <a:p>
            <a:pPr lvl="1"/>
            <a:r>
              <a:rPr lang="en-US" dirty="0"/>
              <a:t>background: </a:t>
            </a:r>
            <a:r>
              <a:rPr lang="en-US" dirty="0" err="1"/>
              <a:t>rgba</a:t>
            </a:r>
            <a:r>
              <a:rPr lang="en-US" dirty="0"/>
              <a:t>(0, 128, 0, 0.3); /* Green background with 30% opacity */</a:t>
            </a:r>
          </a:p>
          <a:p>
            <a:pPr lvl="1"/>
            <a:r>
              <a:rPr lang="en-US" dirty="0"/>
              <a:t>background:#ccaa00;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background:#00eeffaa;</a:t>
            </a:r>
          </a:p>
          <a:p>
            <a:pPr lvl="1"/>
            <a:r>
              <a:rPr lang="en-US" dirty="0"/>
              <a:t>background-image: linear-gradient(red, yellow);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 background-image: linear-gradient(to bottom right, red, yellow);</a:t>
            </a:r>
          </a:p>
          <a:p>
            <a:pPr lvl="1"/>
            <a:r>
              <a:rPr lang="en-US" dirty="0"/>
              <a:t>background-image: linear-gradient(angle, color-stop1, color-stop2);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background-image: linear-gradient(180deg, red, yellow);</a:t>
            </a:r>
          </a:p>
          <a:p>
            <a:pPr lvl="1"/>
            <a:r>
              <a:rPr lang="en-US" dirty="0"/>
              <a:t>background-image: linear-gradient(blue, indigo, violet);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B5816-AC2A-406D-893C-7EBA5D7B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5ECA9-9C17-44E7-BCF2-F6D7FD20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079EC-14BF-464C-BDD2-36A91DAE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3F87A6-AFC9-4EC4-939E-8E2E1C4CEE69}"/>
              </a:ext>
            </a:extLst>
          </p:cNvPr>
          <p:cNvSpPr txBox="1">
            <a:spLocks/>
          </p:cNvSpPr>
          <p:nvPr/>
        </p:nvSpPr>
        <p:spPr>
          <a:xfrm>
            <a:off x="6141722" y="1825625"/>
            <a:ext cx="5212080" cy="4357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Background image</a:t>
            </a:r>
          </a:p>
          <a:p>
            <a:pPr lvl="1"/>
            <a:r>
              <a:rPr lang="en-US" dirty="0"/>
              <a:t>background-image: </a:t>
            </a:r>
            <a:r>
              <a:rPr lang="en-US" dirty="0" err="1"/>
              <a:t>url</a:t>
            </a:r>
            <a:r>
              <a:rPr lang="en-US" dirty="0"/>
              <a:t>("bgdesert.jpg");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background-image: </a:t>
            </a:r>
            <a:r>
              <a:rPr lang="en-US" dirty="0" err="1">
                <a:highlight>
                  <a:srgbClr val="FFFF00"/>
                </a:highlight>
              </a:rPr>
              <a:t>url</a:t>
            </a:r>
            <a:r>
              <a:rPr lang="en-US" dirty="0">
                <a:highlight>
                  <a:srgbClr val="FFFF00"/>
                </a:highlight>
              </a:rPr>
              <a:t>("gradient_bg.png");</a:t>
            </a:r>
          </a:p>
          <a:p>
            <a:pPr lvl="1"/>
            <a:r>
              <a:rPr lang="en-US" dirty="0"/>
              <a:t>background-repeat: repeat-x;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background-repeat: no-repeat;</a:t>
            </a:r>
          </a:p>
          <a:p>
            <a:pPr lvl="1"/>
            <a:r>
              <a:rPr lang="en-US" dirty="0"/>
              <a:t>background-position: right top;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background-attachment: scroll;</a:t>
            </a:r>
          </a:p>
          <a:p>
            <a:pPr lvl="1"/>
            <a:r>
              <a:rPr lang="en-US" dirty="0"/>
              <a:t>background-attachment: fixed;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background-position: center;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background-size: cover;</a:t>
            </a:r>
          </a:p>
          <a:p>
            <a:pPr lvl="1"/>
            <a:r>
              <a:rPr lang="en-US" dirty="0"/>
              <a:t>background-size: contain;</a:t>
            </a:r>
          </a:p>
          <a:p>
            <a:pPr lvl="1"/>
            <a:r>
              <a:rPr lang="en-US" dirty="0"/>
              <a:t>background: </a:t>
            </a:r>
            <a:r>
              <a:rPr lang="en-US" dirty="0" err="1"/>
              <a:t>url</a:t>
            </a:r>
            <a:r>
              <a:rPr lang="en-US" dirty="0"/>
              <a:t>(img_tree.gif), </a:t>
            </a:r>
            <a:r>
              <a:rPr lang="en-US" dirty="0" err="1"/>
              <a:t>url</a:t>
            </a:r>
            <a:r>
              <a:rPr lang="en-US" dirty="0"/>
              <a:t>(mountain.jpg);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background-image: radial-gradient(red, yellow, green);</a:t>
            </a:r>
          </a:p>
          <a:p>
            <a:pPr lvl="1"/>
            <a:r>
              <a:rPr lang="en-US" dirty="0"/>
              <a:t>background-image: conic-gradient(red, yellow, green, blue, black);</a:t>
            </a:r>
          </a:p>
        </p:txBody>
      </p:sp>
    </p:spTree>
    <p:extLst>
      <p:ext uri="{BB962C8B-B14F-4D97-AF65-F5344CB8AC3E}">
        <p14:creationId xmlns:p14="http://schemas.microsoft.com/office/powerpoint/2010/main" val="59641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EB819-2857-4288-BFA3-6A379062F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>
                <a:hlinkClick r:id="rId2"/>
              </a:rPr>
              <a:t>Hero Background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Must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3765-D246-4E3C-8407-DFF2F28D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37560" cy="4351338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&lt;html&gt;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&lt;head&gt;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&lt;meta name="viewport" content="width=device-width, initial-scale=1"&gt;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&lt;style&gt;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body {  margin: 0;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  font-family: Arial, Helvetica, sans-serif;}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.hero-image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>
                <a:highlight>
                  <a:srgbClr val="FFFF00"/>
                </a:highlight>
              </a:rPr>
              <a:t>  background-image: </a:t>
            </a:r>
            <a:r>
              <a:rPr lang="en-US" sz="1800" dirty="0" err="1">
                <a:highlight>
                  <a:srgbClr val="FFFF00"/>
                </a:highlight>
              </a:rPr>
              <a:t>url</a:t>
            </a:r>
            <a:r>
              <a:rPr lang="en-US" sz="1800" dirty="0">
                <a:highlight>
                  <a:srgbClr val="FFFF00"/>
                </a:highlight>
              </a:rPr>
              <a:t>("/w3images/photographer.jpg");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  background-color: #cccccc;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  height: 500px;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>
                <a:highlight>
                  <a:srgbClr val="FFFF00"/>
                </a:highlight>
              </a:rPr>
              <a:t>  background-position: center;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  </a:t>
            </a:r>
            <a:r>
              <a:rPr lang="en-US" sz="1800" dirty="0">
                <a:highlight>
                  <a:srgbClr val="FFFF00"/>
                </a:highlight>
              </a:rPr>
              <a:t>background-repeat: no-repeat;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/>
              <a:t>  </a:t>
            </a:r>
            <a:r>
              <a:rPr lang="en-US" sz="1800" dirty="0">
                <a:highlight>
                  <a:srgbClr val="FFFF00"/>
                </a:highlight>
              </a:rPr>
              <a:t>background-size: cover;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  position: relative</a:t>
            </a:r>
            <a:r>
              <a:rPr lang="en-US" sz="1800" dirty="0"/>
              <a:t>;}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7E371-5BDF-4B99-843D-74728C7A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93A8F-56E4-4DAB-91DD-0D56F093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83BFB-072A-4A88-A8B5-2D0E9A71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F011DD-17A3-48B3-924C-52AC7B9ED545}"/>
              </a:ext>
            </a:extLst>
          </p:cNvPr>
          <p:cNvSpPr txBox="1">
            <a:spLocks/>
          </p:cNvSpPr>
          <p:nvPr/>
        </p:nvSpPr>
        <p:spPr>
          <a:xfrm>
            <a:off x="4427220" y="1825625"/>
            <a:ext cx="3337560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.hero-text {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text-align: center;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</a:t>
            </a:r>
            <a:r>
              <a:rPr lang="en-US" sz="1800" dirty="0">
                <a:solidFill>
                  <a:srgbClr val="0070C0"/>
                </a:solidFill>
                <a:highlight>
                  <a:srgbClr val="FFFF00"/>
                </a:highlight>
              </a:rPr>
              <a:t>position: absolute</a:t>
            </a:r>
            <a:r>
              <a:rPr lang="en-US" sz="1800" dirty="0">
                <a:highlight>
                  <a:srgbClr val="FFFF00"/>
                </a:highlight>
              </a:rPr>
              <a:t>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</a:t>
            </a:r>
            <a:r>
              <a:rPr lang="en-US" sz="1800" dirty="0">
                <a:highlight>
                  <a:srgbClr val="FFFF00"/>
                </a:highlight>
              </a:rPr>
              <a:t>top: 50%;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>
                <a:highlight>
                  <a:srgbClr val="FFFF00"/>
                </a:highlight>
              </a:rPr>
              <a:t>  left: 50%;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</a:t>
            </a:r>
            <a:r>
              <a:rPr lang="en-US" sz="1800" dirty="0">
                <a:highlight>
                  <a:srgbClr val="FFFF00"/>
                </a:highlight>
              </a:rPr>
              <a:t>transform: translate(-50%, -50%);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color: white;}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&lt;/style&gt;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&lt;/head&gt;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&lt;body&gt;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6D83CCB-4444-44BF-B1F5-B6037C563022}"/>
              </a:ext>
            </a:extLst>
          </p:cNvPr>
          <p:cNvSpPr txBox="1">
            <a:spLocks/>
          </p:cNvSpPr>
          <p:nvPr/>
        </p:nvSpPr>
        <p:spPr>
          <a:xfrm>
            <a:off x="8016242" y="1825625"/>
            <a:ext cx="3337560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&lt;div class="hero-image"&gt;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&lt;div class="hero-text"&gt;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  &lt;h1 style="font-size:50px"&gt;I am Jane Doe&lt;/h1&gt;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  &lt;h3&gt;And I'm a Photographer&lt;/h3&gt;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  &lt;button&gt;Hire me&lt;/button&gt;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  &lt;/div&gt;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&lt;/div&gt;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&lt;p&gt;Page content..&lt;/p&gt;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&lt;p&gt;Note that this technique will also make the image responsive: Resize the browser window to see the effect.&lt;/p&gt;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&lt;/body&gt;</a:t>
            </a:r>
          </a:p>
          <a:p>
            <a:pPr marL="0" indent="0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sz="1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75856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15A2-167B-4427-9B6D-A9CB2455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16BBB-8FB0-4563-96B3-2276F17AE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is used to unify a set of elements based on one style</a:t>
            </a:r>
          </a:p>
          <a:p>
            <a:r>
              <a:rPr lang="en-US" dirty="0"/>
              <a:t>We can define a class for any HTML element</a:t>
            </a:r>
          </a:p>
          <a:p>
            <a:r>
              <a:rPr lang="en-US" dirty="0"/>
              <a:t>Classes can be defined as follows: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	&lt;div </a:t>
            </a:r>
            <a:r>
              <a:rPr lang="en-US" dirty="0">
                <a:highlight>
                  <a:srgbClr val="FFFF00"/>
                </a:highlight>
              </a:rPr>
              <a:t>class=“main”</a:t>
            </a:r>
            <a:r>
              <a:rPr lang="en-US" dirty="0"/>
              <a:t>&gt; …… &lt;/div&gt;</a:t>
            </a:r>
          </a:p>
          <a:p>
            <a:r>
              <a:rPr lang="en-US" dirty="0"/>
              <a:t>Classes can be selected as follows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	</a:t>
            </a:r>
            <a:r>
              <a:rPr lang="en-US" dirty="0">
                <a:highlight>
                  <a:srgbClr val="FFFF00"/>
                </a:highlight>
              </a:rPr>
              <a:t>.main</a:t>
            </a:r>
            <a:r>
              <a:rPr lang="en-US" dirty="0"/>
              <a:t>{ color: red; text-align: center; }</a:t>
            </a:r>
          </a:p>
          <a:p>
            <a:r>
              <a:rPr lang="en-US" dirty="0"/>
              <a:t>Unlike id classes can be shared among many elements, even from different elements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D841C-5306-4E48-B9B3-D49C7CD6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7C82B-273D-42ED-B051-5570A6EE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DB2EA-17A2-40C9-824F-E37B3C97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6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9130-063B-417B-90CF-4298A5D07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BECB2-30B0-4820-9EDF-A312AEC6C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045" y="1825625"/>
            <a:ext cx="222068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/>
              <a:t>&lt;!DOCTYPE html&gt;</a:t>
            </a:r>
          </a:p>
          <a:p>
            <a:pPr marL="0" indent="0">
              <a:buNone/>
            </a:pPr>
            <a:r>
              <a:rPr lang="en-US" sz="1400" dirty="0"/>
              <a:t>&lt;html&gt;</a:t>
            </a:r>
          </a:p>
          <a:p>
            <a:pPr marL="0" indent="0">
              <a:buNone/>
            </a:pPr>
            <a:r>
              <a:rPr lang="en-US" sz="1400" dirty="0"/>
              <a:t>&lt;head&gt;</a:t>
            </a:r>
          </a:p>
          <a:p>
            <a:pPr marL="0" indent="0">
              <a:buNone/>
            </a:pPr>
            <a:r>
              <a:rPr lang="en-US" sz="1400" dirty="0"/>
              <a:t>&lt;style&gt;</a:t>
            </a:r>
          </a:p>
          <a:p>
            <a:pPr marL="0" indent="0">
              <a:buNone/>
            </a:pPr>
            <a:r>
              <a:rPr lang="en-US" sz="1400" dirty="0" err="1"/>
              <a:t>div.a</a:t>
            </a:r>
            <a:r>
              <a:rPr lang="en-US" sz="1400" dirty="0"/>
              <a:t> {</a:t>
            </a:r>
          </a:p>
          <a:p>
            <a:pPr marL="0" indent="0">
              <a:buNone/>
            </a:pPr>
            <a:r>
              <a:rPr lang="en-US" sz="1400" dirty="0"/>
              <a:t>  width: auto;</a:t>
            </a:r>
          </a:p>
          <a:p>
            <a:pPr marL="0" indent="0">
              <a:buNone/>
            </a:pPr>
            <a:r>
              <a:rPr lang="en-US" sz="1400" dirty="0"/>
              <a:t>  border: 1px solid black;}</a:t>
            </a:r>
          </a:p>
          <a:p>
            <a:pPr marL="0" indent="0">
              <a:buNone/>
            </a:pPr>
            <a:r>
              <a:rPr lang="en-US" sz="1400" dirty="0" err="1"/>
              <a:t>div.b</a:t>
            </a:r>
            <a:r>
              <a:rPr lang="en-US" sz="1400" dirty="0"/>
              <a:t> {</a:t>
            </a:r>
          </a:p>
          <a:p>
            <a:pPr marL="0" indent="0">
              <a:buNone/>
            </a:pPr>
            <a:r>
              <a:rPr lang="en-US" sz="1400" dirty="0"/>
              <a:t>  width: 150px;</a:t>
            </a:r>
          </a:p>
          <a:p>
            <a:pPr marL="0" indent="0">
              <a:buNone/>
            </a:pPr>
            <a:r>
              <a:rPr lang="en-US" sz="1400" dirty="0"/>
              <a:t>  border: 1px solid black;  }</a:t>
            </a:r>
          </a:p>
          <a:p>
            <a:pPr marL="0" indent="0">
              <a:buNone/>
            </a:pPr>
            <a:r>
              <a:rPr lang="en-US" sz="1400" dirty="0" err="1"/>
              <a:t>div.c</a:t>
            </a:r>
            <a:r>
              <a:rPr lang="en-US" sz="1400" dirty="0"/>
              <a:t> {</a:t>
            </a:r>
          </a:p>
          <a:p>
            <a:pPr marL="0" indent="0">
              <a:buNone/>
            </a:pPr>
            <a:r>
              <a:rPr lang="en-US" sz="1400" dirty="0"/>
              <a:t>  width: 50%;</a:t>
            </a:r>
          </a:p>
          <a:p>
            <a:pPr marL="0" indent="0">
              <a:buNone/>
            </a:pPr>
            <a:r>
              <a:rPr lang="en-US" sz="1400" dirty="0"/>
              <a:t>  border: 1px solid black;  }</a:t>
            </a:r>
          </a:p>
          <a:p>
            <a:pPr marL="0" indent="0">
              <a:buNone/>
            </a:pPr>
            <a:r>
              <a:rPr lang="en-US" sz="1400" dirty="0"/>
              <a:t>&lt;/style&gt;</a:t>
            </a:r>
          </a:p>
          <a:p>
            <a:pPr marL="0" indent="0">
              <a:buNone/>
            </a:pPr>
            <a:r>
              <a:rPr lang="en-US" sz="1400" dirty="0"/>
              <a:t>&lt;/head&gt;</a:t>
            </a:r>
            <a:endParaRPr lang="en-US" sz="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E376-D3BD-467E-94F8-D1F31756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6F85-32DB-467F-A0E1-98B006E20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2AD6C-21AD-4EE9-B2A9-4DDF1056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3F7647-3BEF-4137-86EE-64B0367E2E9B}"/>
              </a:ext>
            </a:extLst>
          </p:cNvPr>
          <p:cNvSpPr txBox="1">
            <a:spLocks/>
          </p:cNvSpPr>
          <p:nvPr/>
        </p:nvSpPr>
        <p:spPr>
          <a:xfrm>
            <a:off x="7114902" y="1825625"/>
            <a:ext cx="4238897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&lt;h1&gt;The width Property&lt;/h1&gt;</a:t>
            </a:r>
          </a:p>
          <a:p>
            <a:pPr marL="0" indent="0">
              <a:buNone/>
            </a:pPr>
            <a:r>
              <a:rPr lang="en-US" dirty="0"/>
              <a:t>&lt;h2&gt;width: auto (default)&lt;/h2&gt;</a:t>
            </a:r>
          </a:p>
          <a:p>
            <a:pPr marL="0" indent="0">
              <a:buNone/>
            </a:pPr>
            <a:r>
              <a:rPr lang="en-US" dirty="0"/>
              <a:t>&lt;div class="a"&gt;Lorem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semper diam at </a:t>
            </a:r>
            <a:r>
              <a:rPr lang="en-US" dirty="0" err="1"/>
              <a:t>erat</a:t>
            </a:r>
            <a:r>
              <a:rPr lang="en-US" dirty="0"/>
              <a:t> pulvinar, at pulvinar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. &lt;/div&gt;</a:t>
            </a:r>
          </a:p>
          <a:p>
            <a:pPr marL="0" indent="0">
              <a:buNone/>
            </a:pPr>
            <a:r>
              <a:rPr lang="en-US" dirty="0"/>
              <a:t>&lt;h2&gt;width: 150px&lt;/h2&gt;</a:t>
            </a:r>
          </a:p>
          <a:p>
            <a:pPr marL="0" indent="0">
              <a:buNone/>
            </a:pPr>
            <a:r>
              <a:rPr lang="en-US" dirty="0"/>
              <a:t>&lt;div class="b"&gt;Lorem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semper diam at </a:t>
            </a:r>
            <a:r>
              <a:rPr lang="en-US" dirty="0" err="1"/>
              <a:t>erat</a:t>
            </a:r>
            <a:r>
              <a:rPr lang="en-US" dirty="0"/>
              <a:t> pulvinar, at pulvinar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. &lt;/div&gt;</a:t>
            </a:r>
          </a:p>
          <a:p>
            <a:pPr marL="0" indent="0">
              <a:buNone/>
            </a:pPr>
            <a:r>
              <a:rPr lang="en-US" dirty="0"/>
              <a:t>&lt;h2&gt;width: 50%&lt;/h2&gt;</a:t>
            </a:r>
          </a:p>
          <a:p>
            <a:pPr marL="0" indent="0">
              <a:buNone/>
            </a:pPr>
            <a:r>
              <a:rPr lang="en-US" dirty="0"/>
              <a:t>&lt;div class="c"&gt;Lorem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semper diam at </a:t>
            </a:r>
            <a:r>
              <a:rPr lang="en-US" dirty="0" err="1"/>
              <a:t>erat</a:t>
            </a:r>
            <a:r>
              <a:rPr lang="en-US" dirty="0"/>
              <a:t> pulvinar, at pulvinar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.&lt;/div&gt;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770B739-0E13-4ABE-A0B9-07F7114566B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707674" cy="43513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Width can be applied to:</a:t>
            </a:r>
          </a:p>
          <a:p>
            <a:pPr lvl="1"/>
            <a:r>
              <a:rPr lang="en-US" dirty="0"/>
              <a:t>&lt;body&gt;</a:t>
            </a:r>
          </a:p>
          <a:p>
            <a:pPr lvl="1"/>
            <a:r>
              <a:rPr lang="en-US" dirty="0"/>
              <a:t>&lt;div&gt;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&lt;p&gt;, and many more</a:t>
            </a:r>
          </a:p>
          <a:p>
            <a:r>
              <a:rPr lang="en-US" dirty="0"/>
              <a:t>width: auto | value in (px/</a:t>
            </a:r>
            <a:r>
              <a:rPr lang="en-US" dirty="0" err="1"/>
              <a:t>em</a:t>
            </a:r>
            <a:r>
              <a:rPr lang="en-US" dirty="0"/>
              <a:t>) | initial | inherit;</a:t>
            </a:r>
          </a:p>
          <a:p>
            <a:r>
              <a:rPr lang="en-US" dirty="0"/>
              <a:t>Source: </a:t>
            </a:r>
            <a:r>
              <a:rPr lang="en-US" dirty="0">
                <a:hlinkClick r:id="rId2"/>
              </a:rPr>
              <a:t>https://www.w3schools.com/cssref/pr_dim_width.asp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AEEA0-7620-494C-80E2-CB95AF59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Width &amp;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3E3F1-2530-4002-BE44-462E520FC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29000" cy="40951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myclass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70C0"/>
                </a:solidFill>
              </a:rPr>
              <a:t>height: 200px;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0070C0"/>
                </a:solidFill>
              </a:rPr>
              <a:t>width: 50%;</a:t>
            </a:r>
          </a:p>
          <a:p>
            <a:pPr marL="0" indent="0">
              <a:buNone/>
            </a:pPr>
            <a:r>
              <a:rPr lang="en-US" dirty="0"/>
              <a:t>  background-color: </a:t>
            </a:r>
            <a:r>
              <a:rPr lang="en-US" dirty="0" err="1"/>
              <a:t>powderblue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984A2-A173-47F9-80DD-0FB5E0EA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B073-2459-4A64-B8AC-72191655D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BE1E4-3059-4E7D-BE62-B25E5A8AD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75C3854-606D-4A94-89C1-518ADD764716}"/>
              </a:ext>
            </a:extLst>
          </p:cNvPr>
          <p:cNvSpPr txBox="1">
            <a:spLocks/>
          </p:cNvSpPr>
          <p:nvPr/>
        </p:nvSpPr>
        <p:spPr>
          <a:xfrm>
            <a:off x="4373881" y="1825625"/>
            <a:ext cx="3428998" cy="40951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.</a:t>
            </a:r>
            <a:r>
              <a:rPr lang="en-US" dirty="0" err="1"/>
              <a:t>myclass</a:t>
            </a:r>
            <a:r>
              <a:rPr lang="en-US" dirty="0"/>
              <a:t>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  max-width: 500px;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  height: 100px;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background-color: </a:t>
            </a:r>
            <a:r>
              <a:rPr lang="en-US" dirty="0" err="1"/>
              <a:t>powderblue</a:t>
            </a:r>
            <a:r>
              <a:rPr lang="en-US" dirty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EB5E859-5F7B-49E3-AECD-CAB12E6B2B59}"/>
              </a:ext>
            </a:extLst>
          </p:cNvPr>
          <p:cNvSpPr txBox="1">
            <a:spLocks/>
          </p:cNvSpPr>
          <p:nvPr/>
        </p:nvSpPr>
        <p:spPr>
          <a:xfrm>
            <a:off x="7924800" y="1825625"/>
            <a:ext cx="3429000" cy="40951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.</a:t>
            </a:r>
            <a:r>
              <a:rPr lang="en-US" dirty="0" err="1"/>
              <a:t>myclass</a:t>
            </a:r>
            <a:r>
              <a:rPr lang="en-US" dirty="0"/>
              <a:t>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width: calc(100% - 100px);  height: 100px;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min-height: 200px;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background-color: </a:t>
            </a:r>
            <a:r>
              <a:rPr lang="en-US" dirty="0" err="1"/>
              <a:t>powderblue</a:t>
            </a:r>
            <a:r>
              <a:rPr lang="en-US" dirty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755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84C2-11BE-433E-B3F1-5A51C6CE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5CAB7-1A3E-46E3-A82F-25F6FBE9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r>
              <a:rPr lang="en-US" dirty="0"/>
              <a:t>Example of shorthand border: </a:t>
            </a:r>
            <a:r>
              <a:rPr lang="en-US" dirty="0">
                <a:solidFill>
                  <a:srgbClr val="0070C0"/>
                </a:solidFill>
                <a:latin typeface="Agency FB" panose="020B0503020202020204" pitchFamily="34" charset="0"/>
              </a:rPr>
              <a:t>style =“ border: 5px solid red; “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Borders can be applied in any side:</a:t>
            </a:r>
          </a:p>
          <a:p>
            <a:r>
              <a:rPr lang="en-US" dirty="0"/>
              <a:t>Ex: border-bottom: 5px solid blue;</a:t>
            </a:r>
          </a:p>
          <a:p>
            <a:r>
              <a:rPr lang="en-US" dirty="0"/>
              <a:t>Ex: border-right: 2px dotted #257b9c;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7CA7A-64BB-49D4-9B83-0D512777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1F388-2411-4560-BA8E-01E9A2C8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396A-660C-4BD6-94A5-E5C572B3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29FC70-E727-43F6-82E0-9CCA2CF12066}"/>
              </a:ext>
            </a:extLst>
          </p:cNvPr>
          <p:cNvCxnSpPr>
            <a:cxnSpLocks/>
          </p:cNvCxnSpPr>
          <p:nvPr/>
        </p:nvCxnSpPr>
        <p:spPr>
          <a:xfrm>
            <a:off x="6276396" y="2255520"/>
            <a:ext cx="452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154B77-CA7C-4BF1-A789-782CB8C259F2}"/>
              </a:ext>
            </a:extLst>
          </p:cNvPr>
          <p:cNvCxnSpPr>
            <a:cxnSpLocks/>
          </p:cNvCxnSpPr>
          <p:nvPr/>
        </p:nvCxnSpPr>
        <p:spPr>
          <a:xfrm>
            <a:off x="6794828" y="2255520"/>
            <a:ext cx="452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28DF4B0-25C3-461B-AADC-E11A0AFFD40F}"/>
              </a:ext>
            </a:extLst>
          </p:cNvPr>
          <p:cNvCxnSpPr>
            <a:cxnSpLocks/>
          </p:cNvCxnSpPr>
          <p:nvPr/>
        </p:nvCxnSpPr>
        <p:spPr>
          <a:xfrm>
            <a:off x="7302644" y="2255520"/>
            <a:ext cx="452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3FBBB5CE-3061-48E9-B931-72805F7EE22B}"/>
              </a:ext>
            </a:extLst>
          </p:cNvPr>
          <p:cNvCxnSpPr>
            <a:cxnSpLocks/>
          </p:cNvCxnSpPr>
          <p:nvPr/>
        </p:nvCxnSpPr>
        <p:spPr>
          <a:xfrm flipV="1">
            <a:off x="2678088" y="2255516"/>
            <a:ext cx="3855080" cy="895672"/>
          </a:xfrm>
          <a:prstGeom prst="curvedConnector3">
            <a:avLst>
              <a:gd name="adj1" fmla="val 9645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130C9483-AB69-43F1-B74B-961FC366ECD1}"/>
              </a:ext>
            </a:extLst>
          </p:cNvPr>
          <p:cNvCxnSpPr>
            <a:cxnSpLocks/>
          </p:cNvCxnSpPr>
          <p:nvPr/>
        </p:nvCxnSpPr>
        <p:spPr>
          <a:xfrm flipV="1">
            <a:off x="5761439" y="2255525"/>
            <a:ext cx="1279545" cy="895662"/>
          </a:xfrm>
          <a:prstGeom prst="curvedConnector3">
            <a:avLst>
              <a:gd name="adj1" fmla="val 9645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FA6730F0-A9A8-44A6-B438-C0BED67811EF}"/>
              </a:ext>
            </a:extLst>
          </p:cNvPr>
          <p:cNvCxnSpPr>
            <a:cxnSpLocks/>
          </p:cNvCxnSpPr>
          <p:nvPr/>
        </p:nvCxnSpPr>
        <p:spPr>
          <a:xfrm rot="10800000">
            <a:off x="7493830" y="2255522"/>
            <a:ext cx="1764471" cy="895666"/>
          </a:xfrm>
          <a:prstGeom prst="curvedConnector3">
            <a:avLst>
              <a:gd name="adj1" fmla="val 9836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B8D42E7-4D92-4D98-9E90-E550B935D1D9}"/>
              </a:ext>
            </a:extLst>
          </p:cNvPr>
          <p:cNvSpPr/>
          <p:nvPr/>
        </p:nvSpPr>
        <p:spPr>
          <a:xfrm>
            <a:off x="1348740" y="3151188"/>
            <a:ext cx="2232659" cy="12531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border-width: 2px;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10px; | 1em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1F6802-50DF-4263-B619-C59EB30E2379}"/>
              </a:ext>
            </a:extLst>
          </p:cNvPr>
          <p:cNvSpPr/>
          <p:nvPr/>
        </p:nvSpPr>
        <p:spPr>
          <a:xfrm>
            <a:off x="3829866" y="3151188"/>
            <a:ext cx="3706314" cy="1253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border-style: dashed;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dotted |Dashed | solid | double | none | hidden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A9AA4E4-DA8B-4893-A058-3525B75B4FA2}"/>
              </a:ext>
            </a:extLst>
          </p:cNvPr>
          <p:cNvSpPr/>
          <p:nvPr/>
        </p:nvSpPr>
        <p:spPr>
          <a:xfrm>
            <a:off x="7899286" y="3151188"/>
            <a:ext cx="3091406" cy="12531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border-color: #0400ff;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black | red | #0000ff | #257b9c | #9c2567a8</a:t>
            </a:r>
          </a:p>
        </p:txBody>
      </p:sp>
    </p:spTree>
    <p:extLst>
      <p:ext uri="{BB962C8B-B14F-4D97-AF65-F5344CB8AC3E}">
        <p14:creationId xmlns:p14="http://schemas.microsoft.com/office/powerpoint/2010/main" val="148257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81EC-F966-4910-B643-3CE461B1B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140E-8F68-4D4E-A069-BB9763D16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8015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Try all these examples: </a:t>
            </a:r>
          </a:p>
          <a:p>
            <a:pPr lvl="1"/>
            <a:r>
              <a:rPr lang="en-US" sz="1900" b="0" i="0" dirty="0">
                <a:effectLst/>
              </a:rPr>
              <a:t>Ex: border-radius: 5x;</a:t>
            </a:r>
          </a:p>
          <a:p>
            <a:pPr lvl="1"/>
            <a:r>
              <a:rPr lang="en-US" sz="1900" dirty="0"/>
              <a:t>Ex: border-radius: 50%;</a:t>
            </a:r>
          </a:p>
          <a:p>
            <a:pPr lvl="1"/>
            <a:r>
              <a:rPr lang="en-US" sz="1900" dirty="0"/>
              <a:t>Ex: border-radius: 100%;</a:t>
            </a:r>
          </a:p>
          <a:p>
            <a:pPr lvl="1"/>
            <a:r>
              <a:rPr lang="en-US" sz="1900" dirty="0"/>
              <a:t>Ex: border-top-color: red;</a:t>
            </a:r>
          </a:p>
          <a:p>
            <a:pPr lvl="1"/>
            <a:r>
              <a:rPr lang="en-US" sz="1900" dirty="0"/>
              <a:t>Ex: border-right-style: dashed;</a:t>
            </a:r>
          </a:p>
          <a:p>
            <a:pPr lvl="1"/>
            <a:r>
              <a:rPr lang="en-US" sz="1900" dirty="0"/>
              <a:t>Ex: border-bottom-width: 3px;</a:t>
            </a:r>
          </a:p>
          <a:p>
            <a:pPr lvl="1"/>
            <a:r>
              <a:rPr lang="en-US" sz="1900" dirty="0"/>
              <a:t>Ex: border-bottom-color: #1221CC;</a:t>
            </a:r>
          </a:p>
          <a:p>
            <a:pPr lvl="1"/>
            <a:r>
              <a:rPr lang="en-US" sz="1900" dirty="0"/>
              <a:t>Ex: border-color: #ff0000;</a:t>
            </a:r>
          </a:p>
          <a:p>
            <a:pPr lvl="1"/>
            <a:r>
              <a:rPr lang="en-US" sz="1900" dirty="0"/>
              <a:t>Ex: border-color: </a:t>
            </a:r>
            <a:r>
              <a:rPr lang="en-US" sz="1900" dirty="0" err="1"/>
              <a:t>rgb</a:t>
            </a:r>
            <a:r>
              <a:rPr lang="en-US" sz="1900" dirty="0"/>
              <a:t>(0, 255, 0);</a:t>
            </a:r>
          </a:p>
          <a:p>
            <a:pPr lvl="1"/>
            <a:r>
              <a:rPr lang="en-US" sz="1900" dirty="0"/>
              <a:t>Ex: Border-color: black blue;</a:t>
            </a:r>
          </a:p>
          <a:p>
            <a:pPr lvl="1"/>
            <a:r>
              <a:rPr lang="en-US" sz="1900" dirty="0"/>
              <a:t>Ex: border-style: solid;</a:t>
            </a:r>
          </a:p>
          <a:p>
            <a:pPr lvl="1"/>
            <a:r>
              <a:rPr lang="en-US" sz="1900" dirty="0"/>
              <a:t>Ex: border-style: dotted solid double dashed;</a:t>
            </a:r>
          </a:p>
          <a:p>
            <a:pPr lvl="1"/>
            <a:r>
              <a:rPr lang="en-US" sz="1900" dirty="0"/>
              <a:t>Ex: border-style: dotted solid;</a:t>
            </a:r>
          </a:p>
          <a:p>
            <a:pPr lvl="1"/>
            <a:r>
              <a:rPr lang="en-US" sz="1900" dirty="0"/>
              <a:t>Ex: border-color: red green blue black;</a:t>
            </a:r>
          </a:p>
          <a:p>
            <a:r>
              <a:rPr lang="en-US" sz="2200" dirty="0"/>
              <a:t>Sources: </a:t>
            </a:r>
            <a:r>
              <a:rPr lang="en-US" sz="2200" dirty="0">
                <a:hlinkClick r:id="rId2"/>
              </a:rPr>
              <a:t>https://www.w3schools.com/css/css_border.asp</a:t>
            </a:r>
            <a:r>
              <a:rPr lang="en-US" sz="2200" dirty="0"/>
              <a:t> , </a:t>
            </a:r>
            <a:r>
              <a:rPr lang="en-US" sz="2200" dirty="0">
                <a:hlinkClick r:id="rId3"/>
              </a:rPr>
              <a:t>https://www.w3schools.com/css/css_border_width.asp</a:t>
            </a:r>
            <a:r>
              <a:rPr lang="en-US" sz="2200" dirty="0"/>
              <a:t> , </a:t>
            </a:r>
            <a:r>
              <a:rPr lang="en-US" sz="2200" dirty="0">
                <a:hlinkClick r:id="rId4"/>
              </a:rPr>
              <a:t>https://www.w3schools.com/css/css_border_color.asp</a:t>
            </a:r>
            <a:r>
              <a:rPr lang="en-US" sz="2200" dirty="0"/>
              <a:t> , </a:t>
            </a:r>
            <a:r>
              <a:rPr lang="en-US" sz="2200" dirty="0">
                <a:hlinkClick r:id="rId5"/>
              </a:rPr>
              <a:t>https://www.w3schools.com/css/css_border_sides.asp</a:t>
            </a:r>
            <a:r>
              <a:rPr lang="en-US" sz="2200" dirty="0"/>
              <a:t> , </a:t>
            </a:r>
            <a:r>
              <a:rPr lang="en-US" sz="2200" dirty="0">
                <a:hlinkClick r:id="rId6"/>
              </a:rPr>
              <a:t>https://www.w3schools.com/css/css_border_shorthand.asp</a:t>
            </a:r>
            <a:r>
              <a:rPr lang="en-US" sz="2200" dirty="0"/>
              <a:t> , </a:t>
            </a:r>
            <a:r>
              <a:rPr lang="en-US" sz="2200" dirty="0">
                <a:hlinkClick r:id="rId7"/>
              </a:rPr>
              <a:t>https://www.w3schools.com/css/css_border_rounded.asp</a:t>
            </a:r>
            <a:r>
              <a:rPr lang="en-US" sz="22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5DDC1-6262-4661-91FD-8392B699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1655-2E4D-40AC-930C-DBA3FA28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0C99A-291E-4137-B7DD-06C3E3BC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2294</TotalTime>
  <Words>2462</Words>
  <Application>Microsoft Office PowerPoint</Application>
  <PresentationFormat>Widescreen</PresentationFormat>
  <Paragraphs>383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Agency FB</vt:lpstr>
      <vt:lpstr>Arial</vt:lpstr>
      <vt:lpstr>Calibri</vt:lpstr>
      <vt:lpstr>Calibri Light</vt:lpstr>
      <vt:lpstr>Sakkal Majalla</vt:lpstr>
      <vt:lpstr>Wingdings</vt:lpstr>
      <vt:lpstr>Office Theme</vt:lpstr>
      <vt:lpstr>Chapter 2 More CCS &amp; Layout Basics</vt:lpstr>
      <vt:lpstr>Outline</vt:lpstr>
      <vt:lpstr>Background Try these examples @ https://www.w3schools.com/cssref/css3_pr_background.asp </vt:lpstr>
      <vt:lpstr>Example (Hero Background) Must try</vt:lpstr>
      <vt:lpstr>CSS Classes</vt:lpstr>
      <vt:lpstr>Width</vt:lpstr>
      <vt:lpstr>Width &amp; Height</vt:lpstr>
      <vt:lpstr>Borders</vt:lpstr>
      <vt:lpstr>Borders (2)</vt:lpstr>
      <vt:lpstr>Text formatting</vt:lpstr>
      <vt:lpstr>CSS Override (using !important)</vt:lpstr>
      <vt:lpstr>Display</vt:lpstr>
      <vt:lpstr>Float</vt:lpstr>
      <vt:lpstr>Position !Must visit: https://www.w3schools.com/cssref/pr_class_position.asp </vt:lpstr>
      <vt:lpstr>Position - 2</vt:lpstr>
      <vt:lpstr>Z-index</vt:lpstr>
      <vt:lpstr>Transform methods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125</cp:revision>
  <dcterms:created xsi:type="dcterms:W3CDTF">2021-12-12T21:45:23Z</dcterms:created>
  <dcterms:modified xsi:type="dcterms:W3CDTF">2022-01-13T11:50:59Z</dcterms:modified>
</cp:coreProperties>
</file>