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sldIdLst>
    <p:sldId id="256" r:id="rId2"/>
    <p:sldId id="287" r:id="rId3"/>
    <p:sldId id="291" r:id="rId4"/>
    <p:sldId id="293" r:id="rId5"/>
    <p:sldId id="290" r:id="rId6"/>
    <p:sldId id="294" r:id="rId7"/>
    <p:sldId id="295" r:id="rId8"/>
    <p:sldId id="292" r:id="rId9"/>
    <p:sldId id="297" r:id="rId10"/>
    <p:sldId id="298" r:id="rId11"/>
    <p:sldId id="299" r:id="rId12"/>
    <p:sldId id="296" r:id="rId13"/>
    <p:sldId id="301" r:id="rId14"/>
    <p:sldId id="302" r:id="rId15"/>
    <p:sldId id="303" r:id="rId16"/>
    <p:sldId id="307" r:id="rId17"/>
    <p:sldId id="304" r:id="rId18"/>
    <p:sldId id="305" r:id="rId19"/>
    <p:sldId id="306" r:id="rId20"/>
    <p:sldId id="308" r:id="rId21"/>
    <p:sldId id="310" r:id="rId22"/>
    <p:sldId id="311" r:id="rId23"/>
    <p:sldId id="312" r:id="rId24"/>
    <p:sldId id="28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hmad AL-Sabhany" initials="AAS" lastIdx="1" clrIdx="0">
    <p:extLst>
      <p:ext uri="{19B8F6BF-5375-455C-9EA6-DF929625EA0E}">
        <p15:presenceInfo xmlns:p15="http://schemas.microsoft.com/office/powerpoint/2012/main" userId="b301677dbf0f5a7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374" autoAdjust="0"/>
  </p:normalViewPr>
  <p:slideViewPr>
    <p:cSldViewPr snapToGrid="0">
      <p:cViewPr varScale="1">
        <p:scale>
          <a:sx n="110" d="100"/>
          <a:sy n="110" d="100"/>
        </p:scale>
        <p:origin x="576" y="9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7" d="100"/>
          <a:sy n="87" d="100"/>
        </p:scale>
        <p:origin x="384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89BF59-E0DC-462A-B6F6-1C6F8BAFC48C}" type="datetimeFigureOut">
              <a:rPr lang="en-US" smtClean="0"/>
              <a:t>4/4/2023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121D04-AA39-4B72-8D1B-D7CB9B26E543}" type="slidenum">
              <a:rPr lang="en-US" smtClean="0"/>
              <a:t>‹#›</a:t>
            </a:fld>
            <a:endParaRPr lang="en-US"/>
          </a:p>
        </p:txBody>
      </p:sp>
    </p:spTree>
    <p:extLst>
      <p:ext uri="{BB962C8B-B14F-4D97-AF65-F5344CB8AC3E}">
        <p14:creationId xmlns:p14="http://schemas.microsoft.com/office/powerpoint/2010/main" val="3073340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DC68F-2405-49B1-B90A-C37ABAAE595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644550C-7DB0-4BB2-8D5A-0088CA14CB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6417441-79AE-41E9-A30E-10C0FF749A73}"/>
              </a:ext>
            </a:extLst>
          </p:cNvPr>
          <p:cNvSpPr>
            <a:spLocks noGrp="1"/>
          </p:cNvSpPr>
          <p:nvPr>
            <p:ph type="dt" sz="half" idx="10"/>
          </p:nvPr>
        </p:nvSpPr>
        <p:spPr/>
        <p:txBody>
          <a:bodyPr/>
          <a:lstStyle/>
          <a:p>
            <a:r>
              <a:rPr lang="en-US"/>
              <a:t>1/9/2022</a:t>
            </a:r>
          </a:p>
        </p:txBody>
      </p:sp>
      <p:sp>
        <p:nvSpPr>
          <p:cNvPr id="5" name="Footer Placeholder 4">
            <a:extLst>
              <a:ext uri="{FF2B5EF4-FFF2-40B4-BE49-F238E27FC236}">
                <a16:creationId xmlns:a16="http://schemas.microsoft.com/office/drawing/2014/main" id="{0EB63E2A-2F70-4D63-82D6-91FE710ABB85}"/>
              </a:ext>
            </a:extLst>
          </p:cNvPr>
          <p:cNvSpPr>
            <a:spLocks noGrp="1"/>
          </p:cNvSpPr>
          <p:nvPr>
            <p:ph type="ftr" sz="quarter" idx="11"/>
          </p:nvPr>
        </p:nvSpPr>
        <p:spPr/>
        <p:txBody>
          <a:bodyPr/>
          <a:lstStyle/>
          <a:p>
            <a:r>
              <a:rPr lang="en-US"/>
              <a:t>Dr. Ahmad AlSabhany – CS Dept | AlMaarif University College</a:t>
            </a:r>
          </a:p>
        </p:txBody>
      </p:sp>
      <p:sp>
        <p:nvSpPr>
          <p:cNvPr id="6" name="Slide Number Placeholder 5">
            <a:extLst>
              <a:ext uri="{FF2B5EF4-FFF2-40B4-BE49-F238E27FC236}">
                <a16:creationId xmlns:a16="http://schemas.microsoft.com/office/drawing/2014/main" id="{A4B885CC-5F3D-4587-83B3-71517788824A}"/>
              </a:ext>
            </a:extLst>
          </p:cNvPr>
          <p:cNvSpPr>
            <a:spLocks noGrp="1"/>
          </p:cNvSpPr>
          <p:nvPr>
            <p:ph type="sldNum" sz="quarter" idx="12"/>
          </p:nvPr>
        </p:nvSpPr>
        <p:spPr/>
        <p:txBody>
          <a:bodyPr/>
          <a:lstStyle/>
          <a:p>
            <a:fld id="{4A11C4C7-E5DA-46AB-BADB-B2B83EB05BAE}" type="slidenum">
              <a:rPr lang="en-US" smtClean="0"/>
              <a:t>‹#›</a:t>
            </a:fld>
            <a:endParaRPr lang="en-US"/>
          </a:p>
        </p:txBody>
      </p:sp>
    </p:spTree>
    <p:extLst>
      <p:ext uri="{BB962C8B-B14F-4D97-AF65-F5344CB8AC3E}">
        <p14:creationId xmlns:p14="http://schemas.microsoft.com/office/powerpoint/2010/main" val="1154848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E67A7-8026-4AD9-86EE-EB27171A85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654089B-8720-46A4-9C9C-B3610336FF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6EEF07-B3EB-4F7E-A0C0-D94ED7008CC2}"/>
              </a:ext>
            </a:extLst>
          </p:cNvPr>
          <p:cNvSpPr>
            <a:spLocks noGrp="1"/>
          </p:cNvSpPr>
          <p:nvPr>
            <p:ph type="dt" sz="half" idx="10"/>
          </p:nvPr>
        </p:nvSpPr>
        <p:spPr/>
        <p:txBody>
          <a:bodyPr/>
          <a:lstStyle/>
          <a:p>
            <a:r>
              <a:rPr lang="en-US"/>
              <a:t>1/9/2022</a:t>
            </a:r>
          </a:p>
        </p:txBody>
      </p:sp>
      <p:sp>
        <p:nvSpPr>
          <p:cNvPr id="5" name="Footer Placeholder 4">
            <a:extLst>
              <a:ext uri="{FF2B5EF4-FFF2-40B4-BE49-F238E27FC236}">
                <a16:creationId xmlns:a16="http://schemas.microsoft.com/office/drawing/2014/main" id="{572AD7C0-83CC-4332-B814-6CDFAF36C24E}"/>
              </a:ext>
            </a:extLst>
          </p:cNvPr>
          <p:cNvSpPr>
            <a:spLocks noGrp="1"/>
          </p:cNvSpPr>
          <p:nvPr>
            <p:ph type="ftr" sz="quarter" idx="11"/>
          </p:nvPr>
        </p:nvSpPr>
        <p:spPr/>
        <p:txBody>
          <a:bodyPr/>
          <a:lstStyle/>
          <a:p>
            <a:r>
              <a:rPr lang="en-US"/>
              <a:t>Dr. Ahmad AlSabhany – CS Dept | AlMaarif University College</a:t>
            </a:r>
          </a:p>
        </p:txBody>
      </p:sp>
      <p:sp>
        <p:nvSpPr>
          <p:cNvPr id="6" name="Slide Number Placeholder 5">
            <a:extLst>
              <a:ext uri="{FF2B5EF4-FFF2-40B4-BE49-F238E27FC236}">
                <a16:creationId xmlns:a16="http://schemas.microsoft.com/office/drawing/2014/main" id="{F3013901-CEF9-49E3-AF14-A4839DE9ABB2}"/>
              </a:ext>
            </a:extLst>
          </p:cNvPr>
          <p:cNvSpPr>
            <a:spLocks noGrp="1"/>
          </p:cNvSpPr>
          <p:nvPr>
            <p:ph type="sldNum" sz="quarter" idx="12"/>
          </p:nvPr>
        </p:nvSpPr>
        <p:spPr/>
        <p:txBody>
          <a:bodyPr/>
          <a:lstStyle/>
          <a:p>
            <a:fld id="{4A11C4C7-E5DA-46AB-BADB-B2B83EB05BAE}" type="slidenum">
              <a:rPr lang="en-US" smtClean="0"/>
              <a:t>‹#›</a:t>
            </a:fld>
            <a:endParaRPr lang="en-US"/>
          </a:p>
        </p:txBody>
      </p:sp>
    </p:spTree>
    <p:extLst>
      <p:ext uri="{BB962C8B-B14F-4D97-AF65-F5344CB8AC3E}">
        <p14:creationId xmlns:p14="http://schemas.microsoft.com/office/powerpoint/2010/main" val="178795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812F6E-2600-405B-85E3-9892D880A49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D0CE492-C35F-47C5-AD03-F06D8151205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9D690E-378B-4694-BA2A-C757E6BFD324}"/>
              </a:ext>
            </a:extLst>
          </p:cNvPr>
          <p:cNvSpPr>
            <a:spLocks noGrp="1"/>
          </p:cNvSpPr>
          <p:nvPr>
            <p:ph type="dt" sz="half" idx="10"/>
          </p:nvPr>
        </p:nvSpPr>
        <p:spPr/>
        <p:txBody>
          <a:bodyPr/>
          <a:lstStyle/>
          <a:p>
            <a:r>
              <a:rPr lang="en-US"/>
              <a:t>1/9/2022</a:t>
            </a:r>
          </a:p>
        </p:txBody>
      </p:sp>
      <p:sp>
        <p:nvSpPr>
          <p:cNvPr id="5" name="Footer Placeholder 4">
            <a:extLst>
              <a:ext uri="{FF2B5EF4-FFF2-40B4-BE49-F238E27FC236}">
                <a16:creationId xmlns:a16="http://schemas.microsoft.com/office/drawing/2014/main" id="{90341110-E062-4ACF-B3C7-461FBE8703DA}"/>
              </a:ext>
            </a:extLst>
          </p:cNvPr>
          <p:cNvSpPr>
            <a:spLocks noGrp="1"/>
          </p:cNvSpPr>
          <p:nvPr>
            <p:ph type="ftr" sz="quarter" idx="11"/>
          </p:nvPr>
        </p:nvSpPr>
        <p:spPr/>
        <p:txBody>
          <a:bodyPr/>
          <a:lstStyle/>
          <a:p>
            <a:r>
              <a:rPr lang="en-US"/>
              <a:t>Dr. Ahmad AlSabhany – CS Dept | AlMaarif University College</a:t>
            </a:r>
          </a:p>
        </p:txBody>
      </p:sp>
      <p:sp>
        <p:nvSpPr>
          <p:cNvPr id="6" name="Slide Number Placeholder 5">
            <a:extLst>
              <a:ext uri="{FF2B5EF4-FFF2-40B4-BE49-F238E27FC236}">
                <a16:creationId xmlns:a16="http://schemas.microsoft.com/office/drawing/2014/main" id="{FC3DA947-8B88-4CE4-9FD6-84DC8E033A43}"/>
              </a:ext>
            </a:extLst>
          </p:cNvPr>
          <p:cNvSpPr>
            <a:spLocks noGrp="1"/>
          </p:cNvSpPr>
          <p:nvPr>
            <p:ph type="sldNum" sz="quarter" idx="12"/>
          </p:nvPr>
        </p:nvSpPr>
        <p:spPr/>
        <p:txBody>
          <a:bodyPr/>
          <a:lstStyle/>
          <a:p>
            <a:fld id="{4A11C4C7-E5DA-46AB-BADB-B2B83EB05BAE}" type="slidenum">
              <a:rPr lang="en-US" smtClean="0"/>
              <a:t>‹#›</a:t>
            </a:fld>
            <a:endParaRPr lang="en-US"/>
          </a:p>
        </p:txBody>
      </p:sp>
    </p:spTree>
    <p:extLst>
      <p:ext uri="{BB962C8B-B14F-4D97-AF65-F5344CB8AC3E}">
        <p14:creationId xmlns:p14="http://schemas.microsoft.com/office/powerpoint/2010/main" val="2306174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35C61-57CD-4B56-B58C-6AF063574F24}"/>
              </a:ext>
            </a:extLst>
          </p:cNvPr>
          <p:cNvSpPr>
            <a:spLocks noGrp="1"/>
          </p:cNvSpPr>
          <p:nvPr>
            <p:ph type="title"/>
          </p:nvPr>
        </p:nvSpPr>
        <p:spPr>
          <a:solidFill>
            <a:schemeClr val="accent3">
              <a:lumMod val="20000"/>
              <a:lumOff val="80000"/>
            </a:schemeClr>
          </a:solidFill>
          <a:ln w="38100" cmpd="thickThin">
            <a:solidFill>
              <a:srgbClr val="002060"/>
            </a:solidFill>
          </a:ln>
        </p:spPr>
        <p:txBody>
          <a:bodyPr/>
          <a:lstStyle>
            <a:lvl1pPr>
              <a:defRPr b="1">
                <a:latin typeface="Sakkal Majalla" panose="02000000000000000000" pitchFamily="2" charset="-78"/>
                <a:cs typeface="Sakkal Majalla" panose="02000000000000000000" pitchFamily="2" charset="-78"/>
              </a:defRPr>
            </a:lvl1pPr>
          </a:lstStyle>
          <a:p>
            <a:r>
              <a:rPr lang="en-US" dirty="0"/>
              <a:t>Click to edit Master title style</a:t>
            </a:r>
          </a:p>
        </p:txBody>
      </p:sp>
      <p:sp>
        <p:nvSpPr>
          <p:cNvPr id="3" name="Content Placeholder 2">
            <a:extLst>
              <a:ext uri="{FF2B5EF4-FFF2-40B4-BE49-F238E27FC236}">
                <a16:creationId xmlns:a16="http://schemas.microsoft.com/office/drawing/2014/main" id="{4D5CA829-90C1-462B-B77B-D8FE77BE7A5B}"/>
              </a:ext>
            </a:extLst>
          </p:cNvPr>
          <p:cNvSpPr>
            <a:spLocks noGrp="1"/>
          </p:cNvSpPr>
          <p:nvPr>
            <p:ph idx="1"/>
          </p:nvPr>
        </p:nvSpPr>
        <p:spPr>
          <a:solidFill>
            <a:schemeClr val="accent3">
              <a:lumMod val="20000"/>
              <a:lumOff val="80000"/>
            </a:schemeClr>
          </a:solidFill>
          <a:ln w="38100" cmpd="thickThin">
            <a:solidFill>
              <a:srgbClr val="002060"/>
            </a:solidFill>
          </a:ln>
        </p:spPr>
        <p:txBody>
          <a:bodyPr/>
          <a:lstStyle>
            <a:lvl1pPr>
              <a:defRPr>
                <a:latin typeface="Sakkal Majalla" panose="02000000000000000000" pitchFamily="2" charset="-78"/>
                <a:cs typeface="Sakkal Majalla" panose="02000000000000000000" pitchFamily="2" charset="-78"/>
              </a:defRPr>
            </a:lvl1pPr>
            <a:lvl2pPr>
              <a:defRPr>
                <a:latin typeface="Sakkal Majalla" panose="02000000000000000000" pitchFamily="2" charset="-78"/>
                <a:cs typeface="Sakkal Majalla" panose="02000000000000000000" pitchFamily="2" charset="-78"/>
              </a:defRPr>
            </a:lvl2pPr>
            <a:lvl3pPr>
              <a:defRPr>
                <a:latin typeface="Sakkal Majalla" panose="02000000000000000000" pitchFamily="2" charset="-78"/>
                <a:cs typeface="Sakkal Majalla" panose="02000000000000000000" pitchFamily="2" charset="-78"/>
              </a:defRPr>
            </a:lvl3pPr>
            <a:lvl4pPr>
              <a:defRPr>
                <a:latin typeface="Sakkal Majalla" panose="02000000000000000000" pitchFamily="2" charset="-78"/>
                <a:cs typeface="Sakkal Majalla" panose="02000000000000000000" pitchFamily="2" charset="-78"/>
              </a:defRPr>
            </a:lvl4pPr>
            <a:lvl5pPr>
              <a:defRPr>
                <a:latin typeface="Sakkal Majalla" panose="02000000000000000000" pitchFamily="2" charset="-78"/>
                <a:cs typeface="Sakkal Majalla" panose="02000000000000000000" pitchFamily="2" charset="-78"/>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959C6-C92B-4DE5-9807-8F76E217548C}"/>
              </a:ext>
            </a:extLst>
          </p:cNvPr>
          <p:cNvSpPr>
            <a:spLocks noGrp="1"/>
          </p:cNvSpPr>
          <p:nvPr>
            <p:ph type="dt" sz="half" idx="10"/>
          </p:nvPr>
        </p:nvSpPr>
        <p:spPr/>
        <p:txBody>
          <a:bodyPr/>
          <a:lstStyle>
            <a:lvl1pPr>
              <a:defRPr>
                <a:solidFill>
                  <a:srgbClr val="002060"/>
                </a:solidFill>
              </a:defRPr>
            </a:lvl1pPr>
          </a:lstStyle>
          <a:p>
            <a:r>
              <a:rPr lang="en-US"/>
              <a:t>1/9/2022</a:t>
            </a:r>
          </a:p>
        </p:txBody>
      </p:sp>
      <p:sp>
        <p:nvSpPr>
          <p:cNvPr id="5" name="Footer Placeholder 4">
            <a:extLst>
              <a:ext uri="{FF2B5EF4-FFF2-40B4-BE49-F238E27FC236}">
                <a16:creationId xmlns:a16="http://schemas.microsoft.com/office/drawing/2014/main" id="{4CA1965A-6F7F-4A57-BFE7-1BAF03C6F495}"/>
              </a:ext>
            </a:extLst>
          </p:cNvPr>
          <p:cNvSpPr>
            <a:spLocks noGrp="1"/>
          </p:cNvSpPr>
          <p:nvPr>
            <p:ph type="ftr" sz="quarter" idx="11"/>
          </p:nvPr>
        </p:nvSpPr>
        <p:spPr/>
        <p:txBody>
          <a:bodyPr/>
          <a:lstStyle>
            <a:lvl1pPr>
              <a:defRPr sz="1400">
                <a:solidFill>
                  <a:srgbClr val="002060"/>
                </a:solidFill>
                <a:latin typeface="Sakkal Majalla" panose="02000000000000000000" pitchFamily="2" charset="-78"/>
                <a:cs typeface="Sakkal Majalla" panose="02000000000000000000" pitchFamily="2" charset="-78"/>
              </a:defRPr>
            </a:lvl1pPr>
          </a:lstStyle>
          <a:p>
            <a:r>
              <a:rPr lang="en-US"/>
              <a:t>Dr. Ahmad AlSabhany – CS Dept | AlMaarif University College</a:t>
            </a:r>
            <a:endParaRPr lang="en-US" sz="1400" dirty="0"/>
          </a:p>
        </p:txBody>
      </p:sp>
      <p:sp>
        <p:nvSpPr>
          <p:cNvPr id="6" name="Slide Number Placeholder 5">
            <a:extLst>
              <a:ext uri="{FF2B5EF4-FFF2-40B4-BE49-F238E27FC236}">
                <a16:creationId xmlns:a16="http://schemas.microsoft.com/office/drawing/2014/main" id="{77A5069C-34E7-4437-BFA7-505478E171E7}"/>
              </a:ext>
            </a:extLst>
          </p:cNvPr>
          <p:cNvSpPr>
            <a:spLocks noGrp="1"/>
          </p:cNvSpPr>
          <p:nvPr>
            <p:ph type="sldNum" sz="quarter" idx="12"/>
          </p:nvPr>
        </p:nvSpPr>
        <p:spPr/>
        <p:txBody>
          <a:bodyPr/>
          <a:lstStyle>
            <a:lvl1pPr>
              <a:defRPr>
                <a:solidFill>
                  <a:srgbClr val="002060"/>
                </a:solidFill>
              </a:defRPr>
            </a:lvl1pPr>
          </a:lstStyle>
          <a:p>
            <a:fld id="{4A11C4C7-E5DA-46AB-BADB-B2B83EB05BAE}" type="slidenum">
              <a:rPr lang="en-US" smtClean="0"/>
              <a:pPr/>
              <a:t>‹#›</a:t>
            </a:fld>
            <a:endParaRPr lang="en-US" dirty="0"/>
          </a:p>
        </p:txBody>
      </p:sp>
    </p:spTree>
    <p:extLst>
      <p:ext uri="{BB962C8B-B14F-4D97-AF65-F5344CB8AC3E}">
        <p14:creationId xmlns:p14="http://schemas.microsoft.com/office/powerpoint/2010/main" val="11516580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1DFF7-91EB-436C-A877-FC8B0EE96A7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F51C85-A692-482E-A11F-B2B250712F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AEA592C-6704-4CF1-95D5-E0FD1F39730D}"/>
              </a:ext>
            </a:extLst>
          </p:cNvPr>
          <p:cNvSpPr>
            <a:spLocks noGrp="1"/>
          </p:cNvSpPr>
          <p:nvPr>
            <p:ph type="dt" sz="half" idx="10"/>
          </p:nvPr>
        </p:nvSpPr>
        <p:spPr/>
        <p:txBody>
          <a:bodyPr/>
          <a:lstStyle/>
          <a:p>
            <a:r>
              <a:rPr lang="en-US"/>
              <a:t>1/9/2022</a:t>
            </a:r>
          </a:p>
        </p:txBody>
      </p:sp>
      <p:sp>
        <p:nvSpPr>
          <p:cNvPr id="5" name="Footer Placeholder 4">
            <a:extLst>
              <a:ext uri="{FF2B5EF4-FFF2-40B4-BE49-F238E27FC236}">
                <a16:creationId xmlns:a16="http://schemas.microsoft.com/office/drawing/2014/main" id="{EF3F0FD1-4783-4B67-966B-227CF1E42F48}"/>
              </a:ext>
            </a:extLst>
          </p:cNvPr>
          <p:cNvSpPr>
            <a:spLocks noGrp="1"/>
          </p:cNvSpPr>
          <p:nvPr>
            <p:ph type="ftr" sz="quarter" idx="11"/>
          </p:nvPr>
        </p:nvSpPr>
        <p:spPr/>
        <p:txBody>
          <a:bodyPr/>
          <a:lstStyle/>
          <a:p>
            <a:r>
              <a:rPr lang="en-US"/>
              <a:t>Dr. Ahmad AlSabhany – CS Dept | AlMaarif University College</a:t>
            </a:r>
          </a:p>
        </p:txBody>
      </p:sp>
      <p:sp>
        <p:nvSpPr>
          <p:cNvPr id="6" name="Slide Number Placeholder 5">
            <a:extLst>
              <a:ext uri="{FF2B5EF4-FFF2-40B4-BE49-F238E27FC236}">
                <a16:creationId xmlns:a16="http://schemas.microsoft.com/office/drawing/2014/main" id="{08E9B0FA-68CB-41BB-817C-F069671241ED}"/>
              </a:ext>
            </a:extLst>
          </p:cNvPr>
          <p:cNvSpPr>
            <a:spLocks noGrp="1"/>
          </p:cNvSpPr>
          <p:nvPr>
            <p:ph type="sldNum" sz="quarter" idx="12"/>
          </p:nvPr>
        </p:nvSpPr>
        <p:spPr/>
        <p:txBody>
          <a:bodyPr/>
          <a:lstStyle/>
          <a:p>
            <a:fld id="{4A11C4C7-E5DA-46AB-BADB-B2B83EB05BAE}" type="slidenum">
              <a:rPr lang="en-US" smtClean="0"/>
              <a:t>‹#›</a:t>
            </a:fld>
            <a:endParaRPr lang="en-US"/>
          </a:p>
        </p:txBody>
      </p:sp>
    </p:spTree>
    <p:extLst>
      <p:ext uri="{BB962C8B-B14F-4D97-AF65-F5344CB8AC3E}">
        <p14:creationId xmlns:p14="http://schemas.microsoft.com/office/powerpoint/2010/main" val="3681537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BEB03-5FBB-438B-86F5-3CFD230108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C1E9F8-F31D-4040-9DDD-7735ECBD0C0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4BA6C70-42A3-43F7-8170-A0BBF3DAF8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627EAB8-A553-40E8-8329-E5A08B314493}"/>
              </a:ext>
            </a:extLst>
          </p:cNvPr>
          <p:cNvSpPr>
            <a:spLocks noGrp="1"/>
          </p:cNvSpPr>
          <p:nvPr>
            <p:ph type="dt" sz="half" idx="10"/>
          </p:nvPr>
        </p:nvSpPr>
        <p:spPr/>
        <p:txBody>
          <a:bodyPr/>
          <a:lstStyle/>
          <a:p>
            <a:r>
              <a:rPr lang="en-US"/>
              <a:t>1/9/2022</a:t>
            </a:r>
          </a:p>
        </p:txBody>
      </p:sp>
      <p:sp>
        <p:nvSpPr>
          <p:cNvPr id="6" name="Footer Placeholder 5">
            <a:extLst>
              <a:ext uri="{FF2B5EF4-FFF2-40B4-BE49-F238E27FC236}">
                <a16:creationId xmlns:a16="http://schemas.microsoft.com/office/drawing/2014/main" id="{9F01074C-93FD-4FE9-8B81-4C69A4025042}"/>
              </a:ext>
            </a:extLst>
          </p:cNvPr>
          <p:cNvSpPr>
            <a:spLocks noGrp="1"/>
          </p:cNvSpPr>
          <p:nvPr>
            <p:ph type="ftr" sz="quarter" idx="11"/>
          </p:nvPr>
        </p:nvSpPr>
        <p:spPr/>
        <p:txBody>
          <a:bodyPr/>
          <a:lstStyle/>
          <a:p>
            <a:r>
              <a:rPr lang="en-US"/>
              <a:t>Dr. Ahmad AlSabhany – CS Dept | AlMaarif University College</a:t>
            </a:r>
          </a:p>
        </p:txBody>
      </p:sp>
      <p:sp>
        <p:nvSpPr>
          <p:cNvPr id="7" name="Slide Number Placeholder 6">
            <a:extLst>
              <a:ext uri="{FF2B5EF4-FFF2-40B4-BE49-F238E27FC236}">
                <a16:creationId xmlns:a16="http://schemas.microsoft.com/office/drawing/2014/main" id="{AB503D71-D4C8-4CFE-8D89-971F3BE804FB}"/>
              </a:ext>
            </a:extLst>
          </p:cNvPr>
          <p:cNvSpPr>
            <a:spLocks noGrp="1"/>
          </p:cNvSpPr>
          <p:nvPr>
            <p:ph type="sldNum" sz="quarter" idx="12"/>
          </p:nvPr>
        </p:nvSpPr>
        <p:spPr/>
        <p:txBody>
          <a:bodyPr/>
          <a:lstStyle/>
          <a:p>
            <a:fld id="{4A11C4C7-E5DA-46AB-BADB-B2B83EB05BAE}" type="slidenum">
              <a:rPr lang="en-US" smtClean="0"/>
              <a:t>‹#›</a:t>
            </a:fld>
            <a:endParaRPr lang="en-US"/>
          </a:p>
        </p:txBody>
      </p:sp>
    </p:spTree>
    <p:extLst>
      <p:ext uri="{BB962C8B-B14F-4D97-AF65-F5344CB8AC3E}">
        <p14:creationId xmlns:p14="http://schemas.microsoft.com/office/powerpoint/2010/main" val="427475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C0F4-23CF-4532-89DF-141DD288E37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C9031F7-923E-482C-821B-F37DF24076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6D53A8-B393-4189-B523-60B591BA5DF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D11EF80-0856-4FA0-869B-F85ACD925F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867469-6B6C-42B0-8048-EF66312A74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47FBCA0-443E-4100-A1FA-E5B7B92B9619}"/>
              </a:ext>
            </a:extLst>
          </p:cNvPr>
          <p:cNvSpPr>
            <a:spLocks noGrp="1"/>
          </p:cNvSpPr>
          <p:nvPr>
            <p:ph type="dt" sz="half" idx="10"/>
          </p:nvPr>
        </p:nvSpPr>
        <p:spPr/>
        <p:txBody>
          <a:bodyPr/>
          <a:lstStyle/>
          <a:p>
            <a:r>
              <a:rPr lang="en-US"/>
              <a:t>1/9/2022</a:t>
            </a:r>
          </a:p>
        </p:txBody>
      </p:sp>
      <p:sp>
        <p:nvSpPr>
          <p:cNvPr id="8" name="Footer Placeholder 7">
            <a:extLst>
              <a:ext uri="{FF2B5EF4-FFF2-40B4-BE49-F238E27FC236}">
                <a16:creationId xmlns:a16="http://schemas.microsoft.com/office/drawing/2014/main" id="{BC897597-DC63-4761-AC74-48AC5B715AEF}"/>
              </a:ext>
            </a:extLst>
          </p:cNvPr>
          <p:cNvSpPr>
            <a:spLocks noGrp="1"/>
          </p:cNvSpPr>
          <p:nvPr>
            <p:ph type="ftr" sz="quarter" idx="11"/>
          </p:nvPr>
        </p:nvSpPr>
        <p:spPr/>
        <p:txBody>
          <a:bodyPr/>
          <a:lstStyle/>
          <a:p>
            <a:r>
              <a:rPr lang="en-US"/>
              <a:t>Dr. Ahmad AlSabhany – CS Dept | AlMaarif University College</a:t>
            </a:r>
          </a:p>
        </p:txBody>
      </p:sp>
      <p:sp>
        <p:nvSpPr>
          <p:cNvPr id="9" name="Slide Number Placeholder 8">
            <a:extLst>
              <a:ext uri="{FF2B5EF4-FFF2-40B4-BE49-F238E27FC236}">
                <a16:creationId xmlns:a16="http://schemas.microsoft.com/office/drawing/2014/main" id="{562EA747-D8CD-4876-AE1C-D2E5CA713928}"/>
              </a:ext>
            </a:extLst>
          </p:cNvPr>
          <p:cNvSpPr>
            <a:spLocks noGrp="1"/>
          </p:cNvSpPr>
          <p:nvPr>
            <p:ph type="sldNum" sz="quarter" idx="12"/>
          </p:nvPr>
        </p:nvSpPr>
        <p:spPr/>
        <p:txBody>
          <a:bodyPr/>
          <a:lstStyle/>
          <a:p>
            <a:fld id="{4A11C4C7-E5DA-46AB-BADB-B2B83EB05BAE}" type="slidenum">
              <a:rPr lang="en-US" smtClean="0"/>
              <a:t>‹#›</a:t>
            </a:fld>
            <a:endParaRPr lang="en-US"/>
          </a:p>
        </p:txBody>
      </p:sp>
    </p:spTree>
    <p:extLst>
      <p:ext uri="{BB962C8B-B14F-4D97-AF65-F5344CB8AC3E}">
        <p14:creationId xmlns:p14="http://schemas.microsoft.com/office/powerpoint/2010/main" val="3493000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22BA5-96D5-40F0-A4DD-51784CB5CB4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4DA46B-4BDA-485C-A7A9-7128C28D22DD}"/>
              </a:ext>
            </a:extLst>
          </p:cNvPr>
          <p:cNvSpPr>
            <a:spLocks noGrp="1"/>
          </p:cNvSpPr>
          <p:nvPr>
            <p:ph type="dt" sz="half" idx="10"/>
          </p:nvPr>
        </p:nvSpPr>
        <p:spPr/>
        <p:txBody>
          <a:bodyPr/>
          <a:lstStyle/>
          <a:p>
            <a:r>
              <a:rPr lang="en-US"/>
              <a:t>1/9/2022</a:t>
            </a:r>
          </a:p>
        </p:txBody>
      </p:sp>
      <p:sp>
        <p:nvSpPr>
          <p:cNvPr id="4" name="Footer Placeholder 3">
            <a:extLst>
              <a:ext uri="{FF2B5EF4-FFF2-40B4-BE49-F238E27FC236}">
                <a16:creationId xmlns:a16="http://schemas.microsoft.com/office/drawing/2014/main" id="{1B98AB20-5745-4058-BE18-B86EE8FCF0E4}"/>
              </a:ext>
            </a:extLst>
          </p:cNvPr>
          <p:cNvSpPr>
            <a:spLocks noGrp="1"/>
          </p:cNvSpPr>
          <p:nvPr>
            <p:ph type="ftr" sz="quarter" idx="11"/>
          </p:nvPr>
        </p:nvSpPr>
        <p:spPr/>
        <p:txBody>
          <a:bodyPr/>
          <a:lstStyle/>
          <a:p>
            <a:r>
              <a:rPr lang="en-US"/>
              <a:t>Dr. Ahmad AlSabhany – CS Dept | AlMaarif University College</a:t>
            </a:r>
          </a:p>
        </p:txBody>
      </p:sp>
      <p:sp>
        <p:nvSpPr>
          <p:cNvPr id="5" name="Slide Number Placeholder 4">
            <a:extLst>
              <a:ext uri="{FF2B5EF4-FFF2-40B4-BE49-F238E27FC236}">
                <a16:creationId xmlns:a16="http://schemas.microsoft.com/office/drawing/2014/main" id="{4B3311C4-A95A-453C-B29F-209763DD0484}"/>
              </a:ext>
            </a:extLst>
          </p:cNvPr>
          <p:cNvSpPr>
            <a:spLocks noGrp="1"/>
          </p:cNvSpPr>
          <p:nvPr>
            <p:ph type="sldNum" sz="quarter" idx="12"/>
          </p:nvPr>
        </p:nvSpPr>
        <p:spPr/>
        <p:txBody>
          <a:bodyPr/>
          <a:lstStyle/>
          <a:p>
            <a:fld id="{4A11C4C7-E5DA-46AB-BADB-B2B83EB05BAE}" type="slidenum">
              <a:rPr lang="en-US" smtClean="0"/>
              <a:t>‹#›</a:t>
            </a:fld>
            <a:endParaRPr lang="en-US"/>
          </a:p>
        </p:txBody>
      </p:sp>
    </p:spTree>
    <p:extLst>
      <p:ext uri="{BB962C8B-B14F-4D97-AF65-F5344CB8AC3E}">
        <p14:creationId xmlns:p14="http://schemas.microsoft.com/office/powerpoint/2010/main" val="1249161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F3DA57-C32C-45AC-874D-510B8439F773}"/>
              </a:ext>
            </a:extLst>
          </p:cNvPr>
          <p:cNvSpPr>
            <a:spLocks noGrp="1"/>
          </p:cNvSpPr>
          <p:nvPr>
            <p:ph type="dt" sz="half" idx="10"/>
          </p:nvPr>
        </p:nvSpPr>
        <p:spPr/>
        <p:txBody>
          <a:bodyPr/>
          <a:lstStyle/>
          <a:p>
            <a:r>
              <a:rPr lang="en-US"/>
              <a:t>1/9/2022</a:t>
            </a:r>
          </a:p>
        </p:txBody>
      </p:sp>
      <p:sp>
        <p:nvSpPr>
          <p:cNvPr id="3" name="Footer Placeholder 2">
            <a:extLst>
              <a:ext uri="{FF2B5EF4-FFF2-40B4-BE49-F238E27FC236}">
                <a16:creationId xmlns:a16="http://schemas.microsoft.com/office/drawing/2014/main" id="{714F5889-9931-4B5A-8522-6B3D9B639CAE}"/>
              </a:ext>
            </a:extLst>
          </p:cNvPr>
          <p:cNvSpPr>
            <a:spLocks noGrp="1"/>
          </p:cNvSpPr>
          <p:nvPr>
            <p:ph type="ftr" sz="quarter" idx="11"/>
          </p:nvPr>
        </p:nvSpPr>
        <p:spPr/>
        <p:txBody>
          <a:bodyPr/>
          <a:lstStyle/>
          <a:p>
            <a:r>
              <a:rPr lang="en-US"/>
              <a:t>Dr. Ahmad AlSabhany – CS Dept | AlMaarif University College</a:t>
            </a:r>
          </a:p>
        </p:txBody>
      </p:sp>
      <p:sp>
        <p:nvSpPr>
          <p:cNvPr id="4" name="Slide Number Placeholder 3">
            <a:extLst>
              <a:ext uri="{FF2B5EF4-FFF2-40B4-BE49-F238E27FC236}">
                <a16:creationId xmlns:a16="http://schemas.microsoft.com/office/drawing/2014/main" id="{090E9578-57EE-4095-8004-27043A557CCD}"/>
              </a:ext>
            </a:extLst>
          </p:cNvPr>
          <p:cNvSpPr>
            <a:spLocks noGrp="1"/>
          </p:cNvSpPr>
          <p:nvPr>
            <p:ph type="sldNum" sz="quarter" idx="12"/>
          </p:nvPr>
        </p:nvSpPr>
        <p:spPr/>
        <p:txBody>
          <a:bodyPr/>
          <a:lstStyle/>
          <a:p>
            <a:fld id="{4A11C4C7-E5DA-46AB-BADB-B2B83EB05BAE}" type="slidenum">
              <a:rPr lang="en-US" smtClean="0"/>
              <a:t>‹#›</a:t>
            </a:fld>
            <a:endParaRPr lang="en-US"/>
          </a:p>
        </p:txBody>
      </p:sp>
    </p:spTree>
    <p:extLst>
      <p:ext uri="{BB962C8B-B14F-4D97-AF65-F5344CB8AC3E}">
        <p14:creationId xmlns:p14="http://schemas.microsoft.com/office/powerpoint/2010/main" val="1593625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9DB9A-341E-42B3-AA7C-EE5C23AC46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B67DB07-9F54-48FB-958D-6079675916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EA1ACEC-8EFC-4DDE-8B78-459438619B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74348B-ACF1-4A1D-B1B2-529B996775AF}"/>
              </a:ext>
            </a:extLst>
          </p:cNvPr>
          <p:cNvSpPr>
            <a:spLocks noGrp="1"/>
          </p:cNvSpPr>
          <p:nvPr>
            <p:ph type="dt" sz="half" idx="10"/>
          </p:nvPr>
        </p:nvSpPr>
        <p:spPr/>
        <p:txBody>
          <a:bodyPr/>
          <a:lstStyle/>
          <a:p>
            <a:r>
              <a:rPr lang="en-US"/>
              <a:t>1/9/2022</a:t>
            </a:r>
          </a:p>
        </p:txBody>
      </p:sp>
      <p:sp>
        <p:nvSpPr>
          <p:cNvPr id="6" name="Footer Placeholder 5">
            <a:extLst>
              <a:ext uri="{FF2B5EF4-FFF2-40B4-BE49-F238E27FC236}">
                <a16:creationId xmlns:a16="http://schemas.microsoft.com/office/drawing/2014/main" id="{2EF2700C-A978-42F2-8A9A-F308F6CB8281}"/>
              </a:ext>
            </a:extLst>
          </p:cNvPr>
          <p:cNvSpPr>
            <a:spLocks noGrp="1"/>
          </p:cNvSpPr>
          <p:nvPr>
            <p:ph type="ftr" sz="quarter" idx="11"/>
          </p:nvPr>
        </p:nvSpPr>
        <p:spPr/>
        <p:txBody>
          <a:bodyPr/>
          <a:lstStyle/>
          <a:p>
            <a:r>
              <a:rPr lang="en-US"/>
              <a:t>Dr. Ahmad AlSabhany – CS Dept | AlMaarif University College</a:t>
            </a:r>
          </a:p>
        </p:txBody>
      </p:sp>
      <p:sp>
        <p:nvSpPr>
          <p:cNvPr id="7" name="Slide Number Placeholder 6">
            <a:extLst>
              <a:ext uri="{FF2B5EF4-FFF2-40B4-BE49-F238E27FC236}">
                <a16:creationId xmlns:a16="http://schemas.microsoft.com/office/drawing/2014/main" id="{E3D1CF89-ADB1-48AA-A8A9-A65E26441B35}"/>
              </a:ext>
            </a:extLst>
          </p:cNvPr>
          <p:cNvSpPr>
            <a:spLocks noGrp="1"/>
          </p:cNvSpPr>
          <p:nvPr>
            <p:ph type="sldNum" sz="quarter" idx="12"/>
          </p:nvPr>
        </p:nvSpPr>
        <p:spPr/>
        <p:txBody>
          <a:bodyPr/>
          <a:lstStyle/>
          <a:p>
            <a:fld id="{4A11C4C7-E5DA-46AB-BADB-B2B83EB05BAE}" type="slidenum">
              <a:rPr lang="en-US" smtClean="0"/>
              <a:t>‹#›</a:t>
            </a:fld>
            <a:endParaRPr lang="en-US"/>
          </a:p>
        </p:txBody>
      </p:sp>
    </p:spTree>
    <p:extLst>
      <p:ext uri="{BB962C8B-B14F-4D97-AF65-F5344CB8AC3E}">
        <p14:creationId xmlns:p14="http://schemas.microsoft.com/office/powerpoint/2010/main" val="1271686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1A10C-A313-4043-A682-EDBAF92F52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C742A9C-BE4F-4798-96D8-7784A639EE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E9D6ACC-CA04-4919-A419-6B8C426FC6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96F174-E8BF-4936-BF70-066243E8DF45}"/>
              </a:ext>
            </a:extLst>
          </p:cNvPr>
          <p:cNvSpPr>
            <a:spLocks noGrp="1"/>
          </p:cNvSpPr>
          <p:nvPr>
            <p:ph type="dt" sz="half" idx="10"/>
          </p:nvPr>
        </p:nvSpPr>
        <p:spPr/>
        <p:txBody>
          <a:bodyPr/>
          <a:lstStyle/>
          <a:p>
            <a:r>
              <a:rPr lang="en-US"/>
              <a:t>1/9/2022</a:t>
            </a:r>
          </a:p>
        </p:txBody>
      </p:sp>
      <p:sp>
        <p:nvSpPr>
          <p:cNvPr id="6" name="Footer Placeholder 5">
            <a:extLst>
              <a:ext uri="{FF2B5EF4-FFF2-40B4-BE49-F238E27FC236}">
                <a16:creationId xmlns:a16="http://schemas.microsoft.com/office/drawing/2014/main" id="{E20C2ADA-38F7-47D6-96EA-C7CFC28AD9FA}"/>
              </a:ext>
            </a:extLst>
          </p:cNvPr>
          <p:cNvSpPr>
            <a:spLocks noGrp="1"/>
          </p:cNvSpPr>
          <p:nvPr>
            <p:ph type="ftr" sz="quarter" idx="11"/>
          </p:nvPr>
        </p:nvSpPr>
        <p:spPr/>
        <p:txBody>
          <a:bodyPr/>
          <a:lstStyle/>
          <a:p>
            <a:r>
              <a:rPr lang="en-US"/>
              <a:t>Dr. Ahmad AlSabhany – CS Dept | AlMaarif University College</a:t>
            </a:r>
          </a:p>
        </p:txBody>
      </p:sp>
      <p:sp>
        <p:nvSpPr>
          <p:cNvPr id="7" name="Slide Number Placeholder 6">
            <a:extLst>
              <a:ext uri="{FF2B5EF4-FFF2-40B4-BE49-F238E27FC236}">
                <a16:creationId xmlns:a16="http://schemas.microsoft.com/office/drawing/2014/main" id="{A09720E7-5583-4F3C-AFA9-6414910FACD4}"/>
              </a:ext>
            </a:extLst>
          </p:cNvPr>
          <p:cNvSpPr>
            <a:spLocks noGrp="1"/>
          </p:cNvSpPr>
          <p:nvPr>
            <p:ph type="sldNum" sz="quarter" idx="12"/>
          </p:nvPr>
        </p:nvSpPr>
        <p:spPr/>
        <p:txBody>
          <a:bodyPr/>
          <a:lstStyle/>
          <a:p>
            <a:fld id="{4A11C4C7-E5DA-46AB-BADB-B2B83EB05BAE}" type="slidenum">
              <a:rPr lang="en-US" smtClean="0"/>
              <a:t>‹#›</a:t>
            </a:fld>
            <a:endParaRPr lang="en-US"/>
          </a:p>
        </p:txBody>
      </p:sp>
    </p:spTree>
    <p:extLst>
      <p:ext uri="{BB962C8B-B14F-4D97-AF65-F5344CB8AC3E}">
        <p14:creationId xmlns:p14="http://schemas.microsoft.com/office/powerpoint/2010/main" val="156450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BFADF2-3140-4D88-97B1-A168C30271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FB750C-3760-4D57-A6AF-D814356C30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B217A7-B679-4C2D-882E-6087EBF038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1/9/2022</a:t>
            </a:r>
          </a:p>
        </p:txBody>
      </p:sp>
      <p:sp>
        <p:nvSpPr>
          <p:cNvPr id="5" name="Footer Placeholder 4">
            <a:extLst>
              <a:ext uri="{FF2B5EF4-FFF2-40B4-BE49-F238E27FC236}">
                <a16:creationId xmlns:a16="http://schemas.microsoft.com/office/drawing/2014/main" id="{CC30AF62-ACDE-4C14-AD8A-D2B4062FE1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Dr. Ahmad AlSabhany – CS Dept | AlMaarif University College</a:t>
            </a:r>
          </a:p>
        </p:txBody>
      </p:sp>
      <p:sp>
        <p:nvSpPr>
          <p:cNvPr id="6" name="Slide Number Placeholder 5">
            <a:extLst>
              <a:ext uri="{FF2B5EF4-FFF2-40B4-BE49-F238E27FC236}">
                <a16:creationId xmlns:a16="http://schemas.microsoft.com/office/drawing/2014/main" id="{DB7864A7-87C1-47DD-8AB1-F826D69EA5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11C4C7-E5DA-46AB-BADB-B2B83EB05BAE}" type="slidenum">
              <a:rPr lang="en-US" smtClean="0"/>
              <a:t>‹#›</a:t>
            </a:fld>
            <a:endParaRPr lang="en-US"/>
          </a:p>
        </p:txBody>
      </p:sp>
    </p:spTree>
    <p:extLst>
      <p:ext uri="{BB962C8B-B14F-4D97-AF65-F5344CB8AC3E}">
        <p14:creationId xmlns:p14="http://schemas.microsoft.com/office/powerpoint/2010/main" val="977130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w3schools.com/php/php_mysql_intro.as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ubtitle 2">
            <a:extLst>
              <a:ext uri="{FF2B5EF4-FFF2-40B4-BE49-F238E27FC236}">
                <a16:creationId xmlns:a16="http://schemas.microsoft.com/office/drawing/2014/main" id="{1AB8C566-95B6-4C5C-BDAE-4A219C23365F}"/>
              </a:ext>
            </a:extLst>
          </p:cNvPr>
          <p:cNvSpPr>
            <a:spLocks noGrp="1"/>
          </p:cNvSpPr>
          <p:nvPr>
            <p:ph type="subTitle" idx="1"/>
          </p:nvPr>
        </p:nvSpPr>
        <p:spPr>
          <a:xfrm>
            <a:off x="4474901" y="4467496"/>
            <a:ext cx="3279819" cy="1541383"/>
          </a:xfrm>
          <a:noFill/>
        </p:spPr>
        <p:txBody>
          <a:bodyPr>
            <a:normAutofit fontScale="70000" lnSpcReduction="20000"/>
          </a:bodyPr>
          <a:lstStyle/>
          <a:p>
            <a:r>
              <a:rPr lang="en-US" sz="3400" b="1" dirty="0">
                <a:solidFill>
                  <a:srgbClr val="002060"/>
                </a:solidFill>
                <a:latin typeface="Sakkal Majalla" panose="02000000000000000000" pitchFamily="2" charset="-78"/>
                <a:cs typeface="Sakkal Majalla" panose="02000000000000000000" pitchFamily="2" charset="-78"/>
              </a:rPr>
              <a:t>Dr. Ahmad </a:t>
            </a:r>
            <a:r>
              <a:rPr lang="en-US" sz="3400" b="1" dirty="0" err="1">
                <a:solidFill>
                  <a:srgbClr val="002060"/>
                </a:solidFill>
                <a:latin typeface="Sakkal Majalla" panose="02000000000000000000" pitchFamily="2" charset="-78"/>
                <a:cs typeface="Sakkal Majalla" panose="02000000000000000000" pitchFamily="2" charset="-78"/>
              </a:rPr>
              <a:t>Al-Sabhany</a:t>
            </a:r>
            <a:endParaRPr lang="en-US" sz="3400" b="1" dirty="0">
              <a:solidFill>
                <a:srgbClr val="002060"/>
              </a:solidFill>
              <a:latin typeface="Sakkal Majalla" panose="02000000000000000000" pitchFamily="2" charset="-78"/>
              <a:cs typeface="Sakkal Majalla" panose="02000000000000000000" pitchFamily="2" charset="-78"/>
            </a:endParaRPr>
          </a:p>
          <a:p>
            <a:endParaRPr lang="en-US" sz="3200" b="1" dirty="0">
              <a:solidFill>
                <a:srgbClr val="002060"/>
              </a:solidFill>
              <a:latin typeface="Sakkal Majalla" panose="02000000000000000000" pitchFamily="2" charset="-78"/>
              <a:cs typeface="Sakkal Majalla" panose="02000000000000000000" pitchFamily="2" charset="-78"/>
            </a:endParaRPr>
          </a:p>
          <a:p>
            <a:r>
              <a:rPr lang="en-US" sz="3200" b="1" dirty="0">
                <a:solidFill>
                  <a:srgbClr val="002060"/>
                </a:solidFill>
                <a:latin typeface="Sakkal Majalla" panose="02000000000000000000" pitchFamily="2" charset="-78"/>
                <a:cs typeface="Sakkal Majalla" panose="02000000000000000000" pitchFamily="2" charset="-78"/>
              </a:rPr>
              <a:t>CS Department </a:t>
            </a:r>
          </a:p>
          <a:p>
            <a:r>
              <a:rPr lang="en-US" sz="3200" b="1" dirty="0" err="1">
                <a:solidFill>
                  <a:srgbClr val="002060"/>
                </a:solidFill>
                <a:latin typeface="Sakkal Majalla" panose="02000000000000000000" pitchFamily="2" charset="-78"/>
                <a:cs typeface="Sakkal Majalla" panose="02000000000000000000" pitchFamily="2" charset="-78"/>
              </a:rPr>
              <a:t>AlMaarif</a:t>
            </a:r>
            <a:r>
              <a:rPr lang="en-US" sz="3200" b="1" dirty="0">
                <a:solidFill>
                  <a:srgbClr val="002060"/>
                </a:solidFill>
                <a:latin typeface="Sakkal Majalla" panose="02000000000000000000" pitchFamily="2" charset="-78"/>
                <a:cs typeface="Sakkal Majalla" panose="02000000000000000000" pitchFamily="2" charset="-78"/>
              </a:rPr>
              <a:t> University College</a:t>
            </a:r>
          </a:p>
        </p:txBody>
      </p:sp>
      <p:sp>
        <p:nvSpPr>
          <p:cNvPr id="2" name="Title 1">
            <a:extLst>
              <a:ext uri="{FF2B5EF4-FFF2-40B4-BE49-F238E27FC236}">
                <a16:creationId xmlns:a16="http://schemas.microsoft.com/office/drawing/2014/main" id="{75FAA320-0F2C-48E6-BEB9-3C34D6C9BF4C}"/>
              </a:ext>
            </a:extLst>
          </p:cNvPr>
          <p:cNvSpPr>
            <a:spLocks noGrp="1"/>
          </p:cNvSpPr>
          <p:nvPr>
            <p:ph type="ctrTitle"/>
          </p:nvPr>
        </p:nvSpPr>
        <p:spPr>
          <a:xfrm>
            <a:off x="2694953" y="1991269"/>
            <a:ext cx="6802094" cy="2150719"/>
          </a:xfrm>
          <a:noFill/>
        </p:spPr>
        <p:txBody>
          <a:bodyPr anchor="ctr">
            <a:normAutofit fontScale="90000"/>
          </a:bodyPr>
          <a:lstStyle/>
          <a:p>
            <a:r>
              <a:rPr lang="en-US" b="1" dirty="0">
                <a:solidFill>
                  <a:srgbClr val="002060"/>
                </a:solidFill>
                <a:latin typeface="Sakkal Majalla" panose="02000000000000000000" pitchFamily="2" charset="-78"/>
                <a:cs typeface="Sakkal Majalla" panose="02000000000000000000" pitchFamily="2" charset="-78"/>
              </a:rPr>
              <a:t>Chapter 10</a:t>
            </a:r>
            <a:br>
              <a:rPr lang="en-US" b="1" dirty="0">
                <a:solidFill>
                  <a:srgbClr val="002060"/>
                </a:solidFill>
                <a:latin typeface="Sakkal Majalla" panose="02000000000000000000" pitchFamily="2" charset="-78"/>
                <a:cs typeface="Sakkal Majalla" panose="02000000000000000000" pitchFamily="2" charset="-78"/>
              </a:rPr>
            </a:br>
            <a:r>
              <a:rPr lang="en-US" b="1" dirty="0">
                <a:solidFill>
                  <a:srgbClr val="002060"/>
                </a:solidFill>
                <a:latin typeface="Sakkal Majalla" panose="02000000000000000000" pitchFamily="2" charset="-78"/>
                <a:cs typeface="Sakkal Majalla" panose="02000000000000000000" pitchFamily="2" charset="-78"/>
              </a:rPr>
              <a:t>PHP &amp; MySQL</a:t>
            </a:r>
            <a:br>
              <a:rPr lang="en-US" b="1" dirty="0">
                <a:solidFill>
                  <a:srgbClr val="002060"/>
                </a:solidFill>
                <a:latin typeface="Sakkal Majalla" panose="02000000000000000000" pitchFamily="2" charset="-78"/>
                <a:cs typeface="Sakkal Majalla" panose="02000000000000000000" pitchFamily="2" charset="-78"/>
              </a:rPr>
            </a:br>
            <a:r>
              <a:rPr lang="en-US" b="1" dirty="0">
                <a:solidFill>
                  <a:srgbClr val="002060"/>
                </a:solidFill>
                <a:latin typeface="Sakkal Majalla" panose="02000000000000000000" pitchFamily="2" charset="-78"/>
                <a:cs typeface="Sakkal Majalla" panose="02000000000000000000" pitchFamily="2" charset="-78"/>
              </a:rPr>
              <a:t>Database Operations</a:t>
            </a:r>
          </a:p>
        </p:txBody>
      </p:sp>
      <p:sp>
        <p:nvSpPr>
          <p:cNvPr id="26" name="Freeform: Shape 25">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807764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717AA-DD86-9562-2EC3-F1D499504EA9}"/>
              </a:ext>
            </a:extLst>
          </p:cNvPr>
          <p:cNvSpPr>
            <a:spLocks noGrp="1"/>
          </p:cNvSpPr>
          <p:nvPr>
            <p:ph type="title"/>
          </p:nvPr>
        </p:nvSpPr>
        <p:spPr/>
        <p:txBody>
          <a:bodyPr/>
          <a:lstStyle/>
          <a:p>
            <a:r>
              <a:rPr lang="en-US" dirty="0"/>
              <a:t>Commit Queries</a:t>
            </a:r>
            <a:endParaRPr lang="ar-JO" dirty="0"/>
          </a:p>
        </p:txBody>
      </p:sp>
      <p:sp>
        <p:nvSpPr>
          <p:cNvPr id="3" name="Content Placeholder 2">
            <a:extLst>
              <a:ext uri="{FF2B5EF4-FFF2-40B4-BE49-F238E27FC236}">
                <a16:creationId xmlns:a16="http://schemas.microsoft.com/office/drawing/2014/main" id="{112BF250-3974-7E4C-F990-B871E5031B9B}"/>
              </a:ext>
            </a:extLst>
          </p:cNvPr>
          <p:cNvSpPr>
            <a:spLocks noGrp="1"/>
          </p:cNvSpPr>
          <p:nvPr>
            <p:ph idx="1"/>
          </p:nvPr>
        </p:nvSpPr>
        <p:spPr>
          <a:xfrm>
            <a:off x="838200" y="1825625"/>
            <a:ext cx="5188131" cy="4351338"/>
          </a:xfrm>
        </p:spPr>
        <p:txBody>
          <a:bodyPr>
            <a:normAutofit/>
          </a:bodyPr>
          <a:lstStyle/>
          <a:p>
            <a:endParaRPr lang="en-US" dirty="0">
              <a:solidFill>
                <a:schemeClr val="accent1"/>
              </a:solidFill>
            </a:endParaRPr>
          </a:p>
          <a:p>
            <a:endParaRPr lang="en-US" dirty="0"/>
          </a:p>
          <a:p>
            <a:r>
              <a:rPr lang="en-US" dirty="0"/>
              <a:t>Note that each </a:t>
            </a:r>
            <a:r>
              <a:rPr lang="en-US" dirty="0">
                <a:solidFill>
                  <a:schemeClr val="accent1"/>
                </a:solidFill>
              </a:rPr>
              <a:t>SQL Statement</a:t>
            </a:r>
            <a:r>
              <a:rPr lang="en-US" dirty="0"/>
              <a:t> must be executed either in the if statement or in a variable assignment </a:t>
            </a:r>
          </a:p>
        </p:txBody>
      </p:sp>
      <p:sp>
        <p:nvSpPr>
          <p:cNvPr id="4" name="Date Placeholder 3">
            <a:extLst>
              <a:ext uri="{FF2B5EF4-FFF2-40B4-BE49-F238E27FC236}">
                <a16:creationId xmlns:a16="http://schemas.microsoft.com/office/drawing/2014/main" id="{FABD42D8-59CC-6FC9-E0E0-8ED7ADE66BE3}"/>
              </a:ext>
            </a:extLst>
          </p:cNvPr>
          <p:cNvSpPr>
            <a:spLocks noGrp="1"/>
          </p:cNvSpPr>
          <p:nvPr>
            <p:ph type="dt" sz="half" idx="10"/>
          </p:nvPr>
        </p:nvSpPr>
        <p:spPr/>
        <p:txBody>
          <a:bodyPr/>
          <a:lstStyle/>
          <a:p>
            <a:r>
              <a:rPr lang="en-US"/>
              <a:t>1/9/2022</a:t>
            </a:r>
          </a:p>
        </p:txBody>
      </p:sp>
      <p:sp>
        <p:nvSpPr>
          <p:cNvPr id="5" name="Footer Placeholder 4">
            <a:extLst>
              <a:ext uri="{FF2B5EF4-FFF2-40B4-BE49-F238E27FC236}">
                <a16:creationId xmlns:a16="http://schemas.microsoft.com/office/drawing/2014/main" id="{9950F104-DC45-0454-3362-F9685E1ECB7E}"/>
              </a:ext>
            </a:extLst>
          </p:cNvPr>
          <p:cNvSpPr>
            <a:spLocks noGrp="1"/>
          </p:cNvSpPr>
          <p:nvPr>
            <p:ph type="ftr" sz="quarter" idx="11"/>
          </p:nvPr>
        </p:nvSpPr>
        <p:spPr/>
        <p:txBody>
          <a:bodyPr/>
          <a:lstStyle/>
          <a:p>
            <a:r>
              <a:rPr lang="en-US"/>
              <a:t>Dr. Ahmad AlSabhany – CS Dept | AlMaarif University College</a:t>
            </a:r>
            <a:endParaRPr lang="en-US" sz="1400" dirty="0"/>
          </a:p>
        </p:txBody>
      </p:sp>
      <p:sp>
        <p:nvSpPr>
          <p:cNvPr id="6" name="Slide Number Placeholder 5">
            <a:extLst>
              <a:ext uri="{FF2B5EF4-FFF2-40B4-BE49-F238E27FC236}">
                <a16:creationId xmlns:a16="http://schemas.microsoft.com/office/drawing/2014/main" id="{A21D97ED-8F25-943C-C886-FB424C32771E}"/>
              </a:ext>
            </a:extLst>
          </p:cNvPr>
          <p:cNvSpPr>
            <a:spLocks noGrp="1"/>
          </p:cNvSpPr>
          <p:nvPr>
            <p:ph type="sldNum" sz="quarter" idx="12"/>
          </p:nvPr>
        </p:nvSpPr>
        <p:spPr/>
        <p:txBody>
          <a:bodyPr/>
          <a:lstStyle/>
          <a:p>
            <a:fld id="{4A11C4C7-E5DA-46AB-BADB-B2B83EB05BAE}" type="slidenum">
              <a:rPr lang="en-US" smtClean="0"/>
              <a:pPr/>
              <a:t>10</a:t>
            </a:fld>
            <a:endParaRPr lang="en-US" dirty="0"/>
          </a:p>
        </p:txBody>
      </p:sp>
      <p:sp>
        <p:nvSpPr>
          <p:cNvPr id="7" name="Content Placeholder 2">
            <a:extLst>
              <a:ext uri="{FF2B5EF4-FFF2-40B4-BE49-F238E27FC236}">
                <a16:creationId xmlns:a16="http://schemas.microsoft.com/office/drawing/2014/main" id="{919D35EF-68DB-3F7D-1C6D-B536D05E4C32}"/>
              </a:ext>
            </a:extLst>
          </p:cNvPr>
          <p:cNvSpPr txBox="1">
            <a:spLocks/>
          </p:cNvSpPr>
          <p:nvPr/>
        </p:nvSpPr>
        <p:spPr>
          <a:xfrm>
            <a:off x="6165669" y="1828256"/>
            <a:ext cx="5188131" cy="4351338"/>
          </a:xfrm>
          <a:prstGeom prst="rect">
            <a:avLst/>
          </a:prstGeom>
          <a:solidFill>
            <a:schemeClr val="accent3">
              <a:lumMod val="20000"/>
              <a:lumOff val="80000"/>
            </a:schemeClr>
          </a:solidFill>
          <a:ln w="38100" cmpd="thickThin">
            <a:solidFill>
              <a:srgbClr val="00206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akkal Majalla" panose="02000000000000000000" pitchFamily="2" charset="-78"/>
                <a:ea typeface="+mn-ea"/>
                <a:cs typeface="Sakkal Majalla" panose="02000000000000000000" pitchFamily="2" charset="-78"/>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akkal Majalla" panose="02000000000000000000" pitchFamily="2" charset="-78"/>
                <a:ea typeface="+mn-ea"/>
                <a:cs typeface="Sakkal Majalla" panose="02000000000000000000" pitchFamily="2" charset="-78"/>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akkal Majalla" panose="02000000000000000000" pitchFamily="2" charset="-78"/>
                <a:ea typeface="+mn-ea"/>
                <a:cs typeface="Sakkal Majalla" panose="02000000000000000000" pitchFamily="2" charset="-78"/>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200"/>
              </a:spcBef>
              <a:buNone/>
            </a:pPr>
            <a:r>
              <a:rPr lang="en-US" dirty="0">
                <a:solidFill>
                  <a:schemeClr val="tx2">
                    <a:lumMod val="50000"/>
                  </a:schemeClr>
                </a:solidFill>
              </a:rPr>
              <a:t>$</a:t>
            </a:r>
            <a:r>
              <a:rPr lang="en-US" dirty="0" err="1">
                <a:solidFill>
                  <a:schemeClr val="tx2">
                    <a:lumMod val="50000"/>
                  </a:schemeClr>
                </a:solidFill>
              </a:rPr>
              <a:t>sql</a:t>
            </a:r>
            <a:r>
              <a:rPr lang="en-US" dirty="0">
                <a:solidFill>
                  <a:schemeClr val="tx2">
                    <a:lumMod val="50000"/>
                  </a:schemeClr>
                </a:solidFill>
              </a:rPr>
              <a:t> = "</a:t>
            </a:r>
            <a:r>
              <a:rPr lang="en-US" dirty="0">
                <a:solidFill>
                  <a:srgbClr val="0070C0"/>
                </a:solidFill>
              </a:rPr>
              <a:t>INSERT INTO </a:t>
            </a:r>
            <a:r>
              <a:rPr lang="en-US" dirty="0" err="1">
                <a:solidFill>
                  <a:srgbClr val="00B050"/>
                </a:solidFill>
              </a:rPr>
              <a:t>MyGuests</a:t>
            </a:r>
            <a:r>
              <a:rPr lang="en-US" dirty="0">
                <a:solidFill>
                  <a:schemeClr val="tx2">
                    <a:lumMod val="50000"/>
                  </a:schemeClr>
                </a:solidFill>
              </a:rPr>
              <a:t> (</a:t>
            </a:r>
            <a:r>
              <a:rPr lang="en-US" dirty="0" err="1">
                <a:solidFill>
                  <a:srgbClr val="0070C0"/>
                </a:solidFill>
              </a:rPr>
              <a:t>firstname</a:t>
            </a:r>
            <a:r>
              <a:rPr lang="en-US" dirty="0">
                <a:solidFill>
                  <a:srgbClr val="0070C0"/>
                </a:solidFill>
              </a:rPr>
              <a:t>, </a:t>
            </a:r>
            <a:r>
              <a:rPr lang="en-US" dirty="0" err="1">
                <a:solidFill>
                  <a:srgbClr val="0070C0"/>
                </a:solidFill>
              </a:rPr>
              <a:t>lastname</a:t>
            </a:r>
            <a:r>
              <a:rPr lang="en-US" dirty="0">
                <a:solidFill>
                  <a:srgbClr val="0070C0"/>
                </a:solidFill>
              </a:rPr>
              <a:t>, email</a:t>
            </a:r>
            <a:r>
              <a:rPr lang="en-US" dirty="0">
                <a:solidFill>
                  <a:schemeClr val="tx2">
                    <a:lumMod val="50000"/>
                  </a:schemeClr>
                </a:solidFill>
              </a:rPr>
              <a:t>)</a:t>
            </a:r>
          </a:p>
          <a:p>
            <a:pPr marL="0" indent="0">
              <a:spcBef>
                <a:spcPts val="200"/>
              </a:spcBef>
              <a:buNone/>
            </a:pPr>
            <a:r>
              <a:rPr lang="en-US" dirty="0">
                <a:solidFill>
                  <a:srgbClr val="0070C0"/>
                </a:solidFill>
              </a:rPr>
              <a:t>VALUES</a:t>
            </a:r>
            <a:r>
              <a:rPr lang="en-US" dirty="0">
                <a:solidFill>
                  <a:schemeClr val="tx2">
                    <a:lumMod val="50000"/>
                  </a:schemeClr>
                </a:solidFill>
              </a:rPr>
              <a:t> (</a:t>
            </a:r>
            <a:r>
              <a:rPr lang="en-US" dirty="0">
                <a:solidFill>
                  <a:srgbClr val="FF0000"/>
                </a:solidFill>
              </a:rPr>
              <a:t>'John', 'Doe', 'john@example.com'</a:t>
            </a:r>
            <a:r>
              <a:rPr lang="en-US" dirty="0">
                <a:solidFill>
                  <a:schemeClr val="tx2">
                    <a:lumMod val="50000"/>
                  </a:schemeClr>
                </a:solidFill>
              </a:rPr>
              <a:t>)";</a:t>
            </a:r>
          </a:p>
          <a:p>
            <a:pPr marL="0" indent="0">
              <a:spcBef>
                <a:spcPts val="200"/>
              </a:spcBef>
              <a:buNone/>
            </a:pPr>
            <a:endParaRPr lang="en-US" dirty="0">
              <a:solidFill>
                <a:schemeClr val="tx2">
                  <a:lumMod val="50000"/>
                </a:schemeClr>
              </a:solidFill>
            </a:endParaRPr>
          </a:p>
          <a:p>
            <a:pPr marL="0" indent="0">
              <a:spcBef>
                <a:spcPts val="200"/>
              </a:spcBef>
              <a:buNone/>
            </a:pPr>
            <a:r>
              <a:rPr lang="en-US" dirty="0">
                <a:solidFill>
                  <a:schemeClr val="tx2">
                    <a:lumMod val="50000"/>
                  </a:schemeClr>
                </a:solidFill>
              </a:rPr>
              <a:t>$</a:t>
            </a:r>
            <a:r>
              <a:rPr lang="en-US" dirty="0">
                <a:solidFill>
                  <a:schemeClr val="accent1"/>
                </a:solidFill>
              </a:rPr>
              <a:t>commit</a:t>
            </a:r>
            <a:r>
              <a:rPr lang="en-US" dirty="0">
                <a:solidFill>
                  <a:schemeClr val="tx2">
                    <a:lumMod val="50000"/>
                  </a:schemeClr>
                </a:solidFill>
              </a:rPr>
              <a:t> = </a:t>
            </a:r>
            <a:r>
              <a:rPr lang="en-US" dirty="0">
                <a:solidFill>
                  <a:srgbClr val="FF0000"/>
                </a:solidFill>
              </a:rPr>
              <a:t>$conn-&gt;query($</a:t>
            </a:r>
            <a:r>
              <a:rPr lang="en-US" dirty="0" err="1">
                <a:solidFill>
                  <a:srgbClr val="FF0000"/>
                </a:solidFill>
              </a:rPr>
              <a:t>sql</a:t>
            </a:r>
            <a:r>
              <a:rPr lang="en-US" dirty="0">
                <a:solidFill>
                  <a:srgbClr val="FF0000"/>
                </a:solidFill>
              </a:rPr>
              <a:t>)</a:t>
            </a:r>
            <a:r>
              <a:rPr lang="en-US" dirty="0">
                <a:solidFill>
                  <a:schemeClr val="tx2">
                    <a:lumMod val="50000"/>
                  </a:schemeClr>
                </a:solidFill>
              </a:rPr>
              <a:t>;</a:t>
            </a:r>
          </a:p>
          <a:p>
            <a:pPr marL="0" indent="0">
              <a:spcBef>
                <a:spcPts val="200"/>
              </a:spcBef>
              <a:buNone/>
            </a:pPr>
            <a:endParaRPr lang="en-US" dirty="0">
              <a:solidFill>
                <a:schemeClr val="tx2">
                  <a:lumMod val="50000"/>
                </a:schemeClr>
              </a:solidFill>
            </a:endParaRPr>
          </a:p>
          <a:p>
            <a:pPr marL="0" indent="0">
              <a:spcBef>
                <a:spcPts val="200"/>
              </a:spcBef>
              <a:buNone/>
            </a:pPr>
            <a:r>
              <a:rPr lang="en-US" dirty="0">
                <a:solidFill>
                  <a:schemeClr val="tx2">
                    <a:lumMod val="50000"/>
                  </a:schemeClr>
                </a:solidFill>
              </a:rPr>
              <a:t>echo "New record created successfully.";</a:t>
            </a:r>
          </a:p>
          <a:p>
            <a:pPr marL="0" indent="0">
              <a:spcBef>
                <a:spcPts val="200"/>
              </a:spcBef>
              <a:buNone/>
            </a:pPr>
            <a:endParaRPr lang="en-US" dirty="0">
              <a:solidFill>
                <a:schemeClr val="tx2">
                  <a:lumMod val="50000"/>
                </a:schemeClr>
              </a:solidFill>
            </a:endParaRPr>
          </a:p>
        </p:txBody>
      </p:sp>
    </p:spTree>
    <p:extLst>
      <p:ext uri="{BB962C8B-B14F-4D97-AF65-F5344CB8AC3E}">
        <p14:creationId xmlns:p14="http://schemas.microsoft.com/office/powerpoint/2010/main" val="149433607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7">
                                            <p:txEl>
                                              <p:pRg st="3" end="3"/>
                                            </p:txEl>
                                          </p:spTgt>
                                        </p:tgtEl>
                                        <p:attrNameLst>
                                          <p:attrName>style.color</p:attrName>
                                        </p:attrNameLst>
                                      </p:cBhvr>
                                      <p:to>
                                        <a:srgbClr val="FF0000"/>
                                      </p:to>
                                    </p:animClr>
                                    <p:animClr clrSpc="rgb" dir="cw">
                                      <p:cBhvr>
                                        <p:cTn id="7" dur="500" fill="hold"/>
                                        <p:tgtEl>
                                          <p:spTgt spid="7">
                                            <p:txEl>
                                              <p:pRg st="3" end="3"/>
                                            </p:txEl>
                                          </p:spTgt>
                                        </p:tgtEl>
                                        <p:attrNameLst>
                                          <p:attrName>fillcolor</p:attrName>
                                        </p:attrNameLst>
                                      </p:cBhvr>
                                      <p:to>
                                        <a:srgbClr val="FF0000"/>
                                      </p:to>
                                    </p:animClr>
                                    <p:set>
                                      <p:cBhvr>
                                        <p:cTn id="8" dur="500" fill="hold"/>
                                        <p:tgtEl>
                                          <p:spTgt spid="7">
                                            <p:txEl>
                                              <p:pRg st="3" end="3"/>
                                            </p:txEl>
                                          </p:spTgt>
                                        </p:tgtEl>
                                        <p:attrNameLst>
                                          <p:attrName>fill.type</p:attrName>
                                        </p:attrNameLst>
                                      </p:cBhvr>
                                      <p:to>
                                        <p:strVal val="solid"/>
                                      </p:to>
                                    </p:set>
                                    <p:set>
                                      <p:cBhvr>
                                        <p:cTn id="9" dur="500" fill="hold"/>
                                        <p:tgtEl>
                                          <p:spTgt spid="7">
                                            <p:txEl>
                                              <p:pRg st="3" end="3"/>
                                            </p:txEl>
                                          </p:spTgt>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7">
                                            <p:txEl>
                                              <p:pRg st="3" end="3"/>
                                            </p:txEl>
                                          </p:spTgt>
                                        </p:tgtEl>
                                        <p:attrNameLst>
                                          <p:attrName>style.visibility</p:attrName>
                                        </p:attrNameLst>
                                      </p:cBhvr>
                                      <p:to>
                                        <p:strVal val="visible"/>
                                      </p:to>
                                    </p:set>
                                    <p:animEffect transition="in" filter="wipe(down)">
                                      <p:cBhvr>
                                        <p:cTn id="14" dur="580">
                                          <p:stCondLst>
                                            <p:cond delay="0"/>
                                          </p:stCondLst>
                                        </p:cTn>
                                        <p:tgtEl>
                                          <p:spTgt spid="7">
                                            <p:txEl>
                                              <p:pRg st="3" end="3"/>
                                            </p:txEl>
                                          </p:spTgt>
                                        </p:tgtEl>
                                      </p:cBhvr>
                                    </p:animEffect>
                                    <p:anim calcmode="lin" valueType="num">
                                      <p:cBhvr>
                                        <p:cTn id="15" dur="1822" tmFilter="0,0; 0.14,0.36; 0.43,0.73; 0.71,0.91; 1.0,1.0">
                                          <p:stCondLst>
                                            <p:cond delay="0"/>
                                          </p:stCondLst>
                                        </p:cTn>
                                        <p:tgtEl>
                                          <p:spTgt spid="7">
                                            <p:txEl>
                                              <p:pRg st="3" end="3"/>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7">
                                            <p:txEl>
                                              <p:pRg st="3" end="3"/>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7">
                                            <p:txEl>
                                              <p:pRg st="3" end="3"/>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7">
                                            <p:txEl>
                                              <p:pRg st="3" end="3"/>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7">
                                            <p:txEl>
                                              <p:pRg st="3" end="3"/>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7">
                                            <p:txEl>
                                              <p:pRg st="3" end="3"/>
                                            </p:txEl>
                                          </p:spTgt>
                                        </p:tgtEl>
                                      </p:cBhvr>
                                      <p:to x="100000" y="60000"/>
                                    </p:animScale>
                                    <p:animScale>
                                      <p:cBhvr>
                                        <p:cTn id="21" dur="166" decel="50000">
                                          <p:stCondLst>
                                            <p:cond delay="676"/>
                                          </p:stCondLst>
                                        </p:cTn>
                                        <p:tgtEl>
                                          <p:spTgt spid="7">
                                            <p:txEl>
                                              <p:pRg st="3" end="3"/>
                                            </p:txEl>
                                          </p:spTgt>
                                        </p:tgtEl>
                                      </p:cBhvr>
                                      <p:to x="100000" y="100000"/>
                                    </p:animScale>
                                    <p:animScale>
                                      <p:cBhvr>
                                        <p:cTn id="22" dur="26">
                                          <p:stCondLst>
                                            <p:cond delay="1312"/>
                                          </p:stCondLst>
                                        </p:cTn>
                                        <p:tgtEl>
                                          <p:spTgt spid="7">
                                            <p:txEl>
                                              <p:pRg st="3" end="3"/>
                                            </p:txEl>
                                          </p:spTgt>
                                        </p:tgtEl>
                                      </p:cBhvr>
                                      <p:to x="100000" y="80000"/>
                                    </p:animScale>
                                    <p:animScale>
                                      <p:cBhvr>
                                        <p:cTn id="23" dur="166" decel="50000">
                                          <p:stCondLst>
                                            <p:cond delay="1338"/>
                                          </p:stCondLst>
                                        </p:cTn>
                                        <p:tgtEl>
                                          <p:spTgt spid="7">
                                            <p:txEl>
                                              <p:pRg st="3" end="3"/>
                                            </p:txEl>
                                          </p:spTgt>
                                        </p:tgtEl>
                                      </p:cBhvr>
                                      <p:to x="100000" y="100000"/>
                                    </p:animScale>
                                    <p:animScale>
                                      <p:cBhvr>
                                        <p:cTn id="24" dur="26">
                                          <p:stCondLst>
                                            <p:cond delay="1642"/>
                                          </p:stCondLst>
                                        </p:cTn>
                                        <p:tgtEl>
                                          <p:spTgt spid="7">
                                            <p:txEl>
                                              <p:pRg st="3" end="3"/>
                                            </p:txEl>
                                          </p:spTgt>
                                        </p:tgtEl>
                                      </p:cBhvr>
                                      <p:to x="100000" y="90000"/>
                                    </p:animScale>
                                    <p:animScale>
                                      <p:cBhvr>
                                        <p:cTn id="25" dur="166" decel="50000">
                                          <p:stCondLst>
                                            <p:cond delay="1668"/>
                                          </p:stCondLst>
                                        </p:cTn>
                                        <p:tgtEl>
                                          <p:spTgt spid="7">
                                            <p:txEl>
                                              <p:pRg st="3" end="3"/>
                                            </p:txEl>
                                          </p:spTgt>
                                        </p:tgtEl>
                                      </p:cBhvr>
                                      <p:to x="100000" y="100000"/>
                                    </p:animScale>
                                    <p:animScale>
                                      <p:cBhvr>
                                        <p:cTn id="26" dur="26">
                                          <p:stCondLst>
                                            <p:cond delay="1808"/>
                                          </p:stCondLst>
                                        </p:cTn>
                                        <p:tgtEl>
                                          <p:spTgt spid="7">
                                            <p:txEl>
                                              <p:pRg st="3" end="3"/>
                                            </p:txEl>
                                          </p:spTgt>
                                        </p:tgtEl>
                                      </p:cBhvr>
                                      <p:to x="100000" y="95000"/>
                                    </p:animScale>
                                    <p:animScale>
                                      <p:cBhvr>
                                        <p:cTn id="27" dur="166" decel="50000">
                                          <p:stCondLst>
                                            <p:cond delay="1834"/>
                                          </p:stCondLst>
                                        </p:cTn>
                                        <p:tgtEl>
                                          <p:spTgt spid="7">
                                            <p:txEl>
                                              <p:pRg st="3" end="3"/>
                                            </p:txEl>
                                          </p:spTgt>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19" presetClass="emph" presetSubtype="0" fill="hold" nodeType="clickEffect">
                                  <p:stCondLst>
                                    <p:cond delay="0"/>
                                  </p:stCondLst>
                                  <p:childTnLst>
                                    <p:animClr clrSpc="rgb" dir="cw">
                                      <p:cBhvr override="childStyle">
                                        <p:cTn id="31" dur="500" fill="hold"/>
                                        <p:tgtEl>
                                          <p:spTgt spid="7">
                                            <p:txEl>
                                              <p:pRg st="3" end="3"/>
                                            </p:txEl>
                                          </p:spTgt>
                                        </p:tgtEl>
                                        <p:attrNameLst>
                                          <p:attrName>style.color</p:attrName>
                                        </p:attrNameLst>
                                      </p:cBhvr>
                                      <p:to>
                                        <a:srgbClr val="7030A0"/>
                                      </p:to>
                                    </p:animClr>
                                    <p:animClr clrSpc="rgb" dir="cw">
                                      <p:cBhvr>
                                        <p:cTn id="32" dur="500" fill="hold"/>
                                        <p:tgtEl>
                                          <p:spTgt spid="7">
                                            <p:txEl>
                                              <p:pRg st="3" end="3"/>
                                            </p:txEl>
                                          </p:spTgt>
                                        </p:tgtEl>
                                        <p:attrNameLst>
                                          <p:attrName>fillcolor</p:attrName>
                                        </p:attrNameLst>
                                      </p:cBhvr>
                                      <p:to>
                                        <a:srgbClr val="7030A0"/>
                                      </p:to>
                                    </p:animClr>
                                    <p:set>
                                      <p:cBhvr>
                                        <p:cTn id="33" dur="500" fill="hold"/>
                                        <p:tgtEl>
                                          <p:spTgt spid="7">
                                            <p:txEl>
                                              <p:pRg st="3" end="3"/>
                                            </p:txEl>
                                          </p:spTgt>
                                        </p:tgtEl>
                                        <p:attrNameLst>
                                          <p:attrName>fill.type</p:attrName>
                                        </p:attrNameLst>
                                      </p:cBhvr>
                                      <p:to>
                                        <p:strVal val="solid"/>
                                      </p:to>
                                    </p:set>
                                    <p:set>
                                      <p:cBhvr>
                                        <p:cTn id="34" dur="500" fill="hold"/>
                                        <p:tgtEl>
                                          <p:spTgt spid="7">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717AA-DD86-9562-2EC3-F1D499504EA9}"/>
              </a:ext>
            </a:extLst>
          </p:cNvPr>
          <p:cNvSpPr>
            <a:spLocks noGrp="1"/>
          </p:cNvSpPr>
          <p:nvPr>
            <p:ph type="title"/>
          </p:nvPr>
        </p:nvSpPr>
        <p:spPr/>
        <p:txBody>
          <a:bodyPr/>
          <a:lstStyle/>
          <a:p>
            <a:r>
              <a:rPr lang="en-US" dirty="0"/>
              <a:t>Insert Multiple Records</a:t>
            </a:r>
            <a:endParaRPr lang="ar-JO" dirty="0"/>
          </a:p>
        </p:txBody>
      </p:sp>
      <p:sp>
        <p:nvSpPr>
          <p:cNvPr id="3" name="Content Placeholder 2">
            <a:extLst>
              <a:ext uri="{FF2B5EF4-FFF2-40B4-BE49-F238E27FC236}">
                <a16:creationId xmlns:a16="http://schemas.microsoft.com/office/drawing/2014/main" id="{112BF250-3974-7E4C-F990-B871E5031B9B}"/>
              </a:ext>
            </a:extLst>
          </p:cNvPr>
          <p:cNvSpPr>
            <a:spLocks noGrp="1"/>
          </p:cNvSpPr>
          <p:nvPr>
            <p:ph idx="1"/>
          </p:nvPr>
        </p:nvSpPr>
        <p:spPr>
          <a:xfrm>
            <a:off x="838200" y="1825625"/>
            <a:ext cx="5188131" cy="4351338"/>
          </a:xfrm>
        </p:spPr>
        <p:txBody>
          <a:bodyPr>
            <a:normAutofit/>
          </a:bodyPr>
          <a:lstStyle/>
          <a:p>
            <a:endParaRPr lang="en-US" dirty="0">
              <a:solidFill>
                <a:schemeClr val="accent1"/>
              </a:solidFill>
            </a:endParaRPr>
          </a:p>
          <a:p>
            <a:endParaRPr lang="en-US" dirty="0"/>
          </a:p>
          <a:p>
            <a:r>
              <a:rPr lang="en-US" dirty="0"/>
              <a:t>Multiple SQL statements must be executed with the </a:t>
            </a:r>
            <a:r>
              <a:rPr lang="en-US" dirty="0" err="1"/>
              <a:t>mysqli_multi_query</a:t>
            </a:r>
            <a:r>
              <a:rPr lang="en-US" dirty="0"/>
              <a:t>() function.</a:t>
            </a:r>
          </a:p>
          <a:p>
            <a:endParaRPr lang="en-US" dirty="0"/>
          </a:p>
        </p:txBody>
      </p:sp>
      <p:sp>
        <p:nvSpPr>
          <p:cNvPr id="4" name="Date Placeholder 3">
            <a:extLst>
              <a:ext uri="{FF2B5EF4-FFF2-40B4-BE49-F238E27FC236}">
                <a16:creationId xmlns:a16="http://schemas.microsoft.com/office/drawing/2014/main" id="{FABD42D8-59CC-6FC9-E0E0-8ED7ADE66BE3}"/>
              </a:ext>
            </a:extLst>
          </p:cNvPr>
          <p:cNvSpPr>
            <a:spLocks noGrp="1"/>
          </p:cNvSpPr>
          <p:nvPr>
            <p:ph type="dt" sz="half" idx="10"/>
          </p:nvPr>
        </p:nvSpPr>
        <p:spPr/>
        <p:txBody>
          <a:bodyPr/>
          <a:lstStyle/>
          <a:p>
            <a:r>
              <a:rPr lang="en-US"/>
              <a:t>1/9/2022</a:t>
            </a:r>
          </a:p>
        </p:txBody>
      </p:sp>
      <p:sp>
        <p:nvSpPr>
          <p:cNvPr id="5" name="Footer Placeholder 4">
            <a:extLst>
              <a:ext uri="{FF2B5EF4-FFF2-40B4-BE49-F238E27FC236}">
                <a16:creationId xmlns:a16="http://schemas.microsoft.com/office/drawing/2014/main" id="{9950F104-DC45-0454-3362-F9685E1ECB7E}"/>
              </a:ext>
            </a:extLst>
          </p:cNvPr>
          <p:cNvSpPr>
            <a:spLocks noGrp="1"/>
          </p:cNvSpPr>
          <p:nvPr>
            <p:ph type="ftr" sz="quarter" idx="11"/>
          </p:nvPr>
        </p:nvSpPr>
        <p:spPr/>
        <p:txBody>
          <a:bodyPr/>
          <a:lstStyle/>
          <a:p>
            <a:r>
              <a:rPr lang="en-US"/>
              <a:t>Dr. Ahmad AlSabhany – CS Dept | AlMaarif University College</a:t>
            </a:r>
            <a:endParaRPr lang="en-US" sz="1400" dirty="0"/>
          </a:p>
        </p:txBody>
      </p:sp>
      <p:sp>
        <p:nvSpPr>
          <p:cNvPr id="6" name="Slide Number Placeholder 5">
            <a:extLst>
              <a:ext uri="{FF2B5EF4-FFF2-40B4-BE49-F238E27FC236}">
                <a16:creationId xmlns:a16="http://schemas.microsoft.com/office/drawing/2014/main" id="{A21D97ED-8F25-943C-C886-FB424C32771E}"/>
              </a:ext>
            </a:extLst>
          </p:cNvPr>
          <p:cNvSpPr>
            <a:spLocks noGrp="1"/>
          </p:cNvSpPr>
          <p:nvPr>
            <p:ph type="sldNum" sz="quarter" idx="12"/>
          </p:nvPr>
        </p:nvSpPr>
        <p:spPr/>
        <p:txBody>
          <a:bodyPr/>
          <a:lstStyle/>
          <a:p>
            <a:fld id="{4A11C4C7-E5DA-46AB-BADB-B2B83EB05BAE}" type="slidenum">
              <a:rPr lang="en-US" smtClean="0"/>
              <a:pPr/>
              <a:t>11</a:t>
            </a:fld>
            <a:endParaRPr lang="en-US" dirty="0"/>
          </a:p>
        </p:txBody>
      </p:sp>
      <p:sp>
        <p:nvSpPr>
          <p:cNvPr id="7" name="Content Placeholder 2">
            <a:extLst>
              <a:ext uri="{FF2B5EF4-FFF2-40B4-BE49-F238E27FC236}">
                <a16:creationId xmlns:a16="http://schemas.microsoft.com/office/drawing/2014/main" id="{919D35EF-68DB-3F7D-1C6D-B536D05E4C32}"/>
              </a:ext>
            </a:extLst>
          </p:cNvPr>
          <p:cNvSpPr txBox="1">
            <a:spLocks/>
          </p:cNvSpPr>
          <p:nvPr/>
        </p:nvSpPr>
        <p:spPr>
          <a:xfrm>
            <a:off x="6165669" y="1828256"/>
            <a:ext cx="5188131" cy="4351338"/>
          </a:xfrm>
          <a:prstGeom prst="rect">
            <a:avLst/>
          </a:prstGeom>
          <a:solidFill>
            <a:schemeClr val="accent3">
              <a:lumMod val="20000"/>
              <a:lumOff val="80000"/>
            </a:schemeClr>
          </a:solidFill>
          <a:ln w="38100" cmpd="thickThin">
            <a:solidFill>
              <a:srgbClr val="002060"/>
            </a:solidFill>
          </a:ln>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akkal Majalla" panose="02000000000000000000" pitchFamily="2" charset="-78"/>
                <a:ea typeface="+mn-ea"/>
                <a:cs typeface="Sakkal Majalla" panose="02000000000000000000" pitchFamily="2" charset="-78"/>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akkal Majalla" panose="02000000000000000000" pitchFamily="2" charset="-78"/>
                <a:ea typeface="+mn-ea"/>
                <a:cs typeface="Sakkal Majalla" panose="02000000000000000000" pitchFamily="2" charset="-78"/>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akkal Majalla" panose="02000000000000000000" pitchFamily="2" charset="-78"/>
                <a:ea typeface="+mn-ea"/>
                <a:cs typeface="Sakkal Majalla" panose="02000000000000000000" pitchFamily="2" charset="-78"/>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200"/>
              </a:spcBef>
              <a:buNone/>
            </a:pPr>
            <a:r>
              <a:rPr lang="en-US" dirty="0">
                <a:solidFill>
                  <a:srgbClr val="0070C0"/>
                </a:solidFill>
              </a:rPr>
              <a:t>$</a:t>
            </a:r>
            <a:r>
              <a:rPr lang="en-US" dirty="0" err="1">
                <a:solidFill>
                  <a:srgbClr val="0070C0"/>
                </a:solidFill>
              </a:rPr>
              <a:t>sql</a:t>
            </a:r>
            <a:r>
              <a:rPr lang="en-US" dirty="0">
                <a:solidFill>
                  <a:srgbClr val="0070C0"/>
                </a:solidFill>
              </a:rPr>
              <a:t> = "INSERT INTO </a:t>
            </a:r>
            <a:r>
              <a:rPr lang="en-US" dirty="0" err="1">
                <a:solidFill>
                  <a:srgbClr val="0070C0"/>
                </a:solidFill>
              </a:rPr>
              <a:t>MyGuests</a:t>
            </a:r>
            <a:r>
              <a:rPr lang="en-US" dirty="0">
                <a:solidFill>
                  <a:srgbClr val="0070C0"/>
                </a:solidFill>
              </a:rPr>
              <a:t> (</a:t>
            </a:r>
            <a:r>
              <a:rPr lang="en-US" dirty="0" err="1">
                <a:solidFill>
                  <a:srgbClr val="0070C0"/>
                </a:solidFill>
              </a:rPr>
              <a:t>firstname</a:t>
            </a:r>
            <a:r>
              <a:rPr lang="en-US" dirty="0">
                <a:solidFill>
                  <a:srgbClr val="0070C0"/>
                </a:solidFill>
              </a:rPr>
              <a:t>, </a:t>
            </a:r>
            <a:r>
              <a:rPr lang="en-US" dirty="0" err="1">
                <a:solidFill>
                  <a:srgbClr val="0070C0"/>
                </a:solidFill>
              </a:rPr>
              <a:t>lastname</a:t>
            </a:r>
            <a:r>
              <a:rPr lang="en-US" dirty="0">
                <a:solidFill>
                  <a:srgbClr val="0070C0"/>
                </a:solidFill>
              </a:rPr>
              <a:t>, email)</a:t>
            </a:r>
          </a:p>
          <a:p>
            <a:pPr marL="0" indent="0">
              <a:spcBef>
                <a:spcPts val="200"/>
              </a:spcBef>
              <a:buNone/>
            </a:pPr>
            <a:r>
              <a:rPr lang="en-US" dirty="0">
                <a:solidFill>
                  <a:srgbClr val="0070C0"/>
                </a:solidFill>
              </a:rPr>
              <a:t>VALUES ('John', 'Doe', 'john@example.com');";</a:t>
            </a:r>
          </a:p>
          <a:p>
            <a:pPr marL="0" indent="0">
              <a:spcBef>
                <a:spcPts val="200"/>
              </a:spcBef>
              <a:buNone/>
            </a:pPr>
            <a:r>
              <a:rPr lang="en-US" dirty="0">
                <a:solidFill>
                  <a:srgbClr val="FF0000"/>
                </a:solidFill>
              </a:rPr>
              <a:t>$</a:t>
            </a:r>
            <a:r>
              <a:rPr lang="en-US" dirty="0" err="1">
                <a:solidFill>
                  <a:srgbClr val="FF0000"/>
                </a:solidFill>
              </a:rPr>
              <a:t>sql</a:t>
            </a:r>
            <a:r>
              <a:rPr lang="en-US" dirty="0">
                <a:solidFill>
                  <a:srgbClr val="FF0000"/>
                </a:solidFill>
              </a:rPr>
              <a:t> .= "INSERT INTO </a:t>
            </a:r>
            <a:r>
              <a:rPr lang="en-US" dirty="0" err="1">
                <a:solidFill>
                  <a:srgbClr val="FF0000"/>
                </a:solidFill>
              </a:rPr>
              <a:t>MyGuests</a:t>
            </a:r>
            <a:r>
              <a:rPr lang="en-US" dirty="0">
                <a:solidFill>
                  <a:srgbClr val="FF0000"/>
                </a:solidFill>
              </a:rPr>
              <a:t> (</a:t>
            </a:r>
            <a:r>
              <a:rPr lang="en-US" dirty="0" err="1">
                <a:solidFill>
                  <a:srgbClr val="FF0000"/>
                </a:solidFill>
              </a:rPr>
              <a:t>firstname</a:t>
            </a:r>
            <a:r>
              <a:rPr lang="en-US" dirty="0">
                <a:solidFill>
                  <a:srgbClr val="FF0000"/>
                </a:solidFill>
              </a:rPr>
              <a:t>, </a:t>
            </a:r>
            <a:r>
              <a:rPr lang="en-US" dirty="0" err="1">
                <a:solidFill>
                  <a:srgbClr val="FF0000"/>
                </a:solidFill>
              </a:rPr>
              <a:t>lastname</a:t>
            </a:r>
            <a:r>
              <a:rPr lang="en-US" dirty="0">
                <a:solidFill>
                  <a:srgbClr val="FF0000"/>
                </a:solidFill>
              </a:rPr>
              <a:t>, email)</a:t>
            </a:r>
          </a:p>
          <a:p>
            <a:pPr marL="0" indent="0">
              <a:spcBef>
                <a:spcPts val="200"/>
              </a:spcBef>
              <a:buNone/>
            </a:pPr>
            <a:r>
              <a:rPr lang="en-US" dirty="0">
                <a:solidFill>
                  <a:srgbClr val="FF0000"/>
                </a:solidFill>
              </a:rPr>
              <a:t>VALUES ('Mary', 'Moe', 'mary@example.com');";</a:t>
            </a:r>
          </a:p>
          <a:p>
            <a:pPr marL="0" indent="0">
              <a:spcBef>
                <a:spcPts val="200"/>
              </a:spcBef>
              <a:buNone/>
            </a:pPr>
            <a:r>
              <a:rPr lang="en-US" dirty="0">
                <a:solidFill>
                  <a:srgbClr val="00B050"/>
                </a:solidFill>
              </a:rPr>
              <a:t>$</a:t>
            </a:r>
            <a:r>
              <a:rPr lang="en-US" dirty="0" err="1">
                <a:solidFill>
                  <a:srgbClr val="00B050"/>
                </a:solidFill>
              </a:rPr>
              <a:t>sql</a:t>
            </a:r>
            <a:r>
              <a:rPr lang="en-US" dirty="0">
                <a:solidFill>
                  <a:srgbClr val="00B050"/>
                </a:solidFill>
              </a:rPr>
              <a:t> .= "INSERT INTO </a:t>
            </a:r>
            <a:r>
              <a:rPr lang="en-US" dirty="0" err="1">
                <a:solidFill>
                  <a:srgbClr val="00B050"/>
                </a:solidFill>
              </a:rPr>
              <a:t>MyGuests</a:t>
            </a:r>
            <a:r>
              <a:rPr lang="en-US" dirty="0">
                <a:solidFill>
                  <a:srgbClr val="00B050"/>
                </a:solidFill>
              </a:rPr>
              <a:t> (</a:t>
            </a:r>
            <a:r>
              <a:rPr lang="en-US" dirty="0" err="1">
                <a:solidFill>
                  <a:srgbClr val="00B050"/>
                </a:solidFill>
              </a:rPr>
              <a:t>firstname</a:t>
            </a:r>
            <a:r>
              <a:rPr lang="en-US" dirty="0">
                <a:solidFill>
                  <a:srgbClr val="00B050"/>
                </a:solidFill>
              </a:rPr>
              <a:t>, </a:t>
            </a:r>
            <a:r>
              <a:rPr lang="en-US" dirty="0" err="1">
                <a:solidFill>
                  <a:srgbClr val="00B050"/>
                </a:solidFill>
              </a:rPr>
              <a:t>lastname</a:t>
            </a:r>
            <a:r>
              <a:rPr lang="en-US" dirty="0">
                <a:solidFill>
                  <a:srgbClr val="00B050"/>
                </a:solidFill>
              </a:rPr>
              <a:t>, email)</a:t>
            </a:r>
          </a:p>
          <a:p>
            <a:pPr marL="0" indent="0">
              <a:spcBef>
                <a:spcPts val="200"/>
              </a:spcBef>
              <a:buNone/>
            </a:pPr>
            <a:r>
              <a:rPr lang="en-US" dirty="0">
                <a:solidFill>
                  <a:srgbClr val="00B050"/>
                </a:solidFill>
              </a:rPr>
              <a:t>VALUES ('Julie', 'Dooley', 'julie@example.com')";</a:t>
            </a:r>
          </a:p>
          <a:p>
            <a:pPr marL="0" indent="0">
              <a:spcBef>
                <a:spcPts val="200"/>
              </a:spcBef>
              <a:buNone/>
            </a:pPr>
            <a:endParaRPr lang="en-US" dirty="0">
              <a:solidFill>
                <a:schemeClr val="tx2">
                  <a:lumMod val="50000"/>
                </a:schemeClr>
              </a:solidFill>
            </a:endParaRPr>
          </a:p>
          <a:p>
            <a:pPr marL="0" indent="0">
              <a:spcBef>
                <a:spcPts val="200"/>
              </a:spcBef>
              <a:buNone/>
            </a:pPr>
            <a:r>
              <a:rPr lang="en-US" dirty="0">
                <a:solidFill>
                  <a:schemeClr val="tx2">
                    <a:lumMod val="50000"/>
                  </a:schemeClr>
                </a:solidFill>
              </a:rPr>
              <a:t>if (</a:t>
            </a:r>
            <a:r>
              <a:rPr lang="en-US" b="1" dirty="0">
                <a:solidFill>
                  <a:srgbClr val="7030A0"/>
                </a:solidFill>
              </a:rPr>
              <a:t>$conn-&gt;</a:t>
            </a:r>
            <a:r>
              <a:rPr lang="en-US" b="1" dirty="0" err="1">
                <a:solidFill>
                  <a:srgbClr val="7030A0"/>
                </a:solidFill>
              </a:rPr>
              <a:t>multi_query</a:t>
            </a:r>
            <a:r>
              <a:rPr lang="en-US" b="1" dirty="0">
                <a:solidFill>
                  <a:srgbClr val="7030A0"/>
                </a:solidFill>
              </a:rPr>
              <a:t>($</a:t>
            </a:r>
            <a:r>
              <a:rPr lang="en-US" b="1" dirty="0" err="1">
                <a:solidFill>
                  <a:srgbClr val="7030A0"/>
                </a:solidFill>
              </a:rPr>
              <a:t>sql</a:t>
            </a:r>
            <a:r>
              <a:rPr lang="en-US" b="1" dirty="0">
                <a:solidFill>
                  <a:srgbClr val="7030A0"/>
                </a:solidFill>
              </a:rPr>
              <a:t>) </a:t>
            </a:r>
            <a:r>
              <a:rPr lang="en-US" dirty="0">
                <a:solidFill>
                  <a:schemeClr val="tx2">
                    <a:lumMod val="50000"/>
                  </a:schemeClr>
                </a:solidFill>
              </a:rPr>
              <a:t>=== TRUE) {</a:t>
            </a:r>
          </a:p>
          <a:p>
            <a:pPr marL="0" indent="0">
              <a:spcBef>
                <a:spcPts val="200"/>
              </a:spcBef>
              <a:buNone/>
            </a:pPr>
            <a:r>
              <a:rPr lang="en-US" dirty="0">
                <a:solidFill>
                  <a:schemeClr val="tx2">
                    <a:lumMod val="50000"/>
                  </a:schemeClr>
                </a:solidFill>
              </a:rPr>
              <a:t>  echo "New records created successfully";</a:t>
            </a:r>
          </a:p>
          <a:p>
            <a:pPr marL="0" indent="0">
              <a:spcBef>
                <a:spcPts val="200"/>
              </a:spcBef>
              <a:buNone/>
            </a:pPr>
            <a:r>
              <a:rPr lang="en-US" dirty="0">
                <a:solidFill>
                  <a:schemeClr val="tx2">
                    <a:lumMod val="50000"/>
                  </a:schemeClr>
                </a:solidFill>
              </a:rPr>
              <a:t>} else {</a:t>
            </a:r>
          </a:p>
          <a:p>
            <a:pPr marL="0" indent="0">
              <a:spcBef>
                <a:spcPts val="200"/>
              </a:spcBef>
              <a:buNone/>
            </a:pPr>
            <a:r>
              <a:rPr lang="en-US" dirty="0">
                <a:solidFill>
                  <a:schemeClr val="tx2">
                    <a:lumMod val="50000"/>
                  </a:schemeClr>
                </a:solidFill>
              </a:rPr>
              <a:t>  echo "Error: " . $</a:t>
            </a:r>
            <a:r>
              <a:rPr lang="en-US" dirty="0" err="1">
                <a:solidFill>
                  <a:schemeClr val="tx2">
                    <a:lumMod val="50000"/>
                  </a:schemeClr>
                </a:solidFill>
              </a:rPr>
              <a:t>sql</a:t>
            </a:r>
            <a:r>
              <a:rPr lang="en-US" dirty="0">
                <a:solidFill>
                  <a:schemeClr val="tx2">
                    <a:lumMod val="50000"/>
                  </a:schemeClr>
                </a:solidFill>
              </a:rPr>
              <a:t> . "&lt;</a:t>
            </a:r>
            <a:r>
              <a:rPr lang="en-US" dirty="0" err="1">
                <a:solidFill>
                  <a:schemeClr val="tx2">
                    <a:lumMod val="50000"/>
                  </a:schemeClr>
                </a:solidFill>
              </a:rPr>
              <a:t>br</a:t>
            </a:r>
            <a:r>
              <a:rPr lang="en-US" dirty="0">
                <a:solidFill>
                  <a:schemeClr val="tx2">
                    <a:lumMod val="50000"/>
                  </a:schemeClr>
                </a:solidFill>
              </a:rPr>
              <a:t>&gt;" . $conn-&gt;error;</a:t>
            </a:r>
          </a:p>
          <a:p>
            <a:pPr marL="0" indent="0">
              <a:spcBef>
                <a:spcPts val="200"/>
              </a:spcBef>
              <a:buNone/>
            </a:pPr>
            <a:r>
              <a:rPr lang="en-US" dirty="0">
                <a:solidFill>
                  <a:schemeClr val="tx2">
                    <a:lumMod val="50000"/>
                  </a:schemeClr>
                </a:solidFill>
              </a:rPr>
              <a:t>}</a:t>
            </a:r>
          </a:p>
        </p:txBody>
      </p:sp>
    </p:spTree>
    <p:extLst>
      <p:ext uri="{BB962C8B-B14F-4D97-AF65-F5344CB8AC3E}">
        <p14:creationId xmlns:p14="http://schemas.microsoft.com/office/powerpoint/2010/main" val="243532339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7" end="7"/>
                                            </p:txEl>
                                          </p:spTgt>
                                        </p:tgtEl>
                                        <p:attrNameLst>
                                          <p:attrName>style.visibility</p:attrName>
                                        </p:attrNameLst>
                                      </p:cBhvr>
                                      <p:to>
                                        <p:strVal val="visible"/>
                                      </p:to>
                                    </p:set>
                                    <p:anim calcmode="lin" valueType="num">
                                      <p:cBhvr additive="base">
                                        <p:cTn id="7"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88641-DAF0-8547-346F-931C8884781E}"/>
              </a:ext>
            </a:extLst>
          </p:cNvPr>
          <p:cNvSpPr>
            <a:spLocks noGrp="1"/>
          </p:cNvSpPr>
          <p:nvPr>
            <p:ph type="title"/>
          </p:nvPr>
        </p:nvSpPr>
        <p:spPr/>
        <p:txBody>
          <a:bodyPr/>
          <a:lstStyle/>
          <a:p>
            <a:r>
              <a:rPr lang="en-US" dirty="0"/>
              <a:t>Prepared Statements and Bound Parameters</a:t>
            </a:r>
            <a:endParaRPr lang="ar-JO" dirty="0"/>
          </a:p>
        </p:txBody>
      </p:sp>
      <p:sp>
        <p:nvSpPr>
          <p:cNvPr id="3" name="Content Placeholder 2">
            <a:extLst>
              <a:ext uri="{FF2B5EF4-FFF2-40B4-BE49-F238E27FC236}">
                <a16:creationId xmlns:a16="http://schemas.microsoft.com/office/drawing/2014/main" id="{812CADBB-170B-523A-D361-3F188442713B}"/>
              </a:ext>
            </a:extLst>
          </p:cNvPr>
          <p:cNvSpPr>
            <a:spLocks noGrp="1"/>
          </p:cNvSpPr>
          <p:nvPr>
            <p:ph idx="1"/>
          </p:nvPr>
        </p:nvSpPr>
        <p:spPr/>
        <p:txBody>
          <a:bodyPr>
            <a:normAutofit lnSpcReduction="10000"/>
          </a:bodyPr>
          <a:lstStyle/>
          <a:p>
            <a:r>
              <a:rPr lang="en-US" dirty="0"/>
              <a:t>A prepared statement is a feature used to execute the same (or similar) SQL statements repeatedly with high efficiency.</a:t>
            </a:r>
          </a:p>
          <a:p>
            <a:r>
              <a:rPr lang="en-US" dirty="0"/>
              <a:t>Prepared statements are very useful against SQL injections.</a:t>
            </a:r>
          </a:p>
          <a:p>
            <a:r>
              <a:rPr lang="en-US" dirty="0"/>
              <a:t>Prepared statements basically work like this:</a:t>
            </a:r>
          </a:p>
          <a:p>
            <a:pPr marL="914400" lvl="1" indent="-457200">
              <a:buFont typeface="+mj-lt"/>
              <a:buAutoNum type="arabicPeriod"/>
            </a:pPr>
            <a:r>
              <a:rPr lang="en-US" dirty="0"/>
              <a:t>Prepare: An SQL statement template is created and sent to the database. Certain values are left unspecified, called parameters (labeled "?"). Example: INSERT INTO </a:t>
            </a:r>
            <a:r>
              <a:rPr lang="en-US" dirty="0" err="1"/>
              <a:t>MyGuests</a:t>
            </a:r>
            <a:r>
              <a:rPr lang="en-US" dirty="0"/>
              <a:t> VALUES(?, ?, ?)</a:t>
            </a:r>
          </a:p>
          <a:p>
            <a:pPr marL="914400" lvl="1" indent="-457200">
              <a:buFont typeface="+mj-lt"/>
              <a:buAutoNum type="arabicPeriod"/>
            </a:pPr>
            <a:r>
              <a:rPr lang="en-US" dirty="0"/>
              <a:t>The database parses, compiles, and performs query optimization on the SQL statement template, and stores the result without executing it</a:t>
            </a:r>
          </a:p>
          <a:p>
            <a:pPr marL="914400" lvl="1" indent="-457200">
              <a:buFont typeface="+mj-lt"/>
              <a:buAutoNum type="arabicPeriod"/>
            </a:pPr>
            <a:r>
              <a:rPr lang="en-US" dirty="0"/>
              <a:t>Execute: At a later time, the application binds the values to the parameters, and the database executes the statement. The application may execute the statement as many times as it wants with different values</a:t>
            </a:r>
          </a:p>
          <a:p>
            <a:endParaRPr lang="en-US" dirty="0"/>
          </a:p>
          <a:p>
            <a:endParaRPr lang="ar-JO" dirty="0"/>
          </a:p>
        </p:txBody>
      </p:sp>
      <p:sp>
        <p:nvSpPr>
          <p:cNvPr id="4" name="Date Placeholder 3">
            <a:extLst>
              <a:ext uri="{FF2B5EF4-FFF2-40B4-BE49-F238E27FC236}">
                <a16:creationId xmlns:a16="http://schemas.microsoft.com/office/drawing/2014/main" id="{6E98EAC4-DC56-D5EF-6CB4-215DD5E480AD}"/>
              </a:ext>
            </a:extLst>
          </p:cNvPr>
          <p:cNvSpPr>
            <a:spLocks noGrp="1"/>
          </p:cNvSpPr>
          <p:nvPr>
            <p:ph type="dt" sz="half" idx="10"/>
          </p:nvPr>
        </p:nvSpPr>
        <p:spPr/>
        <p:txBody>
          <a:bodyPr/>
          <a:lstStyle/>
          <a:p>
            <a:r>
              <a:rPr lang="en-US"/>
              <a:t>1/9/2022</a:t>
            </a:r>
          </a:p>
        </p:txBody>
      </p:sp>
      <p:sp>
        <p:nvSpPr>
          <p:cNvPr id="5" name="Footer Placeholder 4">
            <a:extLst>
              <a:ext uri="{FF2B5EF4-FFF2-40B4-BE49-F238E27FC236}">
                <a16:creationId xmlns:a16="http://schemas.microsoft.com/office/drawing/2014/main" id="{143E69D5-1E50-E209-1E04-3BFEC716B72D}"/>
              </a:ext>
            </a:extLst>
          </p:cNvPr>
          <p:cNvSpPr>
            <a:spLocks noGrp="1"/>
          </p:cNvSpPr>
          <p:nvPr>
            <p:ph type="ftr" sz="quarter" idx="11"/>
          </p:nvPr>
        </p:nvSpPr>
        <p:spPr/>
        <p:txBody>
          <a:bodyPr/>
          <a:lstStyle/>
          <a:p>
            <a:r>
              <a:rPr lang="en-US"/>
              <a:t>Dr. Ahmad AlSabhany – CS Dept | AlMaarif University College</a:t>
            </a:r>
            <a:endParaRPr lang="en-US" sz="1400" dirty="0"/>
          </a:p>
        </p:txBody>
      </p:sp>
      <p:sp>
        <p:nvSpPr>
          <p:cNvPr id="6" name="Slide Number Placeholder 5">
            <a:extLst>
              <a:ext uri="{FF2B5EF4-FFF2-40B4-BE49-F238E27FC236}">
                <a16:creationId xmlns:a16="http://schemas.microsoft.com/office/drawing/2014/main" id="{47D38FBB-066F-CB27-FE9B-01FE2F4AC38F}"/>
              </a:ext>
            </a:extLst>
          </p:cNvPr>
          <p:cNvSpPr>
            <a:spLocks noGrp="1"/>
          </p:cNvSpPr>
          <p:nvPr>
            <p:ph type="sldNum" sz="quarter" idx="12"/>
          </p:nvPr>
        </p:nvSpPr>
        <p:spPr/>
        <p:txBody>
          <a:bodyPr/>
          <a:lstStyle/>
          <a:p>
            <a:fld id="{4A11C4C7-E5DA-46AB-BADB-B2B83EB05BAE}" type="slidenum">
              <a:rPr lang="en-US" smtClean="0"/>
              <a:pPr/>
              <a:t>12</a:t>
            </a:fld>
            <a:endParaRPr lang="en-US" dirty="0"/>
          </a:p>
        </p:txBody>
      </p:sp>
    </p:spTree>
    <p:extLst>
      <p:ext uri="{BB962C8B-B14F-4D97-AF65-F5344CB8AC3E}">
        <p14:creationId xmlns:p14="http://schemas.microsoft.com/office/powerpoint/2010/main" val="35943754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88641-DAF0-8547-346F-931C8884781E}"/>
              </a:ext>
            </a:extLst>
          </p:cNvPr>
          <p:cNvSpPr>
            <a:spLocks noGrp="1"/>
          </p:cNvSpPr>
          <p:nvPr>
            <p:ph type="title"/>
          </p:nvPr>
        </p:nvSpPr>
        <p:spPr/>
        <p:txBody>
          <a:bodyPr/>
          <a:lstStyle/>
          <a:p>
            <a:r>
              <a:rPr lang="en-US" dirty="0"/>
              <a:t>Prepared Statements and Bound Parameters (2)</a:t>
            </a:r>
            <a:endParaRPr lang="ar-JO" dirty="0"/>
          </a:p>
        </p:txBody>
      </p:sp>
      <p:sp>
        <p:nvSpPr>
          <p:cNvPr id="3" name="Content Placeholder 2">
            <a:extLst>
              <a:ext uri="{FF2B5EF4-FFF2-40B4-BE49-F238E27FC236}">
                <a16:creationId xmlns:a16="http://schemas.microsoft.com/office/drawing/2014/main" id="{812CADBB-170B-523A-D361-3F188442713B}"/>
              </a:ext>
            </a:extLst>
          </p:cNvPr>
          <p:cNvSpPr>
            <a:spLocks noGrp="1"/>
          </p:cNvSpPr>
          <p:nvPr>
            <p:ph idx="1"/>
          </p:nvPr>
        </p:nvSpPr>
        <p:spPr/>
        <p:txBody>
          <a:bodyPr>
            <a:normAutofit/>
          </a:bodyPr>
          <a:lstStyle/>
          <a:p>
            <a:r>
              <a:rPr lang="en-US" dirty="0"/>
              <a:t>Compared to executing SQL statements directly, prepared statements have three main advantages:</a:t>
            </a:r>
          </a:p>
          <a:p>
            <a:pPr marL="914400" lvl="1" indent="-457200">
              <a:buFont typeface="+mj-lt"/>
              <a:buAutoNum type="alphaUcPeriod"/>
            </a:pPr>
            <a:r>
              <a:rPr lang="en-US" dirty="0"/>
              <a:t>Prepared statements reduce parsing time as the preparation on the query is done only once (although the statement is executed multiple times)</a:t>
            </a:r>
          </a:p>
          <a:p>
            <a:pPr marL="914400" lvl="1" indent="-457200">
              <a:buFont typeface="+mj-lt"/>
              <a:buAutoNum type="alphaUcPeriod"/>
            </a:pPr>
            <a:r>
              <a:rPr lang="en-US" dirty="0"/>
              <a:t>Bound parameters minimize bandwidth to the server as you need send only the parameters each time, and not the whole query</a:t>
            </a:r>
          </a:p>
          <a:p>
            <a:pPr marL="914400" lvl="1" indent="-457200">
              <a:buFont typeface="+mj-lt"/>
              <a:buAutoNum type="alphaUcPeriod"/>
            </a:pPr>
            <a:r>
              <a:rPr lang="en-US" dirty="0"/>
              <a:t>Prepared statements are very useful against SQL injections, because parameter values, which are transmitted later using a different protocol, need not be correctly escaped. If the original statement template is not derived from external input, SQL injection cannot occur.</a:t>
            </a:r>
          </a:p>
          <a:p>
            <a:endParaRPr lang="ar-JO" dirty="0"/>
          </a:p>
        </p:txBody>
      </p:sp>
      <p:sp>
        <p:nvSpPr>
          <p:cNvPr id="4" name="Date Placeholder 3">
            <a:extLst>
              <a:ext uri="{FF2B5EF4-FFF2-40B4-BE49-F238E27FC236}">
                <a16:creationId xmlns:a16="http://schemas.microsoft.com/office/drawing/2014/main" id="{6E98EAC4-DC56-D5EF-6CB4-215DD5E480AD}"/>
              </a:ext>
            </a:extLst>
          </p:cNvPr>
          <p:cNvSpPr>
            <a:spLocks noGrp="1"/>
          </p:cNvSpPr>
          <p:nvPr>
            <p:ph type="dt" sz="half" idx="10"/>
          </p:nvPr>
        </p:nvSpPr>
        <p:spPr/>
        <p:txBody>
          <a:bodyPr/>
          <a:lstStyle/>
          <a:p>
            <a:r>
              <a:rPr lang="en-US"/>
              <a:t>1/9/2022</a:t>
            </a:r>
          </a:p>
        </p:txBody>
      </p:sp>
      <p:sp>
        <p:nvSpPr>
          <p:cNvPr id="5" name="Footer Placeholder 4">
            <a:extLst>
              <a:ext uri="{FF2B5EF4-FFF2-40B4-BE49-F238E27FC236}">
                <a16:creationId xmlns:a16="http://schemas.microsoft.com/office/drawing/2014/main" id="{143E69D5-1E50-E209-1E04-3BFEC716B72D}"/>
              </a:ext>
            </a:extLst>
          </p:cNvPr>
          <p:cNvSpPr>
            <a:spLocks noGrp="1"/>
          </p:cNvSpPr>
          <p:nvPr>
            <p:ph type="ftr" sz="quarter" idx="11"/>
          </p:nvPr>
        </p:nvSpPr>
        <p:spPr/>
        <p:txBody>
          <a:bodyPr/>
          <a:lstStyle/>
          <a:p>
            <a:r>
              <a:rPr lang="en-US"/>
              <a:t>Dr. Ahmad AlSabhany – CS Dept | AlMaarif University College</a:t>
            </a:r>
            <a:endParaRPr lang="en-US" sz="1400" dirty="0"/>
          </a:p>
        </p:txBody>
      </p:sp>
      <p:sp>
        <p:nvSpPr>
          <p:cNvPr id="6" name="Slide Number Placeholder 5">
            <a:extLst>
              <a:ext uri="{FF2B5EF4-FFF2-40B4-BE49-F238E27FC236}">
                <a16:creationId xmlns:a16="http://schemas.microsoft.com/office/drawing/2014/main" id="{47D38FBB-066F-CB27-FE9B-01FE2F4AC38F}"/>
              </a:ext>
            </a:extLst>
          </p:cNvPr>
          <p:cNvSpPr>
            <a:spLocks noGrp="1"/>
          </p:cNvSpPr>
          <p:nvPr>
            <p:ph type="sldNum" sz="quarter" idx="12"/>
          </p:nvPr>
        </p:nvSpPr>
        <p:spPr/>
        <p:txBody>
          <a:bodyPr/>
          <a:lstStyle/>
          <a:p>
            <a:fld id="{4A11C4C7-E5DA-46AB-BADB-B2B83EB05BAE}" type="slidenum">
              <a:rPr lang="en-US" smtClean="0"/>
              <a:pPr/>
              <a:t>13</a:t>
            </a:fld>
            <a:endParaRPr lang="en-US" dirty="0"/>
          </a:p>
        </p:txBody>
      </p:sp>
    </p:spTree>
    <p:extLst>
      <p:ext uri="{BB962C8B-B14F-4D97-AF65-F5344CB8AC3E}">
        <p14:creationId xmlns:p14="http://schemas.microsoft.com/office/powerpoint/2010/main" val="353819129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717AA-DD86-9562-2EC3-F1D499504EA9}"/>
              </a:ext>
            </a:extLst>
          </p:cNvPr>
          <p:cNvSpPr>
            <a:spLocks noGrp="1"/>
          </p:cNvSpPr>
          <p:nvPr>
            <p:ph type="title"/>
          </p:nvPr>
        </p:nvSpPr>
        <p:spPr/>
        <p:txBody>
          <a:bodyPr/>
          <a:lstStyle/>
          <a:p>
            <a:r>
              <a:rPr lang="en-US" dirty="0"/>
              <a:t>Prepared Statements and Bound Parameters (Example)</a:t>
            </a:r>
            <a:endParaRPr lang="ar-JO" dirty="0"/>
          </a:p>
        </p:txBody>
      </p:sp>
      <p:sp>
        <p:nvSpPr>
          <p:cNvPr id="4" name="Date Placeholder 3">
            <a:extLst>
              <a:ext uri="{FF2B5EF4-FFF2-40B4-BE49-F238E27FC236}">
                <a16:creationId xmlns:a16="http://schemas.microsoft.com/office/drawing/2014/main" id="{FABD42D8-59CC-6FC9-E0E0-8ED7ADE66BE3}"/>
              </a:ext>
            </a:extLst>
          </p:cNvPr>
          <p:cNvSpPr>
            <a:spLocks noGrp="1"/>
          </p:cNvSpPr>
          <p:nvPr>
            <p:ph type="dt" sz="half" idx="10"/>
          </p:nvPr>
        </p:nvSpPr>
        <p:spPr/>
        <p:txBody>
          <a:bodyPr/>
          <a:lstStyle/>
          <a:p>
            <a:r>
              <a:rPr lang="en-US"/>
              <a:t>1/9/2022</a:t>
            </a:r>
          </a:p>
        </p:txBody>
      </p:sp>
      <p:sp>
        <p:nvSpPr>
          <p:cNvPr id="5" name="Footer Placeholder 4">
            <a:extLst>
              <a:ext uri="{FF2B5EF4-FFF2-40B4-BE49-F238E27FC236}">
                <a16:creationId xmlns:a16="http://schemas.microsoft.com/office/drawing/2014/main" id="{9950F104-DC45-0454-3362-F9685E1ECB7E}"/>
              </a:ext>
            </a:extLst>
          </p:cNvPr>
          <p:cNvSpPr>
            <a:spLocks noGrp="1"/>
          </p:cNvSpPr>
          <p:nvPr>
            <p:ph type="ftr" sz="quarter" idx="11"/>
          </p:nvPr>
        </p:nvSpPr>
        <p:spPr/>
        <p:txBody>
          <a:bodyPr/>
          <a:lstStyle/>
          <a:p>
            <a:r>
              <a:rPr lang="en-US"/>
              <a:t>Dr. Ahmad AlSabhany – CS Dept | AlMaarif University College</a:t>
            </a:r>
            <a:endParaRPr lang="en-US" sz="1400" dirty="0"/>
          </a:p>
        </p:txBody>
      </p:sp>
      <p:sp>
        <p:nvSpPr>
          <p:cNvPr id="6" name="Slide Number Placeholder 5">
            <a:extLst>
              <a:ext uri="{FF2B5EF4-FFF2-40B4-BE49-F238E27FC236}">
                <a16:creationId xmlns:a16="http://schemas.microsoft.com/office/drawing/2014/main" id="{A21D97ED-8F25-943C-C886-FB424C32771E}"/>
              </a:ext>
            </a:extLst>
          </p:cNvPr>
          <p:cNvSpPr>
            <a:spLocks noGrp="1"/>
          </p:cNvSpPr>
          <p:nvPr>
            <p:ph type="sldNum" sz="quarter" idx="12"/>
          </p:nvPr>
        </p:nvSpPr>
        <p:spPr/>
        <p:txBody>
          <a:bodyPr/>
          <a:lstStyle/>
          <a:p>
            <a:fld id="{4A11C4C7-E5DA-46AB-BADB-B2B83EB05BAE}" type="slidenum">
              <a:rPr lang="en-US" smtClean="0"/>
              <a:pPr/>
              <a:t>14</a:t>
            </a:fld>
            <a:endParaRPr lang="en-US" dirty="0"/>
          </a:p>
        </p:txBody>
      </p:sp>
      <p:sp>
        <p:nvSpPr>
          <p:cNvPr id="7" name="Content Placeholder 2">
            <a:extLst>
              <a:ext uri="{FF2B5EF4-FFF2-40B4-BE49-F238E27FC236}">
                <a16:creationId xmlns:a16="http://schemas.microsoft.com/office/drawing/2014/main" id="{919D35EF-68DB-3F7D-1C6D-B536D05E4C32}"/>
              </a:ext>
            </a:extLst>
          </p:cNvPr>
          <p:cNvSpPr txBox="1">
            <a:spLocks/>
          </p:cNvSpPr>
          <p:nvPr/>
        </p:nvSpPr>
        <p:spPr>
          <a:xfrm>
            <a:off x="838200" y="1814149"/>
            <a:ext cx="5162006" cy="4351338"/>
          </a:xfrm>
          <a:prstGeom prst="rect">
            <a:avLst/>
          </a:prstGeom>
          <a:solidFill>
            <a:schemeClr val="accent3">
              <a:lumMod val="20000"/>
              <a:lumOff val="80000"/>
            </a:schemeClr>
          </a:solidFill>
          <a:ln w="38100" cmpd="thickThin">
            <a:solidFill>
              <a:srgbClr val="002060"/>
            </a:solidFill>
          </a:ln>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akkal Majalla" panose="02000000000000000000" pitchFamily="2" charset="-78"/>
                <a:ea typeface="+mn-ea"/>
                <a:cs typeface="Sakkal Majalla" panose="02000000000000000000" pitchFamily="2" charset="-78"/>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akkal Majalla" panose="02000000000000000000" pitchFamily="2" charset="-78"/>
                <a:ea typeface="+mn-ea"/>
                <a:cs typeface="Sakkal Majalla" panose="02000000000000000000" pitchFamily="2" charset="-78"/>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akkal Majalla" panose="02000000000000000000" pitchFamily="2" charset="-78"/>
                <a:ea typeface="+mn-ea"/>
                <a:cs typeface="Sakkal Majalla" panose="02000000000000000000" pitchFamily="2" charset="-78"/>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200"/>
              </a:spcBef>
              <a:buNone/>
            </a:pPr>
            <a:r>
              <a:rPr lang="en-US" dirty="0">
                <a:solidFill>
                  <a:srgbClr val="0070C0"/>
                </a:solidFill>
              </a:rPr>
              <a:t>&lt;?</a:t>
            </a:r>
            <a:r>
              <a:rPr lang="en-US" dirty="0" err="1">
                <a:solidFill>
                  <a:srgbClr val="0070C0"/>
                </a:solidFill>
              </a:rPr>
              <a:t>php</a:t>
            </a:r>
            <a:endParaRPr lang="en-US" dirty="0">
              <a:solidFill>
                <a:srgbClr val="0070C0"/>
              </a:solidFill>
            </a:endParaRPr>
          </a:p>
          <a:p>
            <a:pPr marL="0" indent="0">
              <a:spcBef>
                <a:spcPts val="200"/>
              </a:spcBef>
              <a:buNone/>
            </a:pPr>
            <a:r>
              <a:rPr lang="en-US" dirty="0">
                <a:solidFill>
                  <a:srgbClr val="0070C0"/>
                </a:solidFill>
              </a:rPr>
              <a:t>$</a:t>
            </a:r>
            <a:r>
              <a:rPr lang="en-US" dirty="0" err="1">
                <a:solidFill>
                  <a:srgbClr val="0070C0"/>
                </a:solidFill>
              </a:rPr>
              <a:t>servername</a:t>
            </a:r>
            <a:r>
              <a:rPr lang="en-US" dirty="0">
                <a:solidFill>
                  <a:srgbClr val="0070C0"/>
                </a:solidFill>
              </a:rPr>
              <a:t> = "localhost";</a:t>
            </a:r>
          </a:p>
          <a:p>
            <a:pPr marL="0" indent="0">
              <a:spcBef>
                <a:spcPts val="200"/>
              </a:spcBef>
              <a:buNone/>
            </a:pPr>
            <a:r>
              <a:rPr lang="en-US" dirty="0">
                <a:solidFill>
                  <a:srgbClr val="0070C0"/>
                </a:solidFill>
              </a:rPr>
              <a:t>$username = "username";</a:t>
            </a:r>
          </a:p>
          <a:p>
            <a:pPr marL="0" indent="0">
              <a:spcBef>
                <a:spcPts val="200"/>
              </a:spcBef>
              <a:buNone/>
            </a:pPr>
            <a:r>
              <a:rPr lang="en-US" dirty="0">
                <a:solidFill>
                  <a:srgbClr val="0070C0"/>
                </a:solidFill>
              </a:rPr>
              <a:t>$password = "password";</a:t>
            </a:r>
          </a:p>
          <a:p>
            <a:pPr marL="0" indent="0">
              <a:spcBef>
                <a:spcPts val="200"/>
              </a:spcBef>
              <a:buNone/>
            </a:pPr>
            <a:r>
              <a:rPr lang="en-US" dirty="0">
                <a:solidFill>
                  <a:srgbClr val="0070C0"/>
                </a:solidFill>
              </a:rPr>
              <a:t>$</a:t>
            </a:r>
            <a:r>
              <a:rPr lang="en-US" dirty="0" err="1">
                <a:solidFill>
                  <a:srgbClr val="0070C0"/>
                </a:solidFill>
              </a:rPr>
              <a:t>dbname</a:t>
            </a:r>
            <a:r>
              <a:rPr lang="en-US" dirty="0">
                <a:solidFill>
                  <a:srgbClr val="0070C0"/>
                </a:solidFill>
              </a:rPr>
              <a:t> = "</a:t>
            </a:r>
            <a:r>
              <a:rPr lang="en-US" dirty="0" err="1">
                <a:solidFill>
                  <a:srgbClr val="0070C0"/>
                </a:solidFill>
              </a:rPr>
              <a:t>myDB</a:t>
            </a:r>
            <a:r>
              <a:rPr lang="en-US" dirty="0">
                <a:solidFill>
                  <a:srgbClr val="0070C0"/>
                </a:solidFill>
              </a:rPr>
              <a:t>";</a:t>
            </a:r>
          </a:p>
          <a:p>
            <a:pPr marL="0" indent="0">
              <a:spcBef>
                <a:spcPts val="200"/>
              </a:spcBef>
              <a:buNone/>
            </a:pPr>
            <a:endParaRPr lang="en-US" dirty="0">
              <a:solidFill>
                <a:srgbClr val="0070C0"/>
              </a:solidFill>
            </a:endParaRPr>
          </a:p>
          <a:p>
            <a:pPr marL="0" indent="0">
              <a:spcBef>
                <a:spcPts val="200"/>
              </a:spcBef>
              <a:buNone/>
            </a:pPr>
            <a:r>
              <a:rPr lang="en-US" dirty="0">
                <a:solidFill>
                  <a:srgbClr val="0070C0"/>
                </a:solidFill>
              </a:rPr>
              <a:t>// Create connection</a:t>
            </a:r>
          </a:p>
          <a:p>
            <a:pPr marL="0" indent="0">
              <a:spcBef>
                <a:spcPts val="200"/>
              </a:spcBef>
              <a:buNone/>
            </a:pPr>
            <a:r>
              <a:rPr lang="en-US" dirty="0">
                <a:solidFill>
                  <a:srgbClr val="0070C0"/>
                </a:solidFill>
              </a:rPr>
              <a:t>$conn = new </a:t>
            </a:r>
            <a:r>
              <a:rPr lang="en-US" dirty="0" err="1">
                <a:solidFill>
                  <a:srgbClr val="0070C0"/>
                </a:solidFill>
              </a:rPr>
              <a:t>mysqli</a:t>
            </a:r>
            <a:r>
              <a:rPr lang="en-US" dirty="0">
                <a:solidFill>
                  <a:srgbClr val="0070C0"/>
                </a:solidFill>
              </a:rPr>
              <a:t>($</a:t>
            </a:r>
            <a:r>
              <a:rPr lang="en-US" dirty="0" err="1">
                <a:solidFill>
                  <a:srgbClr val="0070C0"/>
                </a:solidFill>
              </a:rPr>
              <a:t>servername</a:t>
            </a:r>
            <a:r>
              <a:rPr lang="en-US" dirty="0">
                <a:solidFill>
                  <a:srgbClr val="0070C0"/>
                </a:solidFill>
              </a:rPr>
              <a:t>, $username, $password, $</a:t>
            </a:r>
            <a:r>
              <a:rPr lang="en-US" dirty="0" err="1">
                <a:solidFill>
                  <a:srgbClr val="0070C0"/>
                </a:solidFill>
              </a:rPr>
              <a:t>dbname</a:t>
            </a:r>
            <a:r>
              <a:rPr lang="en-US" dirty="0">
                <a:solidFill>
                  <a:srgbClr val="0070C0"/>
                </a:solidFill>
              </a:rPr>
              <a:t>);</a:t>
            </a:r>
          </a:p>
          <a:p>
            <a:pPr marL="0" indent="0">
              <a:spcBef>
                <a:spcPts val="200"/>
              </a:spcBef>
              <a:buNone/>
            </a:pPr>
            <a:endParaRPr lang="en-US" dirty="0">
              <a:solidFill>
                <a:srgbClr val="0070C0"/>
              </a:solidFill>
            </a:endParaRPr>
          </a:p>
          <a:p>
            <a:pPr marL="0" indent="0">
              <a:spcBef>
                <a:spcPts val="200"/>
              </a:spcBef>
              <a:buNone/>
            </a:pPr>
            <a:r>
              <a:rPr lang="en-US" dirty="0">
                <a:solidFill>
                  <a:srgbClr val="0070C0"/>
                </a:solidFill>
              </a:rPr>
              <a:t>// Check connection</a:t>
            </a:r>
          </a:p>
          <a:p>
            <a:pPr marL="0" indent="0">
              <a:spcBef>
                <a:spcPts val="200"/>
              </a:spcBef>
              <a:buNone/>
            </a:pPr>
            <a:r>
              <a:rPr lang="en-US" dirty="0">
                <a:solidFill>
                  <a:srgbClr val="0070C0"/>
                </a:solidFill>
              </a:rPr>
              <a:t>if ($conn-&gt;</a:t>
            </a:r>
            <a:r>
              <a:rPr lang="en-US" dirty="0" err="1">
                <a:solidFill>
                  <a:srgbClr val="0070C0"/>
                </a:solidFill>
              </a:rPr>
              <a:t>connect_error</a:t>
            </a:r>
            <a:r>
              <a:rPr lang="en-US" dirty="0">
                <a:solidFill>
                  <a:srgbClr val="0070C0"/>
                </a:solidFill>
              </a:rPr>
              <a:t>) {</a:t>
            </a:r>
          </a:p>
          <a:p>
            <a:pPr marL="0" indent="0">
              <a:spcBef>
                <a:spcPts val="200"/>
              </a:spcBef>
              <a:buNone/>
            </a:pPr>
            <a:r>
              <a:rPr lang="en-US" dirty="0">
                <a:solidFill>
                  <a:srgbClr val="0070C0"/>
                </a:solidFill>
              </a:rPr>
              <a:t>  die("Connection failed: " . $conn-&gt;</a:t>
            </a:r>
            <a:r>
              <a:rPr lang="en-US" dirty="0" err="1">
                <a:solidFill>
                  <a:srgbClr val="0070C0"/>
                </a:solidFill>
              </a:rPr>
              <a:t>connect_error</a:t>
            </a:r>
            <a:r>
              <a:rPr lang="en-US" dirty="0">
                <a:solidFill>
                  <a:srgbClr val="0070C0"/>
                </a:solidFill>
              </a:rPr>
              <a:t>);</a:t>
            </a:r>
          </a:p>
          <a:p>
            <a:pPr marL="0" indent="0">
              <a:spcBef>
                <a:spcPts val="200"/>
              </a:spcBef>
              <a:buNone/>
            </a:pPr>
            <a:r>
              <a:rPr lang="en-US" dirty="0">
                <a:solidFill>
                  <a:srgbClr val="0070C0"/>
                </a:solidFill>
              </a:rPr>
              <a:t>}</a:t>
            </a:r>
          </a:p>
          <a:p>
            <a:pPr marL="0" indent="0">
              <a:spcBef>
                <a:spcPts val="200"/>
              </a:spcBef>
              <a:buNone/>
            </a:pPr>
            <a:endParaRPr lang="en-US" dirty="0">
              <a:solidFill>
                <a:srgbClr val="0070C0"/>
              </a:solidFill>
            </a:endParaRPr>
          </a:p>
          <a:p>
            <a:pPr marL="0" indent="0">
              <a:spcBef>
                <a:spcPts val="200"/>
              </a:spcBef>
              <a:buNone/>
            </a:pPr>
            <a:r>
              <a:rPr lang="en-US" dirty="0">
                <a:solidFill>
                  <a:srgbClr val="0070C0"/>
                </a:solidFill>
              </a:rPr>
              <a:t>// prepare and bind</a:t>
            </a:r>
          </a:p>
          <a:p>
            <a:pPr marL="0" indent="0">
              <a:spcBef>
                <a:spcPts val="200"/>
              </a:spcBef>
              <a:buNone/>
            </a:pPr>
            <a:r>
              <a:rPr lang="en-US" dirty="0">
                <a:solidFill>
                  <a:srgbClr val="0070C0"/>
                </a:solidFill>
              </a:rPr>
              <a:t>$</a:t>
            </a:r>
            <a:r>
              <a:rPr lang="en-US" dirty="0" err="1">
                <a:solidFill>
                  <a:srgbClr val="0070C0"/>
                </a:solidFill>
              </a:rPr>
              <a:t>stmt</a:t>
            </a:r>
            <a:r>
              <a:rPr lang="en-US" dirty="0">
                <a:solidFill>
                  <a:srgbClr val="0070C0"/>
                </a:solidFill>
              </a:rPr>
              <a:t> = $conn-&gt;prepare("INSERT INTO </a:t>
            </a:r>
            <a:r>
              <a:rPr lang="en-US" dirty="0" err="1">
                <a:solidFill>
                  <a:srgbClr val="0070C0"/>
                </a:solidFill>
              </a:rPr>
              <a:t>MyGuests</a:t>
            </a:r>
            <a:r>
              <a:rPr lang="en-US" dirty="0">
                <a:solidFill>
                  <a:srgbClr val="0070C0"/>
                </a:solidFill>
              </a:rPr>
              <a:t> (</a:t>
            </a:r>
            <a:r>
              <a:rPr lang="en-US" dirty="0" err="1">
                <a:solidFill>
                  <a:srgbClr val="0070C0"/>
                </a:solidFill>
              </a:rPr>
              <a:t>firstname</a:t>
            </a:r>
            <a:r>
              <a:rPr lang="en-US" dirty="0">
                <a:solidFill>
                  <a:srgbClr val="0070C0"/>
                </a:solidFill>
              </a:rPr>
              <a:t>, </a:t>
            </a:r>
            <a:r>
              <a:rPr lang="en-US" dirty="0" err="1">
                <a:solidFill>
                  <a:srgbClr val="0070C0"/>
                </a:solidFill>
              </a:rPr>
              <a:t>lastname</a:t>
            </a:r>
            <a:r>
              <a:rPr lang="en-US" dirty="0">
                <a:solidFill>
                  <a:srgbClr val="0070C0"/>
                </a:solidFill>
              </a:rPr>
              <a:t>, email) VALUES (?, ?, ?)");</a:t>
            </a:r>
          </a:p>
          <a:p>
            <a:pPr marL="0" indent="0">
              <a:spcBef>
                <a:spcPts val="200"/>
              </a:spcBef>
              <a:buNone/>
            </a:pPr>
            <a:r>
              <a:rPr lang="en-US" dirty="0">
                <a:solidFill>
                  <a:srgbClr val="0070C0"/>
                </a:solidFill>
              </a:rPr>
              <a:t>$</a:t>
            </a:r>
            <a:r>
              <a:rPr lang="en-US" dirty="0" err="1">
                <a:solidFill>
                  <a:srgbClr val="0070C0"/>
                </a:solidFill>
              </a:rPr>
              <a:t>stmt</a:t>
            </a:r>
            <a:r>
              <a:rPr lang="en-US" dirty="0">
                <a:solidFill>
                  <a:srgbClr val="0070C0"/>
                </a:solidFill>
              </a:rPr>
              <a:t>-&gt;</a:t>
            </a:r>
            <a:r>
              <a:rPr lang="en-US" dirty="0" err="1">
                <a:solidFill>
                  <a:srgbClr val="0070C0"/>
                </a:solidFill>
              </a:rPr>
              <a:t>bind_param</a:t>
            </a:r>
            <a:r>
              <a:rPr lang="en-US" dirty="0">
                <a:solidFill>
                  <a:srgbClr val="0070C0"/>
                </a:solidFill>
              </a:rPr>
              <a:t>("</a:t>
            </a:r>
            <a:r>
              <a:rPr lang="en-US" dirty="0" err="1">
                <a:solidFill>
                  <a:srgbClr val="0070C0"/>
                </a:solidFill>
              </a:rPr>
              <a:t>sss</a:t>
            </a:r>
            <a:r>
              <a:rPr lang="en-US" dirty="0">
                <a:solidFill>
                  <a:srgbClr val="0070C0"/>
                </a:solidFill>
              </a:rPr>
              <a:t>", $</a:t>
            </a:r>
            <a:r>
              <a:rPr lang="en-US" dirty="0" err="1">
                <a:solidFill>
                  <a:srgbClr val="0070C0"/>
                </a:solidFill>
              </a:rPr>
              <a:t>firstname</a:t>
            </a:r>
            <a:r>
              <a:rPr lang="en-US" dirty="0">
                <a:solidFill>
                  <a:srgbClr val="0070C0"/>
                </a:solidFill>
              </a:rPr>
              <a:t>, $</a:t>
            </a:r>
            <a:r>
              <a:rPr lang="en-US" dirty="0" err="1">
                <a:solidFill>
                  <a:srgbClr val="0070C0"/>
                </a:solidFill>
              </a:rPr>
              <a:t>lastname</a:t>
            </a:r>
            <a:r>
              <a:rPr lang="en-US" dirty="0">
                <a:solidFill>
                  <a:srgbClr val="0070C0"/>
                </a:solidFill>
              </a:rPr>
              <a:t>, $email);</a:t>
            </a:r>
            <a:endParaRPr lang="en-US" dirty="0">
              <a:solidFill>
                <a:schemeClr val="tx2">
                  <a:lumMod val="50000"/>
                </a:schemeClr>
              </a:solidFill>
            </a:endParaRPr>
          </a:p>
        </p:txBody>
      </p:sp>
      <p:sp>
        <p:nvSpPr>
          <p:cNvPr id="14" name="Content Placeholder 2">
            <a:extLst>
              <a:ext uri="{FF2B5EF4-FFF2-40B4-BE49-F238E27FC236}">
                <a16:creationId xmlns:a16="http://schemas.microsoft.com/office/drawing/2014/main" id="{888DF2E5-C966-7221-FE27-04F4650B0779}"/>
              </a:ext>
            </a:extLst>
          </p:cNvPr>
          <p:cNvSpPr txBox="1">
            <a:spLocks/>
          </p:cNvSpPr>
          <p:nvPr/>
        </p:nvSpPr>
        <p:spPr>
          <a:xfrm>
            <a:off x="6191794" y="1814149"/>
            <a:ext cx="5162006" cy="4351338"/>
          </a:xfrm>
          <a:prstGeom prst="rect">
            <a:avLst/>
          </a:prstGeom>
          <a:solidFill>
            <a:schemeClr val="accent3">
              <a:lumMod val="20000"/>
              <a:lumOff val="80000"/>
            </a:schemeClr>
          </a:solidFill>
          <a:ln w="38100" cmpd="thickThin">
            <a:solidFill>
              <a:srgbClr val="002060"/>
            </a:solidFill>
          </a:ln>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akkal Majalla" panose="02000000000000000000" pitchFamily="2" charset="-78"/>
                <a:ea typeface="+mn-ea"/>
                <a:cs typeface="Sakkal Majalla" panose="02000000000000000000" pitchFamily="2" charset="-78"/>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akkal Majalla" panose="02000000000000000000" pitchFamily="2" charset="-78"/>
                <a:ea typeface="+mn-ea"/>
                <a:cs typeface="Sakkal Majalla" panose="02000000000000000000" pitchFamily="2" charset="-78"/>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akkal Majalla" panose="02000000000000000000" pitchFamily="2" charset="-78"/>
                <a:ea typeface="+mn-ea"/>
                <a:cs typeface="Sakkal Majalla" panose="02000000000000000000" pitchFamily="2" charset="-78"/>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200"/>
              </a:spcBef>
              <a:buNone/>
            </a:pPr>
            <a:r>
              <a:rPr lang="en-US" dirty="0">
                <a:solidFill>
                  <a:srgbClr val="0070C0"/>
                </a:solidFill>
              </a:rPr>
              <a:t>// set parameters and execute</a:t>
            </a:r>
          </a:p>
          <a:p>
            <a:pPr marL="0" indent="0">
              <a:spcBef>
                <a:spcPts val="200"/>
              </a:spcBef>
              <a:buNone/>
            </a:pPr>
            <a:r>
              <a:rPr lang="en-US" dirty="0">
                <a:solidFill>
                  <a:srgbClr val="0070C0"/>
                </a:solidFill>
              </a:rPr>
              <a:t>$</a:t>
            </a:r>
            <a:r>
              <a:rPr lang="en-US" dirty="0" err="1">
                <a:solidFill>
                  <a:srgbClr val="0070C0"/>
                </a:solidFill>
              </a:rPr>
              <a:t>firstname</a:t>
            </a:r>
            <a:r>
              <a:rPr lang="en-US" dirty="0">
                <a:solidFill>
                  <a:srgbClr val="0070C0"/>
                </a:solidFill>
              </a:rPr>
              <a:t> = "John";</a:t>
            </a:r>
          </a:p>
          <a:p>
            <a:pPr marL="0" indent="0">
              <a:spcBef>
                <a:spcPts val="200"/>
              </a:spcBef>
              <a:buNone/>
            </a:pPr>
            <a:r>
              <a:rPr lang="en-US" dirty="0">
                <a:solidFill>
                  <a:srgbClr val="0070C0"/>
                </a:solidFill>
              </a:rPr>
              <a:t>$</a:t>
            </a:r>
            <a:r>
              <a:rPr lang="en-US" dirty="0" err="1">
                <a:solidFill>
                  <a:srgbClr val="0070C0"/>
                </a:solidFill>
              </a:rPr>
              <a:t>lastname</a:t>
            </a:r>
            <a:r>
              <a:rPr lang="en-US" dirty="0">
                <a:solidFill>
                  <a:srgbClr val="0070C0"/>
                </a:solidFill>
              </a:rPr>
              <a:t> = "Doe";</a:t>
            </a:r>
          </a:p>
          <a:p>
            <a:pPr marL="0" indent="0">
              <a:spcBef>
                <a:spcPts val="200"/>
              </a:spcBef>
              <a:buNone/>
            </a:pPr>
            <a:r>
              <a:rPr lang="en-US" dirty="0">
                <a:solidFill>
                  <a:srgbClr val="0070C0"/>
                </a:solidFill>
              </a:rPr>
              <a:t>$email = "john@example.com";</a:t>
            </a:r>
          </a:p>
          <a:p>
            <a:pPr marL="0" indent="0">
              <a:spcBef>
                <a:spcPts val="200"/>
              </a:spcBef>
              <a:buNone/>
            </a:pPr>
            <a:r>
              <a:rPr lang="en-US" dirty="0">
                <a:solidFill>
                  <a:srgbClr val="0070C0"/>
                </a:solidFill>
              </a:rPr>
              <a:t>$</a:t>
            </a:r>
            <a:r>
              <a:rPr lang="en-US" dirty="0" err="1">
                <a:solidFill>
                  <a:srgbClr val="0070C0"/>
                </a:solidFill>
              </a:rPr>
              <a:t>stmt</a:t>
            </a:r>
            <a:r>
              <a:rPr lang="en-US" dirty="0">
                <a:solidFill>
                  <a:srgbClr val="0070C0"/>
                </a:solidFill>
              </a:rPr>
              <a:t>-&gt;execute();</a:t>
            </a:r>
          </a:p>
          <a:p>
            <a:pPr marL="0" indent="0">
              <a:spcBef>
                <a:spcPts val="200"/>
              </a:spcBef>
              <a:buNone/>
            </a:pPr>
            <a:endParaRPr lang="en-US" dirty="0">
              <a:solidFill>
                <a:srgbClr val="0070C0"/>
              </a:solidFill>
            </a:endParaRPr>
          </a:p>
          <a:p>
            <a:pPr marL="0" indent="0">
              <a:spcBef>
                <a:spcPts val="200"/>
              </a:spcBef>
              <a:buNone/>
            </a:pPr>
            <a:r>
              <a:rPr lang="en-US" dirty="0">
                <a:solidFill>
                  <a:srgbClr val="0070C0"/>
                </a:solidFill>
              </a:rPr>
              <a:t>$</a:t>
            </a:r>
            <a:r>
              <a:rPr lang="en-US" dirty="0" err="1">
                <a:solidFill>
                  <a:srgbClr val="0070C0"/>
                </a:solidFill>
              </a:rPr>
              <a:t>firstname</a:t>
            </a:r>
            <a:r>
              <a:rPr lang="en-US" dirty="0">
                <a:solidFill>
                  <a:srgbClr val="0070C0"/>
                </a:solidFill>
              </a:rPr>
              <a:t> = "Mary";</a:t>
            </a:r>
          </a:p>
          <a:p>
            <a:pPr marL="0" indent="0">
              <a:spcBef>
                <a:spcPts val="200"/>
              </a:spcBef>
              <a:buNone/>
            </a:pPr>
            <a:r>
              <a:rPr lang="en-US" dirty="0">
                <a:solidFill>
                  <a:srgbClr val="0070C0"/>
                </a:solidFill>
              </a:rPr>
              <a:t>$</a:t>
            </a:r>
            <a:r>
              <a:rPr lang="en-US" dirty="0" err="1">
                <a:solidFill>
                  <a:srgbClr val="0070C0"/>
                </a:solidFill>
              </a:rPr>
              <a:t>lastname</a:t>
            </a:r>
            <a:r>
              <a:rPr lang="en-US" dirty="0">
                <a:solidFill>
                  <a:srgbClr val="0070C0"/>
                </a:solidFill>
              </a:rPr>
              <a:t> = "Moe";</a:t>
            </a:r>
          </a:p>
          <a:p>
            <a:pPr marL="0" indent="0">
              <a:spcBef>
                <a:spcPts val="200"/>
              </a:spcBef>
              <a:buNone/>
            </a:pPr>
            <a:r>
              <a:rPr lang="en-US" dirty="0">
                <a:solidFill>
                  <a:srgbClr val="0070C0"/>
                </a:solidFill>
              </a:rPr>
              <a:t>$email = "mary@example.com";</a:t>
            </a:r>
          </a:p>
          <a:p>
            <a:pPr marL="0" indent="0">
              <a:spcBef>
                <a:spcPts val="200"/>
              </a:spcBef>
              <a:buNone/>
            </a:pPr>
            <a:r>
              <a:rPr lang="en-US" dirty="0">
                <a:solidFill>
                  <a:srgbClr val="0070C0"/>
                </a:solidFill>
              </a:rPr>
              <a:t>$</a:t>
            </a:r>
            <a:r>
              <a:rPr lang="en-US" dirty="0" err="1">
                <a:solidFill>
                  <a:srgbClr val="0070C0"/>
                </a:solidFill>
              </a:rPr>
              <a:t>stmt</a:t>
            </a:r>
            <a:r>
              <a:rPr lang="en-US" dirty="0">
                <a:solidFill>
                  <a:srgbClr val="0070C0"/>
                </a:solidFill>
              </a:rPr>
              <a:t>-&gt;execute();</a:t>
            </a:r>
          </a:p>
          <a:p>
            <a:pPr marL="0" indent="0">
              <a:spcBef>
                <a:spcPts val="200"/>
              </a:spcBef>
              <a:buNone/>
            </a:pPr>
            <a:endParaRPr lang="en-US" dirty="0">
              <a:solidFill>
                <a:srgbClr val="0070C0"/>
              </a:solidFill>
            </a:endParaRPr>
          </a:p>
          <a:p>
            <a:pPr marL="0" indent="0">
              <a:spcBef>
                <a:spcPts val="200"/>
              </a:spcBef>
              <a:buNone/>
            </a:pPr>
            <a:endParaRPr lang="en-US" dirty="0">
              <a:solidFill>
                <a:srgbClr val="0070C0"/>
              </a:solidFill>
            </a:endParaRPr>
          </a:p>
          <a:p>
            <a:pPr marL="0" indent="0">
              <a:spcBef>
                <a:spcPts val="200"/>
              </a:spcBef>
              <a:buNone/>
            </a:pPr>
            <a:r>
              <a:rPr lang="en-US" dirty="0">
                <a:solidFill>
                  <a:srgbClr val="0070C0"/>
                </a:solidFill>
              </a:rPr>
              <a:t>echo "New records created successfully";</a:t>
            </a:r>
          </a:p>
          <a:p>
            <a:pPr marL="0" indent="0">
              <a:spcBef>
                <a:spcPts val="200"/>
              </a:spcBef>
              <a:buNone/>
            </a:pPr>
            <a:endParaRPr lang="en-US" dirty="0">
              <a:solidFill>
                <a:srgbClr val="0070C0"/>
              </a:solidFill>
            </a:endParaRPr>
          </a:p>
          <a:p>
            <a:pPr marL="0" indent="0">
              <a:spcBef>
                <a:spcPts val="200"/>
              </a:spcBef>
              <a:buNone/>
            </a:pPr>
            <a:r>
              <a:rPr lang="en-US" dirty="0">
                <a:solidFill>
                  <a:srgbClr val="0070C0"/>
                </a:solidFill>
              </a:rPr>
              <a:t>$</a:t>
            </a:r>
            <a:r>
              <a:rPr lang="en-US" dirty="0" err="1">
                <a:solidFill>
                  <a:srgbClr val="0070C0"/>
                </a:solidFill>
              </a:rPr>
              <a:t>stmt</a:t>
            </a:r>
            <a:r>
              <a:rPr lang="en-US" dirty="0">
                <a:solidFill>
                  <a:srgbClr val="0070C0"/>
                </a:solidFill>
              </a:rPr>
              <a:t>-&gt;close();</a:t>
            </a:r>
          </a:p>
          <a:p>
            <a:pPr marL="0" indent="0">
              <a:spcBef>
                <a:spcPts val="200"/>
              </a:spcBef>
              <a:buNone/>
            </a:pPr>
            <a:r>
              <a:rPr lang="en-US" dirty="0">
                <a:solidFill>
                  <a:srgbClr val="0070C0"/>
                </a:solidFill>
              </a:rPr>
              <a:t>$conn-&gt;close();</a:t>
            </a:r>
          </a:p>
          <a:p>
            <a:pPr marL="0" indent="0">
              <a:spcBef>
                <a:spcPts val="200"/>
              </a:spcBef>
              <a:buNone/>
            </a:pPr>
            <a:r>
              <a:rPr lang="en-US" dirty="0">
                <a:solidFill>
                  <a:srgbClr val="0070C0"/>
                </a:solidFill>
              </a:rPr>
              <a:t>?&gt;</a:t>
            </a:r>
            <a:endParaRPr lang="en-US" dirty="0">
              <a:solidFill>
                <a:schemeClr val="tx2">
                  <a:lumMod val="50000"/>
                </a:schemeClr>
              </a:solidFill>
            </a:endParaRPr>
          </a:p>
        </p:txBody>
      </p:sp>
    </p:spTree>
    <p:extLst>
      <p:ext uri="{BB962C8B-B14F-4D97-AF65-F5344CB8AC3E}">
        <p14:creationId xmlns:p14="http://schemas.microsoft.com/office/powerpoint/2010/main" val="149042485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88641-DAF0-8547-346F-931C8884781E}"/>
              </a:ext>
            </a:extLst>
          </p:cNvPr>
          <p:cNvSpPr>
            <a:spLocks noGrp="1"/>
          </p:cNvSpPr>
          <p:nvPr>
            <p:ph type="title"/>
          </p:nvPr>
        </p:nvSpPr>
        <p:spPr/>
        <p:txBody>
          <a:bodyPr/>
          <a:lstStyle/>
          <a:p>
            <a:r>
              <a:rPr lang="en-US" dirty="0"/>
              <a:t>Prepared Statements and Bound Parameters (Example)</a:t>
            </a:r>
            <a:endParaRPr lang="ar-JO" dirty="0"/>
          </a:p>
        </p:txBody>
      </p:sp>
      <p:sp>
        <p:nvSpPr>
          <p:cNvPr id="3" name="Content Placeholder 2">
            <a:extLst>
              <a:ext uri="{FF2B5EF4-FFF2-40B4-BE49-F238E27FC236}">
                <a16:creationId xmlns:a16="http://schemas.microsoft.com/office/drawing/2014/main" id="{812CADBB-170B-523A-D361-3F188442713B}"/>
              </a:ext>
            </a:extLst>
          </p:cNvPr>
          <p:cNvSpPr>
            <a:spLocks noGrp="1"/>
          </p:cNvSpPr>
          <p:nvPr>
            <p:ph idx="1"/>
          </p:nvPr>
        </p:nvSpPr>
        <p:spPr>
          <a:xfrm>
            <a:off x="838200" y="1863633"/>
            <a:ext cx="10515600" cy="4313329"/>
          </a:xfrm>
        </p:spPr>
        <p:txBody>
          <a:bodyPr>
            <a:normAutofit fontScale="62500" lnSpcReduction="20000"/>
          </a:bodyPr>
          <a:lstStyle/>
          <a:p>
            <a:pPr marL="0" indent="0" algn="ctr">
              <a:buNone/>
            </a:pPr>
            <a:br>
              <a:rPr lang="en-US" dirty="0">
                <a:solidFill>
                  <a:srgbClr val="FF0000"/>
                </a:solidFill>
              </a:rPr>
            </a:br>
            <a:r>
              <a:rPr lang="en-US" dirty="0">
                <a:solidFill>
                  <a:srgbClr val="FF0000"/>
                </a:solidFill>
              </a:rPr>
              <a:t>"INSERT INTO </a:t>
            </a:r>
            <a:r>
              <a:rPr lang="en-US" dirty="0" err="1">
                <a:solidFill>
                  <a:srgbClr val="FF0000"/>
                </a:solidFill>
              </a:rPr>
              <a:t>MyGuests</a:t>
            </a:r>
            <a:r>
              <a:rPr lang="en-US" dirty="0">
                <a:solidFill>
                  <a:srgbClr val="FF0000"/>
                </a:solidFill>
              </a:rPr>
              <a:t> (</a:t>
            </a:r>
            <a:r>
              <a:rPr lang="en-US" dirty="0" err="1">
                <a:solidFill>
                  <a:srgbClr val="FF0000"/>
                </a:solidFill>
              </a:rPr>
              <a:t>firstname</a:t>
            </a:r>
            <a:r>
              <a:rPr lang="en-US" dirty="0">
                <a:solidFill>
                  <a:srgbClr val="FF0000"/>
                </a:solidFill>
              </a:rPr>
              <a:t>, </a:t>
            </a:r>
            <a:r>
              <a:rPr lang="en-US" dirty="0" err="1">
                <a:solidFill>
                  <a:srgbClr val="FF0000"/>
                </a:solidFill>
              </a:rPr>
              <a:t>lastname</a:t>
            </a:r>
            <a:r>
              <a:rPr lang="en-US" dirty="0">
                <a:solidFill>
                  <a:srgbClr val="FF0000"/>
                </a:solidFill>
              </a:rPr>
              <a:t>, email) VALUES (?, ?, ?)“</a:t>
            </a:r>
          </a:p>
          <a:p>
            <a:r>
              <a:rPr lang="en-US" dirty="0"/>
              <a:t>In our SQL, we insert a question mark (?) where we want to substitute in an integer, string, double or blob value.</a:t>
            </a:r>
          </a:p>
          <a:p>
            <a:pPr marL="0" indent="0" algn="ctr">
              <a:buNone/>
            </a:pPr>
            <a:r>
              <a:rPr lang="en-US" dirty="0">
                <a:solidFill>
                  <a:srgbClr val="FF0000"/>
                </a:solidFill>
              </a:rPr>
              <a:t>$</a:t>
            </a:r>
            <a:r>
              <a:rPr lang="en-US" dirty="0" err="1">
                <a:solidFill>
                  <a:srgbClr val="FF0000"/>
                </a:solidFill>
              </a:rPr>
              <a:t>stmt</a:t>
            </a:r>
            <a:r>
              <a:rPr lang="en-US" dirty="0">
                <a:solidFill>
                  <a:srgbClr val="FF0000"/>
                </a:solidFill>
              </a:rPr>
              <a:t>-&gt;</a:t>
            </a:r>
            <a:r>
              <a:rPr lang="en-US" dirty="0" err="1">
                <a:solidFill>
                  <a:srgbClr val="FF0000"/>
                </a:solidFill>
              </a:rPr>
              <a:t>bind_param</a:t>
            </a:r>
            <a:r>
              <a:rPr lang="en-US" dirty="0">
                <a:solidFill>
                  <a:srgbClr val="FF0000"/>
                </a:solidFill>
              </a:rPr>
              <a:t>("</a:t>
            </a:r>
            <a:r>
              <a:rPr lang="en-US" dirty="0" err="1">
                <a:solidFill>
                  <a:srgbClr val="FF0000"/>
                </a:solidFill>
              </a:rPr>
              <a:t>sss</a:t>
            </a:r>
            <a:r>
              <a:rPr lang="en-US" dirty="0">
                <a:solidFill>
                  <a:srgbClr val="FF0000"/>
                </a:solidFill>
              </a:rPr>
              <a:t>", $</a:t>
            </a:r>
            <a:r>
              <a:rPr lang="en-US" dirty="0" err="1">
                <a:solidFill>
                  <a:srgbClr val="FF0000"/>
                </a:solidFill>
              </a:rPr>
              <a:t>firstname</a:t>
            </a:r>
            <a:r>
              <a:rPr lang="en-US" dirty="0">
                <a:solidFill>
                  <a:srgbClr val="FF0000"/>
                </a:solidFill>
              </a:rPr>
              <a:t>, $</a:t>
            </a:r>
            <a:r>
              <a:rPr lang="en-US" dirty="0" err="1">
                <a:solidFill>
                  <a:srgbClr val="FF0000"/>
                </a:solidFill>
              </a:rPr>
              <a:t>lastname</a:t>
            </a:r>
            <a:r>
              <a:rPr lang="en-US" dirty="0">
                <a:solidFill>
                  <a:srgbClr val="FF0000"/>
                </a:solidFill>
              </a:rPr>
              <a:t>, $email);</a:t>
            </a:r>
          </a:p>
          <a:p>
            <a:r>
              <a:rPr lang="en-US" dirty="0"/>
              <a:t>This function binds the parameters to the SQL query and tells the database what the parameters are. The "</a:t>
            </a:r>
            <a:r>
              <a:rPr lang="en-US" dirty="0" err="1"/>
              <a:t>sss</a:t>
            </a:r>
            <a:r>
              <a:rPr lang="en-US" dirty="0"/>
              <a:t>" argument lists the types of data that the parameters are. The s character tells </a:t>
            </a:r>
            <a:r>
              <a:rPr lang="en-US" dirty="0" err="1"/>
              <a:t>mysql</a:t>
            </a:r>
            <a:r>
              <a:rPr lang="en-US" dirty="0"/>
              <a:t> that the parameter is a string.</a:t>
            </a:r>
          </a:p>
          <a:p>
            <a:r>
              <a:rPr lang="en-US" dirty="0"/>
              <a:t>The argument may be one of four types:</a:t>
            </a:r>
          </a:p>
          <a:p>
            <a:pPr lvl="1"/>
            <a:r>
              <a:rPr lang="en-US" dirty="0" err="1"/>
              <a:t>i</a:t>
            </a:r>
            <a:r>
              <a:rPr lang="en-US" dirty="0"/>
              <a:t> - integer</a:t>
            </a:r>
          </a:p>
          <a:p>
            <a:pPr lvl="1"/>
            <a:r>
              <a:rPr lang="en-US" dirty="0"/>
              <a:t>d - double</a:t>
            </a:r>
          </a:p>
          <a:p>
            <a:pPr lvl="1"/>
            <a:r>
              <a:rPr lang="en-US" dirty="0"/>
              <a:t>s - string</a:t>
            </a:r>
          </a:p>
          <a:p>
            <a:pPr lvl="1"/>
            <a:r>
              <a:rPr lang="en-US" dirty="0"/>
              <a:t>b - BLOB</a:t>
            </a:r>
          </a:p>
          <a:p>
            <a:r>
              <a:rPr lang="en-US" dirty="0"/>
              <a:t>We must have one of these for each parameter.</a:t>
            </a:r>
          </a:p>
          <a:p>
            <a:r>
              <a:rPr lang="en-US" dirty="0"/>
              <a:t>By telling </a:t>
            </a:r>
            <a:r>
              <a:rPr lang="en-US" dirty="0" err="1"/>
              <a:t>mysql</a:t>
            </a:r>
            <a:r>
              <a:rPr lang="en-US" dirty="0"/>
              <a:t> what type of data to expect, we minimize the risk of SQL injections</a:t>
            </a:r>
          </a:p>
          <a:p>
            <a:r>
              <a:rPr lang="en-US" dirty="0"/>
              <a:t>Note: If we want to insert any data from external sources (like user input), it is very important that the data is sanitized and validated.</a:t>
            </a:r>
          </a:p>
        </p:txBody>
      </p:sp>
      <p:sp>
        <p:nvSpPr>
          <p:cNvPr id="4" name="Date Placeholder 3">
            <a:extLst>
              <a:ext uri="{FF2B5EF4-FFF2-40B4-BE49-F238E27FC236}">
                <a16:creationId xmlns:a16="http://schemas.microsoft.com/office/drawing/2014/main" id="{6E98EAC4-DC56-D5EF-6CB4-215DD5E480AD}"/>
              </a:ext>
            </a:extLst>
          </p:cNvPr>
          <p:cNvSpPr>
            <a:spLocks noGrp="1"/>
          </p:cNvSpPr>
          <p:nvPr>
            <p:ph type="dt" sz="half" idx="10"/>
          </p:nvPr>
        </p:nvSpPr>
        <p:spPr/>
        <p:txBody>
          <a:bodyPr/>
          <a:lstStyle/>
          <a:p>
            <a:r>
              <a:rPr lang="en-US"/>
              <a:t>1/9/2022</a:t>
            </a:r>
          </a:p>
        </p:txBody>
      </p:sp>
      <p:sp>
        <p:nvSpPr>
          <p:cNvPr id="5" name="Footer Placeholder 4">
            <a:extLst>
              <a:ext uri="{FF2B5EF4-FFF2-40B4-BE49-F238E27FC236}">
                <a16:creationId xmlns:a16="http://schemas.microsoft.com/office/drawing/2014/main" id="{143E69D5-1E50-E209-1E04-3BFEC716B72D}"/>
              </a:ext>
            </a:extLst>
          </p:cNvPr>
          <p:cNvSpPr>
            <a:spLocks noGrp="1"/>
          </p:cNvSpPr>
          <p:nvPr>
            <p:ph type="ftr" sz="quarter" idx="11"/>
          </p:nvPr>
        </p:nvSpPr>
        <p:spPr/>
        <p:txBody>
          <a:bodyPr/>
          <a:lstStyle/>
          <a:p>
            <a:r>
              <a:rPr lang="en-US"/>
              <a:t>Dr. Ahmad AlSabhany – CS Dept | AlMaarif University College</a:t>
            </a:r>
            <a:endParaRPr lang="en-US" sz="1400" dirty="0"/>
          </a:p>
        </p:txBody>
      </p:sp>
      <p:sp>
        <p:nvSpPr>
          <p:cNvPr id="6" name="Slide Number Placeholder 5">
            <a:extLst>
              <a:ext uri="{FF2B5EF4-FFF2-40B4-BE49-F238E27FC236}">
                <a16:creationId xmlns:a16="http://schemas.microsoft.com/office/drawing/2014/main" id="{47D38FBB-066F-CB27-FE9B-01FE2F4AC38F}"/>
              </a:ext>
            </a:extLst>
          </p:cNvPr>
          <p:cNvSpPr>
            <a:spLocks noGrp="1"/>
          </p:cNvSpPr>
          <p:nvPr>
            <p:ph type="sldNum" sz="quarter" idx="12"/>
          </p:nvPr>
        </p:nvSpPr>
        <p:spPr/>
        <p:txBody>
          <a:bodyPr/>
          <a:lstStyle/>
          <a:p>
            <a:fld id="{4A11C4C7-E5DA-46AB-BADB-B2B83EB05BAE}" type="slidenum">
              <a:rPr lang="en-US" smtClean="0"/>
              <a:pPr/>
              <a:t>15</a:t>
            </a:fld>
            <a:endParaRPr lang="en-US" dirty="0"/>
          </a:p>
        </p:txBody>
      </p:sp>
    </p:spTree>
    <p:extLst>
      <p:ext uri="{BB962C8B-B14F-4D97-AF65-F5344CB8AC3E}">
        <p14:creationId xmlns:p14="http://schemas.microsoft.com/office/powerpoint/2010/main" val="54901284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717AA-DD86-9562-2EC3-F1D499504EA9}"/>
              </a:ext>
            </a:extLst>
          </p:cNvPr>
          <p:cNvSpPr>
            <a:spLocks noGrp="1"/>
          </p:cNvSpPr>
          <p:nvPr>
            <p:ph type="title"/>
          </p:nvPr>
        </p:nvSpPr>
        <p:spPr/>
        <p:txBody>
          <a:bodyPr/>
          <a:lstStyle/>
          <a:p>
            <a:r>
              <a:rPr lang="en-US" dirty="0"/>
              <a:t>Prepared Statements and Bound Parameters (Example)</a:t>
            </a:r>
            <a:endParaRPr lang="ar-JO" dirty="0"/>
          </a:p>
        </p:txBody>
      </p:sp>
      <p:sp>
        <p:nvSpPr>
          <p:cNvPr id="4" name="Date Placeholder 3">
            <a:extLst>
              <a:ext uri="{FF2B5EF4-FFF2-40B4-BE49-F238E27FC236}">
                <a16:creationId xmlns:a16="http://schemas.microsoft.com/office/drawing/2014/main" id="{FABD42D8-59CC-6FC9-E0E0-8ED7ADE66BE3}"/>
              </a:ext>
            </a:extLst>
          </p:cNvPr>
          <p:cNvSpPr>
            <a:spLocks noGrp="1"/>
          </p:cNvSpPr>
          <p:nvPr>
            <p:ph type="dt" sz="half" idx="10"/>
          </p:nvPr>
        </p:nvSpPr>
        <p:spPr/>
        <p:txBody>
          <a:bodyPr/>
          <a:lstStyle/>
          <a:p>
            <a:r>
              <a:rPr lang="en-US"/>
              <a:t>1/9/2022</a:t>
            </a:r>
          </a:p>
        </p:txBody>
      </p:sp>
      <p:sp>
        <p:nvSpPr>
          <p:cNvPr id="5" name="Footer Placeholder 4">
            <a:extLst>
              <a:ext uri="{FF2B5EF4-FFF2-40B4-BE49-F238E27FC236}">
                <a16:creationId xmlns:a16="http://schemas.microsoft.com/office/drawing/2014/main" id="{9950F104-DC45-0454-3362-F9685E1ECB7E}"/>
              </a:ext>
            </a:extLst>
          </p:cNvPr>
          <p:cNvSpPr>
            <a:spLocks noGrp="1"/>
          </p:cNvSpPr>
          <p:nvPr>
            <p:ph type="ftr" sz="quarter" idx="11"/>
          </p:nvPr>
        </p:nvSpPr>
        <p:spPr/>
        <p:txBody>
          <a:bodyPr/>
          <a:lstStyle/>
          <a:p>
            <a:r>
              <a:rPr lang="en-US"/>
              <a:t>Dr. Ahmad AlSabhany – CS Dept | AlMaarif University College</a:t>
            </a:r>
            <a:endParaRPr lang="en-US" sz="1400" dirty="0"/>
          </a:p>
        </p:txBody>
      </p:sp>
      <p:sp>
        <p:nvSpPr>
          <p:cNvPr id="6" name="Slide Number Placeholder 5">
            <a:extLst>
              <a:ext uri="{FF2B5EF4-FFF2-40B4-BE49-F238E27FC236}">
                <a16:creationId xmlns:a16="http://schemas.microsoft.com/office/drawing/2014/main" id="{A21D97ED-8F25-943C-C886-FB424C32771E}"/>
              </a:ext>
            </a:extLst>
          </p:cNvPr>
          <p:cNvSpPr>
            <a:spLocks noGrp="1"/>
          </p:cNvSpPr>
          <p:nvPr>
            <p:ph type="sldNum" sz="quarter" idx="12"/>
          </p:nvPr>
        </p:nvSpPr>
        <p:spPr/>
        <p:txBody>
          <a:bodyPr/>
          <a:lstStyle/>
          <a:p>
            <a:fld id="{4A11C4C7-E5DA-46AB-BADB-B2B83EB05BAE}" type="slidenum">
              <a:rPr lang="en-US" smtClean="0"/>
              <a:pPr/>
              <a:t>16</a:t>
            </a:fld>
            <a:endParaRPr lang="en-US" dirty="0"/>
          </a:p>
        </p:txBody>
      </p:sp>
      <p:sp>
        <p:nvSpPr>
          <p:cNvPr id="7" name="Content Placeholder 2">
            <a:extLst>
              <a:ext uri="{FF2B5EF4-FFF2-40B4-BE49-F238E27FC236}">
                <a16:creationId xmlns:a16="http://schemas.microsoft.com/office/drawing/2014/main" id="{919D35EF-68DB-3F7D-1C6D-B536D05E4C32}"/>
              </a:ext>
            </a:extLst>
          </p:cNvPr>
          <p:cNvSpPr txBox="1">
            <a:spLocks/>
          </p:cNvSpPr>
          <p:nvPr/>
        </p:nvSpPr>
        <p:spPr>
          <a:xfrm>
            <a:off x="838200" y="1814149"/>
            <a:ext cx="5162006" cy="4351338"/>
          </a:xfrm>
          <a:prstGeom prst="rect">
            <a:avLst/>
          </a:prstGeom>
          <a:solidFill>
            <a:schemeClr val="accent3">
              <a:lumMod val="20000"/>
              <a:lumOff val="80000"/>
            </a:schemeClr>
          </a:solidFill>
          <a:ln w="38100" cmpd="thickThin">
            <a:solidFill>
              <a:srgbClr val="002060"/>
            </a:solidFill>
          </a:ln>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akkal Majalla" panose="02000000000000000000" pitchFamily="2" charset="-78"/>
                <a:ea typeface="+mn-ea"/>
                <a:cs typeface="Sakkal Majalla" panose="02000000000000000000" pitchFamily="2" charset="-78"/>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akkal Majalla" panose="02000000000000000000" pitchFamily="2" charset="-78"/>
                <a:ea typeface="+mn-ea"/>
                <a:cs typeface="Sakkal Majalla" panose="02000000000000000000" pitchFamily="2" charset="-78"/>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akkal Majalla" panose="02000000000000000000" pitchFamily="2" charset="-78"/>
                <a:ea typeface="+mn-ea"/>
                <a:cs typeface="Sakkal Majalla" panose="02000000000000000000" pitchFamily="2" charset="-78"/>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200"/>
              </a:spcBef>
              <a:buNone/>
            </a:pPr>
            <a:r>
              <a:rPr lang="en-US" dirty="0">
                <a:solidFill>
                  <a:srgbClr val="0070C0"/>
                </a:solidFill>
              </a:rPr>
              <a:t>&lt;?</a:t>
            </a:r>
            <a:r>
              <a:rPr lang="en-US" dirty="0" err="1">
                <a:solidFill>
                  <a:srgbClr val="0070C0"/>
                </a:solidFill>
              </a:rPr>
              <a:t>php</a:t>
            </a:r>
            <a:endParaRPr lang="en-US" dirty="0">
              <a:solidFill>
                <a:srgbClr val="0070C0"/>
              </a:solidFill>
            </a:endParaRPr>
          </a:p>
          <a:p>
            <a:pPr marL="0" indent="0">
              <a:spcBef>
                <a:spcPts val="200"/>
              </a:spcBef>
              <a:buNone/>
            </a:pPr>
            <a:r>
              <a:rPr lang="en-US" dirty="0">
                <a:solidFill>
                  <a:srgbClr val="0070C0"/>
                </a:solidFill>
              </a:rPr>
              <a:t>$</a:t>
            </a:r>
            <a:r>
              <a:rPr lang="en-US" dirty="0" err="1">
                <a:solidFill>
                  <a:srgbClr val="0070C0"/>
                </a:solidFill>
              </a:rPr>
              <a:t>servername</a:t>
            </a:r>
            <a:r>
              <a:rPr lang="en-US" dirty="0">
                <a:solidFill>
                  <a:srgbClr val="0070C0"/>
                </a:solidFill>
              </a:rPr>
              <a:t> = "localhost";</a:t>
            </a:r>
          </a:p>
          <a:p>
            <a:pPr marL="0" indent="0">
              <a:spcBef>
                <a:spcPts val="200"/>
              </a:spcBef>
              <a:buNone/>
            </a:pPr>
            <a:r>
              <a:rPr lang="en-US" dirty="0">
                <a:solidFill>
                  <a:srgbClr val="0070C0"/>
                </a:solidFill>
              </a:rPr>
              <a:t>$username = "username";</a:t>
            </a:r>
          </a:p>
          <a:p>
            <a:pPr marL="0" indent="0">
              <a:spcBef>
                <a:spcPts val="200"/>
              </a:spcBef>
              <a:buNone/>
            </a:pPr>
            <a:r>
              <a:rPr lang="en-US" dirty="0">
                <a:solidFill>
                  <a:srgbClr val="0070C0"/>
                </a:solidFill>
              </a:rPr>
              <a:t>$password = "password";</a:t>
            </a:r>
          </a:p>
          <a:p>
            <a:pPr marL="0" indent="0">
              <a:spcBef>
                <a:spcPts val="200"/>
              </a:spcBef>
              <a:buNone/>
            </a:pPr>
            <a:r>
              <a:rPr lang="en-US" dirty="0">
                <a:solidFill>
                  <a:srgbClr val="0070C0"/>
                </a:solidFill>
              </a:rPr>
              <a:t>$</a:t>
            </a:r>
            <a:r>
              <a:rPr lang="en-US" dirty="0" err="1">
                <a:solidFill>
                  <a:srgbClr val="0070C0"/>
                </a:solidFill>
              </a:rPr>
              <a:t>dbname</a:t>
            </a:r>
            <a:r>
              <a:rPr lang="en-US" dirty="0">
                <a:solidFill>
                  <a:srgbClr val="0070C0"/>
                </a:solidFill>
              </a:rPr>
              <a:t> = "</a:t>
            </a:r>
            <a:r>
              <a:rPr lang="en-US" dirty="0" err="1">
                <a:solidFill>
                  <a:srgbClr val="0070C0"/>
                </a:solidFill>
              </a:rPr>
              <a:t>myDB</a:t>
            </a:r>
            <a:r>
              <a:rPr lang="en-US" dirty="0">
                <a:solidFill>
                  <a:srgbClr val="0070C0"/>
                </a:solidFill>
              </a:rPr>
              <a:t>";</a:t>
            </a:r>
          </a:p>
          <a:p>
            <a:pPr marL="0" indent="0">
              <a:spcBef>
                <a:spcPts val="200"/>
              </a:spcBef>
              <a:buNone/>
            </a:pPr>
            <a:endParaRPr lang="en-US" dirty="0">
              <a:solidFill>
                <a:srgbClr val="0070C0"/>
              </a:solidFill>
            </a:endParaRPr>
          </a:p>
          <a:p>
            <a:pPr marL="0" indent="0">
              <a:spcBef>
                <a:spcPts val="200"/>
              </a:spcBef>
              <a:buNone/>
            </a:pPr>
            <a:r>
              <a:rPr lang="en-US" dirty="0">
                <a:solidFill>
                  <a:srgbClr val="0070C0"/>
                </a:solidFill>
              </a:rPr>
              <a:t>// Create connection</a:t>
            </a:r>
          </a:p>
          <a:p>
            <a:pPr marL="0" indent="0">
              <a:spcBef>
                <a:spcPts val="200"/>
              </a:spcBef>
              <a:buNone/>
            </a:pPr>
            <a:r>
              <a:rPr lang="en-US" dirty="0">
                <a:solidFill>
                  <a:srgbClr val="0070C0"/>
                </a:solidFill>
              </a:rPr>
              <a:t>$conn = new </a:t>
            </a:r>
            <a:r>
              <a:rPr lang="en-US" dirty="0" err="1">
                <a:solidFill>
                  <a:srgbClr val="0070C0"/>
                </a:solidFill>
              </a:rPr>
              <a:t>mysqli</a:t>
            </a:r>
            <a:r>
              <a:rPr lang="en-US" dirty="0">
                <a:solidFill>
                  <a:srgbClr val="0070C0"/>
                </a:solidFill>
              </a:rPr>
              <a:t>($</a:t>
            </a:r>
            <a:r>
              <a:rPr lang="en-US" dirty="0" err="1">
                <a:solidFill>
                  <a:srgbClr val="0070C0"/>
                </a:solidFill>
              </a:rPr>
              <a:t>servername</a:t>
            </a:r>
            <a:r>
              <a:rPr lang="en-US" dirty="0">
                <a:solidFill>
                  <a:srgbClr val="0070C0"/>
                </a:solidFill>
              </a:rPr>
              <a:t>, $username, $password, $</a:t>
            </a:r>
            <a:r>
              <a:rPr lang="en-US" dirty="0" err="1">
                <a:solidFill>
                  <a:srgbClr val="0070C0"/>
                </a:solidFill>
              </a:rPr>
              <a:t>dbname</a:t>
            </a:r>
            <a:r>
              <a:rPr lang="en-US" dirty="0">
                <a:solidFill>
                  <a:srgbClr val="0070C0"/>
                </a:solidFill>
              </a:rPr>
              <a:t>);</a:t>
            </a:r>
          </a:p>
          <a:p>
            <a:pPr marL="0" indent="0">
              <a:spcBef>
                <a:spcPts val="200"/>
              </a:spcBef>
              <a:buNone/>
            </a:pPr>
            <a:r>
              <a:rPr lang="en-US" dirty="0">
                <a:solidFill>
                  <a:srgbClr val="0070C0"/>
                </a:solidFill>
              </a:rPr>
              <a:t>// Check connection</a:t>
            </a:r>
          </a:p>
          <a:p>
            <a:pPr marL="0" indent="0">
              <a:spcBef>
                <a:spcPts val="200"/>
              </a:spcBef>
              <a:buNone/>
            </a:pPr>
            <a:r>
              <a:rPr lang="en-US" dirty="0">
                <a:solidFill>
                  <a:srgbClr val="0070C0"/>
                </a:solidFill>
              </a:rPr>
              <a:t>if ($conn-&gt;</a:t>
            </a:r>
            <a:r>
              <a:rPr lang="en-US" dirty="0" err="1">
                <a:solidFill>
                  <a:srgbClr val="0070C0"/>
                </a:solidFill>
              </a:rPr>
              <a:t>connect_error</a:t>
            </a:r>
            <a:r>
              <a:rPr lang="en-US" dirty="0">
                <a:solidFill>
                  <a:srgbClr val="0070C0"/>
                </a:solidFill>
              </a:rPr>
              <a:t>) {</a:t>
            </a:r>
          </a:p>
          <a:p>
            <a:pPr marL="0" indent="0">
              <a:spcBef>
                <a:spcPts val="200"/>
              </a:spcBef>
              <a:buNone/>
            </a:pPr>
            <a:r>
              <a:rPr lang="en-US" dirty="0">
                <a:solidFill>
                  <a:srgbClr val="0070C0"/>
                </a:solidFill>
              </a:rPr>
              <a:t>  die("Connection failed: " . $conn-&gt;</a:t>
            </a:r>
            <a:r>
              <a:rPr lang="en-US" dirty="0" err="1">
                <a:solidFill>
                  <a:srgbClr val="0070C0"/>
                </a:solidFill>
              </a:rPr>
              <a:t>connect_error</a:t>
            </a:r>
            <a:r>
              <a:rPr lang="en-US" dirty="0">
                <a:solidFill>
                  <a:srgbClr val="0070C0"/>
                </a:solidFill>
              </a:rPr>
              <a:t>);</a:t>
            </a:r>
          </a:p>
          <a:p>
            <a:pPr marL="0" indent="0">
              <a:spcBef>
                <a:spcPts val="200"/>
              </a:spcBef>
              <a:buNone/>
            </a:pPr>
            <a:r>
              <a:rPr lang="en-US" dirty="0">
                <a:solidFill>
                  <a:srgbClr val="0070C0"/>
                </a:solidFill>
              </a:rPr>
              <a:t>}</a:t>
            </a:r>
            <a:endParaRPr lang="en-US" dirty="0">
              <a:solidFill>
                <a:schemeClr val="tx2">
                  <a:lumMod val="50000"/>
                </a:schemeClr>
              </a:solidFill>
            </a:endParaRPr>
          </a:p>
        </p:txBody>
      </p:sp>
      <p:sp>
        <p:nvSpPr>
          <p:cNvPr id="14" name="Content Placeholder 2">
            <a:extLst>
              <a:ext uri="{FF2B5EF4-FFF2-40B4-BE49-F238E27FC236}">
                <a16:creationId xmlns:a16="http://schemas.microsoft.com/office/drawing/2014/main" id="{888DF2E5-C966-7221-FE27-04F4650B0779}"/>
              </a:ext>
            </a:extLst>
          </p:cNvPr>
          <p:cNvSpPr txBox="1">
            <a:spLocks/>
          </p:cNvSpPr>
          <p:nvPr/>
        </p:nvSpPr>
        <p:spPr>
          <a:xfrm>
            <a:off x="6191794" y="1814149"/>
            <a:ext cx="5162006" cy="4351338"/>
          </a:xfrm>
          <a:prstGeom prst="rect">
            <a:avLst/>
          </a:prstGeom>
          <a:solidFill>
            <a:schemeClr val="accent3">
              <a:lumMod val="20000"/>
              <a:lumOff val="80000"/>
            </a:schemeClr>
          </a:solidFill>
          <a:ln w="38100" cmpd="thickThin">
            <a:solidFill>
              <a:srgbClr val="002060"/>
            </a:solidFill>
          </a:ln>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akkal Majalla" panose="02000000000000000000" pitchFamily="2" charset="-78"/>
                <a:ea typeface="+mn-ea"/>
                <a:cs typeface="Sakkal Majalla" panose="02000000000000000000" pitchFamily="2" charset="-78"/>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akkal Majalla" panose="02000000000000000000" pitchFamily="2" charset="-78"/>
                <a:ea typeface="+mn-ea"/>
                <a:cs typeface="Sakkal Majalla" panose="02000000000000000000" pitchFamily="2" charset="-78"/>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akkal Majalla" panose="02000000000000000000" pitchFamily="2" charset="-78"/>
                <a:ea typeface="+mn-ea"/>
                <a:cs typeface="Sakkal Majalla" panose="02000000000000000000" pitchFamily="2" charset="-78"/>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200"/>
              </a:spcBef>
              <a:buNone/>
            </a:pPr>
            <a:r>
              <a:rPr lang="en-US" dirty="0">
                <a:solidFill>
                  <a:srgbClr val="0070C0"/>
                </a:solidFill>
              </a:rPr>
              <a:t>$</a:t>
            </a:r>
            <a:r>
              <a:rPr lang="en-US" dirty="0" err="1">
                <a:solidFill>
                  <a:srgbClr val="0070C0"/>
                </a:solidFill>
              </a:rPr>
              <a:t>sql</a:t>
            </a:r>
            <a:r>
              <a:rPr lang="en-US" dirty="0">
                <a:solidFill>
                  <a:srgbClr val="0070C0"/>
                </a:solidFill>
              </a:rPr>
              <a:t> = "SELECT id, </a:t>
            </a:r>
            <a:r>
              <a:rPr lang="en-US" dirty="0" err="1">
                <a:solidFill>
                  <a:srgbClr val="0070C0"/>
                </a:solidFill>
              </a:rPr>
              <a:t>firstname</a:t>
            </a:r>
            <a:r>
              <a:rPr lang="en-US" dirty="0">
                <a:solidFill>
                  <a:srgbClr val="0070C0"/>
                </a:solidFill>
              </a:rPr>
              <a:t>, </a:t>
            </a:r>
            <a:r>
              <a:rPr lang="en-US" dirty="0" err="1">
                <a:solidFill>
                  <a:srgbClr val="0070C0"/>
                </a:solidFill>
              </a:rPr>
              <a:t>lastname</a:t>
            </a:r>
            <a:r>
              <a:rPr lang="en-US" dirty="0">
                <a:solidFill>
                  <a:srgbClr val="0070C0"/>
                </a:solidFill>
              </a:rPr>
              <a:t> FROM </a:t>
            </a:r>
            <a:r>
              <a:rPr lang="en-US" dirty="0" err="1">
                <a:solidFill>
                  <a:srgbClr val="0070C0"/>
                </a:solidFill>
              </a:rPr>
              <a:t>MyGuests</a:t>
            </a:r>
            <a:r>
              <a:rPr lang="en-US" dirty="0">
                <a:solidFill>
                  <a:srgbClr val="0070C0"/>
                </a:solidFill>
              </a:rPr>
              <a:t> </a:t>
            </a:r>
            <a:r>
              <a:rPr lang="en-US" dirty="0">
                <a:solidFill>
                  <a:srgbClr val="FF0000"/>
                </a:solidFill>
              </a:rPr>
              <a:t>WHERE</a:t>
            </a:r>
            <a:r>
              <a:rPr lang="en-US" dirty="0">
                <a:solidFill>
                  <a:srgbClr val="0070C0"/>
                </a:solidFill>
              </a:rPr>
              <a:t> </a:t>
            </a:r>
            <a:r>
              <a:rPr lang="en-US" dirty="0" err="1">
                <a:solidFill>
                  <a:srgbClr val="00B050"/>
                </a:solidFill>
              </a:rPr>
              <a:t>lastname</a:t>
            </a:r>
            <a:r>
              <a:rPr lang="en-US" dirty="0">
                <a:solidFill>
                  <a:srgbClr val="00B050"/>
                </a:solidFill>
              </a:rPr>
              <a:t>='Doe'</a:t>
            </a:r>
            <a:r>
              <a:rPr lang="en-US" dirty="0">
                <a:solidFill>
                  <a:srgbClr val="0070C0"/>
                </a:solidFill>
              </a:rPr>
              <a:t>";</a:t>
            </a:r>
          </a:p>
          <a:p>
            <a:pPr marL="0" indent="0">
              <a:spcBef>
                <a:spcPts val="200"/>
              </a:spcBef>
              <a:buNone/>
            </a:pPr>
            <a:r>
              <a:rPr lang="en-US" dirty="0">
                <a:solidFill>
                  <a:srgbClr val="0070C0"/>
                </a:solidFill>
              </a:rPr>
              <a:t>$result = $conn-&gt;query($</a:t>
            </a:r>
            <a:r>
              <a:rPr lang="en-US" dirty="0" err="1">
                <a:solidFill>
                  <a:srgbClr val="0070C0"/>
                </a:solidFill>
              </a:rPr>
              <a:t>sql</a:t>
            </a:r>
            <a:r>
              <a:rPr lang="en-US" dirty="0">
                <a:solidFill>
                  <a:srgbClr val="0070C0"/>
                </a:solidFill>
              </a:rPr>
              <a:t>);</a:t>
            </a:r>
          </a:p>
          <a:p>
            <a:pPr marL="0" indent="0">
              <a:spcBef>
                <a:spcPts val="200"/>
              </a:spcBef>
              <a:buNone/>
            </a:pPr>
            <a:endParaRPr lang="en-US" dirty="0">
              <a:solidFill>
                <a:srgbClr val="0070C0"/>
              </a:solidFill>
            </a:endParaRPr>
          </a:p>
          <a:p>
            <a:pPr marL="0" indent="0">
              <a:spcBef>
                <a:spcPts val="200"/>
              </a:spcBef>
              <a:buNone/>
            </a:pPr>
            <a:r>
              <a:rPr lang="en-US" dirty="0">
                <a:solidFill>
                  <a:srgbClr val="0070C0"/>
                </a:solidFill>
              </a:rPr>
              <a:t>if ($result-&gt;</a:t>
            </a:r>
            <a:r>
              <a:rPr lang="en-US" dirty="0" err="1">
                <a:solidFill>
                  <a:srgbClr val="0070C0"/>
                </a:solidFill>
              </a:rPr>
              <a:t>num_rows</a:t>
            </a:r>
            <a:r>
              <a:rPr lang="en-US" dirty="0">
                <a:solidFill>
                  <a:srgbClr val="0070C0"/>
                </a:solidFill>
              </a:rPr>
              <a:t> &gt; 0) {</a:t>
            </a:r>
          </a:p>
          <a:p>
            <a:pPr marL="0" indent="0">
              <a:spcBef>
                <a:spcPts val="200"/>
              </a:spcBef>
              <a:buNone/>
            </a:pPr>
            <a:r>
              <a:rPr lang="en-US" dirty="0">
                <a:solidFill>
                  <a:srgbClr val="0070C0"/>
                </a:solidFill>
              </a:rPr>
              <a:t>  // output data of each row</a:t>
            </a:r>
          </a:p>
          <a:p>
            <a:pPr marL="0" indent="0">
              <a:spcBef>
                <a:spcPts val="200"/>
              </a:spcBef>
              <a:buNone/>
            </a:pPr>
            <a:r>
              <a:rPr lang="en-US" dirty="0">
                <a:solidFill>
                  <a:srgbClr val="0070C0"/>
                </a:solidFill>
              </a:rPr>
              <a:t>  while($row = $result-&gt;</a:t>
            </a:r>
            <a:r>
              <a:rPr lang="en-US" dirty="0" err="1">
                <a:solidFill>
                  <a:srgbClr val="0070C0"/>
                </a:solidFill>
              </a:rPr>
              <a:t>fetch_assoc</a:t>
            </a:r>
            <a:r>
              <a:rPr lang="en-US" dirty="0">
                <a:solidFill>
                  <a:srgbClr val="0070C0"/>
                </a:solidFill>
              </a:rPr>
              <a:t>()) {</a:t>
            </a:r>
          </a:p>
          <a:p>
            <a:pPr marL="0" indent="0">
              <a:spcBef>
                <a:spcPts val="200"/>
              </a:spcBef>
              <a:buNone/>
            </a:pPr>
            <a:r>
              <a:rPr lang="en-US" dirty="0">
                <a:solidFill>
                  <a:srgbClr val="0070C0"/>
                </a:solidFill>
              </a:rPr>
              <a:t>    echo "id: " . $row["id"]. " - Name: " . $row["</a:t>
            </a:r>
            <a:r>
              <a:rPr lang="en-US" dirty="0" err="1">
                <a:solidFill>
                  <a:srgbClr val="0070C0"/>
                </a:solidFill>
              </a:rPr>
              <a:t>firstname</a:t>
            </a:r>
            <a:r>
              <a:rPr lang="en-US" dirty="0">
                <a:solidFill>
                  <a:srgbClr val="0070C0"/>
                </a:solidFill>
              </a:rPr>
              <a:t>"]. " " . $row["</a:t>
            </a:r>
            <a:r>
              <a:rPr lang="en-US" dirty="0" err="1">
                <a:solidFill>
                  <a:srgbClr val="0070C0"/>
                </a:solidFill>
              </a:rPr>
              <a:t>lastname</a:t>
            </a:r>
            <a:r>
              <a:rPr lang="en-US" dirty="0">
                <a:solidFill>
                  <a:srgbClr val="0070C0"/>
                </a:solidFill>
              </a:rPr>
              <a:t>"]. "&lt;</a:t>
            </a:r>
            <a:r>
              <a:rPr lang="en-US" dirty="0" err="1">
                <a:solidFill>
                  <a:srgbClr val="0070C0"/>
                </a:solidFill>
              </a:rPr>
              <a:t>br</a:t>
            </a:r>
            <a:r>
              <a:rPr lang="en-US" dirty="0">
                <a:solidFill>
                  <a:srgbClr val="0070C0"/>
                </a:solidFill>
              </a:rPr>
              <a:t>&gt;";</a:t>
            </a:r>
          </a:p>
          <a:p>
            <a:pPr marL="0" indent="0">
              <a:spcBef>
                <a:spcPts val="200"/>
              </a:spcBef>
              <a:buNone/>
            </a:pPr>
            <a:r>
              <a:rPr lang="en-US" dirty="0">
                <a:solidFill>
                  <a:srgbClr val="0070C0"/>
                </a:solidFill>
              </a:rPr>
              <a:t>  }</a:t>
            </a:r>
          </a:p>
          <a:p>
            <a:pPr marL="0" indent="0">
              <a:spcBef>
                <a:spcPts val="200"/>
              </a:spcBef>
              <a:buNone/>
            </a:pPr>
            <a:r>
              <a:rPr lang="en-US" dirty="0">
                <a:solidFill>
                  <a:srgbClr val="0070C0"/>
                </a:solidFill>
              </a:rPr>
              <a:t>} else {</a:t>
            </a:r>
          </a:p>
          <a:p>
            <a:pPr marL="0" indent="0">
              <a:spcBef>
                <a:spcPts val="200"/>
              </a:spcBef>
              <a:buNone/>
            </a:pPr>
            <a:r>
              <a:rPr lang="en-US" dirty="0">
                <a:solidFill>
                  <a:srgbClr val="0070C0"/>
                </a:solidFill>
              </a:rPr>
              <a:t>  echo "0 results";</a:t>
            </a:r>
          </a:p>
          <a:p>
            <a:pPr marL="0" indent="0">
              <a:spcBef>
                <a:spcPts val="200"/>
              </a:spcBef>
              <a:buNone/>
            </a:pPr>
            <a:r>
              <a:rPr lang="en-US" dirty="0">
                <a:solidFill>
                  <a:srgbClr val="0070C0"/>
                </a:solidFill>
              </a:rPr>
              <a:t>}</a:t>
            </a:r>
          </a:p>
          <a:p>
            <a:pPr marL="0" indent="0">
              <a:spcBef>
                <a:spcPts val="200"/>
              </a:spcBef>
              <a:buNone/>
            </a:pPr>
            <a:r>
              <a:rPr lang="en-US" dirty="0">
                <a:solidFill>
                  <a:srgbClr val="0070C0"/>
                </a:solidFill>
              </a:rPr>
              <a:t>$conn-&gt;close();</a:t>
            </a:r>
            <a:endParaRPr lang="en-US" dirty="0">
              <a:solidFill>
                <a:schemeClr val="tx2">
                  <a:lumMod val="50000"/>
                </a:schemeClr>
              </a:solidFill>
            </a:endParaRPr>
          </a:p>
        </p:txBody>
      </p:sp>
    </p:spTree>
    <p:extLst>
      <p:ext uri="{BB962C8B-B14F-4D97-AF65-F5344CB8AC3E}">
        <p14:creationId xmlns:p14="http://schemas.microsoft.com/office/powerpoint/2010/main" val="386054381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717AA-DD86-9562-2EC3-F1D499504EA9}"/>
              </a:ext>
            </a:extLst>
          </p:cNvPr>
          <p:cNvSpPr>
            <a:spLocks noGrp="1"/>
          </p:cNvSpPr>
          <p:nvPr>
            <p:ph type="title"/>
          </p:nvPr>
        </p:nvSpPr>
        <p:spPr/>
        <p:txBody>
          <a:bodyPr/>
          <a:lstStyle/>
          <a:p>
            <a:r>
              <a:rPr lang="en-US" dirty="0"/>
              <a:t>PHP MySQL Select Data</a:t>
            </a:r>
          </a:p>
        </p:txBody>
      </p:sp>
      <p:sp>
        <p:nvSpPr>
          <p:cNvPr id="4" name="Date Placeholder 3">
            <a:extLst>
              <a:ext uri="{FF2B5EF4-FFF2-40B4-BE49-F238E27FC236}">
                <a16:creationId xmlns:a16="http://schemas.microsoft.com/office/drawing/2014/main" id="{FABD42D8-59CC-6FC9-E0E0-8ED7ADE66BE3}"/>
              </a:ext>
            </a:extLst>
          </p:cNvPr>
          <p:cNvSpPr>
            <a:spLocks noGrp="1"/>
          </p:cNvSpPr>
          <p:nvPr>
            <p:ph type="dt" sz="half" idx="10"/>
          </p:nvPr>
        </p:nvSpPr>
        <p:spPr/>
        <p:txBody>
          <a:bodyPr/>
          <a:lstStyle/>
          <a:p>
            <a:r>
              <a:rPr lang="en-US"/>
              <a:t>1/9/2022</a:t>
            </a:r>
          </a:p>
        </p:txBody>
      </p:sp>
      <p:sp>
        <p:nvSpPr>
          <p:cNvPr id="5" name="Footer Placeholder 4">
            <a:extLst>
              <a:ext uri="{FF2B5EF4-FFF2-40B4-BE49-F238E27FC236}">
                <a16:creationId xmlns:a16="http://schemas.microsoft.com/office/drawing/2014/main" id="{9950F104-DC45-0454-3362-F9685E1ECB7E}"/>
              </a:ext>
            </a:extLst>
          </p:cNvPr>
          <p:cNvSpPr>
            <a:spLocks noGrp="1"/>
          </p:cNvSpPr>
          <p:nvPr>
            <p:ph type="ftr" sz="quarter" idx="11"/>
          </p:nvPr>
        </p:nvSpPr>
        <p:spPr/>
        <p:txBody>
          <a:bodyPr/>
          <a:lstStyle/>
          <a:p>
            <a:r>
              <a:rPr lang="en-US"/>
              <a:t>Dr. Ahmad AlSabhany – CS Dept | AlMaarif University College</a:t>
            </a:r>
            <a:endParaRPr lang="en-US" sz="1400" dirty="0"/>
          </a:p>
        </p:txBody>
      </p:sp>
      <p:sp>
        <p:nvSpPr>
          <p:cNvPr id="6" name="Slide Number Placeholder 5">
            <a:extLst>
              <a:ext uri="{FF2B5EF4-FFF2-40B4-BE49-F238E27FC236}">
                <a16:creationId xmlns:a16="http://schemas.microsoft.com/office/drawing/2014/main" id="{A21D97ED-8F25-943C-C886-FB424C32771E}"/>
              </a:ext>
            </a:extLst>
          </p:cNvPr>
          <p:cNvSpPr>
            <a:spLocks noGrp="1"/>
          </p:cNvSpPr>
          <p:nvPr>
            <p:ph type="sldNum" sz="quarter" idx="12"/>
          </p:nvPr>
        </p:nvSpPr>
        <p:spPr/>
        <p:txBody>
          <a:bodyPr/>
          <a:lstStyle/>
          <a:p>
            <a:fld id="{4A11C4C7-E5DA-46AB-BADB-B2B83EB05BAE}" type="slidenum">
              <a:rPr lang="en-US" smtClean="0"/>
              <a:pPr/>
              <a:t>17</a:t>
            </a:fld>
            <a:endParaRPr lang="en-US" dirty="0"/>
          </a:p>
        </p:txBody>
      </p:sp>
      <p:sp>
        <p:nvSpPr>
          <p:cNvPr id="7" name="Content Placeholder 2">
            <a:extLst>
              <a:ext uri="{FF2B5EF4-FFF2-40B4-BE49-F238E27FC236}">
                <a16:creationId xmlns:a16="http://schemas.microsoft.com/office/drawing/2014/main" id="{919D35EF-68DB-3F7D-1C6D-B536D05E4C32}"/>
              </a:ext>
            </a:extLst>
          </p:cNvPr>
          <p:cNvSpPr txBox="1">
            <a:spLocks/>
          </p:cNvSpPr>
          <p:nvPr/>
        </p:nvSpPr>
        <p:spPr>
          <a:xfrm>
            <a:off x="838200" y="1814149"/>
            <a:ext cx="5162006" cy="4351338"/>
          </a:xfrm>
          <a:prstGeom prst="rect">
            <a:avLst/>
          </a:prstGeom>
          <a:solidFill>
            <a:schemeClr val="accent3">
              <a:lumMod val="20000"/>
              <a:lumOff val="80000"/>
            </a:schemeClr>
          </a:solidFill>
          <a:ln w="38100" cmpd="thickThin">
            <a:solidFill>
              <a:srgbClr val="00206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akkal Majalla" panose="02000000000000000000" pitchFamily="2" charset="-78"/>
                <a:ea typeface="+mn-ea"/>
                <a:cs typeface="Sakkal Majalla" panose="02000000000000000000" pitchFamily="2" charset="-78"/>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akkal Majalla" panose="02000000000000000000" pitchFamily="2" charset="-78"/>
                <a:ea typeface="+mn-ea"/>
                <a:cs typeface="Sakkal Majalla" panose="02000000000000000000" pitchFamily="2" charset="-78"/>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akkal Majalla" panose="02000000000000000000" pitchFamily="2" charset="-78"/>
                <a:ea typeface="+mn-ea"/>
                <a:cs typeface="Sakkal Majalla" panose="02000000000000000000" pitchFamily="2" charset="-78"/>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200"/>
              </a:spcBef>
            </a:pPr>
            <a:r>
              <a:rPr lang="en-US" dirty="0">
                <a:solidFill>
                  <a:schemeClr val="tx2">
                    <a:lumMod val="50000"/>
                  </a:schemeClr>
                </a:solidFill>
              </a:rPr>
              <a:t>The SELECT statement is used to select data from one or more tables:</a:t>
            </a:r>
          </a:p>
          <a:p>
            <a:pPr marL="0" indent="0">
              <a:spcBef>
                <a:spcPts val="200"/>
              </a:spcBef>
              <a:buNone/>
            </a:pPr>
            <a:r>
              <a:rPr lang="en-US" dirty="0">
                <a:solidFill>
                  <a:srgbClr val="0070C0"/>
                </a:solidFill>
              </a:rPr>
              <a:t>SELECT</a:t>
            </a:r>
            <a:r>
              <a:rPr lang="en-US" dirty="0">
                <a:solidFill>
                  <a:schemeClr val="tx2">
                    <a:lumMod val="50000"/>
                  </a:schemeClr>
                </a:solidFill>
              </a:rPr>
              <a:t> </a:t>
            </a:r>
            <a:r>
              <a:rPr lang="en-US" dirty="0" err="1">
                <a:solidFill>
                  <a:srgbClr val="FF0000"/>
                </a:solidFill>
              </a:rPr>
              <a:t>column_name</a:t>
            </a:r>
            <a:r>
              <a:rPr lang="en-US" dirty="0">
                <a:solidFill>
                  <a:srgbClr val="FF0000"/>
                </a:solidFill>
              </a:rPr>
              <a:t>(s) </a:t>
            </a:r>
            <a:r>
              <a:rPr lang="en-US" dirty="0">
                <a:solidFill>
                  <a:srgbClr val="0070C0"/>
                </a:solidFill>
              </a:rPr>
              <a:t>FROM</a:t>
            </a:r>
            <a:r>
              <a:rPr lang="en-US" dirty="0">
                <a:solidFill>
                  <a:schemeClr val="tx2">
                    <a:lumMod val="50000"/>
                  </a:schemeClr>
                </a:solidFill>
              </a:rPr>
              <a:t> </a:t>
            </a:r>
            <a:r>
              <a:rPr lang="en-US" dirty="0" err="1">
                <a:solidFill>
                  <a:srgbClr val="FF0000"/>
                </a:solidFill>
              </a:rPr>
              <a:t>table_name</a:t>
            </a:r>
            <a:endParaRPr lang="en-US" dirty="0">
              <a:solidFill>
                <a:srgbClr val="FF0000"/>
              </a:solidFill>
            </a:endParaRPr>
          </a:p>
          <a:p>
            <a:pPr>
              <a:spcBef>
                <a:spcPts val="200"/>
              </a:spcBef>
            </a:pPr>
            <a:r>
              <a:rPr lang="en-US" dirty="0"/>
              <a:t>or we can use the * character to select ALL columns from a table:</a:t>
            </a:r>
          </a:p>
          <a:p>
            <a:pPr marL="0" indent="0">
              <a:spcBef>
                <a:spcPts val="200"/>
              </a:spcBef>
              <a:buNone/>
            </a:pPr>
            <a:r>
              <a:rPr lang="en-US" dirty="0">
                <a:solidFill>
                  <a:srgbClr val="0070C0"/>
                </a:solidFill>
              </a:rPr>
              <a:t>SELECT</a:t>
            </a:r>
            <a:r>
              <a:rPr lang="en-US" dirty="0"/>
              <a:t> </a:t>
            </a:r>
            <a:r>
              <a:rPr lang="en-US" dirty="0">
                <a:solidFill>
                  <a:srgbClr val="FF0000"/>
                </a:solidFill>
              </a:rPr>
              <a:t>*</a:t>
            </a:r>
            <a:r>
              <a:rPr lang="en-US" dirty="0"/>
              <a:t> </a:t>
            </a:r>
            <a:r>
              <a:rPr lang="en-US" dirty="0">
                <a:solidFill>
                  <a:srgbClr val="0070C0"/>
                </a:solidFill>
              </a:rPr>
              <a:t>FROM</a:t>
            </a:r>
            <a:r>
              <a:rPr lang="en-US" dirty="0"/>
              <a:t> </a:t>
            </a:r>
            <a:r>
              <a:rPr lang="en-US" dirty="0" err="1">
                <a:solidFill>
                  <a:srgbClr val="FF0000"/>
                </a:solidFill>
              </a:rPr>
              <a:t>table_name</a:t>
            </a:r>
            <a:endParaRPr lang="en-US" dirty="0">
              <a:solidFill>
                <a:srgbClr val="FF0000"/>
              </a:solidFill>
            </a:endParaRPr>
          </a:p>
          <a:p>
            <a:pPr>
              <a:spcBef>
                <a:spcPts val="200"/>
              </a:spcBef>
            </a:pPr>
            <a:endParaRPr lang="en-US" dirty="0"/>
          </a:p>
          <a:p>
            <a:pPr marL="0" indent="0">
              <a:spcBef>
                <a:spcPts val="200"/>
              </a:spcBef>
              <a:buNone/>
            </a:pPr>
            <a:endParaRPr lang="en-US" dirty="0">
              <a:solidFill>
                <a:srgbClr val="FF0000"/>
              </a:solidFill>
            </a:endParaRPr>
          </a:p>
          <a:p>
            <a:pPr marL="0" indent="0">
              <a:spcBef>
                <a:spcPts val="200"/>
              </a:spcBef>
              <a:buNone/>
            </a:pPr>
            <a:endParaRPr lang="en-US" dirty="0">
              <a:solidFill>
                <a:srgbClr val="FF0000"/>
              </a:solidFill>
            </a:endParaRPr>
          </a:p>
          <a:p>
            <a:pPr marL="0" indent="0">
              <a:spcBef>
                <a:spcPts val="200"/>
              </a:spcBef>
              <a:buNone/>
            </a:pPr>
            <a:endParaRPr lang="en-US" dirty="0">
              <a:solidFill>
                <a:schemeClr val="tx2">
                  <a:lumMod val="50000"/>
                </a:schemeClr>
              </a:solidFill>
            </a:endParaRPr>
          </a:p>
          <a:p>
            <a:pPr marL="0" indent="0">
              <a:spcBef>
                <a:spcPts val="200"/>
              </a:spcBef>
              <a:buNone/>
            </a:pPr>
            <a:endParaRPr lang="en-US" dirty="0">
              <a:solidFill>
                <a:schemeClr val="tx2">
                  <a:lumMod val="50000"/>
                </a:schemeClr>
              </a:solidFill>
            </a:endParaRPr>
          </a:p>
        </p:txBody>
      </p:sp>
      <p:sp>
        <p:nvSpPr>
          <p:cNvPr id="14" name="Content Placeholder 2">
            <a:extLst>
              <a:ext uri="{FF2B5EF4-FFF2-40B4-BE49-F238E27FC236}">
                <a16:creationId xmlns:a16="http://schemas.microsoft.com/office/drawing/2014/main" id="{888DF2E5-C966-7221-FE27-04F4650B0779}"/>
              </a:ext>
            </a:extLst>
          </p:cNvPr>
          <p:cNvSpPr txBox="1">
            <a:spLocks/>
          </p:cNvSpPr>
          <p:nvPr/>
        </p:nvSpPr>
        <p:spPr>
          <a:xfrm>
            <a:off x="6191794" y="1814149"/>
            <a:ext cx="5162006" cy="4351338"/>
          </a:xfrm>
          <a:prstGeom prst="rect">
            <a:avLst/>
          </a:prstGeom>
          <a:solidFill>
            <a:schemeClr val="accent3">
              <a:lumMod val="20000"/>
              <a:lumOff val="80000"/>
            </a:schemeClr>
          </a:solidFill>
          <a:ln w="38100" cmpd="thickThin">
            <a:solidFill>
              <a:srgbClr val="00206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akkal Majalla" panose="02000000000000000000" pitchFamily="2" charset="-78"/>
                <a:ea typeface="+mn-ea"/>
                <a:cs typeface="Sakkal Majalla" panose="02000000000000000000" pitchFamily="2" charset="-78"/>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akkal Majalla" panose="02000000000000000000" pitchFamily="2" charset="-78"/>
                <a:ea typeface="+mn-ea"/>
                <a:cs typeface="Sakkal Majalla" panose="02000000000000000000" pitchFamily="2" charset="-78"/>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akkal Majalla" panose="02000000000000000000" pitchFamily="2" charset="-78"/>
                <a:ea typeface="+mn-ea"/>
                <a:cs typeface="Sakkal Majalla" panose="02000000000000000000" pitchFamily="2" charset="-78"/>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200"/>
              </a:spcBef>
              <a:buNone/>
            </a:pPr>
            <a:r>
              <a:rPr lang="en-US" dirty="0"/>
              <a:t>$</a:t>
            </a:r>
            <a:r>
              <a:rPr lang="en-US" dirty="0" err="1"/>
              <a:t>sql</a:t>
            </a:r>
            <a:r>
              <a:rPr lang="en-US" dirty="0"/>
              <a:t> = "</a:t>
            </a:r>
            <a:r>
              <a:rPr lang="en-US" dirty="0">
                <a:solidFill>
                  <a:srgbClr val="0070C0"/>
                </a:solidFill>
              </a:rPr>
              <a:t>SELECT</a:t>
            </a:r>
            <a:r>
              <a:rPr lang="en-US" dirty="0"/>
              <a:t> id, </a:t>
            </a:r>
            <a:r>
              <a:rPr lang="en-US" dirty="0" err="1"/>
              <a:t>firstname</a:t>
            </a:r>
            <a:r>
              <a:rPr lang="en-US" dirty="0"/>
              <a:t>, </a:t>
            </a:r>
            <a:r>
              <a:rPr lang="en-US" dirty="0" err="1"/>
              <a:t>lastname</a:t>
            </a:r>
            <a:r>
              <a:rPr lang="en-US" dirty="0"/>
              <a:t> </a:t>
            </a:r>
            <a:r>
              <a:rPr lang="en-US" dirty="0">
                <a:solidFill>
                  <a:srgbClr val="0070C0"/>
                </a:solidFill>
              </a:rPr>
              <a:t>FROM</a:t>
            </a:r>
            <a:r>
              <a:rPr lang="en-US" dirty="0"/>
              <a:t> </a:t>
            </a:r>
            <a:r>
              <a:rPr lang="en-US" dirty="0" err="1"/>
              <a:t>MyGuests</a:t>
            </a:r>
            <a:r>
              <a:rPr lang="en-US" dirty="0"/>
              <a:t>";</a:t>
            </a:r>
          </a:p>
          <a:p>
            <a:pPr marL="0" indent="0">
              <a:spcBef>
                <a:spcPts val="200"/>
              </a:spcBef>
              <a:buNone/>
            </a:pPr>
            <a:r>
              <a:rPr lang="en-US" dirty="0"/>
              <a:t>$result = </a:t>
            </a:r>
            <a:r>
              <a:rPr lang="en-US" dirty="0">
                <a:solidFill>
                  <a:srgbClr val="0070C0"/>
                </a:solidFill>
              </a:rPr>
              <a:t>$conn-&gt;query($</a:t>
            </a:r>
            <a:r>
              <a:rPr lang="en-US" dirty="0" err="1">
                <a:solidFill>
                  <a:srgbClr val="0070C0"/>
                </a:solidFill>
              </a:rPr>
              <a:t>sql</a:t>
            </a:r>
            <a:r>
              <a:rPr lang="en-US" dirty="0">
                <a:solidFill>
                  <a:srgbClr val="0070C0"/>
                </a:solidFill>
              </a:rPr>
              <a:t>)</a:t>
            </a:r>
            <a:r>
              <a:rPr lang="en-US" dirty="0"/>
              <a:t>;</a:t>
            </a:r>
          </a:p>
          <a:p>
            <a:pPr marL="0" indent="0">
              <a:spcBef>
                <a:spcPts val="200"/>
              </a:spcBef>
              <a:buNone/>
            </a:pPr>
            <a:endParaRPr lang="en-US" dirty="0"/>
          </a:p>
          <a:p>
            <a:pPr marL="0" indent="0">
              <a:spcBef>
                <a:spcPts val="200"/>
              </a:spcBef>
              <a:buNone/>
            </a:pPr>
            <a:r>
              <a:rPr lang="en-US" dirty="0"/>
              <a:t>  </a:t>
            </a:r>
            <a:r>
              <a:rPr lang="en-US" dirty="0">
                <a:solidFill>
                  <a:srgbClr val="0070C0"/>
                </a:solidFill>
              </a:rPr>
              <a:t>while</a:t>
            </a:r>
            <a:r>
              <a:rPr lang="en-US" dirty="0">
                <a:solidFill>
                  <a:srgbClr val="FF0000"/>
                </a:solidFill>
              </a:rPr>
              <a:t>($row = $result-&gt;</a:t>
            </a:r>
            <a:r>
              <a:rPr lang="en-US" dirty="0" err="1">
                <a:solidFill>
                  <a:srgbClr val="FF0000"/>
                </a:solidFill>
              </a:rPr>
              <a:t>fetch_assoc</a:t>
            </a:r>
            <a:r>
              <a:rPr lang="en-US" dirty="0">
                <a:solidFill>
                  <a:srgbClr val="FF0000"/>
                </a:solidFill>
              </a:rPr>
              <a:t>()) </a:t>
            </a:r>
            <a:r>
              <a:rPr lang="en-US" dirty="0"/>
              <a:t>{</a:t>
            </a:r>
          </a:p>
          <a:p>
            <a:pPr marL="0" indent="0">
              <a:spcBef>
                <a:spcPts val="200"/>
              </a:spcBef>
              <a:buNone/>
            </a:pPr>
            <a:r>
              <a:rPr lang="en-US" dirty="0"/>
              <a:t>    echo "id: " . $row["id"]. " - Name: " . $row["</a:t>
            </a:r>
            <a:r>
              <a:rPr lang="en-US" dirty="0" err="1"/>
              <a:t>firstname</a:t>
            </a:r>
            <a:r>
              <a:rPr lang="en-US" dirty="0"/>
              <a:t>"]. " " . $row["</a:t>
            </a:r>
            <a:r>
              <a:rPr lang="en-US" dirty="0" err="1"/>
              <a:t>lastname</a:t>
            </a:r>
            <a:r>
              <a:rPr lang="en-US" dirty="0"/>
              <a:t>"]. "&lt;</a:t>
            </a:r>
            <a:r>
              <a:rPr lang="en-US" dirty="0" err="1"/>
              <a:t>br</a:t>
            </a:r>
            <a:r>
              <a:rPr lang="en-US" dirty="0"/>
              <a:t>&gt;";</a:t>
            </a:r>
          </a:p>
          <a:p>
            <a:pPr marL="0" indent="0">
              <a:spcBef>
                <a:spcPts val="200"/>
              </a:spcBef>
              <a:buNone/>
            </a:pPr>
            <a:r>
              <a:rPr lang="en-US" dirty="0"/>
              <a:t>  }</a:t>
            </a:r>
          </a:p>
        </p:txBody>
      </p:sp>
    </p:spTree>
    <p:extLst>
      <p:ext uri="{BB962C8B-B14F-4D97-AF65-F5344CB8AC3E}">
        <p14:creationId xmlns:p14="http://schemas.microsoft.com/office/powerpoint/2010/main" val="240684160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717AA-DD86-9562-2EC3-F1D499504EA9}"/>
              </a:ext>
            </a:extLst>
          </p:cNvPr>
          <p:cNvSpPr>
            <a:spLocks noGrp="1"/>
          </p:cNvSpPr>
          <p:nvPr>
            <p:ph type="title"/>
          </p:nvPr>
        </p:nvSpPr>
        <p:spPr/>
        <p:txBody>
          <a:bodyPr/>
          <a:lstStyle/>
          <a:p>
            <a:r>
              <a:rPr lang="en-US" dirty="0"/>
              <a:t>PHP MySQL Select Data (Example 1)</a:t>
            </a:r>
          </a:p>
        </p:txBody>
      </p:sp>
      <p:sp>
        <p:nvSpPr>
          <p:cNvPr id="4" name="Date Placeholder 3">
            <a:extLst>
              <a:ext uri="{FF2B5EF4-FFF2-40B4-BE49-F238E27FC236}">
                <a16:creationId xmlns:a16="http://schemas.microsoft.com/office/drawing/2014/main" id="{FABD42D8-59CC-6FC9-E0E0-8ED7ADE66BE3}"/>
              </a:ext>
            </a:extLst>
          </p:cNvPr>
          <p:cNvSpPr>
            <a:spLocks noGrp="1"/>
          </p:cNvSpPr>
          <p:nvPr>
            <p:ph type="dt" sz="half" idx="10"/>
          </p:nvPr>
        </p:nvSpPr>
        <p:spPr/>
        <p:txBody>
          <a:bodyPr/>
          <a:lstStyle/>
          <a:p>
            <a:r>
              <a:rPr lang="en-US"/>
              <a:t>1/9/2022</a:t>
            </a:r>
          </a:p>
        </p:txBody>
      </p:sp>
      <p:sp>
        <p:nvSpPr>
          <p:cNvPr id="5" name="Footer Placeholder 4">
            <a:extLst>
              <a:ext uri="{FF2B5EF4-FFF2-40B4-BE49-F238E27FC236}">
                <a16:creationId xmlns:a16="http://schemas.microsoft.com/office/drawing/2014/main" id="{9950F104-DC45-0454-3362-F9685E1ECB7E}"/>
              </a:ext>
            </a:extLst>
          </p:cNvPr>
          <p:cNvSpPr>
            <a:spLocks noGrp="1"/>
          </p:cNvSpPr>
          <p:nvPr>
            <p:ph type="ftr" sz="quarter" idx="11"/>
          </p:nvPr>
        </p:nvSpPr>
        <p:spPr/>
        <p:txBody>
          <a:bodyPr/>
          <a:lstStyle/>
          <a:p>
            <a:r>
              <a:rPr lang="en-US"/>
              <a:t>Dr. Ahmad AlSabhany – CS Dept | AlMaarif University College</a:t>
            </a:r>
            <a:endParaRPr lang="en-US" sz="1400" dirty="0"/>
          </a:p>
        </p:txBody>
      </p:sp>
      <p:sp>
        <p:nvSpPr>
          <p:cNvPr id="6" name="Slide Number Placeholder 5">
            <a:extLst>
              <a:ext uri="{FF2B5EF4-FFF2-40B4-BE49-F238E27FC236}">
                <a16:creationId xmlns:a16="http://schemas.microsoft.com/office/drawing/2014/main" id="{A21D97ED-8F25-943C-C886-FB424C32771E}"/>
              </a:ext>
            </a:extLst>
          </p:cNvPr>
          <p:cNvSpPr>
            <a:spLocks noGrp="1"/>
          </p:cNvSpPr>
          <p:nvPr>
            <p:ph type="sldNum" sz="quarter" idx="12"/>
          </p:nvPr>
        </p:nvSpPr>
        <p:spPr/>
        <p:txBody>
          <a:bodyPr/>
          <a:lstStyle/>
          <a:p>
            <a:fld id="{4A11C4C7-E5DA-46AB-BADB-B2B83EB05BAE}" type="slidenum">
              <a:rPr lang="en-US" smtClean="0"/>
              <a:pPr/>
              <a:t>18</a:t>
            </a:fld>
            <a:endParaRPr lang="en-US" dirty="0"/>
          </a:p>
        </p:txBody>
      </p:sp>
      <p:sp>
        <p:nvSpPr>
          <p:cNvPr id="7" name="Content Placeholder 2">
            <a:extLst>
              <a:ext uri="{FF2B5EF4-FFF2-40B4-BE49-F238E27FC236}">
                <a16:creationId xmlns:a16="http://schemas.microsoft.com/office/drawing/2014/main" id="{919D35EF-68DB-3F7D-1C6D-B536D05E4C32}"/>
              </a:ext>
            </a:extLst>
          </p:cNvPr>
          <p:cNvSpPr txBox="1">
            <a:spLocks/>
          </p:cNvSpPr>
          <p:nvPr/>
        </p:nvSpPr>
        <p:spPr>
          <a:xfrm>
            <a:off x="838200" y="1814149"/>
            <a:ext cx="5162006" cy="4351338"/>
          </a:xfrm>
          <a:prstGeom prst="rect">
            <a:avLst/>
          </a:prstGeom>
          <a:solidFill>
            <a:schemeClr val="accent3">
              <a:lumMod val="20000"/>
              <a:lumOff val="80000"/>
            </a:schemeClr>
          </a:solidFill>
          <a:ln w="38100" cmpd="thickThin">
            <a:solidFill>
              <a:srgbClr val="00206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akkal Majalla" panose="02000000000000000000" pitchFamily="2" charset="-78"/>
                <a:ea typeface="+mn-ea"/>
                <a:cs typeface="Sakkal Majalla" panose="02000000000000000000" pitchFamily="2" charset="-78"/>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akkal Majalla" panose="02000000000000000000" pitchFamily="2" charset="-78"/>
                <a:ea typeface="+mn-ea"/>
                <a:cs typeface="Sakkal Majalla" panose="02000000000000000000" pitchFamily="2" charset="-78"/>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akkal Majalla" panose="02000000000000000000" pitchFamily="2" charset="-78"/>
                <a:ea typeface="+mn-ea"/>
                <a:cs typeface="Sakkal Majalla" panose="02000000000000000000" pitchFamily="2" charset="-78"/>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200"/>
              </a:spcBef>
            </a:pPr>
            <a:r>
              <a:rPr lang="en-US" dirty="0">
                <a:solidFill>
                  <a:schemeClr val="tx2">
                    <a:lumMod val="50000"/>
                  </a:schemeClr>
                </a:solidFill>
              </a:rPr>
              <a:t>The SELECT statement is used to select data from one or more tables:</a:t>
            </a:r>
          </a:p>
          <a:p>
            <a:pPr marL="0" indent="0">
              <a:spcBef>
                <a:spcPts val="200"/>
              </a:spcBef>
              <a:buNone/>
            </a:pPr>
            <a:r>
              <a:rPr lang="en-US" dirty="0">
                <a:solidFill>
                  <a:srgbClr val="0070C0"/>
                </a:solidFill>
              </a:rPr>
              <a:t>SELECT</a:t>
            </a:r>
            <a:r>
              <a:rPr lang="en-US" dirty="0">
                <a:solidFill>
                  <a:schemeClr val="tx2">
                    <a:lumMod val="50000"/>
                  </a:schemeClr>
                </a:solidFill>
              </a:rPr>
              <a:t> </a:t>
            </a:r>
            <a:r>
              <a:rPr lang="en-US" dirty="0" err="1">
                <a:solidFill>
                  <a:srgbClr val="FF0000"/>
                </a:solidFill>
              </a:rPr>
              <a:t>column_name</a:t>
            </a:r>
            <a:r>
              <a:rPr lang="en-US" dirty="0">
                <a:solidFill>
                  <a:srgbClr val="FF0000"/>
                </a:solidFill>
              </a:rPr>
              <a:t>(s) </a:t>
            </a:r>
            <a:r>
              <a:rPr lang="en-US" dirty="0">
                <a:solidFill>
                  <a:srgbClr val="0070C0"/>
                </a:solidFill>
              </a:rPr>
              <a:t>FROM</a:t>
            </a:r>
            <a:r>
              <a:rPr lang="en-US" dirty="0">
                <a:solidFill>
                  <a:schemeClr val="tx2">
                    <a:lumMod val="50000"/>
                  </a:schemeClr>
                </a:solidFill>
              </a:rPr>
              <a:t> </a:t>
            </a:r>
            <a:r>
              <a:rPr lang="en-US" dirty="0" err="1">
                <a:solidFill>
                  <a:srgbClr val="FF0000"/>
                </a:solidFill>
              </a:rPr>
              <a:t>table_name</a:t>
            </a:r>
            <a:endParaRPr lang="en-US" dirty="0">
              <a:solidFill>
                <a:srgbClr val="FF0000"/>
              </a:solidFill>
            </a:endParaRPr>
          </a:p>
          <a:p>
            <a:pPr>
              <a:spcBef>
                <a:spcPts val="200"/>
              </a:spcBef>
            </a:pPr>
            <a:r>
              <a:rPr lang="en-US" dirty="0"/>
              <a:t>or we can use the * character to select ALL columns from a table:</a:t>
            </a:r>
          </a:p>
          <a:p>
            <a:pPr marL="0" indent="0">
              <a:spcBef>
                <a:spcPts val="200"/>
              </a:spcBef>
              <a:buNone/>
            </a:pPr>
            <a:r>
              <a:rPr lang="en-US" dirty="0">
                <a:solidFill>
                  <a:srgbClr val="0070C0"/>
                </a:solidFill>
              </a:rPr>
              <a:t>SELECT</a:t>
            </a:r>
            <a:r>
              <a:rPr lang="en-US" dirty="0"/>
              <a:t> </a:t>
            </a:r>
            <a:r>
              <a:rPr lang="en-US" dirty="0">
                <a:solidFill>
                  <a:srgbClr val="FF0000"/>
                </a:solidFill>
              </a:rPr>
              <a:t>*</a:t>
            </a:r>
            <a:r>
              <a:rPr lang="en-US" dirty="0"/>
              <a:t> </a:t>
            </a:r>
            <a:r>
              <a:rPr lang="en-US" dirty="0">
                <a:solidFill>
                  <a:srgbClr val="0070C0"/>
                </a:solidFill>
              </a:rPr>
              <a:t>FROM</a:t>
            </a:r>
            <a:r>
              <a:rPr lang="en-US" dirty="0"/>
              <a:t> </a:t>
            </a:r>
            <a:r>
              <a:rPr lang="en-US" dirty="0" err="1">
                <a:solidFill>
                  <a:srgbClr val="FF0000"/>
                </a:solidFill>
              </a:rPr>
              <a:t>table_name</a:t>
            </a:r>
            <a:endParaRPr lang="en-US" dirty="0">
              <a:solidFill>
                <a:srgbClr val="FF0000"/>
              </a:solidFill>
            </a:endParaRPr>
          </a:p>
          <a:p>
            <a:pPr>
              <a:spcBef>
                <a:spcPts val="200"/>
              </a:spcBef>
            </a:pPr>
            <a:endParaRPr lang="en-US" dirty="0"/>
          </a:p>
          <a:p>
            <a:pPr marL="0" indent="0">
              <a:spcBef>
                <a:spcPts val="200"/>
              </a:spcBef>
              <a:buNone/>
            </a:pPr>
            <a:endParaRPr lang="en-US" dirty="0">
              <a:solidFill>
                <a:srgbClr val="FF0000"/>
              </a:solidFill>
            </a:endParaRPr>
          </a:p>
          <a:p>
            <a:pPr marL="0" indent="0">
              <a:spcBef>
                <a:spcPts val="200"/>
              </a:spcBef>
              <a:buNone/>
            </a:pPr>
            <a:endParaRPr lang="en-US" dirty="0">
              <a:solidFill>
                <a:srgbClr val="FF0000"/>
              </a:solidFill>
            </a:endParaRPr>
          </a:p>
          <a:p>
            <a:pPr marL="0" indent="0">
              <a:spcBef>
                <a:spcPts val="200"/>
              </a:spcBef>
              <a:buNone/>
            </a:pPr>
            <a:endParaRPr lang="en-US" dirty="0">
              <a:solidFill>
                <a:schemeClr val="tx2">
                  <a:lumMod val="50000"/>
                </a:schemeClr>
              </a:solidFill>
            </a:endParaRPr>
          </a:p>
          <a:p>
            <a:pPr marL="0" indent="0">
              <a:spcBef>
                <a:spcPts val="200"/>
              </a:spcBef>
              <a:buNone/>
            </a:pPr>
            <a:endParaRPr lang="en-US" dirty="0">
              <a:solidFill>
                <a:schemeClr val="tx2">
                  <a:lumMod val="50000"/>
                </a:schemeClr>
              </a:solidFill>
            </a:endParaRPr>
          </a:p>
        </p:txBody>
      </p:sp>
      <p:sp>
        <p:nvSpPr>
          <p:cNvPr id="14" name="Content Placeholder 2">
            <a:extLst>
              <a:ext uri="{FF2B5EF4-FFF2-40B4-BE49-F238E27FC236}">
                <a16:creationId xmlns:a16="http://schemas.microsoft.com/office/drawing/2014/main" id="{888DF2E5-C966-7221-FE27-04F4650B0779}"/>
              </a:ext>
            </a:extLst>
          </p:cNvPr>
          <p:cNvSpPr txBox="1">
            <a:spLocks/>
          </p:cNvSpPr>
          <p:nvPr/>
        </p:nvSpPr>
        <p:spPr>
          <a:xfrm>
            <a:off x="6191794" y="1814149"/>
            <a:ext cx="5162006" cy="4351338"/>
          </a:xfrm>
          <a:prstGeom prst="rect">
            <a:avLst/>
          </a:prstGeom>
          <a:solidFill>
            <a:schemeClr val="accent3">
              <a:lumMod val="20000"/>
              <a:lumOff val="80000"/>
            </a:schemeClr>
          </a:solidFill>
          <a:ln w="38100" cmpd="thickThin">
            <a:solidFill>
              <a:srgbClr val="00206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akkal Majalla" panose="02000000000000000000" pitchFamily="2" charset="-78"/>
                <a:ea typeface="+mn-ea"/>
                <a:cs typeface="Sakkal Majalla" panose="02000000000000000000" pitchFamily="2" charset="-78"/>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akkal Majalla" panose="02000000000000000000" pitchFamily="2" charset="-78"/>
                <a:ea typeface="+mn-ea"/>
                <a:cs typeface="Sakkal Majalla" panose="02000000000000000000" pitchFamily="2" charset="-78"/>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akkal Majalla" panose="02000000000000000000" pitchFamily="2" charset="-78"/>
                <a:ea typeface="+mn-ea"/>
                <a:cs typeface="Sakkal Majalla" panose="02000000000000000000" pitchFamily="2" charset="-78"/>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200"/>
              </a:spcBef>
              <a:buNone/>
            </a:pPr>
            <a:r>
              <a:rPr lang="en-US" dirty="0">
                <a:solidFill>
                  <a:srgbClr val="FF0000"/>
                </a:solidFill>
              </a:rPr>
              <a:t>$</a:t>
            </a:r>
            <a:r>
              <a:rPr lang="en-US" dirty="0" err="1">
                <a:solidFill>
                  <a:srgbClr val="FF0000"/>
                </a:solidFill>
              </a:rPr>
              <a:t>sql</a:t>
            </a:r>
            <a:r>
              <a:rPr lang="en-US" dirty="0">
                <a:solidFill>
                  <a:srgbClr val="FF0000"/>
                </a:solidFill>
              </a:rPr>
              <a:t> </a:t>
            </a:r>
            <a:r>
              <a:rPr lang="en-US" dirty="0"/>
              <a:t>= </a:t>
            </a:r>
            <a:r>
              <a:rPr lang="en-US" dirty="0" err="1">
                <a:solidFill>
                  <a:srgbClr val="0070C0"/>
                </a:solidFill>
              </a:rPr>
              <a:t>mysqli_query</a:t>
            </a:r>
            <a:r>
              <a:rPr lang="en-US" dirty="0"/>
              <a:t>(</a:t>
            </a:r>
            <a:r>
              <a:rPr lang="en-US" dirty="0">
                <a:solidFill>
                  <a:srgbClr val="00B050"/>
                </a:solidFill>
              </a:rPr>
              <a:t>$</a:t>
            </a:r>
            <a:r>
              <a:rPr lang="en-US" dirty="0" err="1">
                <a:solidFill>
                  <a:srgbClr val="00B050"/>
                </a:solidFill>
              </a:rPr>
              <a:t>conn</a:t>
            </a:r>
            <a:r>
              <a:rPr lang="en-US" dirty="0" err="1"/>
              <a:t>,"</a:t>
            </a:r>
            <a:r>
              <a:rPr lang="en-US" dirty="0" err="1">
                <a:solidFill>
                  <a:srgbClr val="0070C0"/>
                </a:solidFill>
              </a:rPr>
              <a:t>SELECT</a:t>
            </a:r>
            <a:r>
              <a:rPr lang="en-US" dirty="0"/>
              <a:t> </a:t>
            </a:r>
            <a:r>
              <a:rPr lang="en-US" dirty="0">
                <a:solidFill>
                  <a:srgbClr val="FF0000"/>
                </a:solidFill>
              </a:rPr>
              <a:t>id, </a:t>
            </a:r>
            <a:r>
              <a:rPr lang="en-US" dirty="0" err="1">
                <a:solidFill>
                  <a:srgbClr val="FF0000"/>
                </a:solidFill>
              </a:rPr>
              <a:t>firstname</a:t>
            </a:r>
            <a:r>
              <a:rPr lang="en-US" dirty="0">
                <a:solidFill>
                  <a:srgbClr val="FF0000"/>
                </a:solidFill>
              </a:rPr>
              <a:t>, </a:t>
            </a:r>
            <a:r>
              <a:rPr lang="en-US" dirty="0" err="1">
                <a:solidFill>
                  <a:srgbClr val="FF0000"/>
                </a:solidFill>
              </a:rPr>
              <a:t>lastname</a:t>
            </a:r>
            <a:r>
              <a:rPr lang="en-US" dirty="0">
                <a:solidFill>
                  <a:srgbClr val="FF0000"/>
                </a:solidFill>
              </a:rPr>
              <a:t> </a:t>
            </a:r>
            <a:r>
              <a:rPr lang="en-US" dirty="0">
                <a:solidFill>
                  <a:srgbClr val="0070C0"/>
                </a:solidFill>
              </a:rPr>
              <a:t>FROM</a:t>
            </a:r>
            <a:r>
              <a:rPr lang="en-US" dirty="0"/>
              <a:t> </a:t>
            </a:r>
            <a:r>
              <a:rPr lang="en-US" dirty="0" err="1">
                <a:solidFill>
                  <a:srgbClr val="FF0000"/>
                </a:solidFill>
              </a:rPr>
              <a:t>MyGuests</a:t>
            </a:r>
            <a:r>
              <a:rPr lang="en-US" dirty="0"/>
              <a:t>");</a:t>
            </a:r>
          </a:p>
          <a:p>
            <a:pPr marL="0" indent="0">
              <a:spcBef>
                <a:spcPts val="200"/>
              </a:spcBef>
              <a:buNone/>
            </a:pPr>
            <a:endParaRPr lang="en-US" dirty="0"/>
          </a:p>
          <a:p>
            <a:pPr marL="0" indent="0">
              <a:spcBef>
                <a:spcPts val="200"/>
              </a:spcBef>
              <a:buNone/>
            </a:pPr>
            <a:endParaRPr lang="en-US" dirty="0"/>
          </a:p>
          <a:p>
            <a:pPr marL="0" indent="0">
              <a:spcBef>
                <a:spcPts val="200"/>
              </a:spcBef>
              <a:buNone/>
            </a:pPr>
            <a:r>
              <a:rPr lang="en-US" dirty="0">
                <a:solidFill>
                  <a:srgbClr val="0070C0"/>
                </a:solidFill>
              </a:rPr>
              <a:t>while</a:t>
            </a:r>
            <a:r>
              <a:rPr lang="en-US" dirty="0"/>
              <a:t> (</a:t>
            </a:r>
            <a:r>
              <a:rPr lang="en-US" dirty="0">
                <a:solidFill>
                  <a:srgbClr val="FF0000"/>
                </a:solidFill>
              </a:rPr>
              <a:t>$</a:t>
            </a:r>
            <a:r>
              <a:rPr lang="en-US" dirty="0" err="1">
                <a:solidFill>
                  <a:srgbClr val="FF0000"/>
                </a:solidFill>
              </a:rPr>
              <a:t>assoc</a:t>
            </a:r>
            <a:r>
              <a:rPr lang="en-US" dirty="0">
                <a:solidFill>
                  <a:srgbClr val="FF0000"/>
                </a:solidFill>
              </a:rPr>
              <a:t> </a:t>
            </a:r>
            <a:r>
              <a:rPr lang="en-US" dirty="0"/>
              <a:t>= </a:t>
            </a:r>
            <a:r>
              <a:rPr lang="en-US" dirty="0" err="1">
                <a:solidFill>
                  <a:srgbClr val="0070C0"/>
                </a:solidFill>
              </a:rPr>
              <a:t>mysqli_fetch_array</a:t>
            </a:r>
            <a:r>
              <a:rPr lang="en-US" dirty="0"/>
              <a:t>(</a:t>
            </a:r>
            <a:r>
              <a:rPr lang="en-US" dirty="0">
                <a:solidFill>
                  <a:srgbClr val="FF0000"/>
                </a:solidFill>
              </a:rPr>
              <a:t>$</a:t>
            </a:r>
            <a:r>
              <a:rPr lang="en-US" dirty="0" err="1">
                <a:solidFill>
                  <a:srgbClr val="FF0000"/>
                </a:solidFill>
              </a:rPr>
              <a:t>sql</a:t>
            </a:r>
            <a:r>
              <a:rPr lang="en-US" dirty="0"/>
              <a:t>)){</a:t>
            </a:r>
          </a:p>
          <a:p>
            <a:pPr marL="0" indent="0">
              <a:spcBef>
                <a:spcPts val="200"/>
              </a:spcBef>
              <a:buNone/>
            </a:pPr>
            <a:r>
              <a:rPr lang="en-US" dirty="0"/>
              <a:t>	</a:t>
            </a:r>
            <a:r>
              <a:rPr lang="en-US" dirty="0">
                <a:solidFill>
                  <a:srgbClr val="0070C0"/>
                </a:solidFill>
              </a:rPr>
              <a:t>echo</a:t>
            </a:r>
            <a:r>
              <a:rPr lang="en-US" dirty="0"/>
              <a:t> </a:t>
            </a:r>
            <a:r>
              <a:rPr lang="en-US" dirty="0">
                <a:solidFill>
                  <a:srgbClr val="FF0000"/>
                </a:solidFill>
              </a:rPr>
              <a:t>$</a:t>
            </a:r>
            <a:r>
              <a:rPr lang="en-US" dirty="0" err="1">
                <a:solidFill>
                  <a:srgbClr val="FF0000"/>
                </a:solidFill>
              </a:rPr>
              <a:t>assoc</a:t>
            </a:r>
            <a:r>
              <a:rPr lang="en-US" dirty="0">
                <a:solidFill>
                  <a:srgbClr val="FF0000"/>
                </a:solidFill>
              </a:rPr>
              <a:t>[0]</a:t>
            </a:r>
            <a:r>
              <a:rPr lang="en-US" dirty="0"/>
              <a:t>. " " . </a:t>
            </a:r>
            <a:r>
              <a:rPr lang="en-US" dirty="0">
                <a:solidFill>
                  <a:srgbClr val="FF0000"/>
                </a:solidFill>
              </a:rPr>
              <a:t>$</a:t>
            </a:r>
            <a:r>
              <a:rPr lang="en-US" dirty="0" err="1">
                <a:solidFill>
                  <a:srgbClr val="FF0000"/>
                </a:solidFill>
              </a:rPr>
              <a:t>assoc</a:t>
            </a:r>
            <a:r>
              <a:rPr lang="en-US" dirty="0">
                <a:solidFill>
                  <a:srgbClr val="FF0000"/>
                </a:solidFill>
              </a:rPr>
              <a:t>[1]</a:t>
            </a:r>
            <a:r>
              <a:rPr lang="en-US" dirty="0"/>
              <a:t>. " ". </a:t>
            </a:r>
            <a:r>
              <a:rPr lang="en-US" dirty="0">
                <a:solidFill>
                  <a:srgbClr val="FF0000"/>
                </a:solidFill>
              </a:rPr>
              <a:t>$</a:t>
            </a:r>
            <a:r>
              <a:rPr lang="en-US" dirty="0" err="1">
                <a:solidFill>
                  <a:srgbClr val="FF0000"/>
                </a:solidFill>
              </a:rPr>
              <a:t>assoc</a:t>
            </a:r>
            <a:r>
              <a:rPr lang="en-US" dirty="0">
                <a:solidFill>
                  <a:srgbClr val="FF0000"/>
                </a:solidFill>
              </a:rPr>
              <a:t>[2]</a:t>
            </a:r>
            <a:r>
              <a:rPr lang="en-US" dirty="0"/>
              <a:t>."&lt;</a:t>
            </a:r>
            <a:r>
              <a:rPr lang="en-US" dirty="0" err="1"/>
              <a:t>br</a:t>
            </a:r>
            <a:r>
              <a:rPr lang="en-US" dirty="0"/>
              <a:t>&gt;";</a:t>
            </a:r>
          </a:p>
          <a:p>
            <a:pPr marL="0" indent="0">
              <a:spcBef>
                <a:spcPts val="200"/>
              </a:spcBef>
              <a:buNone/>
            </a:pPr>
            <a:r>
              <a:rPr lang="en-US" dirty="0"/>
              <a:t>}</a:t>
            </a:r>
          </a:p>
        </p:txBody>
      </p:sp>
    </p:spTree>
    <p:extLst>
      <p:ext uri="{BB962C8B-B14F-4D97-AF65-F5344CB8AC3E}">
        <p14:creationId xmlns:p14="http://schemas.microsoft.com/office/powerpoint/2010/main" val="179413540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1E09A-A82F-7265-FE38-EF4CC29E0B6F}"/>
              </a:ext>
            </a:extLst>
          </p:cNvPr>
          <p:cNvSpPr>
            <a:spLocks noGrp="1"/>
          </p:cNvSpPr>
          <p:nvPr>
            <p:ph type="title"/>
          </p:nvPr>
        </p:nvSpPr>
        <p:spPr/>
        <p:txBody>
          <a:bodyPr/>
          <a:lstStyle/>
          <a:p>
            <a:r>
              <a:rPr lang="en-US" dirty="0"/>
              <a:t>MySQL WHERE clause</a:t>
            </a:r>
            <a:endParaRPr lang="ar-JO" dirty="0"/>
          </a:p>
        </p:txBody>
      </p:sp>
      <p:sp>
        <p:nvSpPr>
          <p:cNvPr id="3" name="Content Placeholder 2">
            <a:extLst>
              <a:ext uri="{FF2B5EF4-FFF2-40B4-BE49-F238E27FC236}">
                <a16:creationId xmlns:a16="http://schemas.microsoft.com/office/drawing/2014/main" id="{1ABF97CF-65FE-B374-9047-6119BF831F2A}"/>
              </a:ext>
            </a:extLst>
          </p:cNvPr>
          <p:cNvSpPr>
            <a:spLocks noGrp="1"/>
          </p:cNvSpPr>
          <p:nvPr>
            <p:ph idx="1"/>
          </p:nvPr>
        </p:nvSpPr>
        <p:spPr/>
        <p:txBody>
          <a:bodyPr>
            <a:normAutofit fontScale="92500" lnSpcReduction="10000"/>
          </a:bodyPr>
          <a:lstStyle/>
          <a:p>
            <a:r>
              <a:rPr lang="en-US" dirty="0"/>
              <a:t>Select and Filter Data From a MySQL Database</a:t>
            </a:r>
          </a:p>
          <a:p>
            <a:r>
              <a:rPr lang="en-US" dirty="0"/>
              <a:t>The WHERE clause is used to filter records.</a:t>
            </a:r>
          </a:p>
          <a:p>
            <a:r>
              <a:rPr lang="en-US" dirty="0"/>
              <a:t>The WHERE clause is used to extract only those records that fulfill a specified condition.</a:t>
            </a:r>
          </a:p>
          <a:p>
            <a:r>
              <a:rPr lang="en-US" dirty="0"/>
              <a:t>SELECT </a:t>
            </a:r>
            <a:r>
              <a:rPr lang="en-US" dirty="0" err="1"/>
              <a:t>column_name</a:t>
            </a:r>
            <a:r>
              <a:rPr lang="en-US" dirty="0"/>
              <a:t>(s) FROM </a:t>
            </a:r>
            <a:r>
              <a:rPr lang="en-US" dirty="0" err="1"/>
              <a:t>table_name</a:t>
            </a:r>
            <a:r>
              <a:rPr lang="en-US" dirty="0"/>
              <a:t> WHERE </a:t>
            </a:r>
            <a:r>
              <a:rPr lang="en-US" dirty="0" err="1"/>
              <a:t>column_name</a:t>
            </a:r>
            <a:r>
              <a:rPr lang="en-US" dirty="0"/>
              <a:t> operator value </a:t>
            </a:r>
          </a:p>
          <a:p>
            <a:r>
              <a:rPr lang="en-US" dirty="0"/>
              <a:t>First, we set up the SQL query that selects the id, </a:t>
            </a:r>
            <a:r>
              <a:rPr lang="en-US" dirty="0" err="1"/>
              <a:t>firstname</a:t>
            </a:r>
            <a:r>
              <a:rPr lang="en-US" dirty="0"/>
              <a:t> and </a:t>
            </a:r>
            <a:r>
              <a:rPr lang="en-US" dirty="0" err="1"/>
              <a:t>lastname</a:t>
            </a:r>
            <a:r>
              <a:rPr lang="en-US" dirty="0"/>
              <a:t> columns from the </a:t>
            </a:r>
            <a:r>
              <a:rPr lang="en-US" dirty="0" err="1"/>
              <a:t>MyGuests</a:t>
            </a:r>
            <a:r>
              <a:rPr lang="en-US" dirty="0"/>
              <a:t> table where the </a:t>
            </a:r>
            <a:r>
              <a:rPr lang="en-US" dirty="0" err="1"/>
              <a:t>lastname</a:t>
            </a:r>
            <a:r>
              <a:rPr lang="en-US" dirty="0"/>
              <a:t> is "Doe". The next line of code runs the query and puts the resulting data into a variable called $result.</a:t>
            </a:r>
          </a:p>
          <a:p>
            <a:r>
              <a:rPr lang="en-US" dirty="0"/>
              <a:t>Then, the function </a:t>
            </a:r>
            <a:r>
              <a:rPr lang="en-US" dirty="0" err="1"/>
              <a:t>num_rows</a:t>
            </a:r>
            <a:r>
              <a:rPr lang="en-US" dirty="0"/>
              <a:t>() checks if there are more than zero rows returned.</a:t>
            </a:r>
          </a:p>
          <a:p>
            <a:r>
              <a:rPr lang="en-US" dirty="0"/>
              <a:t>If there are more than zero rows returned, the function </a:t>
            </a:r>
            <a:r>
              <a:rPr lang="en-US" dirty="0" err="1"/>
              <a:t>fetch_assoc</a:t>
            </a:r>
            <a:r>
              <a:rPr lang="en-US" dirty="0"/>
              <a:t>() puts all the results into an associative array that we can loop through. The while() loop loops through the result set and outputs the data from the id, </a:t>
            </a:r>
            <a:r>
              <a:rPr lang="en-US" dirty="0" err="1"/>
              <a:t>firstname</a:t>
            </a:r>
            <a:r>
              <a:rPr lang="en-US" dirty="0"/>
              <a:t> and </a:t>
            </a:r>
            <a:r>
              <a:rPr lang="en-US" dirty="0" err="1"/>
              <a:t>lastname</a:t>
            </a:r>
            <a:r>
              <a:rPr lang="en-US" dirty="0"/>
              <a:t> columns.</a:t>
            </a:r>
          </a:p>
          <a:p>
            <a:endParaRPr lang="ar-JO" dirty="0"/>
          </a:p>
        </p:txBody>
      </p:sp>
      <p:sp>
        <p:nvSpPr>
          <p:cNvPr id="4" name="Date Placeholder 3">
            <a:extLst>
              <a:ext uri="{FF2B5EF4-FFF2-40B4-BE49-F238E27FC236}">
                <a16:creationId xmlns:a16="http://schemas.microsoft.com/office/drawing/2014/main" id="{38F75452-E8A4-FF62-1094-497D46869211}"/>
              </a:ext>
            </a:extLst>
          </p:cNvPr>
          <p:cNvSpPr>
            <a:spLocks noGrp="1"/>
          </p:cNvSpPr>
          <p:nvPr>
            <p:ph type="dt" sz="half" idx="10"/>
          </p:nvPr>
        </p:nvSpPr>
        <p:spPr/>
        <p:txBody>
          <a:bodyPr/>
          <a:lstStyle/>
          <a:p>
            <a:r>
              <a:rPr lang="en-US"/>
              <a:t>1/9/2022</a:t>
            </a:r>
          </a:p>
        </p:txBody>
      </p:sp>
      <p:sp>
        <p:nvSpPr>
          <p:cNvPr id="5" name="Footer Placeholder 4">
            <a:extLst>
              <a:ext uri="{FF2B5EF4-FFF2-40B4-BE49-F238E27FC236}">
                <a16:creationId xmlns:a16="http://schemas.microsoft.com/office/drawing/2014/main" id="{CD046550-60BD-BDAD-818E-6FEE578BB4DD}"/>
              </a:ext>
            </a:extLst>
          </p:cNvPr>
          <p:cNvSpPr>
            <a:spLocks noGrp="1"/>
          </p:cNvSpPr>
          <p:nvPr>
            <p:ph type="ftr" sz="quarter" idx="11"/>
          </p:nvPr>
        </p:nvSpPr>
        <p:spPr/>
        <p:txBody>
          <a:bodyPr/>
          <a:lstStyle/>
          <a:p>
            <a:r>
              <a:rPr lang="en-US"/>
              <a:t>Dr. Ahmad AlSabhany – CS Dept | AlMaarif University College</a:t>
            </a:r>
            <a:endParaRPr lang="en-US" sz="1400" dirty="0"/>
          </a:p>
        </p:txBody>
      </p:sp>
      <p:sp>
        <p:nvSpPr>
          <p:cNvPr id="6" name="Slide Number Placeholder 5">
            <a:extLst>
              <a:ext uri="{FF2B5EF4-FFF2-40B4-BE49-F238E27FC236}">
                <a16:creationId xmlns:a16="http://schemas.microsoft.com/office/drawing/2014/main" id="{8C881D9E-0323-3776-1B1E-B38683EAD0D0}"/>
              </a:ext>
            </a:extLst>
          </p:cNvPr>
          <p:cNvSpPr>
            <a:spLocks noGrp="1"/>
          </p:cNvSpPr>
          <p:nvPr>
            <p:ph type="sldNum" sz="quarter" idx="12"/>
          </p:nvPr>
        </p:nvSpPr>
        <p:spPr/>
        <p:txBody>
          <a:bodyPr/>
          <a:lstStyle/>
          <a:p>
            <a:fld id="{4A11C4C7-E5DA-46AB-BADB-B2B83EB05BAE}" type="slidenum">
              <a:rPr lang="en-US" smtClean="0"/>
              <a:pPr/>
              <a:t>19</a:t>
            </a:fld>
            <a:endParaRPr lang="en-US" dirty="0"/>
          </a:p>
        </p:txBody>
      </p:sp>
    </p:spTree>
    <p:extLst>
      <p:ext uri="{BB962C8B-B14F-4D97-AF65-F5344CB8AC3E}">
        <p14:creationId xmlns:p14="http://schemas.microsoft.com/office/powerpoint/2010/main" val="299813904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42D93-31FA-E3BD-0064-546D327C099C}"/>
              </a:ext>
            </a:extLst>
          </p:cNvPr>
          <p:cNvSpPr>
            <a:spLocks noGrp="1"/>
          </p:cNvSpPr>
          <p:nvPr>
            <p:ph type="title"/>
          </p:nvPr>
        </p:nvSpPr>
        <p:spPr/>
        <p:txBody>
          <a:bodyPr/>
          <a:lstStyle/>
          <a:p>
            <a:r>
              <a:rPr lang="en-US" dirty="0"/>
              <a:t>Outline</a:t>
            </a:r>
            <a:endParaRPr lang="ar-JO" dirty="0"/>
          </a:p>
        </p:txBody>
      </p:sp>
      <p:sp>
        <p:nvSpPr>
          <p:cNvPr id="3" name="Content Placeholder 2">
            <a:extLst>
              <a:ext uri="{FF2B5EF4-FFF2-40B4-BE49-F238E27FC236}">
                <a16:creationId xmlns:a16="http://schemas.microsoft.com/office/drawing/2014/main" id="{0728FCCA-1948-FCCC-FFC9-DFF9C2164FC4}"/>
              </a:ext>
            </a:extLst>
          </p:cNvPr>
          <p:cNvSpPr>
            <a:spLocks noGrp="1"/>
          </p:cNvSpPr>
          <p:nvPr>
            <p:ph idx="1"/>
          </p:nvPr>
        </p:nvSpPr>
        <p:spPr/>
        <p:txBody>
          <a:bodyPr anchor="ctr">
            <a:normAutofit fontScale="77500" lnSpcReduction="20000"/>
          </a:bodyPr>
          <a:lstStyle/>
          <a:p>
            <a:r>
              <a:rPr lang="en-US" dirty="0"/>
              <a:t>MySQL introduction</a:t>
            </a:r>
          </a:p>
          <a:p>
            <a:r>
              <a:rPr lang="en-US" dirty="0"/>
              <a:t>MySQL Connect Statement</a:t>
            </a:r>
          </a:p>
          <a:p>
            <a:r>
              <a:rPr lang="en-US" dirty="0"/>
              <a:t>MySQL Create Database</a:t>
            </a:r>
          </a:p>
          <a:p>
            <a:r>
              <a:rPr lang="en-US" dirty="0"/>
              <a:t>MySQL Create a Table</a:t>
            </a:r>
          </a:p>
          <a:p>
            <a:r>
              <a:rPr lang="en-US" dirty="0"/>
              <a:t>MySQL Insert Data</a:t>
            </a:r>
          </a:p>
          <a:p>
            <a:r>
              <a:rPr lang="en-US" dirty="0"/>
              <a:t>Commit Queries</a:t>
            </a:r>
          </a:p>
          <a:p>
            <a:r>
              <a:rPr lang="en-US" dirty="0"/>
              <a:t>Prepared Statements </a:t>
            </a:r>
          </a:p>
          <a:p>
            <a:r>
              <a:rPr lang="en-US" dirty="0"/>
              <a:t>MySQL Select Data</a:t>
            </a:r>
          </a:p>
          <a:p>
            <a:r>
              <a:rPr lang="en-US" dirty="0"/>
              <a:t>MySQL Select Data – WHERE &amp; ORDER BY</a:t>
            </a:r>
          </a:p>
          <a:p>
            <a:r>
              <a:rPr lang="en-US" dirty="0"/>
              <a:t>MySQL Delete Data</a:t>
            </a:r>
          </a:p>
          <a:p>
            <a:r>
              <a:rPr lang="en-US" dirty="0"/>
              <a:t>MySQL Update Data</a:t>
            </a:r>
          </a:p>
          <a:p>
            <a:r>
              <a:rPr lang="en-US" dirty="0"/>
              <a:t>MySQL Limit</a:t>
            </a:r>
          </a:p>
        </p:txBody>
      </p:sp>
      <p:sp>
        <p:nvSpPr>
          <p:cNvPr id="4" name="Date Placeholder 3">
            <a:extLst>
              <a:ext uri="{FF2B5EF4-FFF2-40B4-BE49-F238E27FC236}">
                <a16:creationId xmlns:a16="http://schemas.microsoft.com/office/drawing/2014/main" id="{854587E1-382C-AABE-69FF-BC08227905C1}"/>
              </a:ext>
            </a:extLst>
          </p:cNvPr>
          <p:cNvSpPr>
            <a:spLocks noGrp="1"/>
          </p:cNvSpPr>
          <p:nvPr>
            <p:ph type="dt" sz="half" idx="10"/>
          </p:nvPr>
        </p:nvSpPr>
        <p:spPr/>
        <p:txBody>
          <a:bodyPr/>
          <a:lstStyle/>
          <a:p>
            <a:r>
              <a:rPr lang="en-US"/>
              <a:t>1/9/2022</a:t>
            </a:r>
          </a:p>
        </p:txBody>
      </p:sp>
      <p:sp>
        <p:nvSpPr>
          <p:cNvPr id="5" name="Footer Placeholder 4">
            <a:extLst>
              <a:ext uri="{FF2B5EF4-FFF2-40B4-BE49-F238E27FC236}">
                <a16:creationId xmlns:a16="http://schemas.microsoft.com/office/drawing/2014/main" id="{B5BAFDE0-D81D-264F-61F5-C7C56738FA9E}"/>
              </a:ext>
            </a:extLst>
          </p:cNvPr>
          <p:cNvSpPr>
            <a:spLocks noGrp="1"/>
          </p:cNvSpPr>
          <p:nvPr>
            <p:ph type="ftr" sz="quarter" idx="11"/>
          </p:nvPr>
        </p:nvSpPr>
        <p:spPr/>
        <p:txBody>
          <a:bodyPr/>
          <a:lstStyle/>
          <a:p>
            <a:r>
              <a:rPr lang="en-US" dirty="0"/>
              <a:t>Dr. Ahmad AlSabhany – CS Dept | </a:t>
            </a:r>
            <a:r>
              <a:rPr lang="en-US" dirty="0" err="1"/>
              <a:t>AlMaarif</a:t>
            </a:r>
            <a:r>
              <a:rPr lang="en-US" dirty="0"/>
              <a:t> University College</a:t>
            </a:r>
            <a:endParaRPr lang="en-US" sz="1400" dirty="0"/>
          </a:p>
        </p:txBody>
      </p:sp>
      <p:sp>
        <p:nvSpPr>
          <p:cNvPr id="6" name="Slide Number Placeholder 5">
            <a:extLst>
              <a:ext uri="{FF2B5EF4-FFF2-40B4-BE49-F238E27FC236}">
                <a16:creationId xmlns:a16="http://schemas.microsoft.com/office/drawing/2014/main" id="{64828ADF-9993-90E4-0C3E-47E8717FBD8E}"/>
              </a:ext>
            </a:extLst>
          </p:cNvPr>
          <p:cNvSpPr>
            <a:spLocks noGrp="1"/>
          </p:cNvSpPr>
          <p:nvPr>
            <p:ph type="sldNum" sz="quarter" idx="12"/>
          </p:nvPr>
        </p:nvSpPr>
        <p:spPr/>
        <p:txBody>
          <a:bodyPr/>
          <a:lstStyle/>
          <a:p>
            <a:fld id="{4A11C4C7-E5DA-46AB-BADB-B2B83EB05BAE}" type="slidenum">
              <a:rPr lang="en-US" smtClean="0"/>
              <a:pPr/>
              <a:t>2</a:t>
            </a:fld>
            <a:endParaRPr lang="en-US" dirty="0"/>
          </a:p>
        </p:txBody>
      </p:sp>
    </p:spTree>
    <p:extLst>
      <p:ext uri="{BB962C8B-B14F-4D97-AF65-F5344CB8AC3E}">
        <p14:creationId xmlns:p14="http://schemas.microsoft.com/office/powerpoint/2010/main" val="21925358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1E09A-A82F-7265-FE38-EF4CC29E0B6F}"/>
              </a:ext>
            </a:extLst>
          </p:cNvPr>
          <p:cNvSpPr>
            <a:spLocks noGrp="1"/>
          </p:cNvSpPr>
          <p:nvPr>
            <p:ph type="title"/>
          </p:nvPr>
        </p:nvSpPr>
        <p:spPr/>
        <p:txBody>
          <a:bodyPr/>
          <a:lstStyle/>
          <a:p>
            <a:r>
              <a:rPr lang="en-US" dirty="0"/>
              <a:t>MySQL ORDER BY Clause</a:t>
            </a:r>
            <a:endParaRPr lang="ar-JO" dirty="0"/>
          </a:p>
        </p:txBody>
      </p:sp>
      <p:sp>
        <p:nvSpPr>
          <p:cNvPr id="3" name="Content Placeholder 2">
            <a:extLst>
              <a:ext uri="{FF2B5EF4-FFF2-40B4-BE49-F238E27FC236}">
                <a16:creationId xmlns:a16="http://schemas.microsoft.com/office/drawing/2014/main" id="{1ABF97CF-65FE-B374-9047-6119BF831F2A}"/>
              </a:ext>
            </a:extLst>
          </p:cNvPr>
          <p:cNvSpPr>
            <a:spLocks noGrp="1"/>
          </p:cNvSpPr>
          <p:nvPr>
            <p:ph idx="1"/>
          </p:nvPr>
        </p:nvSpPr>
        <p:spPr>
          <a:xfrm>
            <a:off x="838200" y="1825625"/>
            <a:ext cx="5257800" cy="4351338"/>
          </a:xfrm>
        </p:spPr>
        <p:txBody>
          <a:bodyPr>
            <a:normAutofit/>
          </a:bodyPr>
          <a:lstStyle/>
          <a:p>
            <a:r>
              <a:rPr lang="en-US" dirty="0"/>
              <a:t>Select and Order Data From a MySQL Database</a:t>
            </a:r>
          </a:p>
          <a:p>
            <a:r>
              <a:rPr lang="en-US" dirty="0"/>
              <a:t>The ORDER BY clause is used to sort the result-set in ascending or descending order.</a:t>
            </a:r>
          </a:p>
          <a:p>
            <a:r>
              <a:rPr lang="en-US" dirty="0"/>
              <a:t>The ORDER BY clause sorts the records in ascending order by default. To sort the records in descending order, use the DESC keyword.</a:t>
            </a:r>
          </a:p>
          <a:p>
            <a:pPr marL="0" indent="0">
              <a:buNone/>
            </a:pPr>
            <a:r>
              <a:rPr lang="en-US" dirty="0">
                <a:solidFill>
                  <a:srgbClr val="0070C0"/>
                </a:solidFill>
              </a:rPr>
              <a:t>SELECT</a:t>
            </a:r>
            <a:r>
              <a:rPr lang="en-US" dirty="0"/>
              <a:t> </a:t>
            </a:r>
            <a:r>
              <a:rPr lang="en-US" dirty="0" err="1">
                <a:solidFill>
                  <a:srgbClr val="00B050"/>
                </a:solidFill>
              </a:rPr>
              <a:t>column_name</a:t>
            </a:r>
            <a:r>
              <a:rPr lang="en-US" dirty="0">
                <a:solidFill>
                  <a:srgbClr val="00B050"/>
                </a:solidFill>
              </a:rPr>
              <a:t>(s) </a:t>
            </a:r>
            <a:r>
              <a:rPr lang="en-US" dirty="0">
                <a:solidFill>
                  <a:srgbClr val="0070C0"/>
                </a:solidFill>
              </a:rPr>
              <a:t>FROM</a:t>
            </a:r>
            <a:r>
              <a:rPr lang="en-US" dirty="0"/>
              <a:t> </a:t>
            </a:r>
            <a:r>
              <a:rPr lang="en-US" dirty="0" err="1">
                <a:solidFill>
                  <a:srgbClr val="00B050"/>
                </a:solidFill>
              </a:rPr>
              <a:t>table_name</a:t>
            </a:r>
            <a:r>
              <a:rPr lang="en-US" dirty="0">
                <a:solidFill>
                  <a:srgbClr val="00B050"/>
                </a:solidFill>
              </a:rPr>
              <a:t> </a:t>
            </a:r>
            <a:r>
              <a:rPr lang="en-US" dirty="0">
                <a:solidFill>
                  <a:srgbClr val="FF0000"/>
                </a:solidFill>
              </a:rPr>
              <a:t>ORDER BY </a:t>
            </a:r>
            <a:r>
              <a:rPr lang="en-US" dirty="0" err="1">
                <a:solidFill>
                  <a:srgbClr val="00B050"/>
                </a:solidFill>
              </a:rPr>
              <a:t>column_name</a:t>
            </a:r>
            <a:r>
              <a:rPr lang="en-US" dirty="0">
                <a:solidFill>
                  <a:srgbClr val="00B050"/>
                </a:solidFill>
              </a:rPr>
              <a:t>(s)</a:t>
            </a:r>
            <a:r>
              <a:rPr lang="en-US" dirty="0"/>
              <a:t> </a:t>
            </a:r>
            <a:r>
              <a:rPr lang="en-US" dirty="0">
                <a:solidFill>
                  <a:srgbClr val="FF0000"/>
                </a:solidFill>
              </a:rPr>
              <a:t>ASC|DESC </a:t>
            </a:r>
          </a:p>
          <a:p>
            <a:endParaRPr lang="en-US" dirty="0"/>
          </a:p>
        </p:txBody>
      </p:sp>
      <p:sp>
        <p:nvSpPr>
          <p:cNvPr id="4" name="Date Placeholder 3">
            <a:extLst>
              <a:ext uri="{FF2B5EF4-FFF2-40B4-BE49-F238E27FC236}">
                <a16:creationId xmlns:a16="http://schemas.microsoft.com/office/drawing/2014/main" id="{38F75452-E8A4-FF62-1094-497D46869211}"/>
              </a:ext>
            </a:extLst>
          </p:cNvPr>
          <p:cNvSpPr>
            <a:spLocks noGrp="1"/>
          </p:cNvSpPr>
          <p:nvPr>
            <p:ph type="dt" sz="half" idx="10"/>
          </p:nvPr>
        </p:nvSpPr>
        <p:spPr/>
        <p:txBody>
          <a:bodyPr/>
          <a:lstStyle/>
          <a:p>
            <a:r>
              <a:rPr lang="en-US"/>
              <a:t>1/9/2022</a:t>
            </a:r>
          </a:p>
        </p:txBody>
      </p:sp>
      <p:sp>
        <p:nvSpPr>
          <p:cNvPr id="5" name="Footer Placeholder 4">
            <a:extLst>
              <a:ext uri="{FF2B5EF4-FFF2-40B4-BE49-F238E27FC236}">
                <a16:creationId xmlns:a16="http://schemas.microsoft.com/office/drawing/2014/main" id="{CD046550-60BD-BDAD-818E-6FEE578BB4DD}"/>
              </a:ext>
            </a:extLst>
          </p:cNvPr>
          <p:cNvSpPr>
            <a:spLocks noGrp="1"/>
          </p:cNvSpPr>
          <p:nvPr>
            <p:ph type="ftr" sz="quarter" idx="11"/>
          </p:nvPr>
        </p:nvSpPr>
        <p:spPr/>
        <p:txBody>
          <a:bodyPr/>
          <a:lstStyle/>
          <a:p>
            <a:r>
              <a:rPr lang="en-US"/>
              <a:t>Dr. Ahmad AlSabhany – CS Dept | AlMaarif University College</a:t>
            </a:r>
            <a:endParaRPr lang="en-US" sz="1400" dirty="0"/>
          </a:p>
        </p:txBody>
      </p:sp>
      <p:sp>
        <p:nvSpPr>
          <p:cNvPr id="6" name="Slide Number Placeholder 5">
            <a:extLst>
              <a:ext uri="{FF2B5EF4-FFF2-40B4-BE49-F238E27FC236}">
                <a16:creationId xmlns:a16="http://schemas.microsoft.com/office/drawing/2014/main" id="{8C881D9E-0323-3776-1B1E-B38683EAD0D0}"/>
              </a:ext>
            </a:extLst>
          </p:cNvPr>
          <p:cNvSpPr>
            <a:spLocks noGrp="1"/>
          </p:cNvSpPr>
          <p:nvPr>
            <p:ph type="sldNum" sz="quarter" idx="12"/>
          </p:nvPr>
        </p:nvSpPr>
        <p:spPr/>
        <p:txBody>
          <a:bodyPr/>
          <a:lstStyle/>
          <a:p>
            <a:fld id="{4A11C4C7-E5DA-46AB-BADB-B2B83EB05BAE}" type="slidenum">
              <a:rPr lang="en-US" smtClean="0"/>
              <a:pPr/>
              <a:t>20</a:t>
            </a:fld>
            <a:endParaRPr lang="en-US" dirty="0"/>
          </a:p>
        </p:txBody>
      </p:sp>
      <p:sp>
        <p:nvSpPr>
          <p:cNvPr id="7" name="Content Placeholder 2">
            <a:extLst>
              <a:ext uri="{FF2B5EF4-FFF2-40B4-BE49-F238E27FC236}">
                <a16:creationId xmlns:a16="http://schemas.microsoft.com/office/drawing/2014/main" id="{5F0184E2-48A2-1BE4-F677-CA468D234352}"/>
              </a:ext>
            </a:extLst>
          </p:cNvPr>
          <p:cNvSpPr txBox="1">
            <a:spLocks/>
          </p:cNvSpPr>
          <p:nvPr/>
        </p:nvSpPr>
        <p:spPr>
          <a:xfrm>
            <a:off x="6191794" y="1814149"/>
            <a:ext cx="5162006" cy="4351338"/>
          </a:xfrm>
          <a:prstGeom prst="rect">
            <a:avLst/>
          </a:prstGeom>
          <a:solidFill>
            <a:schemeClr val="accent3">
              <a:lumMod val="20000"/>
              <a:lumOff val="80000"/>
            </a:schemeClr>
          </a:solidFill>
          <a:ln w="38100" cmpd="thickThin">
            <a:solidFill>
              <a:srgbClr val="00206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akkal Majalla" panose="02000000000000000000" pitchFamily="2" charset="-78"/>
                <a:ea typeface="+mn-ea"/>
                <a:cs typeface="Sakkal Majalla" panose="02000000000000000000" pitchFamily="2" charset="-78"/>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akkal Majalla" panose="02000000000000000000" pitchFamily="2" charset="-78"/>
                <a:ea typeface="+mn-ea"/>
                <a:cs typeface="Sakkal Majalla" panose="02000000000000000000" pitchFamily="2" charset="-78"/>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akkal Majalla" panose="02000000000000000000" pitchFamily="2" charset="-78"/>
                <a:ea typeface="+mn-ea"/>
                <a:cs typeface="Sakkal Majalla" panose="02000000000000000000" pitchFamily="2" charset="-78"/>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200"/>
              </a:spcBef>
              <a:buNone/>
            </a:pPr>
            <a:r>
              <a:rPr lang="en-US" dirty="0"/>
              <a:t>$</a:t>
            </a:r>
            <a:r>
              <a:rPr lang="en-US" dirty="0" err="1"/>
              <a:t>sql</a:t>
            </a:r>
            <a:r>
              <a:rPr lang="en-US" dirty="0"/>
              <a:t> = "SELECT id, </a:t>
            </a:r>
            <a:r>
              <a:rPr lang="en-US" dirty="0" err="1"/>
              <a:t>firstname</a:t>
            </a:r>
            <a:r>
              <a:rPr lang="en-US" dirty="0"/>
              <a:t>, </a:t>
            </a:r>
            <a:r>
              <a:rPr lang="en-US" dirty="0" err="1"/>
              <a:t>lastname</a:t>
            </a:r>
            <a:r>
              <a:rPr lang="en-US" dirty="0"/>
              <a:t> FROM </a:t>
            </a:r>
            <a:r>
              <a:rPr lang="en-US" dirty="0" err="1"/>
              <a:t>MyGuests</a:t>
            </a:r>
            <a:r>
              <a:rPr lang="en-US" dirty="0"/>
              <a:t> </a:t>
            </a:r>
            <a:r>
              <a:rPr lang="en-US" dirty="0">
                <a:solidFill>
                  <a:srgbClr val="0070C0"/>
                </a:solidFill>
              </a:rPr>
              <a:t>ORDER BY </a:t>
            </a:r>
            <a:r>
              <a:rPr lang="en-US" dirty="0" err="1">
                <a:solidFill>
                  <a:srgbClr val="00B050"/>
                </a:solidFill>
              </a:rPr>
              <a:t>lastname</a:t>
            </a:r>
            <a:r>
              <a:rPr lang="en-US" dirty="0"/>
              <a:t>";</a:t>
            </a:r>
          </a:p>
          <a:p>
            <a:pPr marL="0" indent="0">
              <a:spcBef>
                <a:spcPts val="200"/>
              </a:spcBef>
              <a:buNone/>
            </a:pPr>
            <a:r>
              <a:rPr lang="en-US" dirty="0"/>
              <a:t>$result = $conn-&gt;query($</a:t>
            </a:r>
            <a:r>
              <a:rPr lang="en-US" dirty="0" err="1"/>
              <a:t>sql</a:t>
            </a:r>
            <a:r>
              <a:rPr lang="en-US" dirty="0"/>
              <a:t>);</a:t>
            </a:r>
          </a:p>
          <a:p>
            <a:pPr marL="0" indent="0">
              <a:spcBef>
                <a:spcPts val="200"/>
              </a:spcBef>
              <a:buNone/>
            </a:pPr>
            <a:endParaRPr lang="en-US" dirty="0"/>
          </a:p>
          <a:p>
            <a:pPr marL="0" indent="0">
              <a:spcBef>
                <a:spcPts val="200"/>
              </a:spcBef>
              <a:buNone/>
            </a:pPr>
            <a:r>
              <a:rPr lang="en-US" dirty="0"/>
              <a:t>while($row = $result-&gt;</a:t>
            </a:r>
            <a:r>
              <a:rPr lang="en-US" dirty="0" err="1"/>
              <a:t>fetch_assoc</a:t>
            </a:r>
            <a:r>
              <a:rPr lang="en-US" dirty="0"/>
              <a:t>()) {</a:t>
            </a:r>
          </a:p>
          <a:p>
            <a:pPr marL="0" indent="0">
              <a:spcBef>
                <a:spcPts val="200"/>
              </a:spcBef>
              <a:buNone/>
            </a:pPr>
            <a:r>
              <a:rPr lang="en-US" dirty="0"/>
              <a:t>    echo "id: " . $row["id"]. " - Name: " . $row["</a:t>
            </a:r>
            <a:r>
              <a:rPr lang="en-US" dirty="0" err="1"/>
              <a:t>firstname</a:t>
            </a:r>
            <a:r>
              <a:rPr lang="en-US" dirty="0"/>
              <a:t>"]. " " . $row["</a:t>
            </a:r>
            <a:r>
              <a:rPr lang="en-US" dirty="0" err="1"/>
              <a:t>lastname</a:t>
            </a:r>
            <a:r>
              <a:rPr lang="en-US" dirty="0"/>
              <a:t>"]. "&lt;</a:t>
            </a:r>
            <a:r>
              <a:rPr lang="en-US" dirty="0" err="1"/>
              <a:t>br</a:t>
            </a:r>
            <a:r>
              <a:rPr lang="en-US" dirty="0"/>
              <a:t>&gt;";</a:t>
            </a:r>
          </a:p>
        </p:txBody>
      </p:sp>
    </p:spTree>
    <p:extLst>
      <p:ext uri="{BB962C8B-B14F-4D97-AF65-F5344CB8AC3E}">
        <p14:creationId xmlns:p14="http://schemas.microsoft.com/office/powerpoint/2010/main" val="119936615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1E09A-A82F-7265-FE38-EF4CC29E0B6F}"/>
              </a:ext>
            </a:extLst>
          </p:cNvPr>
          <p:cNvSpPr>
            <a:spLocks noGrp="1"/>
          </p:cNvSpPr>
          <p:nvPr>
            <p:ph type="title"/>
          </p:nvPr>
        </p:nvSpPr>
        <p:spPr/>
        <p:txBody>
          <a:bodyPr/>
          <a:lstStyle/>
          <a:p>
            <a:r>
              <a:rPr lang="en-US" dirty="0"/>
              <a:t>MySQL Delete Data</a:t>
            </a:r>
            <a:endParaRPr lang="ar-JO" dirty="0"/>
          </a:p>
        </p:txBody>
      </p:sp>
      <p:sp>
        <p:nvSpPr>
          <p:cNvPr id="3" name="Content Placeholder 2">
            <a:extLst>
              <a:ext uri="{FF2B5EF4-FFF2-40B4-BE49-F238E27FC236}">
                <a16:creationId xmlns:a16="http://schemas.microsoft.com/office/drawing/2014/main" id="{1ABF97CF-65FE-B374-9047-6119BF831F2A}"/>
              </a:ext>
            </a:extLst>
          </p:cNvPr>
          <p:cNvSpPr>
            <a:spLocks noGrp="1"/>
          </p:cNvSpPr>
          <p:nvPr>
            <p:ph idx="1"/>
          </p:nvPr>
        </p:nvSpPr>
        <p:spPr>
          <a:xfrm>
            <a:off x="838200" y="1825625"/>
            <a:ext cx="5257800" cy="4351338"/>
          </a:xfrm>
        </p:spPr>
        <p:txBody>
          <a:bodyPr>
            <a:normAutofit/>
          </a:bodyPr>
          <a:lstStyle/>
          <a:p>
            <a:r>
              <a:rPr lang="en-US" dirty="0"/>
              <a:t>The DELETE statement is used to delete records from a table:</a:t>
            </a:r>
          </a:p>
          <a:p>
            <a:pPr marL="0" indent="0">
              <a:buNone/>
            </a:pPr>
            <a:r>
              <a:rPr lang="en-US" dirty="0">
                <a:solidFill>
                  <a:srgbClr val="0070C0"/>
                </a:solidFill>
              </a:rPr>
              <a:t>DELETE FROM </a:t>
            </a:r>
            <a:r>
              <a:rPr lang="en-US" dirty="0" err="1">
                <a:solidFill>
                  <a:srgbClr val="00B050"/>
                </a:solidFill>
              </a:rPr>
              <a:t>table_name</a:t>
            </a:r>
            <a:endParaRPr lang="en-US" dirty="0">
              <a:solidFill>
                <a:srgbClr val="00B050"/>
              </a:solidFill>
            </a:endParaRPr>
          </a:p>
          <a:p>
            <a:pPr marL="0" indent="0">
              <a:buNone/>
            </a:pPr>
            <a:r>
              <a:rPr lang="en-US" dirty="0">
                <a:solidFill>
                  <a:srgbClr val="0070C0"/>
                </a:solidFill>
              </a:rPr>
              <a:t>WHERE </a:t>
            </a:r>
            <a:r>
              <a:rPr lang="en-US" dirty="0" err="1">
                <a:solidFill>
                  <a:srgbClr val="FF0000"/>
                </a:solidFill>
              </a:rPr>
              <a:t>some_column</a:t>
            </a:r>
            <a:r>
              <a:rPr lang="en-US" dirty="0">
                <a:solidFill>
                  <a:srgbClr val="FF0000"/>
                </a:solidFill>
              </a:rPr>
              <a:t> = </a:t>
            </a:r>
            <a:r>
              <a:rPr lang="en-US" dirty="0" err="1">
                <a:solidFill>
                  <a:srgbClr val="FF0000"/>
                </a:solidFill>
              </a:rPr>
              <a:t>some_value</a:t>
            </a:r>
            <a:endParaRPr lang="en-US" dirty="0">
              <a:solidFill>
                <a:srgbClr val="FF0000"/>
              </a:solidFill>
            </a:endParaRPr>
          </a:p>
          <a:p>
            <a:endParaRPr lang="en-US" dirty="0"/>
          </a:p>
          <a:p>
            <a:endParaRPr lang="en-US" dirty="0"/>
          </a:p>
        </p:txBody>
      </p:sp>
      <p:sp>
        <p:nvSpPr>
          <p:cNvPr id="4" name="Date Placeholder 3">
            <a:extLst>
              <a:ext uri="{FF2B5EF4-FFF2-40B4-BE49-F238E27FC236}">
                <a16:creationId xmlns:a16="http://schemas.microsoft.com/office/drawing/2014/main" id="{38F75452-E8A4-FF62-1094-497D46869211}"/>
              </a:ext>
            </a:extLst>
          </p:cNvPr>
          <p:cNvSpPr>
            <a:spLocks noGrp="1"/>
          </p:cNvSpPr>
          <p:nvPr>
            <p:ph type="dt" sz="half" idx="10"/>
          </p:nvPr>
        </p:nvSpPr>
        <p:spPr/>
        <p:txBody>
          <a:bodyPr/>
          <a:lstStyle/>
          <a:p>
            <a:r>
              <a:rPr lang="en-US"/>
              <a:t>1/9/2022</a:t>
            </a:r>
          </a:p>
        </p:txBody>
      </p:sp>
      <p:sp>
        <p:nvSpPr>
          <p:cNvPr id="5" name="Footer Placeholder 4">
            <a:extLst>
              <a:ext uri="{FF2B5EF4-FFF2-40B4-BE49-F238E27FC236}">
                <a16:creationId xmlns:a16="http://schemas.microsoft.com/office/drawing/2014/main" id="{CD046550-60BD-BDAD-818E-6FEE578BB4DD}"/>
              </a:ext>
            </a:extLst>
          </p:cNvPr>
          <p:cNvSpPr>
            <a:spLocks noGrp="1"/>
          </p:cNvSpPr>
          <p:nvPr>
            <p:ph type="ftr" sz="quarter" idx="11"/>
          </p:nvPr>
        </p:nvSpPr>
        <p:spPr/>
        <p:txBody>
          <a:bodyPr/>
          <a:lstStyle/>
          <a:p>
            <a:r>
              <a:rPr lang="en-US"/>
              <a:t>Dr. Ahmad AlSabhany – CS Dept | AlMaarif University College</a:t>
            </a:r>
            <a:endParaRPr lang="en-US" sz="1400" dirty="0"/>
          </a:p>
        </p:txBody>
      </p:sp>
      <p:sp>
        <p:nvSpPr>
          <p:cNvPr id="6" name="Slide Number Placeholder 5">
            <a:extLst>
              <a:ext uri="{FF2B5EF4-FFF2-40B4-BE49-F238E27FC236}">
                <a16:creationId xmlns:a16="http://schemas.microsoft.com/office/drawing/2014/main" id="{8C881D9E-0323-3776-1B1E-B38683EAD0D0}"/>
              </a:ext>
            </a:extLst>
          </p:cNvPr>
          <p:cNvSpPr>
            <a:spLocks noGrp="1"/>
          </p:cNvSpPr>
          <p:nvPr>
            <p:ph type="sldNum" sz="quarter" idx="12"/>
          </p:nvPr>
        </p:nvSpPr>
        <p:spPr/>
        <p:txBody>
          <a:bodyPr/>
          <a:lstStyle/>
          <a:p>
            <a:fld id="{4A11C4C7-E5DA-46AB-BADB-B2B83EB05BAE}" type="slidenum">
              <a:rPr lang="en-US" smtClean="0"/>
              <a:pPr/>
              <a:t>21</a:t>
            </a:fld>
            <a:endParaRPr lang="en-US" dirty="0"/>
          </a:p>
        </p:txBody>
      </p:sp>
      <p:sp>
        <p:nvSpPr>
          <p:cNvPr id="7" name="Content Placeholder 2">
            <a:extLst>
              <a:ext uri="{FF2B5EF4-FFF2-40B4-BE49-F238E27FC236}">
                <a16:creationId xmlns:a16="http://schemas.microsoft.com/office/drawing/2014/main" id="{5F0184E2-48A2-1BE4-F677-CA468D234352}"/>
              </a:ext>
            </a:extLst>
          </p:cNvPr>
          <p:cNvSpPr txBox="1">
            <a:spLocks/>
          </p:cNvSpPr>
          <p:nvPr/>
        </p:nvSpPr>
        <p:spPr>
          <a:xfrm>
            <a:off x="6191794" y="1814149"/>
            <a:ext cx="5162006" cy="4351338"/>
          </a:xfrm>
          <a:prstGeom prst="rect">
            <a:avLst/>
          </a:prstGeom>
          <a:solidFill>
            <a:schemeClr val="accent3">
              <a:lumMod val="20000"/>
              <a:lumOff val="80000"/>
            </a:schemeClr>
          </a:solidFill>
          <a:ln w="38100" cmpd="thickThin">
            <a:solidFill>
              <a:srgbClr val="002060"/>
            </a:solidFill>
          </a:ln>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akkal Majalla" panose="02000000000000000000" pitchFamily="2" charset="-78"/>
                <a:ea typeface="+mn-ea"/>
                <a:cs typeface="Sakkal Majalla" panose="02000000000000000000" pitchFamily="2" charset="-78"/>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akkal Majalla" panose="02000000000000000000" pitchFamily="2" charset="-78"/>
                <a:ea typeface="+mn-ea"/>
                <a:cs typeface="Sakkal Majalla" panose="02000000000000000000" pitchFamily="2" charset="-78"/>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akkal Majalla" panose="02000000000000000000" pitchFamily="2" charset="-78"/>
                <a:ea typeface="+mn-ea"/>
                <a:cs typeface="Sakkal Majalla" panose="02000000000000000000" pitchFamily="2" charset="-78"/>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200"/>
              </a:spcBef>
              <a:buNone/>
            </a:pPr>
            <a:r>
              <a:rPr lang="en-US" dirty="0"/>
              <a:t>$</a:t>
            </a:r>
            <a:r>
              <a:rPr lang="en-US" dirty="0" err="1"/>
              <a:t>sql</a:t>
            </a:r>
            <a:r>
              <a:rPr lang="en-US" dirty="0"/>
              <a:t> = "</a:t>
            </a:r>
            <a:r>
              <a:rPr lang="en-US" dirty="0">
                <a:solidFill>
                  <a:srgbClr val="0070C0"/>
                </a:solidFill>
              </a:rPr>
              <a:t>DELETE</a:t>
            </a:r>
            <a:r>
              <a:rPr lang="en-US" dirty="0"/>
              <a:t> </a:t>
            </a:r>
            <a:r>
              <a:rPr lang="en-US" dirty="0">
                <a:solidFill>
                  <a:srgbClr val="0070C0"/>
                </a:solidFill>
              </a:rPr>
              <a:t>FROM</a:t>
            </a:r>
            <a:r>
              <a:rPr lang="en-US" dirty="0"/>
              <a:t> </a:t>
            </a:r>
            <a:r>
              <a:rPr lang="en-US" dirty="0" err="1">
                <a:solidFill>
                  <a:srgbClr val="00B050"/>
                </a:solidFill>
              </a:rPr>
              <a:t>MyGuests</a:t>
            </a:r>
            <a:r>
              <a:rPr lang="en-US" dirty="0"/>
              <a:t> </a:t>
            </a:r>
            <a:r>
              <a:rPr lang="en-US" dirty="0">
                <a:solidFill>
                  <a:srgbClr val="0070C0"/>
                </a:solidFill>
              </a:rPr>
              <a:t>WHERE</a:t>
            </a:r>
            <a:r>
              <a:rPr lang="en-US" dirty="0"/>
              <a:t> </a:t>
            </a:r>
            <a:r>
              <a:rPr lang="en-US" dirty="0" err="1">
                <a:solidFill>
                  <a:srgbClr val="FF0000"/>
                </a:solidFill>
              </a:rPr>
              <a:t>firstname</a:t>
            </a:r>
            <a:r>
              <a:rPr lang="en-US" dirty="0">
                <a:solidFill>
                  <a:srgbClr val="FF0000"/>
                </a:solidFill>
              </a:rPr>
              <a:t>=‘Ahmad'</a:t>
            </a:r>
            <a:r>
              <a:rPr lang="en-US" dirty="0"/>
              <a:t>";</a:t>
            </a:r>
          </a:p>
          <a:p>
            <a:pPr marL="0" indent="0">
              <a:spcBef>
                <a:spcPts val="200"/>
              </a:spcBef>
              <a:buNone/>
            </a:pPr>
            <a:endParaRPr lang="en-US" dirty="0"/>
          </a:p>
          <a:p>
            <a:pPr marL="0" indent="0">
              <a:spcBef>
                <a:spcPts val="200"/>
              </a:spcBef>
              <a:buNone/>
            </a:pPr>
            <a:r>
              <a:rPr lang="en-US" dirty="0"/>
              <a:t>if ($conn-&gt;query($</a:t>
            </a:r>
            <a:r>
              <a:rPr lang="en-US" dirty="0" err="1"/>
              <a:t>sql</a:t>
            </a:r>
            <a:r>
              <a:rPr lang="en-US" dirty="0"/>
              <a:t>) === TRUE) {</a:t>
            </a:r>
          </a:p>
          <a:p>
            <a:pPr marL="0" indent="0">
              <a:spcBef>
                <a:spcPts val="200"/>
              </a:spcBef>
              <a:buNone/>
            </a:pPr>
            <a:r>
              <a:rPr lang="en-US" dirty="0"/>
              <a:t>  echo "Record deleted successfully";</a:t>
            </a:r>
          </a:p>
          <a:p>
            <a:pPr marL="0" indent="0">
              <a:spcBef>
                <a:spcPts val="200"/>
              </a:spcBef>
              <a:buNone/>
            </a:pPr>
            <a:r>
              <a:rPr lang="en-US" dirty="0"/>
              <a:t>} else {</a:t>
            </a:r>
          </a:p>
          <a:p>
            <a:pPr marL="0" indent="0">
              <a:spcBef>
                <a:spcPts val="200"/>
              </a:spcBef>
              <a:buNone/>
            </a:pPr>
            <a:r>
              <a:rPr lang="en-US" dirty="0"/>
              <a:t>  echo "Error deleting record: " . $conn-&gt;error;</a:t>
            </a:r>
          </a:p>
          <a:p>
            <a:pPr marL="0" indent="0">
              <a:spcBef>
                <a:spcPts val="200"/>
              </a:spcBef>
              <a:buNone/>
            </a:pPr>
            <a:r>
              <a:rPr lang="en-US" dirty="0"/>
              <a:t>}</a:t>
            </a:r>
          </a:p>
          <a:p>
            <a:pPr marL="0" indent="0">
              <a:spcBef>
                <a:spcPts val="200"/>
              </a:spcBef>
              <a:buNone/>
            </a:pPr>
            <a:r>
              <a:rPr lang="en-US" dirty="0"/>
              <a:t>////////or</a:t>
            </a:r>
          </a:p>
          <a:p>
            <a:pPr marL="0" indent="0">
              <a:spcBef>
                <a:spcPts val="200"/>
              </a:spcBef>
              <a:buNone/>
            </a:pPr>
            <a:r>
              <a:rPr lang="en-US" dirty="0"/>
              <a:t>$</a:t>
            </a:r>
            <a:r>
              <a:rPr lang="en-US" dirty="0" err="1"/>
              <a:t>sql</a:t>
            </a:r>
            <a:r>
              <a:rPr lang="en-US" dirty="0"/>
              <a:t> = "</a:t>
            </a:r>
            <a:r>
              <a:rPr lang="en-US" dirty="0">
                <a:solidFill>
                  <a:srgbClr val="0070C0"/>
                </a:solidFill>
              </a:rPr>
              <a:t>DELETE</a:t>
            </a:r>
            <a:r>
              <a:rPr lang="en-US" dirty="0"/>
              <a:t> </a:t>
            </a:r>
            <a:r>
              <a:rPr lang="en-US" dirty="0">
                <a:solidFill>
                  <a:srgbClr val="0070C0"/>
                </a:solidFill>
              </a:rPr>
              <a:t>FROM</a:t>
            </a:r>
            <a:r>
              <a:rPr lang="en-US" dirty="0"/>
              <a:t> </a:t>
            </a:r>
            <a:r>
              <a:rPr lang="en-US" dirty="0" err="1">
                <a:solidFill>
                  <a:srgbClr val="00B050"/>
                </a:solidFill>
              </a:rPr>
              <a:t>MyGuests</a:t>
            </a:r>
            <a:r>
              <a:rPr lang="en-US" dirty="0"/>
              <a:t> </a:t>
            </a:r>
            <a:r>
              <a:rPr lang="en-US" dirty="0">
                <a:solidFill>
                  <a:srgbClr val="0070C0"/>
                </a:solidFill>
              </a:rPr>
              <a:t>WHERE</a:t>
            </a:r>
            <a:r>
              <a:rPr lang="en-US" dirty="0"/>
              <a:t> </a:t>
            </a:r>
            <a:r>
              <a:rPr lang="en-US" dirty="0" err="1">
                <a:solidFill>
                  <a:srgbClr val="FF0000"/>
                </a:solidFill>
              </a:rPr>
              <a:t>firstname</a:t>
            </a:r>
            <a:r>
              <a:rPr lang="en-US" dirty="0">
                <a:solidFill>
                  <a:srgbClr val="FF0000"/>
                </a:solidFill>
              </a:rPr>
              <a:t>=‘Ahmad'</a:t>
            </a:r>
            <a:r>
              <a:rPr lang="en-US" dirty="0"/>
              <a:t>";</a:t>
            </a:r>
          </a:p>
          <a:p>
            <a:pPr marL="0" indent="0">
              <a:spcBef>
                <a:spcPts val="200"/>
              </a:spcBef>
              <a:buNone/>
            </a:pPr>
            <a:endParaRPr lang="en-US" dirty="0"/>
          </a:p>
          <a:p>
            <a:pPr marL="0" indent="0">
              <a:spcBef>
                <a:spcPts val="200"/>
              </a:spcBef>
              <a:buNone/>
            </a:pPr>
            <a:r>
              <a:rPr lang="en-US" dirty="0"/>
              <a:t>$del = $conn-&gt;query($</a:t>
            </a:r>
            <a:r>
              <a:rPr lang="en-US" dirty="0" err="1"/>
              <a:t>sql</a:t>
            </a:r>
            <a:r>
              <a:rPr lang="en-US" dirty="0"/>
              <a:t>);</a:t>
            </a:r>
          </a:p>
        </p:txBody>
      </p:sp>
    </p:spTree>
    <p:extLst>
      <p:ext uri="{BB962C8B-B14F-4D97-AF65-F5344CB8AC3E}">
        <p14:creationId xmlns:p14="http://schemas.microsoft.com/office/powerpoint/2010/main" val="24273419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7" end="7"/>
                                            </p:txEl>
                                          </p:spTgt>
                                        </p:tgtEl>
                                        <p:attrNameLst>
                                          <p:attrName>style.visibility</p:attrName>
                                        </p:attrNameLst>
                                      </p:cBhvr>
                                      <p:to>
                                        <p:strVal val="visible"/>
                                      </p:to>
                                    </p:set>
                                    <p:anim calcmode="lin" valueType="num">
                                      <p:cBhvr additive="base">
                                        <p:cTn id="7"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8" end="8"/>
                                            </p:txEl>
                                          </p:spTgt>
                                        </p:tgtEl>
                                        <p:attrNameLst>
                                          <p:attrName>style.visibility</p:attrName>
                                        </p:attrNameLst>
                                      </p:cBhvr>
                                      <p:to>
                                        <p:strVal val="visible"/>
                                      </p:to>
                                    </p:set>
                                    <p:anim calcmode="lin" valueType="num">
                                      <p:cBhvr additive="base">
                                        <p:cTn id="11" dur="500" fill="hold"/>
                                        <p:tgtEl>
                                          <p:spTgt spid="7">
                                            <p:txEl>
                                              <p:pRg st="8" end="8"/>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8" end="8"/>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xEl>
                                              <p:pRg st="10" end="10"/>
                                            </p:txEl>
                                          </p:spTgt>
                                        </p:tgtEl>
                                        <p:attrNameLst>
                                          <p:attrName>style.visibility</p:attrName>
                                        </p:attrNameLst>
                                      </p:cBhvr>
                                      <p:to>
                                        <p:strVal val="visible"/>
                                      </p:to>
                                    </p:set>
                                    <p:anim calcmode="lin" valueType="num">
                                      <p:cBhvr additive="base">
                                        <p:cTn id="15" dur="500" fill="hold"/>
                                        <p:tgtEl>
                                          <p:spTgt spid="7">
                                            <p:txEl>
                                              <p:pRg st="10" end="1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6" presetClass="entr" presetSubtype="0" fill="hold" nodeType="clickEffect">
                                  <p:stCondLst>
                                    <p:cond delay="0"/>
                                  </p:stCondLst>
                                  <p:childTnLst>
                                    <p:set>
                                      <p:cBhvr>
                                        <p:cTn id="20" dur="1" fill="hold">
                                          <p:stCondLst>
                                            <p:cond delay="0"/>
                                          </p:stCondLst>
                                        </p:cTn>
                                        <p:tgtEl>
                                          <p:spTgt spid="7">
                                            <p:txEl>
                                              <p:pRg st="10" end="10"/>
                                            </p:txEl>
                                          </p:spTgt>
                                        </p:tgtEl>
                                        <p:attrNameLst>
                                          <p:attrName>style.visibility</p:attrName>
                                        </p:attrNameLst>
                                      </p:cBhvr>
                                      <p:to>
                                        <p:strVal val="visible"/>
                                      </p:to>
                                    </p:set>
                                    <p:animEffect transition="in" filter="wipe(down)">
                                      <p:cBhvr>
                                        <p:cTn id="21" dur="580">
                                          <p:stCondLst>
                                            <p:cond delay="0"/>
                                          </p:stCondLst>
                                        </p:cTn>
                                        <p:tgtEl>
                                          <p:spTgt spid="7">
                                            <p:txEl>
                                              <p:pRg st="10" end="10"/>
                                            </p:txEl>
                                          </p:spTgt>
                                        </p:tgtEl>
                                      </p:cBhvr>
                                    </p:animEffect>
                                    <p:anim calcmode="lin" valueType="num">
                                      <p:cBhvr>
                                        <p:cTn id="22" dur="1822" tmFilter="0,0; 0.14,0.36; 0.43,0.73; 0.71,0.91; 1.0,1.0">
                                          <p:stCondLst>
                                            <p:cond delay="0"/>
                                          </p:stCondLst>
                                        </p:cTn>
                                        <p:tgtEl>
                                          <p:spTgt spid="7">
                                            <p:txEl>
                                              <p:pRg st="10" end="10"/>
                                            </p:txEl>
                                          </p:spTgt>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7">
                                            <p:txEl>
                                              <p:pRg st="10" end="10"/>
                                            </p:txEl>
                                          </p:spTgt>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7">
                                            <p:txEl>
                                              <p:pRg st="10" end="10"/>
                                            </p:txEl>
                                          </p:spTgt>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7">
                                            <p:txEl>
                                              <p:pRg st="10" end="10"/>
                                            </p:txEl>
                                          </p:spTgt>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7">
                                            <p:txEl>
                                              <p:pRg st="10" end="10"/>
                                            </p:txEl>
                                          </p:spTgt>
                                        </p:tgtEl>
                                        <p:attrNameLst>
                                          <p:attrName>ppt_y</p:attrName>
                                        </p:attrNameLst>
                                      </p:cBhvr>
                                      <p:tavLst>
                                        <p:tav tm="0" fmla="#ppt_y-sin(pi*$)/81">
                                          <p:val>
                                            <p:fltVal val="0"/>
                                          </p:val>
                                        </p:tav>
                                        <p:tav tm="100000">
                                          <p:val>
                                            <p:fltVal val="1"/>
                                          </p:val>
                                        </p:tav>
                                      </p:tavLst>
                                    </p:anim>
                                    <p:animScale>
                                      <p:cBhvr>
                                        <p:cTn id="27" dur="26">
                                          <p:stCondLst>
                                            <p:cond delay="650"/>
                                          </p:stCondLst>
                                        </p:cTn>
                                        <p:tgtEl>
                                          <p:spTgt spid="7">
                                            <p:txEl>
                                              <p:pRg st="10" end="10"/>
                                            </p:txEl>
                                          </p:spTgt>
                                        </p:tgtEl>
                                      </p:cBhvr>
                                      <p:to x="100000" y="60000"/>
                                    </p:animScale>
                                    <p:animScale>
                                      <p:cBhvr>
                                        <p:cTn id="28" dur="166" decel="50000">
                                          <p:stCondLst>
                                            <p:cond delay="676"/>
                                          </p:stCondLst>
                                        </p:cTn>
                                        <p:tgtEl>
                                          <p:spTgt spid="7">
                                            <p:txEl>
                                              <p:pRg st="10" end="10"/>
                                            </p:txEl>
                                          </p:spTgt>
                                        </p:tgtEl>
                                      </p:cBhvr>
                                      <p:to x="100000" y="100000"/>
                                    </p:animScale>
                                    <p:animScale>
                                      <p:cBhvr>
                                        <p:cTn id="29" dur="26">
                                          <p:stCondLst>
                                            <p:cond delay="1312"/>
                                          </p:stCondLst>
                                        </p:cTn>
                                        <p:tgtEl>
                                          <p:spTgt spid="7">
                                            <p:txEl>
                                              <p:pRg st="10" end="10"/>
                                            </p:txEl>
                                          </p:spTgt>
                                        </p:tgtEl>
                                      </p:cBhvr>
                                      <p:to x="100000" y="80000"/>
                                    </p:animScale>
                                    <p:animScale>
                                      <p:cBhvr>
                                        <p:cTn id="30" dur="166" decel="50000">
                                          <p:stCondLst>
                                            <p:cond delay="1338"/>
                                          </p:stCondLst>
                                        </p:cTn>
                                        <p:tgtEl>
                                          <p:spTgt spid="7">
                                            <p:txEl>
                                              <p:pRg st="10" end="10"/>
                                            </p:txEl>
                                          </p:spTgt>
                                        </p:tgtEl>
                                      </p:cBhvr>
                                      <p:to x="100000" y="100000"/>
                                    </p:animScale>
                                    <p:animScale>
                                      <p:cBhvr>
                                        <p:cTn id="31" dur="26">
                                          <p:stCondLst>
                                            <p:cond delay="1642"/>
                                          </p:stCondLst>
                                        </p:cTn>
                                        <p:tgtEl>
                                          <p:spTgt spid="7">
                                            <p:txEl>
                                              <p:pRg st="10" end="10"/>
                                            </p:txEl>
                                          </p:spTgt>
                                        </p:tgtEl>
                                      </p:cBhvr>
                                      <p:to x="100000" y="90000"/>
                                    </p:animScale>
                                    <p:animScale>
                                      <p:cBhvr>
                                        <p:cTn id="32" dur="166" decel="50000">
                                          <p:stCondLst>
                                            <p:cond delay="1668"/>
                                          </p:stCondLst>
                                        </p:cTn>
                                        <p:tgtEl>
                                          <p:spTgt spid="7">
                                            <p:txEl>
                                              <p:pRg st="10" end="10"/>
                                            </p:txEl>
                                          </p:spTgt>
                                        </p:tgtEl>
                                      </p:cBhvr>
                                      <p:to x="100000" y="100000"/>
                                    </p:animScale>
                                    <p:animScale>
                                      <p:cBhvr>
                                        <p:cTn id="33" dur="26">
                                          <p:stCondLst>
                                            <p:cond delay="1808"/>
                                          </p:stCondLst>
                                        </p:cTn>
                                        <p:tgtEl>
                                          <p:spTgt spid="7">
                                            <p:txEl>
                                              <p:pRg st="10" end="10"/>
                                            </p:txEl>
                                          </p:spTgt>
                                        </p:tgtEl>
                                      </p:cBhvr>
                                      <p:to x="100000" y="95000"/>
                                    </p:animScale>
                                    <p:animScale>
                                      <p:cBhvr>
                                        <p:cTn id="34" dur="166" decel="50000">
                                          <p:stCondLst>
                                            <p:cond delay="1834"/>
                                          </p:stCondLst>
                                        </p:cTn>
                                        <p:tgtEl>
                                          <p:spTgt spid="7">
                                            <p:txEl>
                                              <p:pRg st="10" end="1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1E09A-A82F-7265-FE38-EF4CC29E0B6F}"/>
              </a:ext>
            </a:extLst>
          </p:cNvPr>
          <p:cNvSpPr>
            <a:spLocks noGrp="1"/>
          </p:cNvSpPr>
          <p:nvPr>
            <p:ph type="title"/>
          </p:nvPr>
        </p:nvSpPr>
        <p:spPr/>
        <p:txBody>
          <a:bodyPr/>
          <a:lstStyle/>
          <a:p>
            <a:r>
              <a:rPr lang="en-US" dirty="0"/>
              <a:t>MySQL Update Data</a:t>
            </a:r>
            <a:endParaRPr lang="ar-JO" dirty="0"/>
          </a:p>
        </p:txBody>
      </p:sp>
      <p:sp>
        <p:nvSpPr>
          <p:cNvPr id="3" name="Content Placeholder 2">
            <a:extLst>
              <a:ext uri="{FF2B5EF4-FFF2-40B4-BE49-F238E27FC236}">
                <a16:creationId xmlns:a16="http://schemas.microsoft.com/office/drawing/2014/main" id="{1ABF97CF-65FE-B374-9047-6119BF831F2A}"/>
              </a:ext>
            </a:extLst>
          </p:cNvPr>
          <p:cNvSpPr>
            <a:spLocks noGrp="1"/>
          </p:cNvSpPr>
          <p:nvPr>
            <p:ph idx="1"/>
          </p:nvPr>
        </p:nvSpPr>
        <p:spPr>
          <a:xfrm>
            <a:off x="838200" y="1825625"/>
            <a:ext cx="5257800" cy="4351338"/>
          </a:xfrm>
        </p:spPr>
        <p:txBody>
          <a:bodyPr>
            <a:normAutofit lnSpcReduction="10000"/>
          </a:bodyPr>
          <a:lstStyle/>
          <a:p>
            <a:r>
              <a:rPr lang="en-US" dirty="0"/>
              <a:t>The UPDATE statement is used to update existing records in a table:</a:t>
            </a:r>
          </a:p>
          <a:p>
            <a:pPr marL="0" indent="0">
              <a:buNone/>
            </a:pPr>
            <a:r>
              <a:rPr lang="en-US" dirty="0">
                <a:solidFill>
                  <a:srgbClr val="0070C0"/>
                </a:solidFill>
              </a:rPr>
              <a:t>UPDATE</a:t>
            </a:r>
            <a:r>
              <a:rPr lang="en-US" dirty="0"/>
              <a:t> </a:t>
            </a:r>
            <a:r>
              <a:rPr lang="en-US" dirty="0" err="1">
                <a:solidFill>
                  <a:srgbClr val="FF0000"/>
                </a:solidFill>
              </a:rPr>
              <a:t>table_name</a:t>
            </a:r>
            <a:endParaRPr lang="en-US" dirty="0">
              <a:solidFill>
                <a:srgbClr val="FF0000"/>
              </a:solidFill>
            </a:endParaRPr>
          </a:p>
          <a:p>
            <a:pPr marL="0" indent="0">
              <a:buNone/>
            </a:pPr>
            <a:r>
              <a:rPr lang="en-US" dirty="0">
                <a:solidFill>
                  <a:srgbClr val="0070C0"/>
                </a:solidFill>
              </a:rPr>
              <a:t>SET</a:t>
            </a:r>
            <a:r>
              <a:rPr lang="en-US" dirty="0"/>
              <a:t> </a:t>
            </a:r>
            <a:r>
              <a:rPr lang="en-US" dirty="0">
                <a:solidFill>
                  <a:srgbClr val="00B050"/>
                </a:solidFill>
              </a:rPr>
              <a:t>column1=value, column2=value2,...</a:t>
            </a:r>
          </a:p>
          <a:p>
            <a:pPr marL="0" indent="0">
              <a:buNone/>
            </a:pPr>
            <a:r>
              <a:rPr lang="en-US" dirty="0">
                <a:solidFill>
                  <a:srgbClr val="0070C0"/>
                </a:solidFill>
              </a:rPr>
              <a:t>WHERE</a:t>
            </a:r>
            <a:r>
              <a:rPr lang="en-US" dirty="0"/>
              <a:t> </a:t>
            </a:r>
            <a:r>
              <a:rPr lang="en-US" dirty="0" err="1">
                <a:solidFill>
                  <a:srgbClr val="00B050"/>
                </a:solidFill>
              </a:rPr>
              <a:t>some_column</a:t>
            </a:r>
            <a:r>
              <a:rPr lang="en-US" dirty="0">
                <a:solidFill>
                  <a:srgbClr val="00B050"/>
                </a:solidFill>
              </a:rPr>
              <a:t>=</a:t>
            </a:r>
            <a:r>
              <a:rPr lang="en-US" dirty="0" err="1">
                <a:solidFill>
                  <a:srgbClr val="00B050"/>
                </a:solidFill>
              </a:rPr>
              <a:t>some_value</a:t>
            </a:r>
            <a:r>
              <a:rPr lang="en-US" dirty="0">
                <a:solidFill>
                  <a:srgbClr val="00B050"/>
                </a:solidFill>
              </a:rPr>
              <a:t> </a:t>
            </a:r>
          </a:p>
          <a:p>
            <a:r>
              <a:rPr lang="en-US" dirty="0"/>
              <a:t>Notice the WHERE clause in the UPDATE syntax: The WHERE clause specifies which record or records that should be updated. If you omit the WHERE clause, all records will be updated!</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38F75452-E8A4-FF62-1094-497D46869211}"/>
              </a:ext>
            </a:extLst>
          </p:cNvPr>
          <p:cNvSpPr>
            <a:spLocks noGrp="1"/>
          </p:cNvSpPr>
          <p:nvPr>
            <p:ph type="dt" sz="half" idx="10"/>
          </p:nvPr>
        </p:nvSpPr>
        <p:spPr/>
        <p:txBody>
          <a:bodyPr/>
          <a:lstStyle/>
          <a:p>
            <a:r>
              <a:rPr lang="en-US"/>
              <a:t>1/9/2022</a:t>
            </a:r>
          </a:p>
        </p:txBody>
      </p:sp>
      <p:sp>
        <p:nvSpPr>
          <p:cNvPr id="5" name="Footer Placeholder 4">
            <a:extLst>
              <a:ext uri="{FF2B5EF4-FFF2-40B4-BE49-F238E27FC236}">
                <a16:creationId xmlns:a16="http://schemas.microsoft.com/office/drawing/2014/main" id="{CD046550-60BD-BDAD-818E-6FEE578BB4DD}"/>
              </a:ext>
            </a:extLst>
          </p:cNvPr>
          <p:cNvSpPr>
            <a:spLocks noGrp="1"/>
          </p:cNvSpPr>
          <p:nvPr>
            <p:ph type="ftr" sz="quarter" idx="11"/>
          </p:nvPr>
        </p:nvSpPr>
        <p:spPr/>
        <p:txBody>
          <a:bodyPr/>
          <a:lstStyle/>
          <a:p>
            <a:r>
              <a:rPr lang="en-US"/>
              <a:t>Dr. Ahmad AlSabhany – CS Dept | AlMaarif University College</a:t>
            </a:r>
            <a:endParaRPr lang="en-US" sz="1400" dirty="0"/>
          </a:p>
        </p:txBody>
      </p:sp>
      <p:sp>
        <p:nvSpPr>
          <p:cNvPr id="6" name="Slide Number Placeholder 5">
            <a:extLst>
              <a:ext uri="{FF2B5EF4-FFF2-40B4-BE49-F238E27FC236}">
                <a16:creationId xmlns:a16="http://schemas.microsoft.com/office/drawing/2014/main" id="{8C881D9E-0323-3776-1B1E-B38683EAD0D0}"/>
              </a:ext>
            </a:extLst>
          </p:cNvPr>
          <p:cNvSpPr>
            <a:spLocks noGrp="1"/>
          </p:cNvSpPr>
          <p:nvPr>
            <p:ph type="sldNum" sz="quarter" idx="12"/>
          </p:nvPr>
        </p:nvSpPr>
        <p:spPr/>
        <p:txBody>
          <a:bodyPr/>
          <a:lstStyle/>
          <a:p>
            <a:fld id="{4A11C4C7-E5DA-46AB-BADB-B2B83EB05BAE}" type="slidenum">
              <a:rPr lang="en-US" smtClean="0"/>
              <a:pPr/>
              <a:t>22</a:t>
            </a:fld>
            <a:endParaRPr lang="en-US" dirty="0"/>
          </a:p>
        </p:txBody>
      </p:sp>
      <p:sp>
        <p:nvSpPr>
          <p:cNvPr id="7" name="Content Placeholder 2">
            <a:extLst>
              <a:ext uri="{FF2B5EF4-FFF2-40B4-BE49-F238E27FC236}">
                <a16:creationId xmlns:a16="http://schemas.microsoft.com/office/drawing/2014/main" id="{5F0184E2-48A2-1BE4-F677-CA468D234352}"/>
              </a:ext>
            </a:extLst>
          </p:cNvPr>
          <p:cNvSpPr txBox="1">
            <a:spLocks/>
          </p:cNvSpPr>
          <p:nvPr/>
        </p:nvSpPr>
        <p:spPr>
          <a:xfrm>
            <a:off x="6191794" y="1814149"/>
            <a:ext cx="5162006" cy="4351338"/>
          </a:xfrm>
          <a:prstGeom prst="rect">
            <a:avLst/>
          </a:prstGeom>
          <a:solidFill>
            <a:schemeClr val="accent3">
              <a:lumMod val="20000"/>
              <a:lumOff val="80000"/>
            </a:schemeClr>
          </a:solidFill>
          <a:ln w="38100" cmpd="thickThin">
            <a:solidFill>
              <a:srgbClr val="002060"/>
            </a:solidFill>
          </a:ln>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akkal Majalla" panose="02000000000000000000" pitchFamily="2" charset="-78"/>
                <a:ea typeface="+mn-ea"/>
                <a:cs typeface="Sakkal Majalla" panose="02000000000000000000" pitchFamily="2" charset="-78"/>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akkal Majalla" panose="02000000000000000000" pitchFamily="2" charset="-78"/>
                <a:ea typeface="+mn-ea"/>
                <a:cs typeface="Sakkal Majalla" panose="02000000000000000000" pitchFamily="2" charset="-78"/>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akkal Majalla" panose="02000000000000000000" pitchFamily="2" charset="-78"/>
                <a:ea typeface="+mn-ea"/>
                <a:cs typeface="Sakkal Majalla" panose="02000000000000000000" pitchFamily="2" charset="-78"/>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200"/>
              </a:spcBef>
              <a:buNone/>
            </a:pPr>
            <a:r>
              <a:rPr lang="en-US" dirty="0"/>
              <a:t>$</a:t>
            </a:r>
            <a:r>
              <a:rPr lang="en-US" dirty="0" err="1"/>
              <a:t>sql</a:t>
            </a:r>
            <a:r>
              <a:rPr lang="en-US" dirty="0"/>
              <a:t> = "</a:t>
            </a:r>
            <a:r>
              <a:rPr lang="en-US" dirty="0">
                <a:solidFill>
                  <a:srgbClr val="0070C0"/>
                </a:solidFill>
              </a:rPr>
              <a:t>UPDATE </a:t>
            </a:r>
            <a:r>
              <a:rPr lang="en-US" dirty="0" err="1">
                <a:solidFill>
                  <a:srgbClr val="FF0000"/>
                </a:solidFill>
              </a:rPr>
              <a:t>MyGuests</a:t>
            </a:r>
            <a:r>
              <a:rPr lang="en-US" dirty="0">
                <a:solidFill>
                  <a:srgbClr val="0070C0"/>
                </a:solidFill>
              </a:rPr>
              <a:t> SET</a:t>
            </a:r>
            <a:r>
              <a:rPr lang="en-US" dirty="0"/>
              <a:t> </a:t>
            </a:r>
            <a:r>
              <a:rPr lang="en-US" dirty="0" err="1">
                <a:solidFill>
                  <a:srgbClr val="00B050"/>
                </a:solidFill>
              </a:rPr>
              <a:t>lastname</a:t>
            </a:r>
            <a:r>
              <a:rPr lang="en-US" dirty="0">
                <a:solidFill>
                  <a:srgbClr val="00B050"/>
                </a:solidFill>
              </a:rPr>
              <a:t>='Ahmad' </a:t>
            </a:r>
            <a:r>
              <a:rPr lang="en-US" dirty="0">
                <a:solidFill>
                  <a:srgbClr val="0070C0"/>
                </a:solidFill>
              </a:rPr>
              <a:t>WHERE</a:t>
            </a:r>
            <a:r>
              <a:rPr lang="en-US" dirty="0"/>
              <a:t> </a:t>
            </a:r>
            <a:r>
              <a:rPr lang="en-US" dirty="0">
                <a:solidFill>
                  <a:srgbClr val="00B050"/>
                </a:solidFill>
              </a:rPr>
              <a:t>id=2"</a:t>
            </a:r>
            <a:r>
              <a:rPr lang="en-US" dirty="0"/>
              <a:t>;</a:t>
            </a:r>
            <a:br>
              <a:rPr lang="en-US" dirty="0"/>
            </a:br>
            <a:br>
              <a:rPr lang="en-US" dirty="0"/>
            </a:br>
            <a:r>
              <a:rPr lang="en-US" dirty="0"/>
              <a:t>if ($conn-&gt;query($</a:t>
            </a:r>
            <a:r>
              <a:rPr lang="en-US" dirty="0" err="1"/>
              <a:t>sql</a:t>
            </a:r>
            <a:r>
              <a:rPr lang="en-US" dirty="0"/>
              <a:t>) === TRUE) {</a:t>
            </a:r>
            <a:br>
              <a:rPr lang="en-US" dirty="0"/>
            </a:br>
            <a:r>
              <a:rPr lang="en-US" dirty="0"/>
              <a:t>  echo "Record updated successfully";</a:t>
            </a:r>
            <a:br>
              <a:rPr lang="en-US" dirty="0"/>
            </a:br>
            <a:r>
              <a:rPr lang="en-US" dirty="0"/>
              <a:t>} else {</a:t>
            </a:r>
            <a:br>
              <a:rPr lang="en-US" dirty="0"/>
            </a:br>
            <a:r>
              <a:rPr lang="en-US" dirty="0"/>
              <a:t>  echo "Error updating record: " . $conn-&gt;error;</a:t>
            </a:r>
            <a:br>
              <a:rPr lang="en-US" dirty="0"/>
            </a:br>
            <a:r>
              <a:rPr lang="en-US" dirty="0"/>
              <a:t>}</a:t>
            </a:r>
          </a:p>
          <a:p>
            <a:pPr marL="0" indent="0">
              <a:spcBef>
                <a:spcPts val="200"/>
              </a:spcBef>
              <a:buNone/>
            </a:pPr>
            <a:r>
              <a:rPr lang="en-US" dirty="0"/>
              <a:t>////or</a:t>
            </a:r>
            <a:br>
              <a:rPr lang="en-US" dirty="0"/>
            </a:br>
            <a:r>
              <a:rPr lang="en-US" dirty="0"/>
              <a:t>$</a:t>
            </a:r>
            <a:r>
              <a:rPr lang="en-US" dirty="0" err="1"/>
              <a:t>sql</a:t>
            </a:r>
            <a:r>
              <a:rPr lang="en-US" dirty="0"/>
              <a:t> = "</a:t>
            </a:r>
            <a:r>
              <a:rPr lang="en-US" dirty="0">
                <a:solidFill>
                  <a:srgbClr val="0070C0"/>
                </a:solidFill>
              </a:rPr>
              <a:t>UPDATE </a:t>
            </a:r>
            <a:r>
              <a:rPr lang="en-US" dirty="0" err="1">
                <a:solidFill>
                  <a:srgbClr val="FF0000"/>
                </a:solidFill>
              </a:rPr>
              <a:t>MyGuests</a:t>
            </a:r>
            <a:r>
              <a:rPr lang="en-US" dirty="0">
                <a:solidFill>
                  <a:srgbClr val="0070C0"/>
                </a:solidFill>
              </a:rPr>
              <a:t> SET</a:t>
            </a:r>
            <a:r>
              <a:rPr lang="en-US" dirty="0"/>
              <a:t> </a:t>
            </a:r>
            <a:r>
              <a:rPr lang="en-US" dirty="0" err="1">
                <a:solidFill>
                  <a:srgbClr val="00B050"/>
                </a:solidFill>
              </a:rPr>
              <a:t>firstname</a:t>
            </a:r>
            <a:r>
              <a:rPr lang="en-US" dirty="0">
                <a:solidFill>
                  <a:srgbClr val="00B050"/>
                </a:solidFill>
              </a:rPr>
              <a:t>='Ahmad' </a:t>
            </a:r>
            <a:r>
              <a:rPr lang="en-US" dirty="0">
                <a:solidFill>
                  <a:srgbClr val="0070C0"/>
                </a:solidFill>
              </a:rPr>
              <a:t>WHERE</a:t>
            </a:r>
            <a:r>
              <a:rPr lang="en-US" dirty="0"/>
              <a:t> </a:t>
            </a:r>
            <a:r>
              <a:rPr lang="en-US" dirty="0">
                <a:solidFill>
                  <a:srgbClr val="00B050"/>
                </a:solidFill>
              </a:rPr>
              <a:t>id=2"</a:t>
            </a:r>
            <a:r>
              <a:rPr lang="en-US" dirty="0"/>
              <a:t>;</a:t>
            </a:r>
          </a:p>
          <a:p>
            <a:pPr marL="0" indent="0">
              <a:spcBef>
                <a:spcPts val="200"/>
              </a:spcBef>
              <a:buNone/>
            </a:pPr>
            <a:endParaRPr lang="en-US" dirty="0"/>
          </a:p>
          <a:p>
            <a:pPr marL="0" indent="0">
              <a:spcBef>
                <a:spcPts val="200"/>
              </a:spcBef>
              <a:buNone/>
            </a:pPr>
            <a:r>
              <a:rPr lang="en-US" dirty="0"/>
              <a:t>$del = $conn-&gt;query($</a:t>
            </a:r>
            <a:r>
              <a:rPr lang="en-US" dirty="0" err="1"/>
              <a:t>sql</a:t>
            </a:r>
            <a:r>
              <a:rPr lang="en-US" dirty="0"/>
              <a:t>);</a:t>
            </a:r>
          </a:p>
        </p:txBody>
      </p:sp>
    </p:spTree>
    <p:extLst>
      <p:ext uri="{BB962C8B-B14F-4D97-AF65-F5344CB8AC3E}">
        <p14:creationId xmlns:p14="http://schemas.microsoft.com/office/powerpoint/2010/main" val="47980512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additive="base">
                                        <p:cTn id="7"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anim calcmode="lin" valueType="num">
                                      <p:cBhvr additive="base">
                                        <p:cTn id="11"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wipe(down)">
                                      <p:cBhvr>
                                        <p:cTn id="17" dur="580">
                                          <p:stCondLst>
                                            <p:cond delay="0"/>
                                          </p:stCondLst>
                                        </p:cTn>
                                        <p:tgtEl>
                                          <p:spTgt spid="7">
                                            <p:txEl>
                                              <p:pRg st="3" end="3"/>
                                            </p:txEl>
                                          </p:spTgt>
                                        </p:tgtEl>
                                      </p:cBhvr>
                                    </p:animEffect>
                                    <p:anim calcmode="lin" valueType="num">
                                      <p:cBhvr>
                                        <p:cTn id="18" dur="1822" tmFilter="0,0; 0.14,0.36; 0.43,0.73; 0.71,0.91; 1.0,1.0">
                                          <p:stCondLst>
                                            <p:cond delay="0"/>
                                          </p:stCondLst>
                                        </p:cTn>
                                        <p:tgtEl>
                                          <p:spTgt spid="7">
                                            <p:txEl>
                                              <p:pRg st="3" end="3"/>
                                            </p:txEl>
                                          </p:spTgt>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7">
                                            <p:txEl>
                                              <p:pRg st="3" end="3"/>
                                            </p:txEl>
                                          </p:spTgt>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7">
                                            <p:txEl>
                                              <p:pRg st="3" end="3"/>
                                            </p:txEl>
                                          </p:spTgt>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7">
                                            <p:txEl>
                                              <p:pRg st="3" end="3"/>
                                            </p:txEl>
                                          </p:spTgt>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7">
                                            <p:txEl>
                                              <p:pRg st="3" end="3"/>
                                            </p:txEl>
                                          </p:spTgt>
                                        </p:tgtEl>
                                        <p:attrNameLst>
                                          <p:attrName>ppt_y</p:attrName>
                                        </p:attrNameLst>
                                      </p:cBhvr>
                                      <p:tavLst>
                                        <p:tav tm="0" fmla="#ppt_y-sin(pi*$)/81">
                                          <p:val>
                                            <p:fltVal val="0"/>
                                          </p:val>
                                        </p:tav>
                                        <p:tav tm="100000">
                                          <p:val>
                                            <p:fltVal val="1"/>
                                          </p:val>
                                        </p:tav>
                                      </p:tavLst>
                                    </p:anim>
                                    <p:animScale>
                                      <p:cBhvr>
                                        <p:cTn id="23" dur="26">
                                          <p:stCondLst>
                                            <p:cond delay="650"/>
                                          </p:stCondLst>
                                        </p:cTn>
                                        <p:tgtEl>
                                          <p:spTgt spid="7">
                                            <p:txEl>
                                              <p:pRg st="3" end="3"/>
                                            </p:txEl>
                                          </p:spTgt>
                                        </p:tgtEl>
                                      </p:cBhvr>
                                      <p:to x="100000" y="60000"/>
                                    </p:animScale>
                                    <p:animScale>
                                      <p:cBhvr>
                                        <p:cTn id="24" dur="166" decel="50000">
                                          <p:stCondLst>
                                            <p:cond delay="676"/>
                                          </p:stCondLst>
                                        </p:cTn>
                                        <p:tgtEl>
                                          <p:spTgt spid="7">
                                            <p:txEl>
                                              <p:pRg st="3" end="3"/>
                                            </p:txEl>
                                          </p:spTgt>
                                        </p:tgtEl>
                                      </p:cBhvr>
                                      <p:to x="100000" y="100000"/>
                                    </p:animScale>
                                    <p:animScale>
                                      <p:cBhvr>
                                        <p:cTn id="25" dur="26">
                                          <p:stCondLst>
                                            <p:cond delay="1312"/>
                                          </p:stCondLst>
                                        </p:cTn>
                                        <p:tgtEl>
                                          <p:spTgt spid="7">
                                            <p:txEl>
                                              <p:pRg st="3" end="3"/>
                                            </p:txEl>
                                          </p:spTgt>
                                        </p:tgtEl>
                                      </p:cBhvr>
                                      <p:to x="100000" y="80000"/>
                                    </p:animScale>
                                    <p:animScale>
                                      <p:cBhvr>
                                        <p:cTn id="26" dur="166" decel="50000">
                                          <p:stCondLst>
                                            <p:cond delay="1338"/>
                                          </p:stCondLst>
                                        </p:cTn>
                                        <p:tgtEl>
                                          <p:spTgt spid="7">
                                            <p:txEl>
                                              <p:pRg st="3" end="3"/>
                                            </p:txEl>
                                          </p:spTgt>
                                        </p:tgtEl>
                                      </p:cBhvr>
                                      <p:to x="100000" y="100000"/>
                                    </p:animScale>
                                    <p:animScale>
                                      <p:cBhvr>
                                        <p:cTn id="27" dur="26">
                                          <p:stCondLst>
                                            <p:cond delay="1642"/>
                                          </p:stCondLst>
                                        </p:cTn>
                                        <p:tgtEl>
                                          <p:spTgt spid="7">
                                            <p:txEl>
                                              <p:pRg st="3" end="3"/>
                                            </p:txEl>
                                          </p:spTgt>
                                        </p:tgtEl>
                                      </p:cBhvr>
                                      <p:to x="100000" y="90000"/>
                                    </p:animScale>
                                    <p:animScale>
                                      <p:cBhvr>
                                        <p:cTn id="28" dur="166" decel="50000">
                                          <p:stCondLst>
                                            <p:cond delay="1668"/>
                                          </p:stCondLst>
                                        </p:cTn>
                                        <p:tgtEl>
                                          <p:spTgt spid="7">
                                            <p:txEl>
                                              <p:pRg st="3" end="3"/>
                                            </p:txEl>
                                          </p:spTgt>
                                        </p:tgtEl>
                                      </p:cBhvr>
                                      <p:to x="100000" y="100000"/>
                                    </p:animScale>
                                    <p:animScale>
                                      <p:cBhvr>
                                        <p:cTn id="29" dur="26">
                                          <p:stCondLst>
                                            <p:cond delay="1808"/>
                                          </p:stCondLst>
                                        </p:cTn>
                                        <p:tgtEl>
                                          <p:spTgt spid="7">
                                            <p:txEl>
                                              <p:pRg st="3" end="3"/>
                                            </p:txEl>
                                          </p:spTgt>
                                        </p:tgtEl>
                                      </p:cBhvr>
                                      <p:to x="100000" y="95000"/>
                                    </p:animScale>
                                    <p:animScale>
                                      <p:cBhvr>
                                        <p:cTn id="30" dur="166" decel="50000">
                                          <p:stCondLst>
                                            <p:cond delay="1834"/>
                                          </p:stCondLst>
                                        </p:cTn>
                                        <p:tgtEl>
                                          <p:spTgt spid="7">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1E09A-A82F-7265-FE38-EF4CC29E0B6F}"/>
              </a:ext>
            </a:extLst>
          </p:cNvPr>
          <p:cNvSpPr>
            <a:spLocks noGrp="1"/>
          </p:cNvSpPr>
          <p:nvPr>
            <p:ph type="title"/>
          </p:nvPr>
        </p:nvSpPr>
        <p:spPr/>
        <p:txBody>
          <a:bodyPr/>
          <a:lstStyle/>
          <a:p>
            <a:r>
              <a:rPr lang="en-US" dirty="0"/>
              <a:t>MySQL Limit Data Selections</a:t>
            </a:r>
            <a:endParaRPr lang="ar-JO" dirty="0"/>
          </a:p>
        </p:txBody>
      </p:sp>
      <p:sp>
        <p:nvSpPr>
          <p:cNvPr id="3" name="Content Placeholder 2">
            <a:extLst>
              <a:ext uri="{FF2B5EF4-FFF2-40B4-BE49-F238E27FC236}">
                <a16:creationId xmlns:a16="http://schemas.microsoft.com/office/drawing/2014/main" id="{1ABF97CF-65FE-B374-9047-6119BF831F2A}"/>
              </a:ext>
            </a:extLst>
          </p:cNvPr>
          <p:cNvSpPr>
            <a:spLocks noGrp="1"/>
          </p:cNvSpPr>
          <p:nvPr>
            <p:ph idx="1"/>
          </p:nvPr>
        </p:nvSpPr>
        <p:spPr>
          <a:xfrm>
            <a:off x="838200" y="1825625"/>
            <a:ext cx="5257800" cy="4351338"/>
          </a:xfrm>
        </p:spPr>
        <p:txBody>
          <a:bodyPr>
            <a:normAutofit fontScale="92500" lnSpcReduction="10000"/>
          </a:bodyPr>
          <a:lstStyle/>
          <a:p>
            <a:r>
              <a:rPr lang="en-US" dirty="0"/>
              <a:t>Limit Data Selections From a MySQL Database</a:t>
            </a:r>
          </a:p>
          <a:p>
            <a:r>
              <a:rPr lang="en-US" dirty="0"/>
              <a:t>MySQL provides a LIMIT clause that is used to specify the number of records to return.</a:t>
            </a:r>
          </a:p>
          <a:p>
            <a:r>
              <a:rPr lang="en-US" dirty="0"/>
              <a:t>The LIMIT clause makes it easy to code multi page results or pagination with SQL, and is very useful on large tables. Returning a large number of records can impact on performance.</a:t>
            </a:r>
          </a:p>
          <a:p>
            <a:r>
              <a:rPr lang="en-US" dirty="0"/>
              <a:t>Assume we wish to select all records from 1 - 30 (inclusive) from a table called "Orders". The SQL query would then look like this:</a:t>
            </a:r>
            <a:br>
              <a:rPr lang="en-US" dirty="0"/>
            </a:br>
            <a:endParaRPr lang="en-US" dirty="0"/>
          </a:p>
          <a:p>
            <a:endParaRPr lang="en-US" dirty="0"/>
          </a:p>
          <a:p>
            <a:endParaRPr lang="en-US" dirty="0"/>
          </a:p>
        </p:txBody>
      </p:sp>
      <p:sp>
        <p:nvSpPr>
          <p:cNvPr id="4" name="Date Placeholder 3">
            <a:extLst>
              <a:ext uri="{FF2B5EF4-FFF2-40B4-BE49-F238E27FC236}">
                <a16:creationId xmlns:a16="http://schemas.microsoft.com/office/drawing/2014/main" id="{38F75452-E8A4-FF62-1094-497D46869211}"/>
              </a:ext>
            </a:extLst>
          </p:cNvPr>
          <p:cNvSpPr>
            <a:spLocks noGrp="1"/>
          </p:cNvSpPr>
          <p:nvPr>
            <p:ph type="dt" sz="half" idx="10"/>
          </p:nvPr>
        </p:nvSpPr>
        <p:spPr/>
        <p:txBody>
          <a:bodyPr/>
          <a:lstStyle/>
          <a:p>
            <a:r>
              <a:rPr lang="en-US"/>
              <a:t>1/9/2022</a:t>
            </a:r>
          </a:p>
        </p:txBody>
      </p:sp>
      <p:sp>
        <p:nvSpPr>
          <p:cNvPr id="5" name="Footer Placeholder 4">
            <a:extLst>
              <a:ext uri="{FF2B5EF4-FFF2-40B4-BE49-F238E27FC236}">
                <a16:creationId xmlns:a16="http://schemas.microsoft.com/office/drawing/2014/main" id="{CD046550-60BD-BDAD-818E-6FEE578BB4DD}"/>
              </a:ext>
            </a:extLst>
          </p:cNvPr>
          <p:cNvSpPr>
            <a:spLocks noGrp="1"/>
          </p:cNvSpPr>
          <p:nvPr>
            <p:ph type="ftr" sz="quarter" idx="11"/>
          </p:nvPr>
        </p:nvSpPr>
        <p:spPr/>
        <p:txBody>
          <a:bodyPr/>
          <a:lstStyle/>
          <a:p>
            <a:r>
              <a:rPr lang="en-US"/>
              <a:t>Dr. Ahmad AlSabhany – CS Dept | AlMaarif University College</a:t>
            </a:r>
            <a:endParaRPr lang="en-US" sz="1400" dirty="0"/>
          </a:p>
        </p:txBody>
      </p:sp>
      <p:sp>
        <p:nvSpPr>
          <p:cNvPr id="6" name="Slide Number Placeholder 5">
            <a:extLst>
              <a:ext uri="{FF2B5EF4-FFF2-40B4-BE49-F238E27FC236}">
                <a16:creationId xmlns:a16="http://schemas.microsoft.com/office/drawing/2014/main" id="{8C881D9E-0323-3776-1B1E-B38683EAD0D0}"/>
              </a:ext>
            </a:extLst>
          </p:cNvPr>
          <p:cNvSpPr>
            <a:spLocks noGrp="1"/>
          </p:cNvSpPr>
          <p:nvPr>
            <p:ph type="sldNum" sz="quarter" idx="12"/>
          </p:nvPr>
        </p:nvSpPr>
        <p:spPr/>
        <p:txBody>
          <a:bodyPr/>
          <a:lstStyle/>
          <a:p>
            <a:fld id="{4A11C4C7-E5DA-46AB-BADB-B2B83EB05BAE}" type="slidenum">
              <a:rPr lang="en-US" smtClean="0"/>
              <a:pPr/>
              <a:t>23</a:t>
            </a:fld>
            <a:endParaRPr lang="en-US" dirty="0"/>
          </a:p>
        </p:txBody>
      </p:sp>
      <p:sp>
        <p:nvSpPr>
          <p:cNvPr id="7" name="Content Placeholder 2">
            <a:extLst>
              <a:ext uri="{FF2B5EF4-FFF2-40B4-BE49-F238E27FC236}">
                <a16:creationId xmlns:a16="http://schemas.microsoft.com/office/drawing/2014/main" id="{5F0184E2-48A2-1BE4-F677-CA468D234352}"/>
              </a:ext>
            </a:extLst>
          </p:cNvPr>
          <p:cNvSpPr txBox="1">
            <a:spLocks/>
          </p:cNvSpPr>
          <p:nvPr/>
        </p:nvSpPr>
        <p:spPr>
          <a:xfrm>
            <a:off x="6191794" y="1814149"/>
            <a:ext cx="5162006" cy="4351338"/>
          </a:xfrm>
          <a:prstGeom prst="rect">
            <a:avLst/>
          </a:prstGeom>
          <a:solidFill>
            <a:schemeClr val="accent3">
              <a:lumMod val="20000"/>
              <a:lumOff val="80000"/>
            </a:schemeClr>
          </a:solidFill>
          <a:ln w="38100" cmpd="thickThin">
            <a:solidFill>
              <a:srgbClr val="00206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akkal Majalla" panose="02000000000000000000" pitchFamily="2" charset="-78"/>
                <a:ea typeface="+mn-ea"/>
                <a:cs typeface="Sakkal Majalla" panose="02000000000000000000" pitchFamily="2" charset="-78"/>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akkal Majalla" panose="02000000000000000000" pitchFamily="2" charset="-78"/>
                <a:ea typeface="+mn-ea"/>
                <a:cs typeface="Sakkal Majalla" panose="02000000000000000000" pitchFamily="2" charset="-78"/>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akkal Majalla" panose="02000000000000000000" pitchFamily="2" charset="-78"/>
                <a:ea typeface="+mn-ea"/>
                <a:cs typeface="Sakkal Majalla" panose="02000000000000000000" pitchFamily="2" charset="-78"/>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200"/>
              </a:spcBef>
              <a:buNone/>
            </a:pPr>
            <a:r>
              <a:rPr lang="en-US" dirty="0"/>
              <a:t>When the SQL query above is run, it will return the first 30 records.</a:t>
            </a:r>
          </a:p>
          <a:p>
            <a:pPr marL="0" indent="0">
              <a:spcBef>
                <a:spcPts val="200"/>
              </a:spcBef>
              <a:buNone/>
            </a:pPr>
            <a:r>
              <a:rPr lang="en-US" dirty="0"/>
              <a:t>$</a:t>
            </a:r>
            <a:r>
              <a:rPr lang="en-US" dirty="0" err="1"/>
              <a:t>sql</a:t>
            </a:r>
            <a:r>
              <a:rPr lang="en-US" dirty="0"/>
              <a:t> = "</a:t>
            </a:r>
            <a:r>
              <a:rPr lang="en-US" dirty="0">
                <a:solidFill>
                  <a:srgbClr val="0070C0"/>
                </a:solidFill>
              </a:rPr>
              <a:t>SELECT</a:t>
            </a:r>
            <a:r>
              <a:rPr lang="en-US" dirty="0"/>
              <a:t> * </a:t>
            </a:r>
            <a:r>
              <a:rPr lang="en-US" dirty="0">
                <a:solidFill>
                  <a:srgbClr val="0070C0"/>
                </a:solidFill>
              </a:rPr>
              <a:t>FROM</a:t>
            </a:r>
            <a:r>
              <a:rPr lang="en-US" dirty="0"/>
              <a:t> Orders </a:t>
            </a:r>
            <a:r>
              <a:rPr lang="en-US" dirty="0">
                <a:solidFill>
                  <a:srgbClr val="0070C0"/>
                </a:solidFill>
              </a:rPr>
              <a:t>LIMIT</a:t>
            </a:r>
            <a:r>
              <a:rPr lang="en-US" dirty="0"/>
              <a:t> 30";</a:t>
            </a:r>
          </a:p>
          <a:p>
            <a:pPr marL="0" indent="0">
              <a:spcBef>
                <a:spcPts val="200"/>
              </a:spcBef>
              <a:buNone/>
            </a:pPr>
            <a:endParaRPr lang="en-US" dirty="0"/>
          </a:p>
          <a:p>
            <a:pPr marL="0" indent="0">
              <a:spcBef>
                <a:spcPts val="200"/>
              </a:spcBef>
              <a:buNone/>
            </a:pPr>
            <a:r>
              <a:rPr lang="en-US" dirty="0"/>
              <a:t>The SQL query below says "return only 10 records, start on record 16 (OFFSET 15)":</a:t>
            </a:r>
          </a:p>
          <a:p>
            <a:pPr marL="0" indent="0">
              <a:spcBef>
                <a:spcPts val="200"/>
              </a:spcBef>
              <a:buNone/>
            </a:pPr>
            <a:r>
              <a:rPr lang="en-US" dirty="0"/>
              <a:t>$</a:t>
            </a:r>
            <a:r>
              <a:rPr lang="en-US" dirty="0" err="1"/>
              <a:t>sql</a:t>
            </a:r>
            <a:r>
              <a:rPr lang="en-US" dirty="0"/>
              <a:t> = "</a:t>
            </a:r>
            <a:r>
              <a:rPr lang="en-US" dirty="0">
                <a:solidFill>
                  <a:srgbClr val="0070C0"/>
                </a:solidFill>
              </a:rPr>
              <a:t>SELECT</a:t>
            </a:r>
            <a:r>
              <a:rPr lang="en-US" dirty="0"/>
              <a:t> * </a:t>
            </a:r>
            <a:r>
              <a:rPr lang="en-US" dirty="0">
                <a:solidFill>
                  <a:srgbClr val="0070C0"/>
                </a:solidFill>
              </a:rPr>
              <a:t>FROM</a:t>
            </a:r>
            <a:r>
              <a:rPr lang="en-US" dirty="0"/>
              <a:t> Orders </a:t>
            </a:r>
            <a:r>
              <a:rPr lang="en-US" dirty="0">
                <a:solidFill>
                  <a:srgbClr val="0070C0"/>
                </a:solidFill>
              </a:rPr>
              <a:t>LIMIT</a:t>
            </a:r>
            <a:r>
              <a:rPr lang="en-US" dirty="0"/>
              <a:t> 10 </a:t>
            </a:r>
            <a:r>
              <a:rPr lang="en-US" dirty="0">
                <a:solidFill>
                  <a:srgbClr val="0070C0"/>
                </a:solidFill>
              </a:rPr>
              <a:t>OFFSET</a:t>
            </a:r>
            <a:r>
              <a:rPr lang="en-US" dirty="0"/>
              <a:t> 15";</a:t>
            </a:r>
          </a:p>
          <a:p>
            <a:pPr marL="0" indent="0">
              <a:spcBef>
                <a:spcPts val="200"/>
              </a:spcBef>
              <a:buNone/>
            </a:pPr>
            <a:r>
              <a:rPr lang="en-US" dirty="0"/>
              <a:t>$</a:t>
            </a:r>
            <a:r>
              <a:rPr lang="en-US" dirty="0" err="1"/>
              <a:t>sql</a:t>
            </a:r>
            <a:r>
              <a:rPr lang="en-US" dirty="0"/>
              <a:t> = "</a:t>
            </a:r>
            <a:r>
              <a:rPr lang="en-US" dirty="0">
                <a:solidFill>
                  <a:srgbClr val="0070C0"/>
                </a:solidFill>
              </a:rPr>
              <a:t>SELECT</a:t>
            </a:r>
            <a:r>
              <a:rPr lang="en-US" dirty="0"/>
              <a:t> * </a:t>
            </a:r>
            <a:r>
              <a:rPr lang="en-US" dirty="0">
                <a:solidFill>
                  <a:srgbClr val="0070C0"/>
                </a:solidFill>
              </a:rPr>
              <a:t>FROM</a:t>
            </a:r>
            <a:r>
              <a:rPr lang="en-US" dirty="0"/>
              <a:t> Orders </a:t>
            </a:r>
            <a:r>
              <a:rPr lang="en-US" dirty="0">
                <a:solidFill>
                  <a:srgbClr val="0070C0"/>
                </a:solidFill>
              </a:rPr>
              <a:t>LIMIT</a:t>
            </a:r>
            <a:r>
              <a:rPr lang="en-US" dirty="0"/>
              <a:t> 15, 10";</a:t>
            </a:r>
          </a:p>
        </p:txBody>
      </p:sp>
    </p:spTree>
    <p:extLst>
      <p:ext uri="{BB962C8B-B14F-4D97-AF65-F5344CB8AC3E}">
        <p14:creationId xmlns:p14="http://schemas.microsoft.com/office/powerpoint/2010/main" val="96567464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 calcmode="lin" valueType="num">
                                      <p:cBhvr additive="base">
                                        <p:cTn id="1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 calcmode="lin" valueType="num">
                                      <p:cBhvr additive="base">
                                        <p:cTn id="17"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7">
                                            <p:txEl>
                                              <p:pRg st="4" end="4"/>
                                            </p:txEl>
                                          </p:spTgt>
                                        </p:tgtEl>
                                        <p:attrNameLst>
                                          <p:attrName>style.visibility</p:attrName>
                                        </p:attrNameLst>
                                      </p:cBhvr>
                                      <p:to>
                                        <p:strVal val="visible"/>
                                      </p:to>
                                    </p:set>
                                    <p:anim calcmode="lin" valueType="num">
                                      <p:cBhvr additive="base">
                                        <p:cTn id="2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7">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7">
                                            <p:txEl>
                                              <p:pRg st="5" end="5"/>
                                            </p:txEl>
                                          </p:spTgt>
                                        </p:tgtEl>
                                        <p:attrNameLst>
                                          <p:attrName>style.visibility</p:attrName>
                                        </p:attrNameLst>
                                      </p:cBhvr>
                                      <p:to>
                                        <p:strVal val="visible"/>
                                      </p:to>
                                    </p:set>
                                    <p:anim calcmode="lin" valueType="num">
                                      <p:cBhvr additive="base">
                                        <p:cTn id="25"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6DB690-D2CA-4783-B008-37B36C06CCD3}"/>
              </a:ext>
            </a:extLst>
          </p:cNvPr>
          <p:cNvSpPr>
            <a:spLocks noGrp="1"/>
          </p:cNvSpPr>
          <p:nvPr>
            <p:ph idx="1"/>
          </p:nvPr>
        </p:nvSpPr>
        <p:spPr>
          <a:xfrm>
            <a:off x="838200" y="949234"/>
            <a:ext cx="10515600" cy="5227729"/>
          </a:xfrm>
        </p:spPr>
        <p:txBody>
          <a:bodyPr anchor="ctr">
            <a:normAutofit/>
          </a:bodyPr>
          <a:lstStyle/>
          <a:p>
            <a:pPr marL="0" indent="0" algn="ctr">
              <a:buNone/>
            </a:pPr>
            <a:r>
              <a:rPr lang="en-US" sz="5400" dirty="0">
                <a:solidFill>
                  <a:srgbClr val="FF0000"/>
                </a:solidFill>
              </a:rPr>
              <a:t>Try it Yourself !</a:t>
            </a:r>
          </a:p>
          <a:p>
            <a:pPr marL="0" indent="0" algn="ctr">
              <a:buNone/>
            </a:pPr>
            <a:r>
              <a:rPr lang="en-US" sz="5400" dirty="0">
                <a:solidFill>
                  <a:srgbClr val="0070C0"/>
                </a:solidFill>
              </a:rPr>
              <a:t>alsabhany@uoa.edu.iq</a:t>
            </a:r>
          </a:p>
        </p:txBody>
      </p:sp>
      <p:sp>
        <p:nvSpPr>
          <p:cNvPr id="4" name="Date Placeholder 3">
            <a:extLst>
              <a:ext uri="{FF2B5EF4-FFF2-40B4-BE49-F238E27FC236}">
                <a16:creationId xmlns:a16="http://schemas.microsoft.com/office/drawing/2014/main" id="{1DCDB569-C780-4CE8-83D6-5783A7722FB3}"/>
              </a:ext>
            </a:extLst>
          </p:cNvPr>
          <p:cNvSpPr>
            <a:spLocks noGrp="1"/>
          </p:cNvSpPr>
          <p:nvPr>
            <p:ph type="dt" sz="half" idx="10"/>
          </p:nvPr>
        </p:nvSpPr>
        <p:spPr/>
        <p:txBody>
          <a:bodyPr/>
          <a:lstStyle/>
          <a:p>
            <a:r>
              <a:rPr lang="en-US"/>
              <a:t>1/9/2022</a:t>
            </a:r>
          </a:p>
        </p:txBody>
      </p:sp>
      <p:sp>
        <p:nvSpPr>
          <p:cNvPr id="5" name="Footer Placeholder 4">
            <a:extLst>
              <a:ext uri="{FF2B5EF4-FFF2-40B4-BE49-F238E27FC236}">
                <a16:creationId xmlns:a16="http://schemas.microsoft.com/office/drawing/2014/main" id="{1FCCFA7B-1835-4009-8513-D47851546FC8}"/>
              </a:ext>
            </a:extLst>
          </p:cNvPr>
          <p:cNvSpPr>
            <a:spLocks noGrp="1"/>
          </p:cNvSpPr>
          <p:nvPr>
            <p:ph type="ftr" sz="quarter" idx="11"/>
          </p:nvPr>
        </p:nvSpPr>
        <p:spPr/>
        <p:txBody>
          <a:bodyPr/>
          <a:lstStyle/>
          <a:p>
            <a:r>
              <a:rPr lang="en-US"/>
              <a:t>Dr. Ahmad AlSabhany – CS Dept | AlMaarif University College</a:t>
            </a:r>
            <a:endParaRPr lang="en-US" dirty="0"/>
          </a:p>
        </p:txBody>
      </p:sp>
      <p:sp>
        <p:nvSpPr>
          <p:cNvPr id="6" name="Slide Number Placeholder 5">
            <a:extLst>
              <a:ext uri="{FF2B5EF4-FFF2-40B4-BE49-F238E27FC236}">
                <a16:creationId xmlns:a16="http://schemas.microsoft.com/office/drawing/2014/main" id="{C5D384E9-6F34-4300-835D-C11D3F4741AC}"/>
              </a:ext>
            </a:extLst>
          </p:cNvPr>
          <p:cNvSpPr>
            <a:spLocks noGrp="1"/>
          </p:cNvSpPr>
          <p:nvPr>
            <p:ph type="sldNum" sz="quarter" idx="12"/>
          </p:nvPr>
        </p:nvSpPr>
        <p:spPr/>
        <p:txBody>
          <a:bodyPr/>
          <a:lstStyle/>
          <a:p>
            <a:fld id="{4A11C4C7-E5DA-46AB-BADB-B2B83EB05BAE}" type="slidenum">
              <a:rPr lang="en-US" smtClean="0"/>
              <a:pPr/>
              <a:t>24</a:t>
            </a:fld>
            <a:endParaRPr lang="en-US" dirty="0"/>
          </a:p>
        </p:txBody>
      </p:sp>
      <p:sp>
        <p:nvSpPr>
          <p:cNvPr id="7" name="TextBox 6">
            <a:extLst>
              <a:ext uri="{FF2B5EF4-FFF2-40B4-BE49-F238E27FC236}">
                <a16:creationId xmlns:a16="http://schemas.microsoft.com/office/drawing/2014/main" id="{FCBDFCD8-F795-2702-7082-455B804E0312}"/>
              </a:ext>
            </a:extLst>
          </p:cNvPr>
          <p:cNvSpPr txBox="1"/>
          <p:nvPr/>
        </p:nvSpPr>
        <p:spPr>
          <a:xfrm>
            <a:off x="2488474" y="5137422"/>
            <a:ext cx="7215051" cy="369332"/>
          </a:xfrm>
          <a:prstGeom prst="rect">
            <a:avLst/>
          </a:prstGeom>
          <a:noFill/>
        </p:spPr>
        <p:txBody>
          <a:bodyPr wrap="square" rtlCol="1">
            <a:spAutoFit/>
          </a:bodyPr>
          <a:lstStyle/>
          <a:p>
            <a:pPr algn="ctr"/>
            <a:r>
              <a:rPr lang="en-US" dirty="0"/>
              <a:t>Reference: </a:t>
            </a:r>
            <a:r>
              <a:rPr lang="en-US" dirty="0">
                <a:hlinkClick r:id="rId2"/>
              </a:rPr>
              <a:t>https://www.w3schools.com/php/php_mysql_intro.asp</a:t>
            </a:r>
            <a:endParaRPr lang="ar-JO" dirty="0"/>
          </a:p>
        </p:txBody>
      </p:sp>
    </p:spTree>
    <p:extLst>
      <p:ext uri="{BB962C8B-B14F-4D97-AF65-F5344CB8AC3E}">
        <p14:creationId xmlns:p14="http://schemas.microsoft.com/office/powerpoint/2010/main" val="289334942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CD451-3A02-570C-8275-DB4D5B635771}"/>
              </a:ext>
            </a:extLst>
          </p:cNvPr>
          <p:cNvSpPr>
            <a:spLocks noGrp="1"/>
          </p:cNvSpPr>
          <p:nvPr>
            <p:ph type="title"/>
          </p:nvPr>
        </p:nvSpPr>
        <p:spPr/>
        <p:txBody>
          <a:bodyPr/>
          <a:lstStyle/>
          <a:p>
            <a:r>
              <a:rPr lang="en-US" dirty="0"/>
              <a:t>What is MySQL?</a:t>
            </a:r>
            <a:endParaRPr lang="ar-JO" dirty="0"/>
          </a:p>
        </p:txBody>
      </p:sp>
      <p:sp>
        <p:nvSpPr>
          <p:cNvPr id="3" name="Content Placeholder 2">
            <a:extLst>
              <a:ext uri="{FF2B5EF4-FFF2-40B4-BE49-F238E27FC236}">
                <a16:creationId xmlns:a16="http://schemas.microsoft.com/office/drawing/2014/main" id="{B5440B2B-8034-B939-0EF8-F186AD291141}"/>
              </a:ext>
            </a:extLst>
          </p:cNvPr>
          <p:cNvSpPr>
            <a:spLocks noGrp="1"/>
          </p:cNvSpPr>
          <p:nvPr>
            <p:ph idx="1"/>
          </p:nvPr>
        </p:nvSpPr>
        <p:spPr/>
        <p:txBody>
          <a:bodyPr>
            <a:normAutofit lnSpcReduction="10000"/>
          </a:bodyPr>
          <a:lstStyle/>
          <a:p>
            <a:r>
              <a:rPr lang="en-US" dirty="0"/>
              <a:t>With PHP, you can connect to and manipulate databases.</a:t>
            </a:r>
          </a:p>
          <a:p>
            <a:r>
              <a:rPr lang="en-US" dirty="0"/>
              <a:t>MySQL is the most popular database system used with PHP.</a:t>
            </a:r>
          </a:p>
          <a:p>
            <a:r>
              <a:rPr lang="en-US" dirty="0"/>
              <a:t>About MySQL</a:t>
            </a:r>
          </a:p>
          <a:p>
            <a:pPr lvl="1"/>
            <a:r>
              <a:rPr lang="en-US" dirty="0"/>
              <a:t>MySQL is a database system used on the web</a:t>
            </a:r>
          </a:p>
          <a:p>
            <a:pPr lvl="1"/>
            <a:r>
              <a:rPr lang="en-US" dirty="0"/>
              <a:t>MySQL is a database system that runs on a server</a:t>
            </a:r>
          </a:p>
          <a:p>
            <a:pPr lvl="1"/>
            <a:r>
              <a:rPr lang="en-US" dirty="0"/>
              <a:t>MySQL is ideal for both small and large applications</a:t>
            </a:r>
          </a:p>
          <a:p>
            <a:pPr lvl="1"/>
            <a:r>
              <a:rPr lang="en-US" dirty="0"/>
              <a:t>MySQL is very fast, reliable, and easy to use</a:t>
            </a:r>
          </a:p>
          <a:p>
            <a:pPr lvl="1"/>
            <a:r>
              <a:rPr lang="en-US" dirty="0"/>
              <a:t>MySQL uses standard SQL</a:t>
            </a:r>
          </a:p>
          <a:p>
            <a:pPr lvl="1"/>
            <a:r>
              <a:rPr lang="en-US" dirty="0"/>
              <a:t>MySQL is free to download and use</a:t>
            </a:r>
          </a:p>
          <a:p>
            <a:r>
              <a:rPr lang="en-US" dirty="0"/>
              <a:t>The data in a MySQL database are stored in tables. A table is a collection of related data, and it consists of columns and rows.</a:t>
            </a:r>
          </a:p>
          <a:p>
            <a:pPr lvl="1"/>
            <a:endParaRPr lang="ar-JO" dirty="0"/>
          </a:p>
        </p:txBody>
      </p:sp>
      <p:sp>
        <p:nvSpPr>
          <p:cNvPr id="4" name="Date Placeholder 3">
            <a:extLst>
              <a:ext uri="{FF2B5EF4-FFF2-40B4-BE49-F238E27FC236}">
                <a16:creationId xmlns:a16="http://schemas.microsoft.com/office/drawing/2014/main" id="{093F5BC8-57E5-C5FF-4F24-C4FE65306C82}"/>
              </a:ext>
            </a:extLst>
          </p:cNvPr>
          <p:cNvSpPr>
            <a:spLocks noGrp="1"/>
          </p:cNvSpPr>
          <p:nvPr>
            <p:ph type="dt" sz="half" idx="10"/>
          </p:nvPr>
        </p:nvSpPr>
        <p:spPr/>
        <p:txBody>
          <a:bodyPr/>
          <a:lstStyle/>
          <a:p>
            <a:r>
              <a:rPr lang="en-US"/>
              <a:t>1/9/2022</a:t>
            </a:r>
          </a:p>
        </p:txBody>
      </p:sp>
      <p:sp>
        <p:nvSpPr>
          <p:cNvPr id="5" name="Footer Placeholder 4">
            <a:extLst>
              <a:ext uri="{FF2B5EF4-FFF2-40B4-BE49-F238E27FC236}">
                <a16:creationId xmlns:a16="http://schemas.microsoft.com/office/drawing/2014/main" id="{D8FEC28A-D80A-890F-5D34-2CEEC68F253A}"/>
              </a:ext>
            </a:extLst>
          </p:cNvPr>
          <p:cNvSpPr>
            <a:spLocks noGrp="1"/>
          </p:cNvSpPr>
          <p:nvPr>
            <p:ph type="ftr" sz="quarter" idx="11"/>
          </p:nvPr>
        </p:nvSpPr>
        <p:spPr/>
        <p:txBody>
          <a:bodyPr/>
          <a:lstStyle/>
          <a:p>
            <a:r>
              <a:rPr lang="en-US"/>
              <a:t>Dr. Ahmad AlSabhany – CS Dept | AlMaarif University College</a:t>
            </a:r>
            <a:endParaRPr lang="en-US" sz="1400" dirty="0"/>
          </a:p>
        </p:txBody>
      </p:sp>
      <p:sp>
        <p:nvSpPr>
          <p:cNvPr id="6" name="Slide Number Placeholder 5">
            <a:extLst>
              <a:ext uri="{FF2B5EF4-FFF2-40B4-BE49-F238E27FC236}">
                <a16:creationId xmlns:a16="http://schemas.microsoft.com/office/drawing/2014/main" id="{06F4CF9E-C969-712E-89E2-BA140C21DEB0}"/>
              </a:ext>
            </a:extLst>
          </p:cNvPr>
          <p:cNvSpPr>
            <a:spLocks noGrp="1"/>
          </p:cNvSpPr>
          <p:nvPr>
            <p:ph type="sldNum" sz="quarter" idx="12"/>
          </p:nvPr>
        </p:nvSpPr>
        <p:spPr/>
        <p:txBody>
          <a:bodyPr/>
          <a:lstStyle/>
          <a:p>
            <a:fld id="{4A11C4C7-E5DA-46AB-BADB-B2B83EB05BAE}" type="slidenum">
              <a:rPr lang="en-US" smtClean="0"/>
              <a:pPr/>
              <a:t>3</a:t>
            </a:fld>
            <a:endParaRPr lang="en-US" dirty="0"/>
          </a:p>
        </p:txBody>
      </p:sp>
    </p:spTree>
    <p:extLst>
      <p:ext uri="{BB962C8B-B14F-4D97-AF65-F5344CB8AC3E}">
        <p14:creationId xmlns:p14="http://schemas.microsoft.com/office/powerpoint/2010/main" val="51571195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717AA-DD86-9562-2EC3-F1D499504EA9}"/>
              </a:ext>
            </a:extLst>
          </p:cNvPr>
          <p:cNvSpPr>
            <a:spLocks noGrp="1"/>
          </p:cNvSpPr>
          <p:nvPr>
            <p:ph type="title"/>
          </p:nvPr>
        </p:nvSpPr>
        <p:spPr/>
        <p:txBody>
          <a:bodyPr/>
          <a:lstStyle/>
          <a:p>
            <a:r>
              <a:rPr lang="en-US" dirty="0"/>
              <a:t>Open a Connection to MySQL</a:t>
            </a:r>
          </a:p>
        </p:txBody>
      </p:sp>
      <p:sp>
        <p:nvSpPr>
          <p:cNvPr id="3" name="Content Placeholder 2">
            <a:extLst>
              <a:ext uri="{FF2B5EF4-FFF2-40B4-BE49-F238E27FC236}">
                <a16:creationId xmlns:a16="http://schemas.microsoft.com/office/drawing/2014/main" id="{112BF250-3974-7E4C-F990-B871E5031B9B}"/>
              </a:ext>
            </a:extLst>
          </p:cNvPr>
          <p:cNvSpPr>
            <a:spLocks noGrp="1"/>
          </p:cNvSpPr>
          <p:nvPr>
            <p:ph idx="1"/>
          </p:nvPr>
        </p:nvSpPr>
        <p:spPr>
          <a:xfrm>
            <a:off x="838200" y="1825625"/>
            <a:ext cx="5188131" cy="4351338"/>
          </a:xfrm>
        </p:spPr>
        <p:txBody>
          <a:bodyPr>
            <a:normAutofit/>
          </a:bodyPr>
          <a:lstStyle/>
          <a:p>
            <a:r>
              <a:rPr lang="en-US" dirty="0"/>
              <a:t>Open a Connection to MySQL</a:t>
            </a:r>
          </a:p>
          <a:p>
            <a:r>
              <a:rPr lang="en-US" dirty="0"/>
              <a:t>Before we can access data in the MySQL database, we need to be able to connect to the server:</a:t>
            </a:r>
          </a:p>
          <a:p>
            <a:pPr lvl="1"/>
            <a:endParaRPr lang="en-US" dirty="0"/>
          </a:p>
          <a:p>
            <a:endParaRPr lang="en-US" dirty="0"/>
          </a:p>
          <a:p>
            <a:endParaRPr lang="en-US" dirty="0"/>
          </a:p>
        </p:txBody>
      </p:sp>
      <p:sp>
        <p:nvSpPr>
          <p:cNvPr id="4" name="Date Placeholder 3">
            <a:extLst>
              <a:ext uri="{FF2B5EF4-FFF2-40B4-BE49-F238E27FC236}">
                <a16:creationId xmlns:a16="http://schemas.microsoft.com/office/drawing/2014/main" id="{FABD42D8-59CC-6FC9-E0E0-8ED7ADE66BE3}"/>
              </a:ext>
            </a:extLst>
          </p:cNvPr>
          <p:cNvSpPr>
            <a:spLocks noGrp="1"/>
          </p:cNvSpPr>
          <p:nvPr>
            <p:ph type="dt" sz="half" idx="10"/>
          </p:nvPr>
        </p:nvSpPr>
        <p:spPr/>
        <p:txBody>
          <a:bodyPr/>
          <a:lstStyle/>
          <a:p>
            <a:r>
              <a:rPr lang="en-US"/>
              <a:t>1/9/2022</a:t>
            </a:r>
          </a:p>
        </p:txBody>
      </p:sp>
      <p:sp>
        <p:nvSpPr>
          <p:cNvPr id="5" name="Footer Placeholder 4">
            <a:extLst>
              <a:ext uri="{FF2B5EF4-FFF2-40B4-BE49-F238E27FC236}">
                <a16:creationId xmlns:a16="http://schemas.microsoft.com/office/drawing/2014/main" id="{9950F104-DC45-0454-3362-F9685E1ECB7E}"/>
              </a:ext>
            </a:extLst>
          </p:cNvPr>
          <p:cNvSpPr>
            <a:spLocks noGrp="1"/>
          </p:cNvSpPr>
          <p:nvPr>
            <p:ph type="ftr" sz="quarter" idx="11"/>
          </p:nvPr>
        </p:nvSpPr>
        <p:spPr/>
        <p:txBody>
          <a:bodyPr/>
          <a:lstStyle/>
          <a:p>
            <a:r>
              <a:rPr lang="en-US"/>
              <a:t>Dr. Ahmad AlSabhany – CS Dept | AlMaarif University College</a:t>
            </a:r>
            <a:endParaRPr lang="en-US" sz="1400" dirty="0"/>
          </a:p>
        </p:txBody>
      </p:sp>
      <p:sp>
        <p:nvSpPr>
          <p:cNvPr id="6" name="Slide Number Placeholder 5">
            <a:extLst>
              <a:ext uri="{FF2B5EF4-FFF2-40B4-BE49-F238E27FC236}">
                <a16:creationId xmlns:a16="http://schemas.microsoft.com/office/drawing/2014/main" id="{A21D97ED-8F25-943C-C886-FB424C32771E}"/>
              </a:ext>
            </a:extLst>
          </p:cNvPr>
          <p:cNvSpPr>
            <a:spLocks noGrp="1"/>
          </p:cNvSpPr>
          <p:nvPr>
            <p:ph type="sldNum" sz="quarter" idx="12"/>
          </p:nvPr>
        </p:nvSpPr>
        <p:spPr/>
        <p:txBody>
          <a:bodyPr/>
          <a:lstStyle/>
          <a:p>
            <a:fld id="{4A11C4C7-E5DA-46AB-BADB-B2B83EB05BAE}" type="slidenum">
              <a:rPr lang="en-US" smtClean="0"/>
              <a:pPr/>
              <a:t>4</a:t>
            </a:fld>
            <a:endParaRPr lang="en-US" dirty="0"/>
          </a:p>
        </p:txBody>
      </p:sp>
      <p:sp>
        <p:nvSpPr>
          <p:cNvPr id="7" name="Content Placeholder 2">
            <a:extLst>
              <a:ext uri="{FF2B5EF4-FFF2-40B4-BE49-F238E27FC236}">
                <a16:creationId xmlns:a16="http://schemas.microsoft.com/office/drawing/2014/main" id="{919D35EF-68DB-3F7D-1C6D-B536D05E4C32}"/>
              </a:ext>
            </a:extLst>
          </p:cNvPr>
          <p:cNvSpPr txBox="1">
            <a:spLocks/>
          </p:cNvSpPr>
          <p:nvPr/>
        </p:nvSpPr>
        <p:spPr>
          <a:xfrm>
            <a:off x="6165669" y="1828256"/>
            <a:ext cx="5188131" cy="4351338"/>
          </a:xfrm>
          <a:prstGeom prst="rect">
            <a:avLst/>
          </a:prstGeom>
          <a:solidFill>
            <a:schemeClr val="accent3">
              <a:lumMod val="20000"/>
              <a:lumOff val="80000"/>
            </a:schemeClr>
          </a:solidFill>
          <a:ln w="38100" cmpd="thickThin">
            <a:solidFill>
              <a:srgbClr val="002060"/>
            </a:solidFill>
          </a:ln>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akkal Majalla" panose="02000000000000000000" pitchFamily="2" charset="-78"/>
                <a:ea typeface="+mn-ea"/>
                <a:cs typeface="Sakkal Majalla" panose="02000000000000000000" pitchFamily="2" charset="-78"/>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akkal Majalla" panose="02000000000000000000" pitchFamily="2" charset="-78"/>
                <a:ea typeface="+mn-ea"/>
                <a:cs typeface="Sakkal Majalla" panose="02000000000000000000" pitchFamily="2" charset="-78"/>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akkal Majalla" panose="02000000000000000000" pitchFamily="2" charset="-78"/>
                <a:ea typeface="+mn-ea"/>
                <a:cs typeface="Sakkal Majalla" panose="02000000000000000000" pitchFamily="2" charset="-78"/>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200"/>
              </a:spcBef>
              <a:buNone/>
            </a:pPr>
            <a:r>
              <a:rPr lang="en-US" dirty="0"/>
              <a:t>&lt;?</a:t>
            </a:r>
            <a:r>
              <a:rPr lang="en-US" dirty="0" err="1"/>
              <a:t>php</a:t>
            </a:r>
            <a:endParaRPr lang="en-US" dirty="0"/>
          </a:p>
          <a:p>
            <a:pPr marL="0" indent="0">
              <a:spcBef>
                <a:spcPts val="200"/>
              </a:spcBef>
              <a:buNone/>
            </a:pPr>
            <a:r>
              <a:rPr lang="en-US" dirty="0">
                <a:solidFill>
                  <a:srgbClr val="7030A0"/>
                </a:solidFill>
              </a:rPr>
              <a:t>$</a:t>
            </a:r>
            <a:r>
              <a:rPr lang="en-US" dirty="0" err="1">
                <a:solidFill>
                  <a:srgbClr val="7030A0"/>
                </a:solidFill>
              </a:rPr>
              <a:t>servername</a:t>
            </a:r>
            <a:r>
              <a:rPr lang="en-US" dirty="0">
                <a:solidFill>
                  <a:srgbClr val="7030A0"/>
                </a:solidFill>
              </a:rPr>
              <a:t> = "localhost";</a:t>
            </a:r>
          </a:p>
          <a:p>
            <a:pPr marL="0" indent="0">
              <a:spcBef>
                <a:spcPts val="200"/>
              </a:spcBef>
              <a:buNone/>
            </a:pPr>
            <a:r>
              <a:rPr lang="en-US" dirty="0">
                <a:solidFill>
                  <a:srgbClr val="7030A0"/>
                </a:solidFill>
              </a:rPr>
              <a:t>$username = "username";</a:t>
            </a:r>
          </a:p>
          <a:p>
            <a:pPr marL="0" indent="0">
              <a:spcBef>
                <a:spcPts val="200"/>
              </a:spcBef>
              <a:buNone/>
            </a:pPr>
            <a:r>
              <a:rPr lang="en-US" dirty="0">
                <a:solidFill>
                  <a:srgbClr val="7030A0"/>
                </a:solidFill>
              </a:rPr>
              <a:t>$password = "password";</a:t>
            </a:r>
          </a:p>
          <a:p>
            <a:pPr marL="0" indent="0">
              <a:spcBef>
                <a:spcPts val="200"/>
              </a:spcBef>
              <a:buNone/>
            </a:pPr>
            <a:endParaRPr lang="en-US" dirty="0"/>
          </a:p>
          <a:p>
            <a:pPr marL="0" indent="0">
              <a:spcBef>
                <a:spcPts val="200"/>
              </a:spcBef>
              <a:buNone/>
            </a:pPr>
            <a:r>
              <a:rPr lang="en-US" dirty="0"/>
              <a:t>// Create connection</a:t>
            </a:r>
          </a:p>
          <a:p>
            <a:pPr marL="0" indent="0">
              <a:spcBef>
                <a:spcPts val="200"/>
              </a:spcBef>
              <a:buNone/>
            </a:pPr>
            <a:r>
              <a:rPr lang="en-US" dirty="0">
                <a:solidFill>
                  <a:srgbClr val="7030A0"/>
                </a:solidFill>
              </a:rPr>
              <a:t>$conn </a:t>
            </a:r>
            <a:r>
              <a:rPr lang="en-US" dirty="0"/>
              <a:t>= </a:t>
            </a:r>
            <a:r>
              <a:rPr lang="en-US" dirty="0">
                <a:solidFill>
                  <a:schemeClr val="accent1"/>
                </a:solidFill>
              </a:rPr>
              <a:t>new</a:t>
            </a:r>
            <a:r>
              <a:rPr lang="en-US" dirty="0"/>
              <a:t> </a:t>
            </a:r>
            <a:r>
              <a:rPr lang="en-US" dirty="0" err="1">
                <a:solidFill>
                  <a:srgbClr val="FF0000"/>
                </a:solidFill>
              </a:rPr>
              <a:t>mysqli</a:t>
            </a:r>
            <a:r>
              <a:rPr lang="en-US" dirty="0"/>
              <a:t>(</a:t>
            </a:r>
            <a:r>
              <a:rPr lang="en-US" dirty="0">
                <a:solidFill>
                  <a:srgbClr val="7030A0"/>
                </a:solidFill>
              </a:rPr>
              <a:t>$</a:t>
            </a:r>
            <a:r>
              <a:rPr lang="en-US" dirty="0" err="1">
                <a:solidFill>
                  <a:srgbClr val="7030A0"/>
                </a:solidFill>
              </a:rPr>
              <a:t>servername</a:t>
            </a:r>
            <a:r>
              <a:rPr lang="en-US" dirty="0">
                <a:solidFill>
                  <a:srgbClr val="7030A0"/>
                </a:solidFill>
              </a:rPr>
              <a:t>, $username, $password</a:t>
            </a:r>
            <a:r>
              <a:rPr lang="en-US" dirty="0"/>
              <a:t>);</a:t>
            </a:r>
          </a:p>
          <a:p>
            <a:pPr marL="0" indent="0">
              <a:spcBef>
                <a:spcPts val="200"/>
              </a:spcBef>
              <a:buNone/>
            </a:pPr>
            <a:endParaRPr lang="en-US" dirty="0"/>
          </a:p>
          <a:p>
            <a:pPr marL="0" indent="0">
              <a:spcBef>
                <a:spcPts val="200"/>
              </a:spcBef>
              <a:buNone/>
            </a:pPr>
            <a:r>
              <a:rPr lang="en-US" dirty="0"/>
              <a:t>// Check connection</a:t>
            </a:r>
          </a:p>
          <a:p>
            <a:pPr marL="0" indent="0">
              <a:spcBef>
                <a:spcPts val="200"/>
              </a:spcBef>
              <a:buNone/>
            </a:pPr>
            <a:r>
              <a:rPr lang="en-US" dirty="0"/>
              <a:t>if ($conn-&gt;</a:t>
            </a:r>
            <a:r>
              <a:rPr lang="en-US" dirty="0" err="1"/>
              <a:t>connect_error</a:t>
            </a:r>
            <a:r>
              <a:rPr lang="en-US" dirty="0"/>
              <a:t>) {</a:t>
            </a:r>
          </a:p>
          <a:p>
            <a:pPr marL="0" indent="0">
              <a:spcBef>
                <a:spcPts val="200"/>
              </a:spcBef>
              <a:buNone/>
            </a:pPr>
            <a:r>
              <a:rPr lang="en-US" dirty="0"/>
              <a:t>  die("Connection failed: " . $conn-&gt;</a:t>
            </a:r>
            <a:r>
              <a:rPr lang="en-US" dirty="0" err="1"/>
              <a:t>connect_error</a:t>
            </a:r>
            <a:r>
              <a:rPr lang="en-US" dirty="0"/>
              <a:t>);</a:t>
            </a:r>
          </a:p>
          <a:p>
            <a:pPr marL="0" indent="0">
              <a:spcBef>
                <a:spcPts val="200"/>
              </a:spcBef>
              <a:buNone/>
            </a:pPr>
            <a:r>
              <a:rPr lang="en-US" dirty="0"/>
              <a:t>}</a:t>
            </a:r>
          </a:p>
          <a:p>
            <a:pPr marL="0" indent="0">
              <a:spcBef>
                <a:spcPts val="200"/>
              </a:spcBef>
              <a:buNone/>
            </a:pPr>
            <a:r>
              <a:rPr lang="en-US" dirty="0"/>
              <a:t>echo "Connected successfully";</a:t>
            </a:r>
          </a:p>
          <a:p>
            <a:pPr marL="0" indent="0">
              <a:spcBef>
                <a:spcPts val="200"/>
              </a:spcBef>
              <a:buNone/>
            </a:pPr>
            <a:r>
              <a:rPr lang="en-US" dirty="0"/>
              <a:t>?&gt;</a:t>
            </a:r>
            <a:endParaRPr lang="ar-JO" dirty="0"/>
          </a:p>
        </p:txBody>
      </p:sp>
    </p:spTree>
    <p:extLst>
      <p:ext uri="{BB962C8B-B14F-4D97-AF65-F5344CB8AC3E}">
        <p14:creationId xmlns:p14="http://schemas.microsoft.com/office/powerpoint/2010/main" val="77965104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717AA-DD86-9562-2EC3-F1D499504EA9}"/>
              </a:ext>
            </a:extLst>
          </p:cNvPr>
          <p:cNvSpPr>
            <a:spLocks noGrp="1"/>
          </p:cNvSpPr>
          <p:nvPr>
            <p:ph type="title"/>
          </p:nvPr>
        </p:nvSpPr>
        <p:spPr/>
        <p:txBody>
          <a:bodyPr/>
          <a:lstStyle/>
          <a:p>
            <a:r>
              <a:rPr lang="en-US" dirty="0"/>
              <a:t>Close the Connection</a:t>
            </a:r>
            <a:endParaRPr lang="ar-JO" dirty="0"/>
          </a:p>
        </p:txBody>
      </p:sp>
      <p:sp>
        <p:nvSpPr>
          <p:cNvPr id="3" name="Content Placeholder 2">
            <a:extLst>
              <a:ext uri="{FF2B5EF4-FFF2-40B4-BE49-F238E27FC236}">
                <a16:creationId xmlns:a16="http://schemas.microsoft.com/office/drawing/2014/main" id="{112BF250-3974-7E4C-F990-B871E5031B9B}"/>
              </a:ext>
            </a:extLst>
          </p:cNvPr>
          <p:cNvSpPr>
            <a:spLocks noGrp="1"/>
          </p:cNvSpPr>
          <p:nvPr>
            <p:ph idx="1"/>
          </p:nvPr>
        </p:nvSpPr>
        <p:spPr>
          <a:xfrm>
            <a:off x="838200" y="1825625"/>
            <a:ext cx="5188131" cy="4351338"/>
          </a:xfrm>
        </p:spPr>
        <p:txBody>
          <a:bodyPr>
            <a:normAutofit/>
          </a:bodyPr>
          <a:lstStyle/>
          <a:p>
            <a:r>
              <a:rPr lang="en-US" dirty="0"/>
              <a:t>The connection will be closed automatically when the script ends. To close the connection before, use the following:</a:t>
            </a:r>
          </a:p>
          <a:p>
            <a:endParaRPr lang="en-US" dirty="0"/>
          </a:p>
          <a:p>
            <a:r>
              <a:rPr lang="en-US" dirty="0">
                <a:solidFill>
                  <a:schemeClr val="accent1"/>
                </a:solidFill>
              </a:rPr>
              <a:t>$conn-&gt;close();</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FABD42D8-59CC-6FC9-E0E0-8ED7ADE66BE3}"/>
              </a:ext>
            </a:extLst>
          </p:cNvPr>
          <p:cNvSpPr>
            <a:spLocks noGrp="1"/>
          </p:cNvSpPr>
          <p:nvPr>
            <p:ph type="dt" sz="half" idx="10"/>
          </p:nvPr>
        </p:nvSpPr>
        <p:spPr/>
        <p:txBody>
          <a:bodyPr/>
          <a:lstStyle/>
          <a:p>
            <a:r>
              <a:rPr lang="en-US"/>
              <a:t>1/9/2022</a:t>
            </a:r>
          </a:p>
        </p:txBody>
      </p:sp>
      <p:sp>
        <p:nvSpPr>
          <p:cNvPr id="5" name="Footer Placeholder 4">
            <a:extLst>
              <a:ext uri="{FF2B5EF4-FFF2-40B4-BE49-F238E27FC236}">
                <a16:creationId xmlns:a16="http://schemas.microsoft.com/office/drawing/2014/main" id="{9950F104-DC45-0454-3362-F9685E1ECB7E}"/>
              </a:ext>
            </a:extLst>
          </p:cNvPr>
          <p:cNvSpPr>
            <a:spLocks noGrp="1"/>
          </p:cNvSpPr>
          <p:nvPr>
            <p:ph type="ftr" sz="quarter" idx="11"/>
          </p:nvPr>
        </p:nvSpPr>
        <p:spPr/>
        <p:txBody>
          <a:bodyPr/>
          <a:lstStyle/>
          <a:p>
            <a:r>
              <a:rPr lang="en-US"/>
              <a:t>Dr. Ahmad AlSabhany – CS Dept | AlMaarif University College</a:t>
            </a:r>
            <a:endParaRPr lang="en-US" sz="1400" dirty="0"/>
          </a:p>
        </p:txBody>
      </p:sp>
      <p:sp>
        <p:nvSpPr>
          <p:cNvPr id="6" name="Slide Number Placeholder 5">
            <a:extLst>
              <a:ext uri="{FF2B5EF4-FFF2-40B4-BE49-F238E27FC236}">
                <a16:creationId xmlns:a16="http://schemas.microsoft.com/office/drawing/2014/main" id="{A21D97ED-8F25-943C-C886-FB424C32771E}"/>
              </a:ext>
            </a:extLst>
          </p:cNvPr>
          <p:cNvSpPr>
            <a:spLocks noGrp="1"/>
          </p:cNvSpPr>
          <p:nvPr>
            <p:ph type="sldNum" sz="quarter" idx="12"/>
          </p:nvPr>
        </p:nvSpPr>
        <p:spPr/>
        <p:txBody>
          <a:bodyPr/>
          <a:lstStyle/>
          <a:p>
            <a:fld id="{4A11C4C7-E5DA-46AB-BADB-B2B83EB05BAE}" type="slidenum">
              <a:rPr lang="en-US" smtClean="0"/>
              <a:pPr/>
              <a:t>5</a:t>
            </a:fld>
            <a:endParaRPr lang="en-US" dirty="0"/>
          </a:p>
        </p:txBody>
      </p:sp>
      <p:sp>
        <p:nvSpPr>
          <p:cNvPr id="7" name="Content Placeholder 2">
            <a:extLst>
              <a:ext uri="{FF2B5EF4-FFF2-40B4-BE49-F238E27FC236}">
                <a16:creationId xmlns:a16="http://schemas.microsoft.com/office/drawing/2014/main" id="{919D35EF-68DB-3F7D-1C6D-B536D05E4C32}"/>
              </a:ext>
            </a:extLst>
          </p:cNvPr>
          <p:cNvSpPr txBox="1">
            <a:spLocks/>
          </p:cNvSpPr>
          <p:nvPr/>
        </p:nvSpPr>
        <p:spPr>
          <a:xfrm>
            <a:off x="6165669" y="1828256"/>
            <a:ext cx="5188131" cy="4351338"/>
          </a:xfrm>
          <a:prstGeom prst="rect">
            <a:avLst/>
          </a:prstGeom>
          <a:solidFill>
            <a:schemeClr val="accent3">
              <a:lumMod val="20000"/>
              <a:lumOff val="80000"/>
            </a:schemeClr>
          </a:solidFill>
          <a:ln w="38100" cmpd="thickThin">
            <a:solidFill>
              <a:srgbClr val="002060"/>
            </a:solidFill>
          </a:ln>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akkal Majalla" panose="02000000000000000000" pitchFamily="2" charset="-78"/>
                <a:ea typeface="+mn-ea"/>
                <a:cs typeface="Sakkal Majalla" panose="02000000000000000000" pitchFamily="2" charset="-78"/>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akkal Majalla" panose="02000000000000000000" pitchFamily="2" charset="-78"/>
                <a:ea typeface="+mn-ea"/>
                <a:cs typeface="Sakkal Majalla" panose="02000000000000000000" pitchFamily="2" charset="-78"/>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akkal Majalla" panose="02000000000000000000" pitchFamily="2" charset="-78"/>
                <a:ea typeface="+mn-ea"/>
                <a:cs typeface="Sakkal Majalla" panose="02000000000000000000" pitchFamily="2" charset="-78"/>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200"/>
              </a:spcBef>
              <a:buNone/>
            </a:pPr>
            <a:r>
              <a:rPr lang="en-US" dirty="0">
                <a:solidFill>
                  <a:srgbClr val="FF0000"/>
                </a:solidFill>
              </a:rPr>
              <a:t>if ($conn-&gt;ping()) {</a:t>
            </a:r>
          </a:p>
          <a:p>
            <a:pPr marL="0" indent="0">
              <a:spcBef>
                <a:spcPts val="200"/>
              </a:spcBef>
              <a:buNone/>
            </a:pPr>
            <a:r>
              <a:rPr lang="en-US" dirty="0">
                <a:solidFill>
                  <a:srgbClr val="FF0000"/>
                </a:solidFill>
              </a:rPr>
              <a:t>  </a:t>
            </a:r>
            <a:r>
              <a:rPr lang="en-US" dirty="0" err="1">
                <a:solidFill>
                  <a:srgbClr val="FF0000"/>
                </a:solidFill>
              </a:rPr>
              <a:t>printf</a:t>
            </a:r>
            <a:r>
              <a:rPr lang="en-US" dirty="0">
                <a:solidFill>
                  <a:srgbClr val="FF0000"/>
                </a:solidFill>
              </a:rPr>
              <a:t> ("Our connection is ok!\n"); </a:t>
            </a:r>
          </a:p>
          <a:p>
            <a:pPr marL="0" indent="0">
              <a:spcBef>
                <a:spcPts val="200"/>
              </a:spcBef>
              <a:buNone/>
            </a:pPr>
            <a:r>
              <a:rPr lang="en-US" dirty="0">
                <a:solidFill>
                  <a:srgbClr val="FF0000"/>
                </a:solidFill>
              </a:rPr>
              <a:t>} else {</a:t>
            </a:r>
          </a:p>
          <a:p>
            <a:pPr marL="0" indent="0">
              <a:spcBef>
                <a:spcPts val="200"/>
              </a:spcBef>
              <a:buNone/>
            </a:pPr>
            <a:r>
              <a:rPr lang="en-US" dirty="0">
                <a:solidFill>
                  <a:srgbClr val="FF0000"/>
                </a:solidFill>
              </a:rPr>
              <a:t>  </a:t>
            </a:r>
            <a:r>
              <a:rPr lang="en-US" dirty="0" err="1">
                <a:solidFill>
                  <a:srgbClr val="FF0000"/>
                </a:solidFill>
              </a:rPr>
              <a:t>printf</a:t>
            </a:r>
            <a:r>
              <a:rPr lang="en-US" dirty="0">
                <a:solidFill>
                  <a:srgbClr val="FF0000"/>
                </a:solidFill>
              </a:rPr>
              <a:t> ("Error: %s\n", $conn-&gt;error); </a:t>
            </a:r>
          </a:p>
          <a:p>
            <a:pPr marL="0" indent="0">
              <a:spcBef>
                <a:spcPts val="200"/>
              </a:spcBef>
              <a:buNone/>
            </a:pPr>
            <a:r>
              <a:rPr lang="en-US" dirty="0">
                <a:solidFill>
                  <a:srgbClr val="FF0000"/>
                </a:solidFill>
              </a:rPr>
              <a:t>}</a:t>
            </a:r>
          </a:p>
          <a:p>
            <a:pPr marL="0" indent="0">
              <a:spcBef>
                <a:spcPts val="200"/>
              </a:spcBef>
              <a:buNone/>
            </a:pPr>
            <a:endParaRPr lang="en-US" dirty="0"/>
          </a:p>
          <a:p>
            <a:pPr marL="0" indent="0">
              <a:spcBef>
                <a:spcPts val="200"/>
              </a:spcBef>
              <a:buNone/>
            </a:pPr>
            <a:r>
              <a:rPr lang="en-US" dirty="0">
                <a:solidFill>
                  <a:schemeClr val="accent1"/>
                </a:solidFill>
              </a:rPr>
              <a:t>$conn-&gt;close();</a:t>
            </a:r>
          </a:p>
          <a:p>
            <a:pPr marL="0" indent="0">
              <a:spcBef>
                <a:spcPts val="200"/>
              </a:spcBef>
              <a:buNone/>
            </a:pPr>
            <a:endParaRPr lang="en-US" dirty="0"/>
          </a:p>
          <a:p>
            <a:pPr marL="0" indent="0">
              <a:spcBef>
                <a:spcPts val="200"/>
              </a:spcBef>
              <a:buNone/>
            </a:pPr>
            <a:r>
              <a:rPr lang="en-US" dirty="0">
                <a:solidFill>
                  <a:srgbClr val="FF0000"/>
                </a:solidFill>
              </a:rPr>
              <a:t>if ($conn-&gt;ping()) {</a:t>
            </a:r>
          </a:p>
          <a:p>
            <a:pPr marL="0" indent="0">
              <a:spcBef>
                <a:spcPts val="200"/>
              </a:spcBef>
              <a:buNone/>
            </a:pPr>
            <a:r>
              <a:rPr lang="en-US" dirty="0">
                <a:solidFill>
                  <a:srgbClr val="FF0000"/>
                </a:solidFill>
              </a:rPr>
              <a:t>  </a:t>
            </a:r>
            <a:r>
              <a:rPr lang="en-US" dirty="0" err="1">
                <a:solidFill>
                  <a:srgbClr val="FF0000"/>
                </a:solidFill>
              </a:rPr>
              <a:t>printf</a:t>
            </a:r>
            <a:r>
              <a:rPr lang="en-US" dirty="0">
                <a:solidFill>
                  <a:srgbClr val="FF0000"/>
                </a:solidFill>
              </a:rPr>
              <a:t> ("Our connection is ok!\n"); </a:t>
            </a:r>
          </a:p>
          <a:p>
            <a:pPr marL="0" indent="0">
              <a:spcBef>
                <a:spcPts val="200"/>
              </a:spcBef>
              <a:buNone/>
            </a:pPr>
            <a:r>
              <a:rPr lang="en-US" dirty="0">
                <a:solidFill>
                  <a:srgbClr val="FF0000"/>
                </a:solidFill>
              </a:rPr>
              <a:t>} else {</a:t>
            </a:r>
          </a:p>
          <a:p>
            <a:pPr marL="0" indent="0">
              <a:spcBef>
                <a:spcPts val="200"/>
              </a:spcBef>
              <a:buNone/>
            </a:pPr>
            <a:r>
              <a:rPr lang="en-US" dirty="0">
                <a:solidFill>
                  <a:srgbClr val="FF0000"/>
                </a:solidFill>
              </a:rPr>
              <a:t>  </a:t>
            </a:r>
            <a:r>
              <a:rPr lang="en-US" dirty="0" err="1">
                <a:solidFill>
                  <a:srgbClr val="FF0000"/>
                </a:solidFill>
              </a:rPr>
              <a:t>printf</a:t>
            </a:r>
            <a:r>
              <a:rPr lang="en-US" dirty="0">
                <a:solidFill>
                  <a:srgbClr val="FF0000"/>
                </a:solidFill>
              </a:rPr>
              <a:t> ("Error: %s\n", $conn-&gt;error); </a:t>
            </a:r>
          </a:p>
          <a:p>
            <a:pPr marL="0" indent="0">
              <a:spcBef>
                <a:spcPts val="200"/>
              </a:spcBef>
              <a:buNone/>
            </a:pPr>
            <a:r>
              <a:rPr lang="en-US" dirty="0">
                <a:solidFill>
                  <a:srgbClr val="FF0000"/>
                </a:solidFill>
              </a:rPr>
              <a:t>}</a:t>
            </a:r>
          </a:p>
        </p:txBody>
      </p:sp>
    </p:spTree>
    <p:extLst>
      <p:ext uri="{BB962C8B-B14F-4D97-AF65-F5344CB8AC3E}">
        <p14:creationId xmlns:p14="http://schemas.microsoft.com/office/powerpoint/2010/main" val="290226927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717AA-DD86-9562-2EC3-F1D499504EA9}"/>
              </a:ext>
            </a:extLst>
          </p:cNvPr>
          <p:cNvSpPr>
            <a:spLocks noGrp="1"/>
          </p:cNvSpPr>
          <p:nvPr>
            <p:ph type="title"/>
          </p:nvPr>
        </p:nvSpPr>
        <p:spPr/>
        <p:txBody>
          <a:bodyPr/>
          <a:lstStyle/>
          <a:p>
            <a:r>
              <a:rPr lang="en-US" dirty="0"/>
              <a:t>Create a MySQL Database</a:t>
            </a:r>
            <a:endParaRPr lang="ar-JO" dirty="0"/>
          </a:p>
        </p:txBody>
      </p:sp>
      <p:sp>
        <p:nvSpPr>
          <p:cNvPr id="3" name="Content Placeholder 2">
            <a:extLst>
              <a:ext uri="{FF2B5EF4-FFF2-40B4-BE49-F238E27FC236}">
                <a16:creationId xmlns:a16="http://schemas.microsoft.com/office/drawing/2014/main" id="{112BF250-3974-7E4C-F990-B871E5031B9B}"/>
              </a:ext>
            </a:extLst>
          </p:cNvPr>
          <p:cNvSpPr>
            <a:spLocks noGrp="1"/>
          </p:cNvSpPr>
          <p:nvPr>
            <p:ph idx="1"/>
          </p:nvPr>
        </p:nvSpPr>
        <p:spPr>
          <a:xfrm>
            <a:off x="838200" y="1825625"/>
            <a:ext cx="5188131" cy="4351338"/>
          </a:xfrm>
        </p:spPr>
        <p:txBody>
          <a:bodyPr>
            <a:normAutofit/>
          </a:bodyPr>
          <a:lstStyle/>
          <a:p>
            <a:r>
              <a:rPr lang="en-US" dirty="0"/>
              <a:t>The </a:t>
            </a:r>
            <a:r>
              <a:rPr lang="en-US" dirty="0">
                <a:solidFill>
                  <a:schemeClr val="accent1"/>
                </a:solidFill>
              </a:rPr>
              <a:t>CREATE DATABASE </a:t>
            </a:r>
            <a:r>
              <a:rPr lang="en-US" dirty="0"/>
              <a:t>statement is used to create a database in MySQL.</a:t>
            </a:r>
          </a:p>
          <a:p>
            <a:r>
              <a:rPr lang="en-US" dirty="0"/>
              <a:t>When you create a new database, you must only specify the first three arguments to the </a:t>
            </a:r>
            <a:r>
              <a:rPr lang="en-US" dirty="0" err="1"/>
              <a:t>mysqli</a:t>
            </a:r>
            <a:r>
              <a:rPr lang="en-US" dirty="0"/>
              <a:t> object (</a:t>
            </a:r>
            <a:r>
              <a:rPr lang="en-US" dirty="0" err="1">
                <a:solidFill>
                  <a:schemeClr val="accent1"/>
                </a:solidFill>
              </a:rPr>
              <a:t>servername</a:t>
            </a:r>
            <a:r>
              <a:rPr lang="en-US" dirty="0">
                <a:solidFill>
                  <a:schemeClr val="accent1"/>
                </a:solidFill>
              </a:rPr>
              <a:t>, username and password</a:t>
            </a:r>
            <a:r>
              <a:rPr lang="en-US" dirty="0"/>
              <a:t>).</a:t>
            </a:r>
          </a:p>
          <a:p>
            <a:endParaRPr lang="en-US" dirty="0"/>
          </a:p>
        </p:txBody>
      </p:sp>
      <p:sp>
        <p:nvSpPr>
          <p:cNvPr id="4" name="Date Placeholder 3">
            <a:extLst>
              <a:ext uri="{FF2B5EF4-FFF2-40B4-BE49-F238E27FC236}">
                <a16:creationId xmlns:a16="http://schemas.microsoft.com/office/drawing/2014/main" id="{FABD42D8-59CC-6FC9-E0E0-8ED7ADE66BE3}"/>
              </a:ext>
            </a:extLst>
          </p:cNvPr>
          <p:cNvSpPr>
            <a:spLocks noGrp="1"/>
          </p:cNvSpPr>
          <p:nvPr>
            <p:ph type="dt" sz="half" idx="10"/>
          </p:nvPr>
        </p:nvSpPr>
        <p:spPr/>
        <p:txBody>
          <a:bodyPr/>
          <a:lstStyle/>
          <a:p>
            <a:r>
              <a:rPr lang="en-US"/>
              <a:t>1/9/2022</a:t>
            </a:r>
          </a:p>
        </p:txBody>
      </p:sp>
      <p:sp>
        <p:nvSpPr>
          <p:cNvPr id="5" name="Footer Placeholder 4">
            <a:extLst>
              <a:ext uri="{FF2B5EF4-FFF2-40B4-BE49-F238E27FC236}">
                <a16:creationId xmlns:a16="http://schemas.microsoft.com/office/drawing/2014/main" id="{9950F104-DC45-0454-3362-F9685E1ECB7E}"/>
              </a:ext>
            </a:extLst>
          </p:cNvPr>
          <p:cNvSpPr>
            <a:spLocks noGrp="1"/>
          </p:cNvSpPr>
          <p:nvPr>
            <p:ph type="ftr" sz="quarter" idx="11"/>
          </p:nvPr>
        </p:nvSpPr>
        <p:spPr/>
        <p:txBody>
          <a:bodyPr/>
          <a:lstStyle/>
          <a:p>
            <a:r>
              <a:rPr lang="en-US"/>
              <a:t>Dr. Ahmad AlSabhany – CS Dept | AlMaarif University College</a:t>
            </a:r>
            <a:endParaRPr lang="en-US" sz="1400" dirty="0"/>
          </a:p>
        </p:txBody>
      </p:sp>
      <p:sp>
        <p:nvSpPr>
          <p:cNvPr id="6" name="Slide Number Placeholder 5">
            <a:extLst>
              <a:ext uri="{FF2B5EF4-FFF2-40B4-BE49-F238E27FC236}">
                <a16:creationId xmlns:a16="http://schemas.microsoft.com/office/drawing/2014/main" id="{A21D97ED-8F25-943C-C886-FB424C32771E}"/>
              </a:ext>
            </a:extLst>
          </p:cNvPr>
          <p:cNvSpPr>
            <a:spLocks noGrp="1"/>
          </p:cNvSpPr>
          <p:nvPr>
            <p:ph type="sldNum" sz="quarter" idx="12"/>
          </p:nvPr>
        </p:nvSpPr>
        <p:spPr/>
        <p:txBody>
          <a:bodyPr/>
          <a:lstStyle/>
          <a:p>
            <a:fld id="{4A11C4C7-E5DA-46AB-BADB-B2B83EB05BAE}" type="slidenum">
              <a:rPr lang="en-US" smtClean="0"/>
              <a:pPr/>
              <a:t>6</a:t>
            </a:fld>
            <a:endParaRPr lang="en-US" dirty="0"/>
          </a:p>
        </p:txBody>
      </p:sp>
      <p:sp>
        <p:nvSpPr>
          <p:cNvPr id="7" name="Content Placeholder 2">
            <a:extLst>
              <a:ext uri="{FF2B5EF4-FFF2-40B4-BE49-F238E27FC236}">
                <a16:creationId xmlns:a16="http://schemas.microsoft.com/office/drawing/2014/main" id="{919D35EF-68DB-3F7D-1C6D-B536D05E4C32}"/>
              </a:ext>
            </a:extLst>
          </p:cNvPr>
          <p:cNvSpPr txBox="1">
            <a:spLocks/>
          </p:cNvSpPr>
          <p:nvPr/>
        </p:nvSpPr>
        <p:spPr>
          <a:xfrm>
            <a:off x="6165669" y="1828256"/>
            <a:ext cx="5188131" cy="4351338"/>
          </a:xfrm>
          <a:prstGeom prst="rect">
            <a:avLst/>
          </a:prstGeom>
          <a:solidFill>
            <a:schemeClr val="accent3">
              <a:lumMod val="20000"/>
              <a:lumOff val="80000"/>
            </a:schemeClr>
          </a:solidFill>
          <a:ln w="38100" cmpd="thickThin">
            <a:solidFill>
              <a:srgbClr val="00206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akkal Majalla" panose="02000000000000000000" pitchFamily="2" charset="-78"/>
                <a:ea typeface="+mn-ea"/>
                <a:cs typeface="Sakkal Majalla" panose="02000000000000000000" pitchFamily="2" charset="-78"/>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akkal Majalla" panose="02000000000000000000" pitchFamily="2" charset="-78"/>
                <a:ea typeface="+mn-ea"/>
                <a:cs typeface="Sakkal Majalla" panose="02000000000000000000" pitchFamily="2" charset="-78"/>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akkal Majalla" panose="02000000000000000000" pitchFamily="2" charset="-78"/>
                <a:ea typeface="+mn-ea"/>
                <a:cs typeface="Sakkal Majalla" panose="02000000000000000000" pitchFamily="2" charset="-78"/>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200"/>
              </a:spcBef>
              <a:buNone/>
            </a:pPr>
            <a:r>
              <a:rPr lang="en-US" dirty="0">
                <a:solidFill>
                  <a:schemeClr val="tx2">
                    <a:lumMod val="50000"/>
                  </a:schemeClr>
                </a:solidFill>
              </a:rPr>
              <a:t>// Create database</a:t>
            </a:r>
          </a:p>
          <a:p>
            <a:pPr marL="0" indent="0">
              <a:spcBef>
                <a:spcPts val="200"/>
              </a:spcBef>
              <a:buNone/>
            </a:pPr>
            <a:r>
              <a:rPr lang="en-US" dirty="0">
                <a:solidFill>
                  <a:schemeClr val="tx2">
                    <a:lumMod val="50000"/>
                  </a:schemeClr>
                </a:solidFill>
              </a:rPr>
              <a:t>$</a:t>
            </a:r>
            <a:r>
              <a:rPr lang="en-US" dirty="0" err="1">
                <a:solidFill>
                  <a:schemeClr val="tx2">
                    <a:lumMod val="50000"/>
                  </a:schemeClr>
                </a:solidFill>
              </a:rPr>
              <a:t>sql</a:t>
            </a:r>
            <a:r>
              <a:rPr lang="en-US" dirty="0">
                <a:solidFill>
                  <a:schemeClr val="tx2">
                    <a:lumMod val="50000"/>
                  </a:schemeClr>
                </a:solidFill>
              </a:rPr>
              <a:t> = "</a:t>
            </a:r>
            <a:r>
              <a:rPr lang="en-US" dirty="0">
                <a:solidFill>
                  <a:srgbClr val="0070C0"/>
                </a:solidFill>
              </a:rPr>
              <a:t>CREATE DATABASE </a:t>
            </a:r>
            <a:r>
              <a:rPr lang="en-US" dirty="0" err="1">
                <a:solidFill>
                  <a:srgbClr val="00B050"/>
                </a:solidFill>
              </a:rPr>
              <a:t>myDB</a:t>
            </a:r>
            <a:r>
              <a:rPr lang="en-US" dirty="0">
                <a:solidFill>
                  <a:schemeClr val="tx2">
                    <a:lumMod val="50000"/>
                  </a:schemeClr>
                </a:solidFill>
              </a:rPr>
              <a:t>";</a:t>
            </a:r>
          </a:p>
          <a:p>
            <a:pPr marL="0" indent="0">
              <a:spcBef>
                <a:spcPts val="200"/>
              </a:spcBef>
              <a:buNone/>
            </a:pPr>
            <a:endParaRPr lang="en-US" dirty="0">
              <a:solidFill>
                <a:schemeClr val="tx2">
                  <a:lumMod val="50000"/>
                </a:schemeClr>
              </a:solidFill>
            </a:endParaRPr>
          </a:p>
          <a:p>
            <a:pPr marL="0" indent="0">
              <a:spcBef>
                <a:spcPts val="200"/>
              </a:spcBef>
              <a:buNone/>
            </a:pPr>
            <a:r>
              <a:rPr lang="en-US" dirty="0">
                <a:solidFill>
                  <a:schemeClr val="tx2">
                    <a:lumMod val="50000"/>
                  </a:schemeClr>
                </a:solidFill>
              </a:rPr>
              <a:t>if ($conn-&gt;query($</a:t>
            </a:r>
            <a:r>
              <a:rPr lang="en-US" dirty="0" err="1">
                <a:solidFill>
                  <a:schemeClr val="tx2">
                    <a:lumMod val="50000"/>
                  </a:schemeClr>
                </a:solidFill>
              </a:rPr>
              <a:t>sql</a:t>
            </a:r>
            <a:r>
              <a:rPr lang="en-US" dirty="0">
                <a:solidFill>
                  <a:schemeClr val="tx2">
                    <a:lumMod val="50000"/>
                  </a:schemeClr>
                </a:solidFill>
              </a:rPr>
              <a:t>) === TRUE) {</a:t>
            </a:r>
          </a:p>
          <a:p>
            <a:pPr marL="0" indent="0">
              <a:spcBef>
                <a:spcPts val="200"/>
              </a:spcBef>
              <a:buNone/>
            </a:pPr>
            <a:r>
              <a:rPr lang="en-US" dirty="0">
                <a:solidFill>
                  <a:schemeClr val="tx2">
                    <a:lumMod val="50000"/>
                  </a:schemeClr>
                </a:solidFill>
              </a:rPr>
              <a:t>  echo "Database created successfully";</a:t>
            </a:r>
          </a:p>
          <a:p>
            <a:pPr marL="0" indent="0">
              <a:spcBef>
                <a:spcPts val="200"/>
              </a:spcBef>
              <a:buNone/>
            </a:pPr>
            <a:r>
              <a:rPr lang="en-US" dirty="0">
                <a:solidFill>
                  <a:schemeClr val="tx2">
                    <a:lumMod val="50000"/>
                  </a:schemeClr>
                </a:solidFill>
              </a:rPr>
              <a:t>} else {</a:t>
            </a:r>
          </a:p>
          <a:p>
            <a:pPr marL="0" indent="0">
              <a:spcBef>
                <a:spcPts val="200"/>
              </a:spcBef>
              <a:buNone/>
            </a:pPr>
            <a:r>
              <a:rPr lang="en-US" dirty="0">
                <a:solidFill>
                  <a:schemeClr val="tx2">
                    <a:lumMod val="50000"/>
                  </a:schemeClr>
                </a:solidFill>
              </a:rPr>
              <a:t>  echo "Error creating database: " . $conn-&gt;error;</a:t>
            </a:r>
          </a:p>
          <a:p>
            <a:pPr marL="0" indent="0">
              <a:spcBef>
                <a:spcPts val="200"/>
              </a:spcBef>
              <a:buNone/>
            </a:pPr>
            <a:r>
              <a:rPr lang="en-US" dirty="0">
                <a:solidFill>
                  <a:schemeClr val="tx2">
                    <a:lumMod val="50000"/>
                  </a:schemeClr>
                </a:solidFill>
              </a:rPr>
              <a:t>}</a:t>
            </a:r>
          </a:p>
        </p:txBody>
      </p:sp>
    </p:spTree>
    <p:extLst>
      <p:ext uri="{BB962C8B-B14F-4D97-AF65-F5344CB8AC3E}">
        <p14:creationId xmlns:p14="http://schemas.microsoft.com/office/powerpoint/2010/main" val="371015890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717AA-DD86-9562-2EC3-F1D499504EA9}"/>
              </a:ext>
            </a:extLst>
          </p:cNvPr>
          <p:cNvSpPr>
            <a:spLocks noGrp="1"/>
          </p:cNvSpPr>
          <p:nvPr>
            <p:ph type="title"/>
          </p:nvPr>
        </p:nvSpPr>
        <p:spPr/>
        <p:txBody>
          <a:bodyPr/>
          <a:lstStyle/>
          <a:p>
            <a:r>
              <a:rPr lang="en-US" dirty="0"/>
              <a:t>MySQL Create a Table</a:t>
            </a:r>
          </a:p>
        </p:txBody>
      </p:sp>
      <p:sp>
        <p:nvSpPr>
          <p:cNvPr id="3" name="Content Placeholder 2">
            <a:extLst>
              <a:ext uri="{FF2B5EF4-FFF2-40B4-BE49-F238E27FC236}">
                <a16:creationId xmlns:a16="http://schemas.microsoft.com/office/drawing/2014/main" id="{112BF250-3974-7E4C-F990-B871E5031B9B}"/>
              </a:ext>
            </a:extLst>
          </p:cNvPr>
          <p:cNvSpPr>
            <a:spLocks noGrp="1"/>
          </p:cNvSpPr>
          <p:nvPr>
            <p:ph idx="1"/>
          </p:nvPr>
        </p:nvSpPr>
        <p:spPr>
          <a:xfrm>
            <a:off x="838200" y="1825625"/>
            <a:ext cx="5188131" cy="4351338"/>
          </a:xfrm>
        </p:spPr>
        <p:txBody>
          <a:bodyPr>
            <a:normAutofit/>
          </a:bodyPr>
          <a:lstStyle/>
          <a:p>
            <a:r>
              <a:rPr lang="en-US" dirty="0"/>
              <a:t>The </a:t>
            </a:r>
            <a:r>
              <a:rPr lang="en-US" dirty="0">
                <a:solidFill>
                  <a:schemeClr val="accent1"/>
                </a:solidFill>
              </a:rPr>
              <a:t>CREATE TABLE </a:t>
            </a:r>
            <a:r>
              <a:rPr lang="en-US" dirty="0"/>
              <a:t>statement is used to create a table in MySQL.</a:t>
            </a:r>
          </a:p>
          <a:p>
            <a:r>
              <a:rPr lang="en-US" dirty="0"/>
              <a:t>Note that the connection statement must include the </a:t>
            </a:r>
            <a:r>
              <a:rPr lang="en-US" dirty="0">
                <a:solidFill>
                  <a:schemeClr val="accent1"/>
                </a:solidFill>
              </a:rPr>
              <a:t>database name</a:t>
            </a:r>
          </a:p>
          <a:p>
            <a:endParaRPr lang="en-US" dirty="0"/>
          </a:p>
          <a:p>
            <a:endParaRPr lang="en-US" dirty="0"/>
          </a:p>
        </p:txBody>
      </p:sp>
      <p:sp>
        <p:nvSpPr>
          <p:cNvPr id="4" name="Date Placeholder 3">
            <a:extLst>
              <a:ext uri="{FF2B5EF4-FFF2-40B4-BE49-F238E27FC236}">
                <a16:creationId xmlns:a16="http://schemas.microsoft.com/office/drawing/2014/main" id="{FABD42D8-59CC-6FC9-E0E0-8ED7ADE66BE3}"/>
              </a:ext>
            </a:extLst>
          </p:cNvPr>
          <p:cNvSpPr>
            <a:spLocks noGrp="1"/>
          </p:cNvSpPr>
          <p:nvPr>
            <p:ph type="dt" sz="half" idx="10"/>
          </p:nvPr>
        </p:nvSpPr>
        <p:spPr/>
        <p:txBody>
          <a:bodyPr/>
          <a:lstStyle/>
          <a:p>
            <a:r>
              <a:rPr lang="en-US"/>
              <a:t>1/9/2022</a:t>
            </a:r>
          </a:p>
        </p:txBody>
      </p:sp>
      <p:sp>
        <p:nvSpPr>
          <p:cNvPr id="5" name="Footer Placeholder 4">
            <a:extLst>
              <a:ext uri="{FF2B5EF4-FFF2-40B4-BE49-F238E27FC236}">
                <a16:creationId xmlns:a16="http://schemas.microsoft.com/office/drawing/2014/main" id="{9950F104-DC45-0454-3362-F9685E1ECB7E}"/>
              </a:ext>
            </a:extLst>
          </p:cNvPr>
          <p:cNvSpPr>
            <a:spLocks noGrp="1"/>
          </p:cNvSpPr>
          <p:nvPr>
            <p:ph type="ftr" sz="quarter" idx="11"/>
          </p:nvPr>
        </p:nvSpPr>
        <p:spPr/>
        <p:txBody>
          <a:bodyPr/>
          <a:lstStyle/>
          <a:p>
            <a:r>
              <a:rPr lang="en-US"/>
              <a:t>Dr. Ahmad AlSabhany – CS Dept | AlMaarif University College</a:t>
            </a:r>
            <a:endParaRPr lang="en-US" sz="1400" dirty="0"/>
          </a:p>
        </p:txBody>
      </p:sp>
      <p:sp>
        <p:nvSpPr>
          <p:cNvPr id="6" name="Slide Number Placeholder 5">
            <a:extLst>
              <a:ext uri="{FF2B5EF4-FFF2-40B4-BE49-F238E27FC236}">
                <a16:creationId xmlns:a16="http://schemas.microsoft.com/office/drawing/2014/main" id="{A21D97ED-8F25-943C-C886-FB424C32771E}"/>
              </a:ext>
            </a:extLst>
          </p:cNvPr>
          <p:cNvSpPr>
            <a:spLocks noGrp="1"/>
          </p:cNvSpPr>
          <p:nvPr>
            <p:ph type="sldNum" sz="quarter" idx="12"/>
          </p:nvPr>
        </p:nvSpPr>
        <p:spPr/>
        <p:txBody>
          <a:bodyPr/>
          <a:lstStyle/>
          <a:p>
            <a:fld id="{4A11C4C7-E5DA-46AB-BADB-B2B83EB05BAE}" type="slidenum">
              <a:rPr lang="en-US" smtClean="0"/>
              <a:pPr/>
              <a:t>7</a:t>
            </a:fld>
            <a:endParaRPr lang="en-US" dirty="0"/>
          </a:p>
        </p:txBody>
      </p:sp>
      <p:sp>
        <p:nvSpPr>
          <p:cNvPr id="7" name="Content Placeholder 2">
            <a:extLst>
              <a:ext uri="{FF2B5EF4-FFF2-40B4-BE49-F238E27FC236}">
                <a16:creationId xmlns:a16="http://schemas.microsoft.com/office/drawing/2014/main" id="{919D35EF-68DB-3F7D-1C6D-B536D05E4C32}"/>
              </a:ext>
            </a:extLst>
          </p:cNvPr>
          <p:cNvSpPr txBox="1">
            <a:spLocks/>
          </p:cNvSpPr>
          <p:nvPr/>
        </p:nvSpPr>
        <p:spPr>
          <a:xfrm>
            <a:off x="6165669" y="1828256"/>
            <a:ext cx="5188131" cy="4351338"/>
          </a:xfrm>
          <a:prstGeom prst="rect">
            <a:avLst/>
          </a:prstGeom>
          <a:solidFill>
            <a:schemeClr val="accent3">
              <a:lumMod val="20000"/>
              <a:lumOff val="80000"/>
            </a:schemeClr>
          </a:solidFill>
          <a:ln w="38100" cmpd="thickThin">
            <a:solidFill>
              <a:srgbClr val="002060"/>
            </a:solidFill>
          </a:ln>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akkal Majalla" panose="02000000000000000000" pitchFamily="2" charset="-78"/>
                <a:ea typeface="+mn-ea"/>
                <a:cs typeface="Sakkal Majalla" panose="02000000000000000000" pitchFamily="2" charset="-78"/>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akkal Majalla" panose="02000000000000000000" pitchFamily="2" charset="-78"/>
                <a:ea typeface="+mn-ea"/>
                <a:cs typeface="Sakkal Majalla" panose="02000000000000000000" pitchFamily="2" charset="-78"/>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akkal Majalla" panose="02000000000000000000" pitchFamily="2" charset="-78"/>
                <a:ea typeface="+mn-ea"/>
                <a:cs typeface="Sakkal Majalla" panose="02000000000000000000" pitchFamily="2" charset="-78"/>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200"/>
              </a:spcBef>
              <a:buNone/>
            </a:pPr>
            <a:r>
              <a:rPr lang="en-US" dirty="0">
                <a:solidFill>
                  <a:schemeClr val="tx2">
                    <a:lumMod val="50000"/>
                  </a:schemeClr>
                </a:solidFill>
              </a:rPr>
              <a:t>// </a:t>
            </a:r>
            <a:r>
              <a:rPr lang="en-US" dirty="0" err="1">
                <a:solidFill>
                  <a:schemeClr val="tx2">
                    <a:lumMod val="50000"/>
                  </a:schemeClr>
                </a:solidFill>
              </a:rPr>
              <a:t>sql</a:t>
            </a:r>
            <a:r>
              <a:rPr lang="en-US" dirty="0">
                <a:solidFill>
                  <a:schemeClr val="tx2">
                    <a:lumMod val="50000"/>
                  </a:schemeClr>
                </a:solidFill>
              </a:rPr>
              <a:t> to create table</a:t>
            </a:r>
          </a:p>
          <a:p>
            <a:pPr marL="0" indent="0">
              <a:spcBef>
                <a:spcPts val="200"/>
              </a:spcBef>
              <a:buNone/>
            </a:pPr>
            <a:r>
              <a:rPr lang="en-US" dirty="0">
                <a:solidFill>
                  <a:schemeClr val="tx2">
                    <a:lumMod val="50000"/>
                  </a:schemeClr>
                </a:solidFill>
              </a:rPr>
              <a:t>$</a:t>
            </a:r>
            <a:r>
              <a:rPr lang="en-US" dirty="0" err="1">
                <a:solidFill>
                  <a:schemeClr val="tx2">
                    <a:lumMod val="50000"/>
                  </a:schemeClr>
                </a:solidFill>
              </a:rPr>
              <a:t>sql</a:t>
            </a:r>
            <a:r>
              <a:rPr lang="en-US" dirty="0">
                <a:solidFill>
                  <a:schemeClr val="tx2">
                    <a:lumMod val="50000"/>
                  </a:schemeClr>
                </a:solidFill>
              </a:rPr>
              <a:t> = "</a:t>
            </a:r>
            <a:r>
              <a:rPr lang="en-US" dirty="0">
                <a:solidFill>
                  <a:schemeClr val="accent1"/>
                </a:solidFill>
              </a:rPr>
              <a:t>CREATE TABLE </a:t>
            </a:r>
            <a:r>
              <a:rPr lang="en-US" dirty="0" err="1">
                <a:solidFill>
                  <a:schemeClr val="tx2">
                    <a:lumMod val="50000"/>
                  </a:schemeClr>
                </a:solidFill>
              </a:rPr>
              <a:t>MyGuests</a:t>
            </a:r>
            <a:r>
              <a:rPr lang="en-US" dirty="0">
                <a:solidFill>
                  <a:schemeClr val="tx2">
                    <a:lumMod val="50000"/>
                  </a:schemeClr>
                </a:solidFill>
              </a:rPr>
              <a:t> (</a:t>
            </a:r>
          </a:p>
          <a:p>
            <a:pPr marL="0" indent="0">
              <a:spcBef>
                <a:spcPts val="200"/>
              </a:spcBef>
              <a:buNone/>
            </a:pPr>
            <a:r>
              <a:rPr lang="en-US" dirty="0">
                <a:solidFill>
                  <a:schemeClr val="tx2">
                    <a:lumMod val="50000"/>
                  </a:schemeClr>
                </a:solidFill>
              </a:rPr>
              <a:t>id INT(6) UNSIGNED AUTO_INCREMENT PRIMARY KEY,</a:t>
            </a:r>
          </a:p>
          <a:p>
            <a:pPr marL="0" indent="0">
              <a:spcBef>
                <a:spcPts val="200"/>
              </a:spcBef>
              <a:buNone/>
            </a:pPr>
            <a:r>
              <a:rPr lang="en-US" dirty="0" err="1">
                <a:solidFill>
                  <a:schemeClr val="tx2">
                    <a:lumMod val="50000"/>
                  </a:schemeClr>
                </a:solidFill>
              </a:rPr>
              <a:t>firstname</a:t>
            </a:r>
            <a:r>
              <a:rPr lang="en-US" dirty="0">
                <a:solidFill>
                  <a:schemeClr val="tx2">
                    <a:lumMod val="50000"/>
                  </a:schemeClr>
                </a:solidFill>
              </a:rPr>
              <a:t> VARCHAR(30) NOT NULL,</a:t>
            </a:r>
          </a:p>
          <a:p>
            <a:pPr marL="0" indent="0">
              <a:spcBef>
                <a:spcPts val="200"/>
              </a:spcBef>
              <a:buNone/>
            </a:pPr>
            <a:r>
              <a:rPr lang="en-US" dirty="0" err="1">
                <a:solidFill>
                  <a:schemeClr val="tx2">
                    <a:lumMod val="50000"/>
                  </a:schemeClr>
                </a:solidFill>
              </a:rPr>
              <a:t>lastname</a:t>
            </a:r>
            <a:r>
              <a:rPr lang="en-US" dirty="0">
                <a:solidFill>
                  <a:schemeClr val="tx2">
                    <a:lumMod val="50000"/>
                  </a:schemeClr>
                </a:solidFill>
              </a:rPr>
              <a:t> VARCHAR(30) NOT NULL,</a:t>
            </a:r>
          </a:p>
          <a:p>
            <a:pPr marL="0" indent="0">
              <a:spcBef>
                <a:spcPts val="200"/>
              </a:spcBef>
              <a:buNone/>
            </a:pPr>
            <a:r>
              <a:rPr lang="en-US" dirty="0">
                <a:solidFill>
                  <a:schemeClr val="tx2">
                    <a:lumMod val="50000"/>
                  </a:schemeClr>
                </a:solidFill>
              </a:rPr>
              <a:t>email VARCHAR(50),</a:t>
            </a:r>
          </a:p>
          <a:p>
            <a:pPr marL="0" indent="0">
              <a:spcBef>
                <a:spcPts val="200"/>
              </a:spcBef>
              <a:buNone/>
            </a:pPr>
            <a:r>
              <a:rPr lang="en-US" dirty="0" err="1">
                <a:solidFill>
                  <a:schemeClr val="tx2">
                    <a:lumMod val="50000"/>
                  </a:schemeClr>
                </a:solidFill>
              </a:rPr>
              <a:t>reg_date</a:t>
            </a:r>
            <a:r>
              <a:rPr lang="en-US" dirty="0">
                <a:solidFill>
                  <a:schemeClr val="tx2">
                    <a:lumMod val="50000"/>
                  </a:schemeClr>
                </a:solidFill>
              </a:rPr>
              <a:t> TIMESTAMP DEFAULT CURRENT_TIMESTAMP ON UPDATE CURRENT_TIMESTAMP</a:t>
            </a:r>
          </a:p>
          <a:p>
            <a:pPr marL="0" indent="0">
              <a:spcBef>
                <a:spcPts val="200"/>
              </a:spcBef>
              <a:buNone/>
            </a:pPr>
            <a:r>
              <a:rPr lang="en-US" dirty="0">
                <a:solidFill>
                  <a:schemeClr val="tx2">
                    <a:lumMod val="50000"/>
                  </a:schemeClr>
                </a:solidFill>
              </a:rPr>
              <a:t>)";</a:t>
            </a:r>
          </a:p>
          <a:p>
            <a:pPr marL="0" indent="0">
              <a:spcBef>
                <a:spcPts val="200"/>
              </a:spcBef>
              <a:buNone/>
            </a:pPr>
            <a:endParaRPr lang="en-US" dirty="0">
              <a:solidFill>
                <a:schemeClr val="tx2">
                  <a:lumMod val="50000"/>
                </a:schemeClr>
              </a:solidFill>
            </a:endParaRPr>
          </a:p>
          <a:p>
            <a:pPr marL="0" indent="0">
              <a:spcBef>
                <a:spcPts val="200"/>
              </a:spcBef>
              <a:buNone/>
            </a:pPr>
            <a:r>
              <a:rPr lang="en-US" dirty="0">
                <a:solidFill>
                  <a:schemeClr val="tx2">
                    <a:lumMod val="50000"/>
                  </a:schemeClr>
                </a:solidFill>
              </a:rPr>
              <a:t>if ($conn-&gt;query($</a:t>
            </a:r>
            <a:r>
              <a:rPr lang="en-US" dirty="0" err="1">
                <a:solidFill>
                  <a:schemeClr val="tx2">
                    <a:lumMod val="50000"/>
                  </a:schemeClr>
                </a:solidFill>
              </a:rPr>
              <a:t>sql</a:t>
            </a:r>
            <a:r>
              <a:rPr lang="en-US" dirty="0">
                <a:solidFill>
                  <a:schemeClr val="tx2">
                    <a:lumMod val="50000"/>
                  </a:schemeClr>
                </a:solidFill>
              </a:rPr>
              <a:t>) === TRUE) {</a:t>
            </a:r>
          </a:p>
          <a:p>
            <a:pPr marL="0" indent="0">
              <a:spcBef>
                <a:spcPts val="200"/>
              </a:spcBef>
              <a:buNone/>
            </a:pPr>
            <a:r>
              <a:rPr lang="en-US" dirty="0">
                <a:solidFill>
                  <a:schemeClr val="tx2">
                    <a:lumMod val="50000"/>
                  </a:schemeClr>
                </a:solidFill>
              </a:rPr>
              <a:t>  echo "Table </a:t>
            </a:r>
            <a:r>
              <a:rPr lang="en-US" dirty="0" err="1">
                <a:solidFill>
                  <a:schemeClr val="tx2">
                    <a:lumMod val="50000"/>
                  </a:schemeClr>
                </a:solidFill>
              </a:rPr>
              <a:t>MyGuests</a:t>
            </a:r>
            <a:r>
              <a:rPr lang="en-US" dirty="0">
                <a:solidFill>
                  <a:schemeClr val="tx2">
                    <a:lumMod val="50000"/>
                  </a:schemeClr>
                </a:solidFill>
              </a:rPr>
              <a:t> created successfully";</a:t>
            </a:r>
          </a:p>
          <a:p>
            <a:pPr marL="0" indent="0">
              <a:spcBef>
                <a:spcPts val="200"/>
              </a:spcBef>
              <a:buNone/>
            </a:pPr>
            <a:r>
              <a:rPr lang="en-US" dirty="0">
                <a:solidFill>
                  <a:schemeClr val="tx2">
                    <a:lumMod val="50000"/>
                  </a:schemeClr>
                </a:solidFill>
              </a:rPr>
              <a:t>} else {</a:t>
            </a:r>
          </a:p>
          <a:p>
            <a:pPr marL="0" indent="0">
              <a:spcBef>
                <a:spcPts val="200"/>
              </a:spcBef>
              <a:buNone/>
            </a:pPr>
            <a:r>
              <a:rPr lang="en-US" dirty="0">
                <a:solidFill>
                  <a:schemeClr val="tx2">
                    <a:lumMod val="50000"/>
                  </a:schemeClr>
                </a:solidFill>
              </a:rPr>
              <a:t>  echo "Error creating table: " . $conn-&gt;error;</a:t>
            </a:r>
          </a:p>
          <a:p>
            <a:pPr marL="0" indent="0">
              <a:spcBef>
                <a:spcPts val="200"/>
              </a:spcBef>
              <a:buNone/>
            </a:pPr>
            <a:r>
              <a:rPr lang="en-US" dirty="0">
                <a:solidFill>
                  <a:schemeClr val="tx2">
                    <a:lumMod val="50000"/>
                  </a:schemeClr>
                </a:solidFill>
              </a:rPr>
              <a:t>}</a:t>
            </a:r>
          </a:p>
        </p:txBody>
      </p:sp>
    </p:spTree>
    <p:extLst>
      <p:ext uri="{BB962C8B-B14F-4D97-AF65-F5344CB8AC3E}">
        <p14:creationId xmlns:p14="http://schemas.microsoft.com/office/powerpoint/2010/main" val="325941058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346F9-86FD-640D-A209-E4684584FCC1}"/>
              </a:ext>
            </a:extLst>
          </p:cNvPr>
          <p:cNvSpPr>
            <a:spLocks noGrp="1"/>
          </p:cNvSpPr>
          <p:nvPr>
            <p:ph type="title"/>
          </p:nvPr>
        </p:nvSpPr>
        <p:spPr/>
        <p:txBody>
          <a:bodyPr/>
          <a:lstStyle/>
          <a:p>
            <a:r>
              <a:rPr lang="en-US" dirty="0"/>
              <a:t>MySQL Insert Data</a:t>
            </a:r>
            <a:endParaRPr lang="ar-JO" dirty="0"/>
          </a:p>
        </p:txBody>
      </p:sp>
      <p:sp>
        <p:nvSpPr>
          <p:cNvPr id="3" name="Content Placeholder 2">
            <a:extLst>
              <a:ext uri="{FF2B5EF4-FFF2-40B4-BE49-F238E27FC236}">
                <a16:creationId xmlns:a16="http://schemas.microsoft.com/office/drawing/2014/main" id="{8D43808A-FE32-4274-AAEA-0B1FC74720AD}"/>
              </a:ext>
            </a:extLst>
          </p:cNvPr>
          <p:cNvSpPr>
            <a:spLocks noGrp="1"/>
          </p:cNvSpPr>
          <p:nvPr>
            <p:ph idx="1"/>
          </p:nvPr>
        </p:nvSpPr>
        <p:spPr/>
        <p:txBody>
          <a:bodyPr>
            <a:normAutofit/>
          </a:bodyPr>
          <a:lstStyle/>
          <a:p>
            <a:r>
              <a:rPr lang="en-US" dirty="0"/>
              <a:t>After a database and a table have been created, we can start adding data in them.</a:t>
            </a:r>
          </a:p>
          <a:p>
            <a:r>
              <a:rPr lang="en-US" dirty="0"/>
              <a:t>Here are some syntax rules to follow:</a:t>
            </a:r>
          </a:p>
          <a:p>
            <a:pPr lvl="1"/>
            <a:r>
              <a:rPr lang="en-US" dirty="0"/>
              <a:t>The SQL query must be quoted in PHP</a:t>
            </a:r>
          </a:p>
          <a:p>
            <a:pPr lvl="1"/>
            <a:r>
              <a:rPr lang="en-US" dirty="0"/>
              <a:t>String values inside the SQL query must be quoted</a:t>
            </a:r>
          </a:p>
          <a:p>
            <a:pPr lvl="1"/>
            <a:r>
              <a:rPr lang="en-US" dirty="0"/>
              <a:t>Numeric values must not be quoted</a:t>
            </a:r>
          </a:p>
          <a:p>
            <a:pPr lvl="1"/>
            <a:r>
              <a:rPr lang="en-US" dirty="0"/>
              <a:t>The word NULL must not be quoted</a:t>
            </a:r>
          </a:p>
          <a:p>
            <a:r>
              <a:rPr lang="en-US" dirty="0"/>
              <a:t>The INSERT INTO statement is used to add new records to a MySQL table:</a:t>
            </a:r>
          </a:p>
          <a:p>
            <a:r>
              <a:rPr lang="en-US" dirty="0"/>
              <a:t>Syntax: </a:t>
            </a:r>
            <a:br>
              <a:rPr lang="en-US" dirty="0"/>
            </a:br>
            <a:r>
              <a:rPr lang="en-US" dirty="0">
                <a:solidFill>
                  <a:srgbClr val="0070C0"/>
                </a:solidFill>
              </a:rPr>
              <a:t>INSERT INTO </a:t>
            </a:r>
            <a:r>
              <a:rPr lang="en-US" dirty="0" err="1">
                <a:solidFill>
                  <a:srgbClr val="00B050"/>
                </a:solidFill>
              </a:rPr>
              <a:t>table_name</a:t>
            </a:r>
            <a:r>
              <a:rPr lang="en-US" dirty="0">
                <a:solidFill>
                  <a:srgbClr val="00B050"/>
                </a:solidFill>
              </a:rPr>
              <a:t> </a:t>
            </a:r>
            <a:r>
              <a:rPr lang="en-US" dirty="0"/>
              <a:t>(</a:t>
            </a:r>
            <a:r>
              <a:rPr lang="en-US" dirty="0">
                <a:solidFill>
                  <a:srgbClr val="0070C0"/>
                </a:solidFill>
              </a:rPr>
              <a:t>column1, column2, column3,...)</a:t>
            </a:r>
            <a:br>
              <a:rPr lang="en-US" dirty="0"/>
            </a:br>
            <a:r>
              <a:rPr lang="en-US" dirty="0">
                <a:solidFill>
                  <a:srgbClr val="0070C0"/>
                </a:solidFill>
              </a:rPr>
              <a:t>VALUES</a:t>
            </a:r>
            <a:r>
              <a:rPr lang="en-US" dirty="0"/>
              <a:t> (</a:t>
            </a:r>
            <a:r>
              <a:rPr lang="en-US" dirty="0">
                <a:solidFill>
                  <a:srgbClr val="FF0000"/>
                </a:solidFill>
              </a:rPr>
              <a:t>value1, value2, value3,...</a:t>
            </a:r>
            <a:r>
              <a:rPr lang="en-US" dirty="0"/>
              <a:t>)</a:t>
            </a:r>
          </a:p>
          <a:p>
            <a:endParaRPr lang="en-US" dirty="0"/>
          </a:p>
          <a:p>
            <a:endParaRPr lang="ar-JO" dirty="0"/>
          </a:p>
        </p:txBody>
      </p:sp>
      <p:sp>
        <p:nvSpPr>
          <p:cNvPr id="4" name="Date Placeholder 3">
            <a:extLst>
              <a:ext uri="{FF2B5EF4-FFF2-40B4-BE49-F238E27FC236}">
                <a16:creationId xmlns:a16="http://schemas.microsoft.com/office/drawing/2014/main" id="{6908FCC6-5179-808E-EB05-06FD34CD9902}"/>
              </a:ext>
            </a:extLst>
          </p:cNvPr>
          <p:cNvSpPr>
            <a:spLocks noGrp="1"/>
          </p:cNvSpPr>
          <p:nvPr>
            <p:ph type="dt" sz="half" idx="10"/>
          </p:nvPr>
        </p:nvSpPr>
        <p:spPr/>
        <p:txBody>
          <a:bodyPr/>
          <a:lstStyle/>
          <a:p>
            <a:r>
              <a:rPr lang="en-US"/>
              <a:t>1/9/2022</a:t>
            </a:r>
          </a:p>
        </p:txBody>
      </p:sp>
      <p:sp>
        <p:nvSpPr>
          <p:cNvPr id="5" name="Footer Placeholder 4">
            <a:extLst>
              <a:ext uri="{FF2B5EF4-FFF2-40B4-BE49-F238E27FC236}">
                <a16:creationId xmlns:a16="http://schemas.microsoft.com/office/drawing/2014/main" id="{07477EC6-F222-A722-F9AC-1AFAC242A771}"/>
              </a:ext>
            </a:extLst>
          </p:cNvPr>
          <p:cNvSpPr>
            <a:spLocks noGrp="1"/>
          </p:cNvSpPr>
          <p:nvPr>
            <p:ph type="ftr" sz="quarter" idx="11"/>
          </p:nvPr>
        </p:nvSpPr>
        <p:spPr/>
        <p:txBody>
          <a:bodyPr/>
          <a:lstStyle/>
          <a:p>
            <a:r>
              <a:rPr lang="en-US"/>
              <a:t>Dr. Ahmad AlSabhany – CS Dept | AlMaarif University College</a:t>
            </a:r>
            <a:endParaRPr lang="en-US" sz="1400" dirty="0"/>
          </a:p>
        </p:txBody>
      </p:sp>
      <p:sp>
        <p:nvSpPr>
          <p:cNvPr id="6" name="Slide Number Placeholder 5">
            <a:extLst>
              <a:ext uri="{FF2B5EF4-FFF2-40B4-BE49-F238E27FC236}">
                <a16:creationId xmlns:a16="http://schemas.microsoft.com/office/drawing/2014/main" id="{D39E8889-ABF5-C8EF-BC88-735A4645EC46}"/>
              </a:ext>
            </a:extLst>
          </p:cNvPr>
          <p:cNvSpPr>
            <a:spLocks noGrp="1"/>
          </p:cNvSpPr>
          <p:nvPr>
            <p:ph type="sldNum" sz="quarter" idx="12"/>
          </p:nvPr>
        </p:nvSpPr>
        <p:spPr/>
        <p:txBody>
          <a:bodyPr/>
          <a:lstStyle/>
          <a:p>
            <a:fld id="{4A11C4C7-E5DA-46AB-BADB-B2B83EB05BAE}" type="slidenum">
              <a:rPr lang="en-US" smtClean="0"/>
              <a:pPr/>
              <a:t>8</a:t>
            </a:fld>
            <a:endParaRPr lang="en-US" dirty="0"/>
          </a:p>
        </p:txBody>
      </p:sp>
    </p:spTree>
    <p:extLst>
      <p:ext uri="{BB962C8B-B14F-4D97-AF65-F5344CB8AC3E}">
        <p14:creationId xmlns:p14="http://schemas.microsoft.com/office/powerpoint/2010/main" val="363734307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717AA-DD86-9562-2EC3-F1D499504EA9}"/>
              </a:ext>
            </a:extLst>
          </p:cNvPr>
          <p:cNvSpPr>
            <a:spLocks noGrp="1"/>
          </p:cNvSpPr>
          <p:nvPr>
            <p:ph type="title"/>
          </p:nvPr>
        </p:nvSpPr>
        <p:spPr/>
        <p:txBody>
          <a:bodyPr/>
          <a:lstStyle/>
          <a:p>
            <a:r>
              <a:rPr lang="en-US" dirty="0"/>
              <a:t>Insert Example</a:t>
            </a:r>
            <a:endParaRPr lang="ar-JO" dirty="0"/>
          </a:p>
        </p:txBody>
      </p:sp>
      <p:sp>
        <p:nvSpPr>
          <p:cNvPr id="3" name="Content Placeholder 2">
            <a:extLst>
              <a:ext uri="{FF2B5EF4-FFF2-40B4-BE49-F238E27FC236}">
                <a16:creationId xmlns:a16="http://schemas.microsoft.com/office/drawing/2014/main" id="{112BF250-3974-7E4C-F990-B871E5031B9B}"/>
              </a:ext>
            </a:extLst>
          </p:cNvPr>
          <p:cNvSpPr>
            <a:spLocks noGrp="1"/>
          </p:cNvSpPr>
          <p:nvPr>
            <p:ph idx="1"/>
          </p:nvPr>
        </p:nvSpPr>
        <p:spPr>
          <a:xfrm>
            <a:off x="838200" y="1825625"/>
            <a:ext cx="5188131" cy="4351338"/>
          </a:xfrm>
        </p:spPr>
        <p:txBody>
          <a:bodyPr>
            <a:normAutofit/>
          </a:bodyPr>
          <a:lstStyle/>
          <a:p>
            <a:r>
              <a:rPr lang="en-US" dirty="0"/>
              <a:t>The </a:t>
            </a:r>
            <a:r>
              <a:rPr lang="en-US" dirty="0">
                <a:solidFill>
                  <a:schemeClr val="accent1"/>
                </a:solidFill>
              </a:rPr>
              <a:t>INSERT INTO </a:t>
            </a:r>
            <a:r>
              <a:rPr lang="en-US" dirty="0"/>
              <a:t>statement is used to create a table in MySQL.</a:t>
            </a:r>
          </a:p>
          <a:p>
            <a:r>
              <a:rPr lang="en-US" dirty="0"/>
              <a:t>Note that the connection statement must include the </a:t>
            </a:r>
            <a:r>
              <a:rPr lang="en-US" dirty="0">
                <a:solidFill>
                  <a:schemeClr val="accent1"/>
                </a:solidFill>
              </a:rPr>
              <a:t>database name</a:t>
            </a:r>
          </a:p>
          <a:p>
            <a:r>
              <a:rPr lang="en-US" dirty="0">
                <a:solidFill>
                  <a:schemeClr val="tx1">
                    <a:lumMod val="95000"/>
                    <a:lumOff val="5000"/>
                  </a:schemeClr>
                </a:solidFill>
              </a:rPr>
              <a:t>$conn-&gt;</a:t>
            </a:r>
            <a:r>
              <a:rPr lang="en-US" dirty="0" err="1">
                <a:solidFill>
                  <a:schemeClr val="tx1">
                    <a:lumMod val="95000"/>
                    <a:lumOff val="5000"/>
                  </a:schemeClr>
                </a:solidFill>
              </a:rPr>
              <a:t>insert_id</a:t>
            </a:r>
            <a:r>
              <a:rPr lang="en-US" dirty="0">
                <a:solidFill>
                  <a:schemeClr val="tx1">
                    <a:lumMod val="95000"/>
                    <a:lumOff val="5000"/>
                  </a:schemeClr>
                </a:solidFill>
              </a:rPr>
              <a:t> hold the id of the latest insert </a:t>
            </a:r>
          </a:p>
          <a:p>
            <a:endParaRPr lang="en-US" dirty="0">
              <a:solidFill>
                <a:schemeClr val="accent1"/>
              </a:solidFill>
            </a:endParaRPr>
          </a:p>
          <a:p>
            <a:endParaRPr lang="en-US" dirty="0"/>
          </a:p>
          <a:p>
            <a:endParaRPr lang="en-US" dirty="0"/>
          </a:p>
        </p:txBody>
      </p:sp>
      <p:sp>
        <p:nvSpPr>
          <p:cNvPr id="4" name="Date Placeholder 3">
            <a:extLst>
              <a:ext uri="{FF2B5EF4-FFF2-40B4-BE49-F238E27FC236}">
                <a16:creationId xmlns:a16="http://schemas.microsoft.com/office/drawing/2014/main" id="{FABD42D8-59CC-6FC9-E0E0-8ED7ADE66BE3}"/>
              </a:ext>
            </a:extLst>
          </p:cNvPr>
          <p:cNvSpPr>
            <a:spLocks noGrp="1"/>
          </p:cNvSpPr>
          <p:nvPr>
            <p:ph type="dt" sz="half" idx="10"/>
          </p:nvPr>
        </p:nvSpPr>
        <p:spPr/>
        <p:txBody>
          <a:bodyPr/>
          <a:lstStyle/>
          <a:p>
            <a:r>
              <a:rPr lang="en-US"/>
              <a:t>1/9/2022</a:t>
            </a:r>
          </a:p>
        </p:txBody>
      </p:sp>
      <p:sp>
        <p:nvSpPr>
          <p:cNvPr id="5" name="Footer Placeholder 4">
            <a:extLst>
              <a:ext uri="{FF2B5EF4-FFF2-40B4-BE49-F238E27FC236}">
                <a16:creationId xmlns:a16="http://schemas.microsoft.com/office/drawing/2014/main" id="{9950F104-DC45-0454-3362-F9685E1ECB7E}"/>
              </a:ext>
            </a:extLst>
          </p:cNvPr>
          <p:cNvSpPr>
            <a:spLocks noGrp="1"/>
          </p:cNvSpPr>
          <p:nvPr>
            <p:ph type="ftr" sz="quarter" idx="11"/>
          </p:nvPr>
        </p:nvSpPr>
        <p:spPr/>
        <p:txBody>
          <a:bodyPr/>
          <a:lstStyle/>
          <a:p>
            <a:r>
              <a:rPr lang="en-US"/>
              <a:t>Dr. Ahmad AlSabhany – CS Dept | AlMaarif University College</a:t>
            </a:r>
            <a:endParaRPr lang="en-US" sz="1400" dirty="0"/>
          </a:p>
        </p:txBody>
      </p:sp>
      <p:sp>
        <p:nvSpPr>
          <p:cNvPr id="6" name="Slide Number Placeholder 5">
            <a:extLst>
              <a:ext uri="{FF2B5EF4-FFF2-40B4-BE49-F238E27FC236}">
                <a16:creationId xmlns:a16="http://schemas.microsoft.com/office/drawing/2014/main" id="{A21D97ED-8F25-943C-C886-FB424C32771E}"/>
              </a:ext>
            </a:extLst>
          </p:cNvPr>
          <p:cNvSpPr>
            <a:spLocks noGrp="1"/>
          </p:cNvSpPr>
          <p:nvPr>
            <p:ph type="sldNum" sz="quarter" idx="12"/>
          </p:nvPr>
        </p:nvSpPr>
        <p:spPr/>
        <p:txBody>
          <a:bodyPr/>
          <a:lstStyle/>
          <a:p>
            <a:fld id="{4A11C4C7-E5DA-46AB-BADB-B2B83EB05BAE}" type="slidenum">
              <a:rPr lang="en-US" smtClean="0"/>
              <a:pPr/>
              <a:t>9</a:t>
            </a:fld>
            <a:endParaRPr lang="en-US" dirty="0"/>
          </a:p>
        </p:txBody>
      </p:sp>
      <p:sp>
        <p:nvSpPr>
          <p:cNvPr id="7" name="Content Placeholder 2">
            <a:extLst>
              <a:ext uri="{FF2B5EF4-FFF2-40B4-BE49-F238E27FC236}">
                <a16:creationId xmlns:a16="http://schemas.microsoft.com/office/drawing/2014/main" id="{919D35EF-68DB-3F7D-1C6D-B536D05E4C32}"/>
              </a:ext>
            </a:extLst>
          </p:cNvPr>
          <p:cNvSpPr txBox="1">
            <a:spLocks/>
          </p:cNvSpPr>
          <p:nvPr/>
        </p:nvSpPr>
        <p:spPr>
          <a:xfrm>
            <a:off x="6165669" y="1828256"/>
            <a:ext cx="5188131" cy="4351338"/>
          </a:xfrm>
          <a:prstGeom prst="rect">
            <a:avLst/>
          </a:prstGeom>
          <a:solidFill>
            <a:schemeClr val="accent3">
              <a:lumMod val="20000"/>
              <a:lumOff val="80000"/>
            </a:schemeClr>
          </a:solidFill>
          <a:ln w="38100" cmpd="thickThin">
            <a:solidFill>
              <a:srgbClr val="002060"/>
            </a:solid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akkal Majalla" panose="02000000000000000000" pitchFamily="2" charset="-78"/>
                <a:ea typeface="+mn-ea"/>
                <a:cs typeface="Sakkal Majalla" panose="02000000000000000000" pitchFamily="2" charset="-78"/>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akkal Majalla" panose="02000000000000000000" pitchFamily="2" charset="-78"/>
                <a:ea typeface="+mn-ea"/>
                <a:cs typeface="Sakkal Majalla" panose="02000000000000000000" pitchFamily="2" charset="-78"/>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akkal Majalla" panose="02000000000000000000" pitchFamily="2" charset="-78"/>
                <a:ea typeface="+mn-ea"/>
                <a:cs typeface="Sakkal Majalla" panose="02000000000000000000" pitchFamily="2" charset="-78"/>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akkal Majalla" panose="02000000000000000000" pitchFamily="2" charset="-78"/>
                <a:ea typeface="+mn-ea"/>
                <a:cs typeface="Sakkal Majalla" panose="02000000000000000000" pitchFamily="2" charset="-7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200"/>
              </a:spcBef>
              <a:buNone/>
            </a:pPr>
            <a:r>
              <a:rPr lang="en-US" dirty="0">
                <a:solidFill>
                  <a:schemeClr val="tx2">
                    <a:lumMod val="50000"/>
                  </a:schemeClr>
                </a:solidFill>
              </a:rPr>
              <a:t>$</a:t>
            </a:r>
            <a:r>
              <a:rPr lang="en-US" dirty="0" err="1">
                <a:solidFill>
                  <a:schemeClr val="tx2">
                    <a:lumMod val="50000"/>
                  </a:schemeClr>
                </a:solidFill>
              </a:rPr>
              <a:t>sql</a:t>
            </a:r>
            <a:r>
              <a:rPr lang="en-US" dirty="0">
                <a:solidFill>
                  <a:schemeClr val="tx2">
                    <a:lumMod val="50000"/>
                  </a:schemeClr>
                </a:solidFill>
              </a:rPr>
              <a:t> = "</a:t>
            </a:r>
            <a:r>
              <a:rPr lang="en-US" dirty="0">
                <a:solidFill>
                  <a:srgbClr val="0070C0"/>
                </a:solidFill>
              </a:rPr>
              <a:t>INSERT INTO </a:t>
            </a:r>
            <a:r>
              <a:rPr lang="en-US" dirty="0" err="1">
                <a:solidFill>
                  <a:srgbClr val="00B050"/>
                </a:solidFill>
              </a:rPr>
              <a:t>MyGuests</a:t>
            </a:r>
            <a:r>
              <a:rPr lang="en-US" dirty="0">
                <a:solidFill>
                  <a:schemeClr val="tx2">
                    <a:lumMod val="50000"/>
                  </a:schemeClr>
                </a:solidFill>
              </a:rPr>
              <a:t> (</a:t>
            </a:r>
            <a:r>
              <a:rPr lang="en-US" dirty="0" err="1">
                <a:solidFill>
                  <a:srgbClr val="0070C0"/>
                </a:solidFill>
              </a:rPr>
              <a:t>firstname</a:t>
            </a:r>
            <a:r>
              <a:rPr lang="en-US" dirty="0">
                <a:solidFill>
                  <a:srgbClr val="0070C0"/>
                </a:solidFill>
              </a:rPr>
              <a:t>, </a:t>
            </a:r>
            <a:r>
              <a:rPr lang="en-US" dirty="0" err="1">
                <a:solidFill>
                  <a:srgbClr val="0070C0"/>
                </a:solidFill>
              </a:rPr>
              <a:t>lastname</a:t>
            </a:r>
            <a:r>
              <a:rPr lang="en-US" dirty="0">
                <a:solidFill>
                  <a:srgbClr val="0070C0"/>
                </a:solidFill>
              </a:rPr>
              <a:t>, email</a:t>
            </a:r>
            <a:r>
              <a:rPr lang="en-US" dirty="0">
                <a:solidFill>
                  <a:schemeClr val="tx2">
                    <a:lumMod val="50000"/>
                  </a:schemeClr>
                </a:solidFill>
              </a:rPr>
              <a:t>)</a:t>
            </a:r>
          </a:p>
          <a:p>
            <a:pPr marL="0" indent="0">
              <a:spcBef>
                <a:spcPts val="200"/>
              </a:spcBef>
              <a:buNone/>
            </a:pPr>
            <a:r>
              <a:rPr lang="en-US" dirty="0">
                <a:solidFill>
                  <a:srgbClr val="0070C0"/>
                </a:solidFill>
              </a:rPr>
              <a:t>VALUES</a:t>
            </a:r>
            <a:r>
              <a:rPr lang="en-US" dirty="0">
                <a:solidFill>
                  <a:schemeClr val="tx2">
                    <a:lumMod val="50000"/>
                  </a:schemeClr>
                </a:solidFill>
              </a:rPr>
              <a:t> (</a:t>
            </a:r>
            <a:r>
              <a:rPr lang="en-US" dirty="0">
                <a:solidFill>
                  <a:srgbClr val="FF0000"/>
                </a:solidFill>
              </a:rPr>
              <a:t>'John', 'Doe', 'john@example.com'</a:t>
            </a:r>
            <a:r>
              <a:rPr lang="en-US" dirty="0">
                <a:solidFill>
                  <a:schemeClr val="tx2">
                    <a:lumMod val="50000"/>
                  </a:schemeClr>
                </a:solidFill>
              </a:rPr>
              <a:t>)";</a:t>
            </a:r>
          </a:p>
          <a:p>
            <a:pPr marL="0" indent="0">
              <a:spcBef>
                <a:spcPts val="200"/>
              </a:spcBef>
              <a:buNone/>
            </a:pPr>
            <a:endParaRPr lang="en-US" dirty="0">
              <a:solidFill>
                <a:schemeClr val="tx2">
                  <a:lumMod val="50000"/>
                </a:schemeClr>
              </a:solidFill>
            </a:endParaRPr>
          </a:p>
          <a:p>
            <a:pPr marL="0" indent="0">
              <a:spcBef>
                <a:spcPts val="200"/>
              </a:spcBef>
              <a:buNone/>
            </a:pPr>
            <a:r>
              <a:rPr lang="en-US" dirty="0">
                <a:solidFill>
                  <a:schemeClr val="tx2">
                    <a:lumMod val="50000"/>
                  </a:schemeClr>
                </a:solidFill>
              </a:rPr>
              <a:t>if ($conn-&gt;query($</a:t>
            </a:r>
            <a:r>
              <a:rPr lang="en-US" dirty="0" err="1">
                <a:solidFill>
                  <a:schemeClr val="tx2">
                    <a:lumMod val="50000"/>
                  </a:schemeClr>
                </a:solidFill>
              </a:rPr>
              <a:t>sql</a:t>
            </a:r>
            <a:r>
              <a:rPr lang="en-US" dirty="0">
                <a:solidFill>
                  <a:schemeClr val="tx2">
                    <a:lumMod val="50000"/>
                  </a:schemeClr>
                </a:solidFill>
              </a:rPr>
              <a:t>) === TRUE) {</a:t>
            </a:r>
          </a:p>
          <a:p>
            <a:pPr marL="0" indent="0">
              <a:spcBef>
                <a:spcPts val="200"/>
              </a:spcBef>
              <a:buNone/>
            </a:pPr>
            <a:r>
              <a:rPr lang="en-US" dirty="0">
                <a:solidFill>
                  <a:schemeClr val="tx2">
                    <a:lumMod val="50000"/>
                  </a:schemeClr>
                </a:solidFill>
              </a:rPr>
              <a:t>  </a:t>
            </a:r>
            <a:r>
              <a:rPr lang="en-US" dirty="0">
                <a:solidFill>
                  <a:srgbClr val="FF0000"/>
                </a:solidFill>
              </a:rPr>
              <a:t>$</a:t>
            </a:r>
            <a:r>
              <a:rPr lang="en-US" dirty="0" err="1">
                <a:solidFill>
                  <a:srgbClr val="FF0000"/>
                </a:solidFill>
              </a:rPr>
              <a:t>last_id</a:t>
            </a:r>
            <a:r>
              <a:rPr lang="en-US" dirty="0">
                <a:solidFill>
                  <a:srgbClr val="FF0000"/>
                </a:solidFill>
              </a:rPr>
              <a:t> = $conn-&gt;</a:t>
            </a:r>
            <a:r>
              <a:rPr lang="en-US" dirty="0" err="1">
                <a:solidFill>
                  <a:srgbClr val="FF0000"/>
                </a:solidFill>
              </a:rPr>
              <a:t>insert_id</a:t>
            </a:r>
            <a:r>
              <a:rPr lang="en-US" dirty="0">
                <a:solidFill>
                  <a:srgbClr val="FF0000"/>
                </a:solidFill>
              </a:rPr>
              <a:t>;</a:t>
            </a:r>
          </a:p>
          <a:p>
            <a:pPr marL="0" indent="0">
              <a:spcBef>
                <a:spcPts val="200"/>
              </a:spcBef>
              <a:buNone/>
            </a:pPr>
            <a:r>
              <a:rPr lang="en-US" dirty="0">
                <a:solidFill>
                  <a:schemeClr val="tx2">
                    <a:lumMod val="50000"/>
                  </a:schemeClr>
                </a:solidFill>
              </a:rPr>
              <a:t>  echo "New record created successfully. Last inserted ID is: " . $</a:t>
            </a:r>
            <a:r>
              <a:rPr lang="en-US" dirty="0" err="1">
                <a:solidFill>
                  <a:schemeClr val="tx2">
                    <a:lumMod val="50000"/>
                  </a:schemeClr>
                </a:solidFill>
              </a:rPr>
              <a:t>last_id</a:t>
            </a:r>
            <a:r>
              <a:rPr lang="en-US" dirty="0">
                <a:solidFill>
                  <a:schemeClr val="tx2">
                    <a:lumMod val="50000"/>
                  </a:schemeClr>
                </a:solidFill>
              </a:rPr>
              <a:t>;</a:t>
            </a:r>
          </a:p>
          <a:p>
            <a:pPr marL="0" indent="0">
              <a:spcBef>
                <a:spcPts val="200"/>
              </a:spcBef>
              <a:buNone/>
            </a:pPr>
            <a:r>
              <a:rPr lang="en-US" dirty="0">
                <a:solidFill>
                  <a:schemeClr val="tx2">
                    <a:lumMod val="50000"/>
                  </a:schemeClr>
                </a:solidFill>
              </a:rPr>
              <a:t>} else {</a:t>
            </a:r>
          </a:p>
          <a:p>
            <a:pPr marL="0" indent="0">
              <a:spcBef>
                <a:spcPts val="200"/>
              </a:spcBef>
              <a:buNone/>
            </a:pPr>
            <a:r>
              <a:rPr lang="en-US" dirty="0">
                <a:solidFill>
                  <a:schemeClr val="tx2">
                    <a:lumMod val="50000"/>
                  </a:schemeClr>
                </a:solidFill>
              </a:rPr>
              <a:t>  echo "Error: " . $</a:t>
            </a:r>
            <a:r>
              <a:rPr lang="en-US" dirty="0" err="1">
                <a:solidFill>
                  <a:schemeClr val="tx2">
                    <a:lumMod val="50000"/>
                  </a:schemeClr>
                </a:solidFill>
              </a:rPr>
              <a:t>sql</a:t>
            </a:r>
            <a:r>
              <a:rPr lang="en-US" dirty="0">
                <a:solidFill>
                  <a:schemeClr val="tx2">
                    <a:lumMod val="50000"/>
                  </a:schemeClr>
                </a:solidFill>
              </a:rPr>
              <a:t> . "&lt;</a:t>
            </a:r>
            <a:r>
              <a:rPr lang="en-US" dirty="0" err="1">
                <a:solidFill>
                  <a:schemeClr val="tx2">
                    <a:lumMod val="50000"/>
                  </a:schemeClr>
                </a:solidFill>
              </a:rPr>
              <a:t>br</a:t>
            </a:r>
            <a:r>
              <a:rPr lang="en-US" dirty="0">
                <a:solidFill>
                  <a:schemeClr val="tx2">
                    <a:lumMod val="50000"/>
                  </a:schemeClr>
                </a:solidFill>
              </a:rPr>
              <a:t>&gt;" . $conn-&gt;error;</a:t>
            </a:r>
          </a:p>
          <a:p>
            <a:pPr marL="0" indent="0">
              <a:spcBef>
                <a:spcPts val="200"/>
              </a:spcBef>
              <a:buNone/>
            </a:pPr>
            <a:r>
              <a:rPr lang="en-US" dirty="0">
                <a:solidFill>
                  <a:schemeClr val="tx2">
                    <a:lumMod val="50000"/>
                  </a:schemeClr>
                </a:solidFill>
              </a:rPr>
              <a:t>}</a:t>
            </a:r>
          </a:p>
        </p:txBody>
      </p:sp>
    </p:spTree>
    <p:extLst>
      <p:ext uri="{BB962C8B-B14F-4D97-AF65-F5344CB8AC3E}">
        <p14:creationId xmlns:p14="http://schemas.microsoft.com/office/powerpoint/2010/main" val="361555473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UOA A4</Template>
  <TotalTime>3863</TotalTime>
  <Words>3162</Words>
  <Application>Microsoft Office PowerPoint</Application>
  <PresentationFormat>Widescreen</PresentationFormat>
  <Paragraphs>382</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Sakkal Majalla</vt:lpstr>
      <vt:lpstr>Office Theme</vt:lpstr>
      <vt:lpstr>Chapter 10 PHP &amp; MySQL Database Operations</vt:lpstr>
      <vt:lpstr>Outline</vt:lpstr>
      <vt:lpstr>What is MySQL?</vt:lpstr>
      <vt:lpstr>Open a Connection to MySQL</vt:lpstr>
      <vt:lpstr>Close the Connection</vt:lpstr>
      <vt:lpstr>Create a MySQL Database</vt:lpstr>
      <vt:lpstr>MySQL Create a Table</vt:lpstr>
      <vt:lpstr>MySQL Insert Data</vt:lpstr>
      <vt:lpstr>Insert Example</vt:lpstr>
      <vt:lpstr>Commit Queries</vt:lpstr>
      <vt:lpstr>Insert Multiple Records</vt:lpstr>
      <vt:lpstr>Prepared Statements and Bound Parameters</vt:lpstr>
      <vt:lpstr>Prepared Statements and Bound Parameters (2)</vt:lpstr>
      <vt:lpstr>Prepared Statements and Bound Parameters (Example)</vt:lpstr>
      <vt:lpstr>Prepared Statements and Bound Parameters (Example)</vt:lpstr>
      <vt:lpstr>Prepared Statements and Bound Parameters (Example)</vt:lpstr>
      <vt:lpstr>PHP MySQL Select Data</vt:lpstr>
      <vt:lpstr>PHP MySQL Select Data (Example 1)</vt:lpstr>
      <vt:lpstr>MySQL WHERE clause</vt:lpstr>
      <vt:lpstr>MySQL ORDER BY Clause</vt:lpstr>
      <vt:lpstr>MySQL Delete Data</vt:lpstr>
      <vt:lpstr>MySQL Update Data</vt:lpstr>
      <vt:lpstr>MySQL Limit Data Selections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HTML &amp; CSS Integration</dc:title>
  <dc:creator>Ahmad AL-Sabhany</dc:creator>
  <cp:lastModifiedBy>Ahmad AL-Sabhany</cp:lastModifiedBy>
  <cp:revision>431</cp:revision>
  <dcterms:created xsi:type="dcterms:W3CDTF">2021-12-12T21:45:23Z</dcterms:created>
  <dcterms:modified xsi:type="dcterms:W3CDTF">2023-04-03T23:18:07Z</dcterms:modified>
</cp:coreProperties>
</file>