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72" r:id="rId9"/>
    <p:sldId id="268" r:id="rId10"/>
    <p:sldId id="269" r:id="rId11"/>
    <p:sldId id="270" r:id="rId12"/>
    <p:sldId id="263" r:id="rId13"/>
    <p:sldId id="264" r:id="rId14"/>
    <p:sldId id="265" r:id="rId15"/>
    <p:sldId id="266" r:id="rId16"/>
    <p:sldId id="267" r:id="rId17"/>
    <p:sldId id="271" r:id="rId18"/>
    <p:sldId id="273" r:id="rId19"/>
    <p:sldId id="275" r:id="rId20"/>
    <p:sldId id="276" r:id="rId21"/>
    <p:sldId id="279" r:id="rId22"/>
    <p:sldId id="278" r:id="rId23"/>
    <p:sldId id="277" r:id="rId24"/>
    <p:sldId id="282" r:id="rId25"/>
    <p:sldId id="283" r:id="rId26"/>
    <p:sldId id="284" r:id="rId27"/>
    <p:sldId id="280" r:id="rId28"/>
    <p:sldId id="28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hmad AL-Sabhany" initials="AAS" lastIdx="1" clrIdx="0">
    <p:extLst>
      <p:ext uri="{19B8F6BF-5375-455C-9EA6-DF929625EA0E}">
        <p15:presenceInfo xmlns:p15="http://schemas.microsoft.com/office/powerpoint/2012/main" userId="b301677dbf0f5a7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snapToGrid="0">
      <p:cViewPr varScale="1">
        <p:scale>
          <a:sx n="110" d="100"/>
          <a:sy n="110" d="100"/>
        </p:scale>
        <p:origin x="576"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89BF59-E0DC-462A-B6F6-1C6F8BAFC48C}" type="datetimeFigureOut">
              <a:rPr lang="en-US" smtClean="0"/>
              <a:t>12/13/2021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21D04-AA39-4B72-8D1B-D7CB9B26E543}" type="slidenum">
              <a:rPr lang="en-US" smtClean="0"/>
              <a:t>‹#›</a:t>
            </a:fld>
            <a:endParaRPr lang="en-US"/>
          </a:p>
        </p:txBody>
      </p:sp>
    </p:spTree>
    <p:extLst>
      <p:ext uri="{BB962C8B-B14F-4D97-AF65-F5344CB8AC3E}">
        <p14:creationId xmlns:p14="http://schemas.microsoft.com/office/powerpoint/2010/main" val="3073340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121D04-AA39-4B72-8D1B-D7CB9B26E543}" type="slidenum">
              <a:rPr lang="en-US" smtClean="0"/>
              <a:t>2</a:t>
            </a:fld>
            <a:endParaRPr lang="en-US"/>
          </a:p>
        </p:txBody>
      </p:sp>
    </p:spTree>
    <p:extLst>
      <p:ext uri="{BB962C8B-B14F-4D97-AF65-F5344CB8AC3E}">
        <p14:creationId xmlns:p14="http://schemas.microsoft.com/office/powerpoint/2010/main" val="220444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DC68F-2405-49B1-B90A-C37ABAAE59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44550C-7DB0-4BB2-8D5A-0088CA14C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417441-79AE-41E9-A30E-10C0FF749A73}"/>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EB63E2A-2F70-4D63-82D6-91FE710ABB85}"/>
              </a:ext>
            </a:extLst>
          </p:cNvPr>
          <p:cNvSpPr>
            <a:spLocks noGrp="1"/>
          </p:cNvSpPr>
          <p:nvPr>
            <p:ph type="ftr" sz="quarter" idx="11"/>
          </p:nvPr>
        </p:nvSpPr>
        <p:spPr/>
        <p:txBody>
          <a:bodyPr/>
          <a:lstStyle/>
          <a:p>
            <a:r>
              <a:rPr lang="en-US"/>
              <a:t>Dr. Ahmad AlSabhany – CS Dept AlMaarif University College</a:t>
            </a:r>
          </a:p>
        </p:txBody>
      </p:sp>
      <p:sp>
        <p:nvSpPr>
          <p:cNvPr id="6" name="Slide Number Placeholder 5">
            <a:extLst>
              <a:ext uri="{FF2B5EF4-FFF2-40B4-BE49-F238E27FC236}">
                <a16:creationId xmlns:a16="http://schemas.microsoft.com/office/drawing/2014/main" id="{A4B885CC-5F3D-4587-83B3-71517788824A}"/>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15484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67A7-8026-4AD9-86EE-EB27171A85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54089B-8720-46A4-9C9C-B3610336FF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6EEF07-B3EB-4F7E-A0C0-D94ED7008CC2}"/>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572AD7C0-83CC-4332-B814-6CDFAF36C24E}"/>
              </a:ext>
            </a:extLst>
          </p:cNvPr>
          <p:cNvSpPr>
            <a:spLocks noGrp="1"/>
          </p:cNvSpPr>
          <p:nvPr>
            <p:ph type="ftr" sz="quarter" idx="11"/>
          </p:nvPr>
        </p:nvSpPr>
        <p:spPr/>
        <p:txBody>
          <a:bodyPr/>
          <a:lstStyle/>
          <a:p>
            <a:r>
              <a:rPr lang="en-US"/>
              <a:t>Dr. Ahmad AlSabhany – CS Dept AlMaarif University College</a:t>
            </a:r>
          </a:p>
        </p:txBody>
      </p:sp>
      <p:sp>
        <p:nvSpPr>
          <p:cNvPr id="6" name="Slide Number Placeholder 5">
            <a:extLst>
              <a:ext uri="{FF2B5EF4-FFF2-40B4-BE49-F238E27FC236}">
                <a16:creationId xmlns:a16="http://schemas.microsoft.com/office/drawing/2014/main" id="{F3013901-CEF9-49E3-AF14-A4839DE9ABB2}"/>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7879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812F6E-2600-405B-85E3-9892D880A4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0CE492-C35F-47C5-AD03-F06D81512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9D690E-378B-4694-BA2A-C757E6BFD324}"/>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90341110-E062-4ACF-B3C7-461FBE8703DA}"/>
              </a:ext>
            </a:extLst>
          </p:cNvPr>
          <p:cNvSpPr>
            <a:spLocks noGrp="1"/>
          </p:cNvSpPr>
          <p:nvPr>
            <p:ph type="ftr" sz="quarter" idx="11"/>
          </p:nvPr>
        </p:nvSpPr>
        <p:spPr/>
        <p:txBody>
          <a:bodyPr/>
          <a:lstStyle/>
          <a:p>
            <a:r>
              <a:rPr lang="en-US"/>
              <a:t>Dr. Ahmad AlSabhany – CS Dept AlMaarif University College</a:t>
            </a:r>
          </a:p>
        </p:txBody>
      </p:sp>
      <p:sp>
        <p:nvSpPr>
          <p:cNvPr id="6" name="Slide Number Placeholder 5">
            <a:extLst>
              <a:ext uri="{FF2B5EF4-FFF2-40B4-BE49-F238E27FC236}">
                <a16:creationId xmlns:a16="http://schemas.microsoft.com/office/drawing/2014/main" id="{FC3DA947-8B88-4CE4-9FD6-84DC8E033A43}"/>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230617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35C61-57CD-4B56-B58C-6AF063574F24}"/>
              </a:ext>
            </a:extLst>
          </p:cNvPr>
          <p:cNvSpPr>
            <a:spLocks noGrp="1"/>
          </p:cNvSpPr>
          <p:nvPr>
            <p:ph type="title"/>
          </p:nvPr>
        </p:nvSpPr>
        <p:spPr>
          <a:solidFill>
            <a:schemeClr val="accent3">
              <a:lumMod val="20000"/>
              <a:lumOff val="80000"/>
            </a:schemeClr>
          </a:solidFill>
          <a:ln w="38100" cmpd="thickThin">
            <a:solidFill>
              <a:srgbClr val="002060"/>
            </a:solidFill>
          </a:ln>
        </p:spPr>
        <p:txBody>
          <a:bodyPr/>
          <a:lstStyle>
            <a:lvl1pPr>
              <a:defRPr b="1">
                <a:latin typeface="Sakkal Majalla" panose="02000000000000000000" pitchFamily="2" charset="-78"/>
                <a:cs typeface="Sakkal Majalla" panose="02000000000000000000" pitchFamily="2" charset="-78"/>
              </a:defRPr>
            </a:lvl1pPr>
          </a:lstStyle>
          <a:p>
            <a:r>
              <a:rPr lang="en-US" dirty="0"/>
              <a:t>Click to edit Master title style</a:t>
            </a:r>
          </a:p>
        </p:txBody>
      </p:sp>
      <p:sp>
        <p:nvSpPr>
          <p:cNvPr id="3" name="Content Placeholder 2">
            <a:extLst>
              <a:ext uri="{FF2B5EF4-FFF2-40B4-BE49-F238E27FC236}">
                <a16:creationId xmlns:a16="http://schemas.microsoft.com/office/drawing/2014/main" id="{4D5CA829-90C1-462B-B77B-D8FE77BE7A5B}"/>
              </a:ext>
            </a:extLst>
          </p:cNvPr>
          <p:cNvSpPr>
            <a:spLocks noGrp="1"/>
          </p:cNvSpPr>
          <p:nvPr>
            <p:ph idx="1"/>
          </p:nvPr>
        </p:nvSpPr>
        <p:spPr>
          <a:solidFill>
            <a:schemeClr val="accent3">
              <a:lumMod val="20000"/>
              <a:lumOff val="80000"/>
            </a:schemeClr>
          </a:solidFill>
          <a:ln w="38100" cmpd="thickThin">
            <a:solidFill>
              <a:srgbClr val="002060"/>
            </a:solidFill>
          </a:ln>
        </p:spPr>
        <p:txBody>
          <a:bodyPr/>
          <a:lstStyle>
            <a:lvl1pPr>
              <a:defRPr>
                <a:latin typeface="Sakkal Majalla" panose="02000000000000000000" pitchFamily="2" charset="-78"/>
                <a:cs typeface="Sakkal Majalla" panose="02000000000000000000" pitchFamily="2" charset="-78"/>
              </a:defRPr>
            </a:lvl1pPr>
            <a:lvl2pPr>
              <a:defRPr>
                <a:latin typeface="Sakkal Majalla" panose="02000000000000000000" pitchFamily="2" charset="-78"/>
                <a:cs typeface="Sakkal Majalla" panose="02000000000000000000" pitchFamily="2" charset="-78"/>
              </a:defRPr>
            </a:lvl2pPr>
            <a:lvl3pPr>
              <a:defRPr>
                <a:latin typeface="Sakkal Majalla" panose="02000000000000000000" pitchFamily="2" charset="-78"/>
                <a:cs typeface="Sakkal Majalla" panose="02000000000000000000" pitchFamily="2" charset="-78"/>
              </a:defRPr>
            </a:lvl3pPr>
            <a:lvl4pPr>
              <a:defRPr>
                <a:latin typeface="Sakkal Majalla" panose="02000000000000000000" pitchFamily="2" charset="-78"/>
                <a:cs typeface="Sakkal Majalla" panose="02000000000000000000" pitchFamily="2" charset="-78"/>
              </a:defRPr>
            </a:lvl4pPr>
            <a:lvl5pPr>
              <a:defRPr>
                <a:latin typeface="Sakkal Majalla" panose="02000000000000000000" pitchFamily="2" charset="-78"/>
                <a:cs typeface="Sakkal Majalla" panose="02000000000000000000" pitchFamily="2" charset="-7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959C6-C92B-4DE5-9807-8F76E217548C}"/>
              </a:ext>
            </a:extLst>
          </p:cNvPr>
          <p:cNvSpPr>
            <a:spLocks noGrp="1"/>
          </p:cNvSpPr>
          <p:nvPr>
            <p:ph type="dt" sz="half" idx="10"/>
          </p:nvPr>
        </p:nvSpPr>
        <p:spPr/>
        <p:txBody>
          <a:bodyPr/>
          <a:lstStyle>
            <a:lvl1pPr>
              <a:defRPr>
                <a:solidFill>
                  <a:srgbClr val="002060"/>
                </a:solidFill>
              </a:defRPr>
            </a:lvl1pPr>
          </a:lstStyle>
          <a:p>
            <a:r>
              <a:rPr lang="en-US"/>
              <a:t>12/13/2021</a:t>
            </a:r>
          </a:p>
        </p:txBody>
      </p:sp>
      <p:sp>
        <p:nvSpPr>
          <p:cNvPr id="5" name="Footer Placeholder 4">
            <a:extLst>
              <a:ext uri="{FF2B5EF4-FFF2-40B4-BE49-F238E27FC236}">
                <a16:creationId xmlns:a16="http://schemas.microsoft.com/office/drawing/2014/main" id="{4CA1965A-6F7F-4A57-BFE7-1BAF03C6F495}"/>
              </a:ext>
            </a:extLst>
          </p:cNvPr>
          <p:cNvSpPr>
            <a:spLocks noGrp="1"/>
          </p:cNvSpPr>
          <p:nvPr>
            <p:ph type="ftr" sz="quarter" idx="11"/>
          </p:nvPr>
        </p:nvSpPr>
        <p:spPr/>
        <p:txBody>
          <a:bodyPr/>
          <a:lstStyle>
            <a:lvl1pPr>
              <a:defRPr sz="1400">
                <a:solidFill>
                  <a:srgbClr val="002060"/>
                </a:solidFill>
                <a:latin typeface="Sakkal Majalla" panose="02000000000000000000" pitchFamily="2" charset="-78"/>
                <a:cs typeface="Sakkal Majalla" panose="02000000000000000000" pitchFamily="2" charset="-78"/>
              </a:defRPr>
            </a:lvl1pPr>
          </a:lstStyle>
          <a:p>
            <a:r>
              <a:rPr lang="en-US"/>
              <a:t>Dr. Ahmad AlSabhany – CS Dept AlMaarif University College</a:t>
            </a:r>
            <a:endParaRPr lang="en-US" sz="1400" dirty="0"/>
          </a:p>
        </p:txBody>
      </p:sp>
      <p:sp>
        <p:nvSpPr>
          <p:cNvPr id="6" name="Slide Number Placeholder 5">
            <a:extLst>
              <a:ext uri="{FF2B5EF4-FFF2-40B4-BE49-F238E27FC236}">
                <a16:creationId xmlns:a16="http://schemas.microsoft.com/office/drawing/2014/main" id="{77A5069C-34E7-4437-BFA7-505478E171E7}"/>
              </a:ext>
            </a:extLst>
          </p:cNvPr>
          <p:cNvSpPr>
            <a:spLocks noGrp="1"/>
          </p:cNvSpPr>
          <p:nvPr>
            <p:ph type="sldNum" sz="quarter" idx="12"/>
          </p:nvPr>
        </p:nvSpPr>
        <p:spPr/>
        <p:txBody>
          <a:bodyPr/>
          <a:lstStyle>
            <a:lvl1pPr>
              <a:defRPr>
                <a:solidFill>
                  <a:srgbClr val="002060"/>
                </a:solidFill>
              </a:defRPr>
            </a:lvl1pPr>
          </a:lstStyle>
          <a:p>
            <a:fld id="{4A11C4C7-E5DA-46AB-BADB-B2B83EB05BAE}" type="slidenum">
              <a:rPr lang="en-US" smtClean="0"/>
              <a:pPr/>
              <a:t>‹#›</a:t>
            </a:fld>
            <a:endParaRPr lang="en-US" dirty="0"/>
          </a:p>
        </p:txBody>
      </p:sp>
    </p:spTree>
    <p:extLst>
      <p:ext uri="{BB962C8B-B14F-4D97-AF65-F5344CB8AC3E}">
        <p14:creationId xmlns:p14="http://schemas.microsoft.com/office/powerpoint/2010/main" val="1151658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1DFF7-91EB-436C-A877-FC8B0EE96A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F51C85-A692-482E-A11F-B2B250712F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EA592C-6704-4CF1-95D5-E0FD1F39730D}"/>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F3F0FD1-4783-4B67-966B-227CF1E42F48}"/>
              </a:ext>
            </a:extLst>
          </p:cNvPr>
          <p:cNvSpPr>
            <a:spLocks noGrp="1"/>
          </p:cNvSpPr>
          <p:nvPr>
            <p:ph type="ftr" sz="quarter" idx="11"/>
          </p:nvPr>
        </p:nvSpPr>
        <p:spPr/>
        <p:txBody>
          <a:bodyPr/>
          <a:lstStyle/>
          <a:p>
            <a:r>
              <a:rPr lang="en-US"/>
              <a:t>Dr. Ahmad AlSabhany – CS Dept AlMaarif University College</a:t>
            </a:r>
          </a:p>
        </p:txBody>
      </p:sp>
      <p:sp>
        <p:nvSpPr>
          <p:cNvPr id="6" name="Slide Number Placeholder 5">
            <a:extLst>
              <a:ext uri="{FF2B5EF4-FFF2-40B4-BE49-F238E27FC236}">
                <a16:creationId xmlns:a16="http://schemas.microsoft.com/office/drawing/2014/main" id="{08E9B0FA-68CB-41BB-817C-F069671241ED}"/>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368153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BEB03-5FBB-438B-86F5-3CFD230108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1E9F8-F31D-4040-9DDD-7735ECBD0C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BA6C70-42A3-43F7-8170-A0BBF3DAF8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27EAB8-A553-40E8-8329-E5A08B314493}"/>
              </a:ext>
            </a:extLst>
          </p:cNvPr>
          <p:cNvSpPr>
            <a:spLocks noGrp="1"/>
          </p:cNvSpPr>
          <p:nvPr>
            <p:ph type="dt" sz="half" idx="10"/>
          </p:nvPr>
        </p:nvSpPr>
        <p:spPr/>
        <p:txBody>
          <a:bodyPr/>
          <a:lstStyle/>
          <a:p>
            <a:r>
              <a:rPr lang="en-US"/>
              <a:t>12/13/2021</a:t>
            </a:r>
          </a:p>
        </p:txBody>
      </p:sp>
      <p:sp>
        <p:nvSpPr>
          <p:cNvPr id="6" name="Footer Placeholder 5">
            <a:extLst>
              <a:ext uri="{FF2B5EF4-FFF2-40B4-BE49-F238E27FC236}">
                <a16:creationId xmlns:a16="http://schemas.microsoft.com/office/drawing/2014/main" id="{9F01074C-93FD-4FE9-8B81-4C69A4025042}"/>
              </a:ext>
            </a:extLst>
          </p:cNvPr>
          <p:cNvSpPr>
            <a:spLocks noGrp="1"/>
          </p:cNvSpPr>
          <p:nvPr>
            <p:ph type="ftr" sz="quarter" idx="11"/>
          </p:nvPr>
        </p:nvSpPr>
        <p:spPr/>
        <p:txBody>
          <a:bodyPr/>
          <a:lstStyle/>
          <a:p>
            <a:r>
              <a:rPr lang="en-US"/>
              <a:t>Dr. Ahmad AlSabhany – CS Dept AlMaarif University College</a:t>
            </a:r>
          </a:p>
        </p:txBody>
      </p:sp>
      <p:sp>
        <p:nvSpPr>
          <p:cNvPr id="7" name="Slide Number Placeholder 6">
            <a:extLst>
              <a:ext uri="{FF2B5EF4-FFF2-40B4-BE49-F238E27FC236}">
                <a16:creationId xmlns:a16="http://schemas.microsoft.com/office/drawing/2014/main" id="{AB503D71-D4C8-4CFE-8D89-971F3BE804FB}"/>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42747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C0F4-23CF-4532-89DF-141DD288E3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031F7-923E-482C-821B-F37DF2407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6D53A8-B393-4189-B523-60B591BA5D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11EF80-0856-4FA0-869B-F85ACD925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867469-6B6C-42B0-8048-EF66312A74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7FBCA0-443E-4100-A1FA-E5B7B92B9619}"/>
              </a:ext>
            </a:extLst>
          </p:cNvPr>
          <p:cNvSpPr>
            <a:spLocks noGrp="1"/>
          </p:cNvSpPr>
          <p:nvPr>
            <p:ph type="dt" sz="half" idx="10"/>
          </p:nvPr>
        </p:nvSpPr>
        <p:spPr/>
        <p:txBody>
          <a:bodyPr/>
          <a:lstStyle/>
          <a:p>
            <a:r>
              <a:rPr lang="en-US"/>
              <a:t>12/13/2021</a:t>
            </a:r>
          </a:p>
        </p:txBody>
      </p:sp>
      <p:sp>
        <p:nvSpPr>
          <p:cNvPr id="8" name="Footer Placeholder 7">
            <a:extLst>
              <a:ext uri="{FF2B5EF4-FFF2-40B4-BE49-F238E27FC236}">
                <a16:creationId xmlns:a16="http://schemas.microsoft.com/office/drawing/2014/main" id="{BC897597-DC63-4761-AC74-48AC5B715AEF}"/>
              </a:ext>
            </a:extLst>
          </p:cNvPr>
          <p:cNvSpPr>
            <a:spLocks noGrp="1"/>
          </p:cNvSpPr>
          <p:nvPr>
            <p:ph type="ftr" sz="quarter" idx="11"/>
          </p:nvPr>
        </p:nvSpPr>
        <p:spPr/>
        <p:txBody>
          <a:bodyPr/>
          <a:lstStyle/>
          <a:p>
            <a:r>
              <a:rPr lang="en-US"/>
              <a:t>Dr. Ahmad AlSabhany – CS Dept AlMaarif University College</a:t>
            </a:r>
          </a:p>
        </p:txBody>
      </p:sp>
      <p:sp>
        <p:nvSpPr>
          <p:cNvPr id="9" name="Slide Number Placeholder 8">
            <a:extLst>
              <a:ext uri="{FF2B5EF4-FFF2-40B4-BE49-F238E27FC236}">
                <a16:creationId xmlns:a16="http://schemas.microsoft.com/office/drawing/2014/main" id="{562EA747-D8CD-4876-AE1C-D2E5CA713928}"/>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349300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2BA5-96D5-40F0-A4DD-51784CB5CB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A46B-4BDA-485C-A7A9-7128C28D22DD}"/>
              </a:ext>
            </a:extLst>
          </p:cNvPr>
          <p:cNvSpPr>
            <a:spLocks noGrp="1"/>
          </p:cNvSpPr>
          <p:nvPr>
            <p:ph type="dt" sz="half" idx="10"/>
          </p:nvPr>
        </p:nvSpPr>
        <p:spPr/>
        <p:txBody>
          <a:bodyPr/>
          <a:lstStyle/>
          <a:p>
            <a:r>
              <a:rPr lang="en-US"/>
              <a:t>12/13/2021</a:t>
            </a:r>
          </a:p>
        </p:txBody>
      </p:sp>
      <p:sp>
        <p:nvSpPr>
          <p:cNvPr id="4" name="Footer Placeholder 3">
            <a:extLst>
              <a:ext uri="{FF2B5EF4-FFF2-40B4-BE49-F238E27FC236}">
                <a16:creationId xmlns:a16="http://schemas.microsoft.com/office/drawing/2014/main" id="{1B98AB20-5745-4058-BE18-B86EE8FCF0E4}"/>
              </a:ext>
            </a:extLst>
          </p:cNvPr>
          <p:cNvSpPr>
            <a:spLocks noGrp="1"/>
          </p:cNvSpPr>
          <p:nvPr>
            <p:ph type="ftr" sz="quarter" idx="11"/>
          </p:nvPr>
        </p:nvSpPr>
        <p:spPr/>
        <p:txBody>
          <a:bodyPr/>
          <a:lstStyle/>
          <a:p>
            <a:r>
              <a:rPr lang="en-US"/>
              <a:t>Dr. Ahmad AlSabhany – CS Dept AlMaarif University College</a:t>
            </a:r>
          </a:p>
        </p:txBody>
      </p:sp>
      <p:sp>
        <p:nvSpPr>
          <p:cNvPr id="5" name="Slide Number Placeholder 4">
            <a:extLst>
              <a:ext uri="{FF2B5EF4-FFF2-40B4-BE49-F238E27FC236}">
                <a16:creationId xmlns:a16="http://schemas.microsoft.com/office/drawing/2014/main" id="{4B3311C4-A95A-453C-B29F-209763DD0484}"/>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24916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F3DA57-C32C-45AC-874D-510B8439F773}"/>
              </a:ext>
            </a:extLst>
          </p:cNvPr>
          <p:cNvSpPr>
            <a:spLocks noGrp="1"/>
          </p:cNvSpPr>
          <p:nvPr>
            <p:ph type="dt" sz="half" idx="10"/>
          </p:nvPr>
        </p:nvSpPr>
        <p:spPr/>
        <p:txBody>
          <a:bodyPr/>
          <a:lstStyle/>
          <a:p>
            <a:r>
              <a:rPr lang="en-US"/>
              <a:t>12/13/2021</a:t>
            </a:r>
          </a:p>
        </p:txBody>
      </p:sp>
      <p:sp>
        <p:nvSpPr>
          <p:cNvPr id="3" name="Footer Placeholder 2">
            <a:extLst>
              <a:ext uri="{FF2B5EF4-FFF2-40B4-BE49-F238E27FC236}">
                <a16:creationId xmlns:a16="http://schemas.microsoft.com/office/drawing/2014/main" id="{714F5889-9931-4B5A-8522-6B3D9B639CAE}"/>
              </a:ext>
            </a:extLst>
          </p:cNvPr>
          <p:cNvSpPr>
            <a:spLocks noGrp="1"/>
          </p:cNvSpPr>
          <p:nvPr>
            <p:ph type="ftr" sz="quarter" idx="11"/>
          </p:nvPr>
        </p:nvSpPr>
        <p:spPr/>
        <p:txBody>
          <a:bodyPr/>
          <a:lstStyle/>
          <a:p>
            <a:r>
              <a:rPr lang="en-US"/>
              <a:t>Dr. Ahmad AlSabhany – CS Dept AlMaarif University College</a:t>
            </a:r>
          </a:p>
        </p:txBody>
      </p:sp>
      <p:sp>
        <p:nvSpPr>
          <p:cNvPr id="4" name="Slide Number Placeholder 3">
            <a:extLst>
              <a:ext uri="{FF2B5EF4-FFF2-40B4-BE49-F238E27FC236}">
                <a16:creationId xmlns:a16="http://schemas.microsoft.com/office/drawing/2014/main" id="{090E9578-57EE-4095-8004-27043A557CCD}"/>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59362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9DB9A-341E-42B3-AA7C-EE5C23AC4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67DB07-9F54-48FB-958D-6079675916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A1ACEC-8EFC-4DDE-8B78-459438619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74348B-ACF1-4A1D-B1B2-529B996775AF}"/>
              </a:ext>
            </a:extLst>
          </p:cNvPr>
          <p:cNvSpPr>
            <a:spLocks noGrp="1"/>
          </p:cNvSpPr>
          <p:nvPr>
            <p:ph type="dt" sz="half" idx="10"/>
          </p:nvPr>
        </p:nvSpPr>
        <p:spPr/>
        <p:txBody>
          <a:bodyPr/>
          <a:lstStyle/>
          <a:p>
            <a:r>
              <a:rPr lang="en-US"/>
              <a:t>12/13/2021</a:t>
            </a:r>
          </a:p>
        </p:txBody>
      </p:sp>
      <p:sp>
        <p:nvSpPr>
          <p:cNvPr id="6" name="Footer Placeholder 5">
            <a:extLst>
              <a:ext uri="{FF2B5EF4-FFF2-40B4-BE49-F238E27FC236}">
                <a16:creationId xmlns:a16="http://schemas.microsoft.com/office/drawing/2014/main" id="{2EF2700C-A978-42F2-8A9A-F308F6CB8281}"/>
              </a:ext>
            </a:extLst>
          </p:cNvPr>
          <p:cNvSpPr>
            <a:spLocks noGrp="1"/>
          </p:cNvSpPr>
          <p:nvPr>
            <p:ph type="ftr" sz="quarter" idx="11"/>
          </p:nvPr>
        </p:nvSpPr>
        <p:spPr/>
        <p:txBody>
          <a:bodyPr/>
          <a:lstStyle/>
          <a:p>
            <a:r>
              <a:rPr lang="en-US"/>
              <a:t>Dr. Ahmad AlSabhany – CS Dept AlMaarif University College</a:t>
            </a:r>
          </a:p>
        </p:txBody>
      </p:sp>
      <p:sp>
        <p:nvSpPr>
          <p:cNvPr id="7" name="Slide Number Placeholder 6">
            <a:extLst>
              <a:ext uri="{FF2B5EF4-FFF2-40B4-BE49-F238E27FC236}">
                <a16:creationId xmlns:a16="http://schemas.microsoft.com/office/drawing/2014/main" id="{E3D1CF89-ADB1-48AA-A8A9-A65E26441B35}"/>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27168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A10C-A313-4043-A682-EDBAF92F52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742A9C-BE4F-4798-96D8-7784A639EE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9D6ACC-CA04-4919-A419-6B8C426FC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96F174-E8BF-4936-BF70-066243E8DF45}"/>
              </a:ext>
            </a:extLst>
          </p:cNvPr>
          <p:cNvSpPr>
            <a:spLocks noGrp="1"/>
          </p:cNvSpPr>
          <p:nvPr>
            <p:ph type="dt" sz="half" idx="10"/>
          </p:nvPr>
        </p:nvSpPr>
        <p:spPr/>
        <p:txBody>
          <a:bodyPr/>
          <a:lstStyle/>
          <a:p>
            <a:r>
              <a:rPr lang="en-US"/>
              <a:t>12/13/2021</a:t>
            </a:r>
          </a:p>
        </p:txBody>
      </p:sp>
      <p:sp>
        <p:nvSpPr>
          <p:cNvPr id="6" name="Footer Placeholder 5">
            <a:extLst>
              <a:ext uri="{FF2B5EF4-FFF2-40B4-BE49-F238E27FC236}">
                <a16:creationId xmlns:a16="http://schemas.microsoft.com/office/drawing/2014/main" id="{E20C2ADA-38F7-47D6-96EA-C7CFC28AD9FA}"/>
              </a:ext>
            </a:extLst>
          </p:cNvPr>
          <p:cNvSpPr>
            <a:spLocks noGrp="1"/>
          </p:cNvSpPr>
          <p:nvPr>
            <p:ph type="ftr" sz="quarter" idx="11"/>
          </p:nvPr>
        </p:nvSpPr>
        <p:spPr/>
        <p:txBody>
          <a:bodyPr/>
          <a:lstStyle/>
          <a:p>
            <a:r>
              <a:rPr lang="en-US"/>
              <a:t>Dr. Ahmad AlSabhany – CS Dept AlMaarif University College</a:t>
            </a:r>
          </a:p>
        </p:txBody>
      </p:sp>
      <p:sp>
        <p:nvSpPr>
          <p:cNvPr id="7" name="Slide Number Placeholder 6">
            <a:extLst>
              <a:ext uri="{FF2B5EF4-FFF2-40B4-BE49-F238E27FC236}">
                <a16:creationId xmlns:a16="http://schemas.microsoft.com/office/drawing/2014/main" id="{A09720E7-5583-4F3C-AFA9-6414910FACD4}"/>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56450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FADF2-3140-4D88-97B1-A168C3027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FB750C-3760-4D57-A6AF-D814356C30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217A7-B679-4C2D-882E-6087EBF03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12/13/2021</a:t>
            </a:r>
          </a:p>
        </p:txBody>
      </p:sp>
      <p:sp>
        <p:nvSpPr>
          <p:cNvPr id="5" name="Footer Placeholder 4">
            <a:extLst>
              <a:ext uri="{FF2B5EF4-FFF2-40B4-BE49-F238E27FC236}">
                <a16:creationId xmlns:a16="http://schemas.microsoft.com/office/drawing/2014/main" id="{CC30AF62-ACDE-4C14-AD8A-D2B4062FE1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Ahmad AlSabhany – CS Dept AlMaarif University College</a:t>
            </a:r>
          </a:p>
        </p:txBody>
      </p:sp>
      <p:sp>
        <p:nvSpPr>
          <p:cNvPr id="6" name="Slide Number Placeholder 5">
            <a:extLst>
              <a:ext uri="{FF2B5EF4-FFF2-40B4-BE49-F238E27FC236}">
                <a16:creationId xmlns:a16="http://schemas.microsoft.com/office/drawing/2014/main" id="{DB7864A7-87C1-47DD-8AB1-F826D69EA5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1C4C7-E5DA-46AB-BADB-B2B83EB05BAE}" type="slidenum">
              <a:rPr lang="en-US" smtClean="0"/>
              <a:t>‹#›</a:t>
            </a:fld>
            <a:endParaRPr lang="en-US"/>
          </a:p>
        </p:txBody>
      </p:sp>
    </p:spTree>
    <p:extLst>
      <p:ext uri="{BB962C8B-B14F-4D97-AF65-F5344CB8AC3E}">
        <p14:creationId xmlns:p14="http://schemas.microsoft.com/office/powerpoint/2010/main" val="977130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1AB8C566-95B6-4C5C-BDAE-4A219C23365F}"/>
              </a:ext>
            </a:extLst>
          </p:cNvPr>
          <p:cNvSpPr>
            <a:spLocks noGrp="1"/>
          </p:cNvSpPr>
          <p:nvPr>
            <p:ph type="subTitle" idx="1"/>
          </p:nvPr>
        </p:nvSpPr>
        <p:spPr>
          <a:xfrm>
            <a:off x="4441986" y="4398262"/>
            <a:ext cx="3312734" cy="1141851"/>
          </a:xfrm>
          <a:noFill/>
        </p:spPr>
        <p:txBody>
          <a:bodyPr>
            <a:normAutofit/>
          </a:bodyPr>
          <a:lstStyle/>
          <a:p>
            <a:r>
              <a:rPr lang="en-US" sz="3200" b="1" dirty="0">
                <a:solidFill>
                  <a:srgbClr val="002060"/>
                </a:solidFill>
                <a:latin typeface="Sakkal Majalla" panose="02000000000000000000" pitchFamily="2" charset="-78"/>
                <a:cs typeface="Sakkal Majalla" panose="02000000000000000000" pitchFamily="2" charset="-78"/>
              </a:rPr>
              <a:t>Dr. Ahmad </a:t>
            </a:r>
            <a:r>
              <a:rPr lang="en-US" sz="3200" b="1" dirty="0" err="1">
                <a:solidFill>
                  <a:srgbClr val="002060"/>
                </a:solidFill>
                <a:latin typeface="Sakkal Majalla" panose="02000000000000000000" pitchFamily="2" charset="-78"/>
                <a:cs typeface="Sakkal Majalla" panose="02000000000000000000" pitchFamily="2" charset="-78"/>
              </a:rPr>
              <a:t>Al-Sabhany</a:t>
            </a:r>
            <a:endParaRPr lang="en-US" sz="3200" b="1" dirty="0">
              <a:solidFill>
                <a:srgbClr val="002060"/>
              </a:solidFill>
              <a:latin typeface="Sakkal Majalla" panose="02000000000000000000" pitchFamily="2" charset="-78"/>
              <a:cs typeface="Sakkal Majalla" panose="02000000000000000000" pitchFamily="2" charset="-78"/>
            </a:endParaRPr>
          </a:p>
        </p:txBody>
      </p:sp>
      <p:sp>
        <p:nvSpPr>
          <p:cNvPr id="2" name="Title 1">
            <a:extLst>
              <a:ext uri="{FF2B5EF4-FFF2-40B4-BE49-F238E27FC236}">
                <a16:creationId xmlns:a16="http://schemas.microsoft.com/office/drawing/2014/main" id="{75FAA320-0F2C-48E6-BEB9-3C34D6C9BF4C}"/>
              </a:ext>
            </a:extLst>
          </p:cNvPr>
          <p:cNvSpPr>
            <a:spLocks noGrp="1"/>
          </p:cNvSpPr>
          <p:nvPr>
            <p:ph type="ctrTitle"/>
          </p:nvPr>
        </p:nvSpPr>
        <p:spPr>
          <a:xfrm>
            <a:off x="3204642" y="1749830"/>
            <a:ext cx="5782716" cy="2150719"/>
          </a:xfrm>
          <a:noFill/>
        </p:spPr>
        <p:txBody>
          <a:bodyPr anchor="ctr">
            <a:normAutofit fontScale="90000"/>
          </a:bodyPr>
          <a:lstStyle/>
          <a:p>
            <a:r>
              <a:rPr lang="en-US" b="1" dirty="0">
                <a:solidFill>
                  <a:srgbClr val="002060"/>
                </a:solidFill>
                <a:latin typeface="Sakkal Majalla" panose="02000000000000000000" pitchFamily="2" charset="-78"/>
                <a:cs typeface="Sakkal Majalla" panose="02000000000000000000" pitchFamily="2" charset="-78"/>
              </a:rPr>
              <a:t>Chapter 1</a:t>
            </a:r>
            <a:br>
              <a:rPr lang="en-US" b="1" dirty="0">
                <a:solidFill>
                  <a:srgbClr val="002060"/>
                </a:solidFill>
                <a:latin typeface="Sakkal Majalla" panose="02000000000000000000" pitchFamily="2" charset="-78"/>
                <a:cs typeface="Sakkal Majalla" panose="02000000000000000000" pitchFamily="2" charset="-78"/>
              </a:rPr>
            </a:br>
            <a:r>
              <a:rPr lang="en-US" b="1" dirty="0">
                <a:solidFill>
                  <a:srgbClr val="002060"/>
                </a:solidFill>
                <a:latin typeface="Sakkal Majalla" panose="02000000000000000000" pitchFamily="2" charset="-78"/>
                <a:cs typeface="Sakkal Majalla" panose="02000000000000000000" pitchFamily="2" charset="-78"/>
              </a:rPr>
              <a:t>HTML &amp; CSS Integration</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0776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08F95-555A-40B7-B2C0-B7AD6D6FA1B4}"/>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704B2B1B-7D99-4C2C-B9A9-C36E1BDC156D}"/>
              </a:ext>
            </a:extLst>
          </p:cNvPr>
          <p:cNvSpPr>
            <a:spLocks noGrp="1"/>
          </p:cNvSpPr>
          <p:nvPr>
            <p:ph idx="1"/>
          </p:nvPr>
        </p:nvSpPr>
        <p:spPr/>
        <p:txBody>
          <a:bodyPr>
            <a:normAutofit/>
          </a:bodyPr>
          <a:lstStyle/>
          <a:p>
            <a:r>
              <a:rPr lang="en-US" b="1" i="0" dirty="0">
                <a:solidFill>
                  <a:srgbClr val="1A1919"/>
                </a:solidFill>
                <a:effectLst/>
                <a:latin typeface="Ubuntu"/>
              </a:rPr>
              <a:t>OL</a:t>
            </a:r>
          </a:p>
          <a:p>
            <a:pPr marL="0" indent="0">
              <a:buNone/>
            </a:pPr>
            <a:r>
              <a:rPr lang="en-US" dirty="0" err="1"/>
              <a:t>Ol</a:t>
            </a:r>
            <a:r>
              <a:rPr lang="en-US" dirty="0"/>
              <a:t> tag is used to define an ordered list in the file. </a:t>
            </a:r>
          </a:p>
          <a:p>
            <a:pPr marL="0" indent="0">
              <a:buNone/>
            </a:pPr>
            <a:r>
              <a:rPr lang="en-US" dirty="0"/>
              <a:t>Syntax:</a:t>
            </a:r>
          </a:p>
          <a:p>
            <a:pPr marL="457200" lvl="1" indent="0">
              <a:buNone/>
            </a:pPr>
            <a:r>
              <a:rPr lang="en-US" dirty="0"/>
              <a:t>&lt;</a:t>
            </a:r>
            <a:r>
              <a:rPr lang="en-US" dirty="0" err="1"/>
              <a:t>ol</a:t>
            </a:r>
            <a:r>
              <a:rPr lang="en-US" dirty="0"/>
              <a:t>&gt;</a:t>
            </a:r>
          </a:p>
          <a:p>
            <a:pPr marL="914400" lvl="2" indent="0">
              <a:buNone/>
            </a:pPr>
            <a:r>
              <a:rPr lang="en-US" sz="2400" dirty="0"/>
              <a:t> </a:t>
            </a:r>
            <a:r>
              <a:rPr lang="it-IT" sz="2400" dirty="0"/>
              <a:t>&lt;li&gt;fictional&lt;/li&gt;</a:t>
            </a:r>
          </a:p>
          <a:p>
            <a:pPr marL="914400" lvl="2" indent="0">
              <a:buNone/>
            </a:pPr>
            <a:r>
              <a:rPr lang="it-IT" sz="2400" dirty="0"/>
              <a:t>&lt;li&gt;classic&lt;/li&gt;</a:t>
            </a:r>
          </a:p>
          <a:p>
            <a:pPr marL="914400" lvl="2" indent="0">
              <a:buNone/>
            </a:pPr>
            <a:r>
              <a:rPr lang="it-IT" sz="2400" dirty="0"/>
              <a:t>&lt;li&gt;mystery&lt;/li&gt;</a:t>
            </a:r>
          </a:p>
          <a:p>
            <a:pPr marL="457200" lvl="1" indent="0">
              <a:buNone/>
            </a:pPr>
            <a:r>
              <a:rPr lang="en-US" dirty="0"/>
              <a:t>&lt;/</a:t>
            </a:r>
            <a:r>
              <a:rPr lang="en-US" dirty="0" err="1"/>
              <a:t>ol</a:t>
            </a:r>
            <a:r>
              <a:rPr lang="en-US" dirty="0"/>
              <a:t>&gt;</a:t>
            </a:r>
          </a:p>
          <a:p>
            <a:pPr marL="457200" lvl="1" indent="0">
              <a:buNone/>
            </a:pPr>
            <a:endParaRPr lang="en-US" dirty="0"/>
          </a:p>
        </p:txBody>
      </p:sp>
      <p:sp>
        <p:nvSpPr>
          <p:cNvPr id="4" name="Date Placeholder 3">
            <a:extLst>
              <a:ext uri="{FF2B5EF4-FFF2-40B4-BE49-F238E27FC236}">
                <a16:creationId xmlns:a16="http://schemas.microsoft.com/office/drawing/2014/main" id="{8A73E161-483A-4C34-B02B-FF130C86B3A0}"/>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F39A2AC1-4541-4C49-A83A-39F71CDD6167}"/>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1F81FA1F-5476-414E-B3BB-D42E6AC3D420}"/>
              </a:ext>
            </a:extLst>
          </p:cNvPr>
          <p:cNvSpPr>
            <a:spLocks noGrp="1"/>
          </p:cNvSpPr>
          <p:nvPr>
            <p:ph type="sldNum" sz="quarter" idx="12"/>
          </p:nvPr>
        </p:nvSpPr>
        <p:spPr/>
        <p:txBody>
          <a:bodyPr/>
          <a:lstStyle/>
          <a:p>
            <a:fld id="{4A11C4C7-E5DA-46AB-BADB-B2B83EB05BAE}" type="slidenum">
              <a:rPr lang="en-US" smtClean="0"/>
              <a:pPr/>
              <a:t>10</a:t>
            </a:fld>
            <a:endParaRPr lang="en-US" dirty="0"/>
          </a:p>
        </p:txBody>
      </p:sp>
    </p:spTree>
    <p:extLst>
      <p:ext uri="{BB962C8B-B14F-4D97-AF65-F5344CB8AC3E}">
        <p14:creationId xmlns:p14="http://schemas.microsoft.com/office/powerpoint/2010/main" val="36608300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82C9B-E526-49C2-9887-8C25981F6C78}"/>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DD059331-E771-4E59-8075-9DEC2B5AB2A7}"/>
              </a:ext>
            </a:extLst>
          </p:cNvPr>
          <p:cNvSpPr>
            <a:spLocks noGrp="1"/>
          </p:cNvSpPr>
          <p:nvPr>
            <p:ph idx="1"/>
          </p:nvPr>
        </p:nvSpPr>
        <p:spPr/>
        <p:txBody>
          <a:bodyPr>
            <a:normAutofit/>
          </a:bodyPr>
          <a:lstStyle/>
          <a:p>
            <a:r>
              <a:rPr lang="en-US" b="1" dirty="0"/>
              <a:t>LI</a:t>
            </a:r>
          </a:p>
          <a:p>
            <a:pPr marL="0" indent="0">
              <a:buNone/>
            </a:pPr>
            <a:r>
              <a:rPr lang="en-US" dirty="0"/>
              <a:t>Li tag is used along with the tag to pass the hierarchy of list in the file. When you want to pass a list inside a list we make use of li tag.</a:t>
            </a:r>
          </a:p>
          <a:p>
            <a:pPr marL="0" indent="0">
              <a:buNone/>
            </a:pPr>
            <a:r>
              <a:rPr lang="en-US" dirty="0"/>
              <a:t>Example:</a:t>
            </a:r>
          </a:p>
          <a:p>
            <a:pPr marL="457200" lvl="1" indent="0">
              <a:buNone/>
            </a:pPr>
            <a:r>
              <a:rPr lang="en-US" dirty="0"/>
              <a:t>&lt;ul&gt;</a:t>
            </a:r>
          </a:p>
          <a:p>
            <a:pPr marL="914400" lvl="2" indent="0">
              <a:buNone/>
            </a:pPr>
            <a:r>
              <a:rPr lang="en-US" dirty="0"/>
              <a:t>&lt;li&gt;fictional&lt;/li&gt;</a:t>
            </a:r>
          </a:p>
          <a:p>
            <a:pPr marL="914400" lvl="2" indent="0">
              <a:buNone/>
            </a:pPr>
            <a:r>
              <a:rPr lang="en-US" dirty="0"/>
              <a:t>&lt;li&gt;classic&lt;/li&gt;</a:t>
            </a:r>
          </a:p>
          <a:p>
            <a:pPr marL="914400" lvl="2" indent="0">
              <a:buNone/>
            </a:pPr>
            <a:r>
              <a:rPr lang="en-US" dirty="0"/>
              <a:t>&lt;li&gt;mystery&lt;/li&gt;</a:t>
            </a:r>
          </a:p>
          <a:p>
            <a:pPr marL="457200" lvl="1" indent="0">
              <a:buNone/>
            </a:pPr>
            <a:r>
              <a:rPr lang="en-US" dirty="0"/>
              <a:t>&lt;/ul&gt;</a:t>
            </a:r>
          </a:p>
        </p:txBody>
      </p:sp>
      <p:sp>
        <p:nvSpPr>
          <p:cNvPr id="4" name="Date Placeholder 3">
            <a:extLst>
              <a:ext uri="{FF2B5EF4-FFF2-40B4-BE49-F238E27FC236}">
                <a16:creationId xmlns:a16="http://schemas.microsoft.com/office/drawing/2014/main" id="{F3610903-845E-41D4-8D89-C26FEB46D026}"/>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1BA9E01D-F409-4B5F-A790-F71AB937BF44}"/>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FE6DDE3C-1559-48D5-8109-40359DDBD6FD}"/>
              </a:ext>
            </a:extLst>
          </p:cNvPr>
          <p:cNvSpPr>
            <a:spLocks noGrp="1"/>
          </p:cNvSpPr>
          <p:nvPr>
            <p:ph type="sldNum" sz="quarter" idx="12"/>
          </p:nvPr>
        </p:nvSpPr>
        <p:spPr/>
        <p:txBody>
          <a:bodyPr/>
          <a:lstStyle/>
          <a:p>
            <a:fld id="{4A11C4C7-E5DA-46AB-BADB-B2B83EB05BAE}" type="slidenum">
              <a:rPr lang="en-US" smtClean="0"/>
              <a:pPr/>
              <a:t>11</a:t>
            </a:fld>
            <a:endParaRPr lang="en-US" dirty="0"/>
          </a:p>
        </p:txBody>
      </p:sp>
    </p:spTree>
    <p:extLst>
      <p:ext uri="{BB962C8B-B14F-4D97-AF65-F5344CB8AC3E}">
        <p14:creationId xmlns:p14="http://schemas.microsoft.com/office/powerpoint/2010/main" val="22306036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a:bodyPr>
          <a:lstStyle/>
          <a:p>
            <a:r>
              <a:rPr lang="en-US" b="1" dirty="0"/>
              <a:t>TABLE</a:t>
            </a:r>
          </a:p>
          <a:p>
            <a:pPr marL="0" indent="0">
              <a:buNone/>
            </a:pPr>
            <a:r>
              <a:rPr lang="en-US" dirty="0"/>
              <a:t>It is the table tag which is declared as</a:t>
            </a:r>
          </a:p>
          <a:p>
            <a:pPr marL="0" indent="0">
              <a:buNone/>
            </a:pPr>
            <a:r>
              <a:rPr lang="en-US" dirty="0"/>
              <a:t>&lt;table&gt;&lt;/table&gt;</a:t>
            </a:r>
          </a:p>
          <a:p>
            <a:pPr marL="0" indent="0">
              <a:buNone/>
            </a:pPr>
            <a:r>
              <a:rPr lang="en-US" dirty="0"/>
              <a:t>Although this tag won’t make any difference unless some content is passed into it. There are many other tags which are passed along with it to provide the layout.</a:t>
            </a:r>
          </a:p>
          <a:p>
            <a:r>
              <a:rPr lang="en-US" b="1" dirty="0"/>
              <a:t>THEAD</a:t>
            </a:r>
          </a:p>
          <a:p>
            <a:pPr marL="0" indent="0">
              <a:buNone/>
            </a:pPr>
            <a:r>
              <a:rPr lang="en-US" dirty="0"/>
              <a:t>It is another one of the table tags which is used to group the header content of the table in a file. It represents the top row of table which provides the heading for the columns.</a:t>
            </a:r>
          </a:p>
          <a:p>
            <a:pPr marL="0" indent="0">
              <a:buNone/>
            </a:pPr>
            <a:r>
              <a:rPr lang="en-US" dirty="0"/>
              <a:t>&lt;</a:t>
            </a:r>
            <a:r>
              <a:rPr lang="en-US" dirty="0" err="1"/>
              <a:t>thead</a:t>
            </a:r>
            <a:r>
              <a:rPr lang="en-US" dirty="0"/>
              <a:t>&gt;&lt;/</a:t>
            </a:r>
            <a:r>
              <a:rPr lang="en-US" dirty="0" err="1"/>
              <a:t>thead</a:t>
            </a:r>
            <a:r>
              <a:rPr lang="en-US" dirty="0"/>
              <a:t>&gt;</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12</a:t>
            </a:fld>
            <a:endParaRPr lang="en-US" dirty="0"/>
          </a:p>
        </p:txBody>
      </p:sp>
    </p:spTree>
    <p:extLst>
      <p:ext uri="{BB962C8B-B14F-4D97-AF65-F5344CB8AC3E}">
        <p14:creationId xmlns:p14="http://schemas.microsoft.com/office/powerpoint/2010/main" val="18432554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fontScale="92500"/>
          </a:bodyPr>
          <a:lstStyle/>
          <a:p>
            <a:r>
              <a:rPr lang="en-US" b="1" dirty="0"/>
              <a:t>TBODY</a:t>
            </a:r>
          </a:p>
          <a:p>
            <a:pPr marL="0" indent="0">
              <a:buNone/>
            </a:pPr>
            <a:r>
              <a:rPr lang="en-US" dirty="0"/>
              <a:t>It is another one of the table tags which is used to group the body content of the table in a file. Used within the table tags and is used to show actual table data (it’s used after “&lt;</a:t>
            </a:r>
            <a:r>
              <a:rPr lang="en-US" dirty="0" err="1"/>
              <a:t>thead</a:t>
            </a:r>
            <a:r>
              <a:rPr lang="en-US" dirty="0"/>
              <a:t>&gt;” tag (if any).</a:t>
            </a:r>
          </a:p>
          <a:p>
            <a:pPr marL="0" indent="0">
              <a:buNone/>
            </a:pPr>
            <a:r>
              <a:rPr lang="en-US" dirty="0"/>
              <a:t>Syntax:</a:t>
            </a:r>
          </a:p>
          <a:p>
            <a:pPr marL="457200" lvl="1" indent="0">
              <a:buNone/>
            </a:pPr>
            <a:r>
              <a:rPr lang="en-US" dirty="0"/>
              <a:t>&lt;table&gt;</a:t>
            </a:r>
          </a:p>
          <a:p>
            <a:pPr marL="457200" lvl="1" indent="0">
              <a:buNone/>
            </a:pPr>
            <a:r>
              <a:rPr lang="en-US" dirty="0"/>
              <a:t>&lt;</a:t>
            </a:r>
            <a:r>
              <a:rPr lang="en-US" dirty="0" err="1"/>
              <a:t>tbody</a:t>
            </a:r>
            <a:r>
              <a:rPr lang="en-US" dirty="0"/>
              <a:t>&gt;</a:t>
            </a:r>
          </a:p>
          <a:p>
            <a:pPr marL="457200" lvl="1" indent="0">
              <a:buNone/>
            </a:pPr>
            <a:r>
              <a:rPr lang="en-US" dirty="0"/>
              <a:t>&lt;tr&gt;&lt;td&gt;Site&lt;/td&gt;&lt;td&gt;URL&lt;/td&gt;&lt;/tr&gt;</a:t>
            </a:r>
          </a:p>
          <a:p>
            <a:pPr marL="457200" lvl="1" indent="0">
              <a:buNone/>
            </a:pPr>
            <a:r>
              <a:rPr lang="en-US" dirty="0"/>
              <a:t>&lt;tr&gt;&lt;td&gt;Facebook&lt;/td&gt;&lt;td&gt;https://facebook.com&lt;/td&gt;&lt;/tr&gt;</a:t>
            </a:r>
          </a:p>
          <a:p>
            <a:pPr marL="457200" lvl="1" indent="0">
              <a:buNone/>
            </a:pPr>
            <a:r>
              <a:rPr lang="en-US" dirty="0"/>
              <a:t>&lt;tr&gt;&lt;td&gt;google&lt;/td&gt;&lt;td&gt;https://www.google.com&lt;/td&gt;&lt;/tr&gt;</a:t>
            </a:r>
          </a:p>
          <a:p>
            <a:pPr marL="457200" lvl="1" indent="0">
              <a:buNone/>
            </a:pPr>
            <a:r>
              <a:rPr lang="en-US" dirty="0"/>
              <a:t>&lt;/</a:t>
            </a:r>
            <a:r>
              <a:rPr lang="en-US" dirty="0" err="1"/>
              <a:t>tbody</a:t>
            </a:r>
            <a:r>
              <a:rPr lang="en-US" dirty="0"/>
              <a:t>&gt;</a:t>
            </a:r>
          </a:p>
          <a:p>
            <a:pPr marL="457200" lvl="1" indent="0">
              <a:buNone/>
            </a:pPr>
            <a:r>
              <a:rPr lang="en-US" dirty="0"/>
              <a:t>&lt;/table&gt;</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13</a:t>
            </a:fld>
            <a:endParaRPr lang="en-US" dirty="0"/>
          </a:p>
        </p:txBody>
      </p:sp>
    </p:spTree>
    <p:extLst>
      <p:ext uri="{BB962C8B-B14F-4D97-AF65-F5344CB8AC3E}">
        <p14:creationId xmlns:p14="http://schemas.microsoft.com/office/powerpoint/2010/main" val="9447585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lnSpcReduction="10000"/>
          </a:bodyPr>
          <a:lstStyle/>
          <a:p>
            <a:r>
              <a:rPr lang="en-US" b="1" dirty="0"/>
              <a:t>TR</a:t>
            </a:r>
          </a:p>
          <a:p>
            <a:pPr marL="0" indent="0">
              <a:buNone/>
            </a:pPr>
            <a:r>
              <a:rPr lang="en-US" dirty="0"/>
              <a:t>This tag is passed inside the table tag. It is used to declare the table row. Even this tag is void until tags which pass the content are passed into it. It is written as &lt;tr&gt;&lt;/tr&gt;. It contains at least one &lt;td&gt; or &lt;</a:t>
            </a:r>
            <a:r>
              <a:rPr lang="en-US" dirty="0" err="1"/>
              <a:t>th</a:t>
            </a:r>
            <a:r>
              <a:rPr lang="en-US" dirty="0"/>
              <a:t>&gt; element into it.</a:t>
            </a:r>
          </a:p>
          <a:p>
            <a:r>
              <a:rPr lang="en-US" b="1" dirty="0"/>
              <a:t>TD</a:t>
            </a:r>
          </a:p>
          <a:p>
            <a:pPr marL="0" indent="0">
              <a:buNone/>
            </a:pPr>
            <a:r>
              <a:rPr lang="en-US" dirty="0"/>
              <a:t>This tag is passed inside the &lt;tr&gt; tag. It can contain any content inside itself. It is used to define the content which should be passed in the table row. Content inside &lt;td&gt;&lt;/td&gt; is equivalent of one cell. &lt;tr&gt; is the beginning of a new row. The syntax for this tag is:</a:t>
            </a:r>
          </a:p>
          <a:p>
            <a:pPr marL="0" indent="0">
              <a:buNone/>
            </a:pPr>
            <a:r>
              <a:rPr lang="en-US" dirty="0"/>
              <a:t>&lt;tr&gt;&lt;td&gt;Value1&lt;/td&gt;&lt;td&gt;Value2&lt;/td&gt;&lt;/tr&gt;</a:t>
            </a:r>
          </a:p>
          <a:p>
            <a:pPr marL="0" indent="0">
              <a:buNone/>
            </a:pPr>
            <a:r>
              <a:rPr lang="en-US" dirty="0"/>
              <a:t>Above example has one row with two columns.</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14</a:t>
            </a:fld>
            <a:endParaRPr lang="en-US" dirty="0"/>
          </a:p>
        </p:txBody>
      </p:sp>
    </p:spTree>
    <p:extLst>
      <p:ext uri="{BB962C8B-B14F-4D97-AF65-F5344CB8AC3E}">
        <p14:creationId xmlns:p14="http://schemas.microsoft.com/office/powerpoint/2010/main" val="38814677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A4662-4A13-4B5C-B43E-26C850B7D26D}"/>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83A7A2AC-E314-48BC-AFA2-736863486E26}"/>
              </a:ext>
            </a:extLst>
          </p:cNvPr>
          <p:cNvSpPr>
            <a:spLocks noGrp="1"/>
          </p:cNvSpPr>
          <p:nvPr>
            <p:ph idx="1"/>
          </p:nvPr>
        </p:nvSpPr>
        <p:spPr/>
        <p:txBody>
          <a:bodyPr>
            <a:normAutofit/>
          </a:bodyPr>
          <a:lstStyle/>
          <a:p>
            <a:r>
              <a:rPr lang="en-US" b="1" dirty="0"/>
              <a:t>SCRIPT</a:t>
            </a:r>
          </a:p>
          <a:p>
            <a:pPr marL="0" indent="0">
              <a:buNone/>
            </a:pPr>
            <a:r>
              <a:rPr lang="en-US" dirty="0"/>
              <a:t>When you want to define the client-side script inside your file, you use script tag. It usually contains the scripting statement inside it or may direct towards any other using </a:t>
            </a:r>
            <a:r>
              <a:rPr lang="en-US" dirty="0" err="1"/>
              <a:t>src</a:t>
            </a:r>
            <a:r>
              <a:rPr lang="en-US" dirty="0"/>
              <a:t> attribute. It also might contain </a:t>
            </a:r>
            <a:r>
              <a:rPr lang="en-US" dirty="0" err="1"/>
              <a:t>javascript</a:t>
            </a:r>
            <a:r>
              <a:rPr lang="en-US" dirty="0"/>
              <a:t> and plugin files to make the webpages interactive.</a:t>
            </a:r>
          </a:p>
          <a:p>
            <a:pPr marL="0" indent="0">
              <a:buNone/>
            </a:pPr>
            <a:r>
              <a:rPr lang="en-US" dirty="0"/>
              <a:t>Syntax:</a:t>
            </a:r>
          </a:p>
          <a:p>
            <a:pPr marL="457200" lvl="1" indent="0">
              <a:buNone/>
            </a:pPr>
            <a:r>
              <a:rPr lang="en-US" dirty="0"/>
              <a:t>&lt;script&gt;</a:t>
            </a:r>
          </a:p>
          <a:p>
            <a:pPr marL="457200" lvl="1" indent="0">
              <a:buNone/>
            </a:pPr>
            <a:r>
              <a:rPr lang="en-US" dirty="0"/>
              <a:t>&lt;!-- </a:t>
            </a:r>
            <a:r>
              <a:rPr lang="en-US" dirty="0" err="1"/>
              <a:t>javascript</a:t>
            </a:r>
            <a:r>
              <a:rPr lang="en-US" dirty="0"/>
              <a:t> code --&gt;</a:t>
            </a:r>
          </a:p>
          <a:p>
            <a:pPr marL="457200" lvl="1" indent="0">
              <a:buNone/>
            </a:pPr>
            <a:r>
              <a:rPr lang="en-US" dirty="0"/>
              <a:t>&lt;/script&gt;</a:t>
            </a:r>
          </a:p>
        </p:txBody>
      </p:sp>
      <p:sp>
        <p:nvSpPr>
          <p:cNvPr id="4" name="Date Placeholder 3">
            <a:extLst>
              <a:ext uri="{FF2B5EF4-FFF2-40B4-BE49-F238E27FC236}">
                <a16:creationId xmlns:a16="http://schemas.microsoft.com/office/drawing/2014/main" id="{476A9760-0FC3-4464-832C-E6C27D30BBFA}"/>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DAEEB5ED-CF0D-486B-8617-68DCC66C1380}"/>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CBAD559E-4B55-4F9F-A9D1-C603F7FB8D02}"/>
              </a:ext>
            </a:extLst>
          </p:cNvPr>
          <p:cNvSpPr>
            <a:spLocks noGrp="1"/>
          </p:cNvSpPr>
          <p:nvPr>
            <p:ph type="sldNum" sz="quarter" idx="12"/>
          </p:nvPr>
        </p:nvSpPr>
        <p:spPr/>
        <p:txBody>
          <a:bodyPr/>
          <a:lstStyle/>
          <a:p>
            <a:fld id="{4A11C4C7-E5DA-46AB-BADB-B2B83EB05BAE}" type="slidenum">
              <a:rPr lang="en-US" smtClean="0"/>
              <a:pPr/>
              <a:t>15</a:t>
            </a:fld>
            <a:endParaRPr lang="en-US" dirty="0"/>
          </a:p>
        </p:txBody>
      </p:sp>
    </p:spTree>
    <p:extLst>
      <p:ext uri="{BB962C8B-B14F-4D97-AF65-F5344CB8AC3E}">
        <p14:creationId xmlns:p14="http://schemas.microsoft.com/office/powerpoint/2010/main" val="28782347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E710-5962-483C-8173-DB2EA1E6E520}"/>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E3CC1846-7F58-45DF-BF0A-4073F3A2DE82}"/>
              </a:ext>
            </a:extLst>
          </p:cNvPr>
          <p:cNvSpPr>
            <a:spLocks noGrp="1"/>
          </p:cNvSpPr>
          <p:nvPr>
            <p:ph idx="1"/>
          </p:nvPr>
        </p:nvSpPr>
        <p:spPr/>
        <p:txBody>
          <a:bodyPr/>
          <a:lstStyle/>
          <a:p>
            <a:r>
              <a:rPr lang="en-US" b="1" dirty="0"/>
              <a:t>IMG</a:t>
            </a:r>
          </a:p>
          <a:p>
            <a:pPr marL="0" indent="0">
              <a:buNone/>
            </a:pPr>
            <a:r>
              <a:rPr lang="en-US" dirty="0"/>
              <a:t>If you wish to put any image in the HTML files, you can do the same using </a:t>
            </a:r>
            <a:r>
              <a:rPr lang="en-US" dirty="0" err="1"/>
              <a:t>img</a:t>
            </a:r>
            <a:r>
              <a:rPr lang="en-US" dirty="0"/>
              <a:t> tag. You can define the height and width of the image using other attributes inside it and thus, can customize image according to yourself.</a:t>
            </a:r>
          </a:p>
          <a:p>
            <a:pPr marL="0" indent="0">
              <a:buNone/>
            </a:pPr>
            <a:r>
              <a:rPr lang="en-US" dirty="0"/>
              <a:t>Syntax:</a:t>
            </a:r>
          </a:p>
          <a:p>
            <a:pPr marL="0" indent="0">
              <a:buNone/>
            </a:pPr>
            <a:r>
              <a:rPr lang="en-US" dirty="0"/>
              <a:t>	&lt;</a:t>
            </a:r>
            <a:r>
              <a:rPr lang="en-US" dirty="0" err="1"/>
              <a:t>img</a:t>
            </a:r>
            <a:r>
              <a:rPr lang="en-US" dirty="0"/>
              <a:t> </a:t>
            </a:r>
            <a:r>
              <a:rPr lang="en-US" dirty="0" err="1"/>
              <a:t>src</a:t>
            </a:r>
            <a:r>
              <a:rPr lang="en-US" dirty="0"/>
              <a:t>=https://bitarray.io/images.logo.png alt="</a:t>
            </a:r>
            <a:r>
              <a:rPr lang="en-US" dirty="0" err="1"/>
              <a:t>bitarray</a:t>
            </a:r>
            <a:r>
              <a:rPr lang="en-US" dirty="0"/>
              <a:t> logo"&gt;</a:t>
            </a:r>
          </a:p>
          <a:p>
            <a:pPr marL="0" indent="0">
              <a:buNone/>
            </a:pPr>
            <a:r>
              <a:rPr lang="en-US" dirty="0"/>
              <a:t>&lt;</a:t>
            </a:r>
            <a:r>
              <a:rPr lang="en-US" dirty="0" err="1"/>
              <a:t>img</a:t>
            </a:r>
            <a:r>
              <a:rPr lang="en-US" dirty="0"/>
              <a:t>&gt; tag has no closing tag.</a:t>
            </a:r>
          </a:p>
        </p:txBody>
      </p:sp>
      <p:sp>
        <p:nvSpPr>
          <p:cNvPr id="4" name="Date Placeholder 3">
            <a:extLst>
              <a:ext uri="{FF2B5EF4-FFF2-40B4-BE49-F238E27FC236}">
                <a16:creationId xmlns:a16="http://schemas.microsoft.com/office/drawing/2014/main" id="{B9323D37-9F11-466C-A66B-F03D627F80D8}"/>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48EBD9FD-A51A-466D-B9C5-79E05217A32A}"/>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9626FEBE-A8BD-4503-9117-FF6841D7A650}"/>
              </a:ext>
            </a:extLst>
          </p:cNvPr>
          <p:cNvSpPr>
            <a:spLocks noGrp="1"/>
          </p:cNvSpPr>
          <p:nvPr>
            <p:ph type="sldNum" sz="quarter" idx="12"/>
          </p:nvPr>
        </p:nvSpPr>
        <p:spPr/>
        <p:txBody>
          <a:bodyPr/>
          <a:lstStyle/>
          <a:p>
            <a:fld id="{4A11C4C7-E5DA-46AB-BADB-B2B83EB05BAE}" type="slidenum">
              <a:rPr lang="en-US" smtClean="0"/>
              <a:pPr/>
              <a:t>16</a:t>
            </a:fld>
            <a:endParaRPr lang="en-US" dirty="0"/>
          </a:p>
        </p:txBody>
      </p:sp>
    </p:spTree>
    <p:extLst>
      <p:ext uri="{BB962C8B-B14F-4D97-AF65-F5344CB8AC3E}">
        <p14:creationId xmlns:p14="http://schemas.microsoft.com/office/powerpoint/2010/main" val="21649931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E710-5962-483C-8173-DB2EA1E6E520}"/>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E3CC1846-7F58-45DF-BF0A-4073F3A2DE82}"/>
              </a:ext>
            </a:extLst>
          </p:cNvPr>
          <p:cNvSpPr>
            <a:spLocks noGrp="1"/>
          </p:cNvSpPr>
          <p:nvPr>
            <p:ph idx="1"/>
          </p:nvPr>
        </p:nvSpPr>
        <p:spPr/>
        <p:txBody>
          <a:bodyPr>
            <a:normAutofit fontScale="92500" lnSpcReduction="20000"/>
          </a:bodyPr>
          <a:lstStyle/>
          <a:p>
            <a:r>
              <a:rPr lang="en-US" b="1" dirty="0"/>
              <a:t>HR</a:t>
            </a:r>
          </a:p>
          <a:p>
            <a:pPr marL="0" indent="0">
              <a:buNone/>
            </a:pPr>
            <a:r>
              <a:rPr lang="en-US" dirty="0"/>
              <a:t>This tag is used to depict the change of themes within the content of the file. When there is any change between the content we use &lt;</a:t>
            </a:r>
            <a:r>
              <a:rPr lang="en-US" dirty="0" err="1"/>
              <a:t>hr</a:t>
            </a:r>
            <a:r>
              <a:rPr lang="en-US" dirty="0"/>
              <a:t>&gt; tag. It separated the content into two so that changes are easily visible to the viewer. It inserts a horizontal line. till HTML 4.01 it used to represent the horizontal rule.</a:t>
            </a:r>
          </a:p>
          <a:p>
            <a:pPr marL="0" indent="0">
              <a:buNone/>
            </a:pPr>
            <a:r>
              <a:rPr lang="en-US" dirty="0"/>
              <a:t>Example:</a:t>
            </a:r>
          </a:p>
          <a:p>
            <a:pPr marL="0" indent="0">
              <a:buNone/>
            </a:pPr>
            <a:r>
              <a:rPr lang="en-US" dirty="0"/>
              <a:t>&lt;h1&gt; heading 1&lt;/h1&gt; </a:t>
            </a:r>
          </a:p>
          <a:p>
            <a:pPr marL="0" indent="0">
              <a:buNone/>
            </a:pPr>
            <a:r>
              <a:rPr lang="en-US" dirty="0"/>
              <a:t>//line 1</a:t>
            </a:r>
          </a:p>
          <a:p>
            <a:pPr marL="0" indent="0">
              <a:buNone/>
            </a:pPr>
            <a:r>
              <a:rPr lang="en-US" dirty="0"/>
              <a:t>//line 2</a:t>
            </a:r>
          </a:p>
          <a:p>
            <a:pPr marL="0" indent="0">
              <a:buNone/>
            </a:pPr>
            <a:r>
              <a:rPr lang="en-US" dirty="0"/>
              <a:t>//line 3</a:t>
            </a:r>
          </a:p>
          <a:p>
            <a:pPr marL="0" indent="0">
              <a:buNone/>
            </a:pPr>
            <a:r>
              <a:rPr lang="en-US" dirty="0"/>
              <a:t>&lt;</a:t>
            </a:r>
            <a:r>
              <a:rPr lang="en-US" dirty="0" err="1"/>
              <a:t>hr</a:t>
            </a:r>
            <a:r>
              <a:rPr lang="en-US" dirty="0"/>
              <a:t>&gt;</a:t>
            </a:r>
          </a:p>
          <a:p>
            <a:pPr marL="0" indent="0">
              <a:buNone/>
            </a:pPr>
            <a:r>
              <a:rPr lang="en-US" dirty="0"/>
              <a:t>&lt;h2&gt;heading 2&lt;/h2&gt;</a:t>
            </a:r>
          </a:p>
        </p:txBody>
      </p:sp>
      <p:sp>
        <p:nvSpPr>
          <p:cNvPr id="4" name="Date Placeholder 3">
            <a:extLst>
              <a:ext uri="{FF2B5EF4-FFF2-40B4-BE49-F238E27FC236}">
                <a16:creationId xmlns:a16="http://schemas.microsoft.com/office/drawing/2014/main" id="{B9323D37-9F11-466C-A66B-F03D627F80D8}"/>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48EBD9FD-A51A-466D-B9C5-79E05217A32A}"/>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9626FEBE-A8BD-4503-9117-FF6841D7A650}"/>
              </a:ext>
            </a:extLst>
          </p:cNvPr>
          <p:cNvSpPr>
            <a:spLocks noGrp="1"/>
          </p:cNvSpPr>
          <p:nvPr>
            <p:ph type="sldNum" sz="quarter" idx="12"/>
          </p:nvPr>
        </p:nvSpPr>
        <p:spPr/>
        <p:txBody>
          <a:bodyPr/>
          <a:lstStyle/>
          <a:p>
            <a:fld id="{4A11C4C7-E5DA-46AB-BADB-B2B83EB05BAE}" type="slidenum">
              <a:rPr lang="en-US" smtClean="0"/>
              <a:pPr/>
              <a:t>17</a:t>
            </a:fld>
            <a:endParaRPr lang="en-US" dirty="0"/>
          </a:p>
        </p:txBody>
      </p:sp>
    </p:spTree>
    <p:extLst>
      <p:ext uri="{BB962C8B-B14F-4D97-AF65-F5344CB8AC3E}">
        <p14:creationId xmlns:p14="http://schemas.microsoft.com/office/powerpoint/2010/main" val="27003086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52400-686F-4CB5-9C07-9B24042108E2}"/>
              </a:ext>
            </a:extLst>
          </p:cNvPr>
          <p:cNvSpPr>
            <a:spLocks noGrp="1"/>
          </p:cNvSpPr>
          <p:nvPr>
            <p:ph type="title"/>
          </p:nvPr>
        </p:nvSpPr>
        <p:spPr/>
        <p:txBody>
          <a:bodyPr/>
          <a:lstStyle/>
          <a:p>
            <a:r>
              <a:rPr lang="en-US" dirty="0"/>
              <a:t>Common CSS </a:t>
            </a:r>
            <a:r>
              <a:rPr lang="en-US" sz="4400" dirty="0"/>
              <a:t>Properties</a:t>
            </a:r>
            <a:r>
              <a:rPr lang="en-US" dirty="0"/>
              <a:t> </a:t>
            </a:r>
          </a:p>
        </p:txBody>
      </p:sp>
      <p:pic>
        <p:nvPicPr>
          <p:cNvPr id="8" name="Content Placeholder 7">
            <a:extLst>
              <a:ext uri="{FF2B5EF4-FFF2-40B4-BE49-F238E27FC236}">
                <a16:creationId xmlns:a16="http://schemas.microsoft.com/office/drawing/2014/main" id="{4FE6FA91-A244-4DF8-B843-8FBBC273A68B}"/>
              </a:ext>
            </a:extLst>
          </p:cNvPr>
          <p:cNvPicPr>
            <a:picLocks noGrp="1" noChangeAspect="1"/>
          </p:cNvPicPr>
          <p:nvPr>
            <p:ph idx="1"/>
          </p:nvPr>
        </p:nvPicPr>
        <p:blipFill>
          <a:blip r:embed="rId2"/>
          <a:stretch>
            <a:fillRect/>
          </a:stretch>
        </p:blipFill>
        <p:spPr>
          <a:xfrm>
            <a:off x="1673134" y="1847850"/>
            <a:ext cx="8845731" cy="4351338"/>
          </a:xfrm>
        </p:spPr>
      </p:pic>
      <p:sp>
        <p:nvSpPr>
          <p:cNvPr id="4" name="Date Placeholder 3">
            <a:extLst>
              <a:ext uri="{FF2B5EF4-FFF2-40B4-BE49-F238E27FC236}">
                <a16:creationId xmlns:a16="http://schemas.microsoft.com/office/drawing/2014/main" id="{0998F826-5075-4C05-B9B1-3D67CF89D06E}"/>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29679B87-94BE-4A3F-8E07-A126E2E39357}"/>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2D3196A7-0BFA-477B-BA07-2BC18C5E6925}"/>
              </a:ext>
            </a:extLst>
          </p:cNvPr>
          <p:cNvSpPr>
            <a:spLocks noGrp="1"/>
          </p:cNvSpPr>
          <p:nvPr>
            <p:ph type="sldNum" sz="quarter" idx="12"/>
          </p:nvPr>
        </p:nvSpPr>
        <p:spPr/>
        <p:txBody>
          <a:bodyPr/>
          <a:lstStyle/>
          <a:p>
            <a:fld id="{4A11C4C7-E5DA-46AB-BADB-B2B83EB05BAE}" type="slidenum">
              <a:rPr lang="en-US" smtClean="0"/>
              <a:pPr/>
              <a:t>18</a:t>
            </a:fld>
            <a:endParaRPr lang="en-US" dirty="0"/>
          </a:p>
        </p:txBody>
      </p:sp>
    </p:spTree>
    <p:extLst>
      <p:ext uri="{BB962C8B-B14F-4D97-AF65-F5344CB8AC3E}">
        <p14:creationId xmlns:p14="http://schemas.microsoft.com/office/powerpoint/2010/main" val="706647415"/>
      </p:ext>
    </p:extLst>
  </p:cSld>
  <p:clrMapOvr>
    <a:masterClrMapping/>
  </p:clrMapOvr>
  <p:transition spd="slow">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52400-686F-4CB5-9C07-9B24042108E2}"/>
              </a:ext>
            </a:extLst>
          </p:cNvPr>
          <p:cNvSpPr>
            <a:spLocks noGrp="1"/>
          </p:cNvSpPr>
          <p:nvPr>
            <p:ph type="title"/>
          </p:nvPr>
        </p:nvSpPr>
        <p:spPr/>
        <p:txBody>
          <a:bodyPr/>
          <a:lstStyle/>
          <a:p>
            <a:r>
              <a:rPr lang="en-US" dirty="0"/>
              <a:t>Common CSS </a:t>
            </a:r>
            <a:r>
              <a:rPr lang="en-US" sz="4400" dirty="0"/>
              <a:t>Properties</a:t>
            </a:r>
            <a:r>
              <a:rPr lang="en-US" dirty="0"/>
              <a:t> </a:t>
            </a:r>
          </a:p>
        </p:txBody>
      </p:sp>
      <p:sp>
        <p:nvSpPr>
          <p:cNvPr id="4" name="Date Placeholder 3">
            <a:extLst>
              <a:ext uri="{FF2B5EF4-FFF2-40B4-BE49-F238E27FC236}">
                <a16:creationId xmlns:a16="http://schemas.microsoft.com/office/drawing/2014/main" id="{0998F826-5075-4C05-B9B1-3D67CF89D06E}"/>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29679B87-94BE-4A3F-8E07-A126E2E39357}"/>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2D3196A7-0BFA-477B-BA07-2BC18C5E6925}"/>
              </a:ext>
            </a:extLst>
          </p:cNvPr>
          <p:cNvSpPr>
            <a:spLocks noGrp="1"/>
          </p:cNvSpPr>
          <p:nvPr>
            <p:ph type="sldNum" sz="quarter" idx="12"/>
          </p:nvPr>
        </p:nvSpPr>
        <p:spPr/>
        <p:txBody>
          <a:bodyPr/>
          <a:lstStyle/>
          <a:p>
            <a:fld id="{4A11C4C7-E5DA-46AB-BADB-B2B83EB05BAE}" type="slidenum">
              <a:rPr lang="en-US" smtClean="0"/>
              <a:pPr/>
              <a:t>19</a:t>
            </a:fld>
            <a:endParaRPr lang="en-US" dirty="0"/>
          </a:p>
        </p:txBody>
      </p:sp>
      <p:pic>
        <p:nvPicPr>
          <p:cNvPr id="10" name="Content Placeholder 9">
            <a:extLst>
              <a:ext uri="{FF2B5EF4-FFF2-40B4-BE49-F238E27FC236}">
                <a16:creationId xmlns:a16="http://schemas.microsoft.com/office/drawing/2014/main" id="{768CFC1E-8A99-4EA7-956B-EDBAFA23F905}"/>
              </a:ext>
            </a:extLst>
          </p:cNvPr>
          <p:cNvPicPr>
            <a:picLocks noGrp="1" noChangeAspect="1"/>
          </p:cNvPicPr>
          <p:nvPr>
            <p:ph idx="1"/>
          </p:nvPr>
        </p:nvPicPr>
        <p:blipFill rotWithShape="1">
          <a:blip r:embed="rId2"/>
          <a:srcRect l="7446" t="15483" r="19829" b="17271"/>
          <a:stretch/>
        </p:blipFill>
        <p:spPr>
          <a:xfrm>
            <a:off x="2007476" y="1955233"/>
            <a:ext cx="8177048" cy="4136571"/>
          </a:xfrm>
        </p:spPr>
      </p:pic>
    </p:spTree>
    <p:extLst>
      <p:ext uri="{BB962C8B-B14F-4D97-AF65-F5344CB8AC3E}">
        <p14:creationId xmlns:p14="http://schemas.microsoft.com/office/powerpoint/2010/main" val="3780837181"/>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09B5E-93AA-468F-A53F-1ED55BEAA770}"/>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F3B02BA-5B2D-4D81-ACDD-C76CF3253E41}"/>
              </a:ext>
            </a:extLst>
          </p:cNvPr>
          <p:cNvSpPr>
            <a:spLocks noGrp="1"/>
          </p:cNvSpPr>
          <p:nvPr>
            <p:ph idx="1"/>
          </p:nvPr>
        </p:nvSpPr>
        <p:spPr/>
        <p:txBody>
          <a:bodyPr>
            <a:normAutofit lnSpcReduction="10000"/>
          </a:bodyPr>
          <a:lstStyle/>
          <a:p>
            <a:r>
              <a:rPr lang="en-US" sz="3200" dirty="0"/>
              <a:t>Introduction</a:t>
            </a:r>
          </a:p>
          <a:p>
            <a:r>
              <a:rPr lang="en-US" sz="3200" dirty="0"/>
              <a:t>Common HTML Tags</a:t>
            </a:r>
          </a:p>
          <a:p>
            <a:r>
              <a:rPr lang="en-US" sz="3200" dirty="0"/>
              <a:t>Common CSS Properties</a:t>
            </a:r>
          </a:p>
          <a:p>
            <a:r>
              <a:rPr lang="en-US" sz="3200" dirty="0"/>
              <a:t>HTML &amp; CSS Integration</a:t>
            </a:r>
          </a:p>
          <a:p>
            <a:r>
              <a:rPr lang="en-US" sz="3200" dirty="0"/>
              <a:t>CSS Overlap</a:t>
            </a:r>
          </a:p>
          <a:p>
            <a:r>
              <a:rPr lang="en-US" sz="3200" dirty="0"/>
              <a:t>HTML ID Attribute with a tag &amp; </a:t>
            </a:r>
            <a:r>
              <a:rPr lang="en-US" sz="3200" dirty="0" err="1"/>
              <a:t>css</a:t>
            </a:r>
            <a:endParaRPr lang="en-US" sz="3200" dirty="0"/>
          </a:p>
          <a:p>
            <a:r>
              <a:rPr lang="en-US" sz="3200" dirty="0"/>
              <a:t>CSS Selectors</a:t>
            </a:r>
          </a:p>
          <a:p>
            <a:r>
              <a:rPr lang="en-US" sz="3200" dirty="0"/>
              <a:t>Showcases &amp; Try yourself!</a:t>
            </a:r>
            <a:endParaRPr lang="ar-IQ" sz="3200" dirty="0"/>
          </a:p>
          <a:p>
            <a:endParaRPr lang="en-US" sz="3200" dirty="0"/>
          </a:p>
          <a:p>
            <a:endParaRPr lang="en-US" dirty="0"/>
          </a:p>
        </p:txBody>
      </p:sp>
      <p:sp>
        <p:nvSpPr>
          <p:cNvPr id="4" name="Footer Placeholder 3">
            <a:extLst>
              <a:ext uri="{FF2B5EF4-FFF2-40B4-BE49-F238E27FC236}">
                <a16:creationId xmlns:a16="http://schemas.microsoft.com/office/drawing/2014/main" id="{28CA1199-3DDA-402D-9DB7-77DAA428E2D7}"/>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5" name="Slide Number Placeholder 4">
            <a:extLst>
              <a:ext uri="{FF2B5EF4-FFF2-40B4-BE49-F238E27FC236}">
                <a16:creationId xmlns:a16="http://schemas.microsoft.com/office/drawing/2014/main" id="{42E5A0F9-8B16-468E-ABC0-F05FD080192C}"/>
              </a:ext>
            </a:extLst>
          </p:cNvPr>
          <p:cNvSpPr>
            <a:spLocks noGrp="1"/>
          </p:cNvSpPr>
          <p:nvPr>
            <p:ph type="sldNum" sz="quarter" idx="12"/>
          </p:nvPr>
        </p:nvSpPr>
        <p:spPr/>
        <p:txBody>
          <a:bodyPr/>
          <a:lstStyle/>
          <a:p>
            <a:fld id="{4A11C4C7-E5DA-46AB-BADB-B2B83EB05BAE}" type="slidenum">
              <a:rPr lang="en-US" smtClean="0"/>
              <a:pPr/>
              <a:t>2</a:t>
            </a:fld>
            <a:endParaRPr lang="en-US" dirty="0"/>
          </a:p>
        </p:txBody>
      </p:sp>
      <p:sp>
        <p:nvSpPr>
          <p:cNvPr id="6" name="Date Placeholder 5">
            <a:extLst>
              <a:ext uri="{FF2B5EF4-FFF2-40B4-BE49-F238E27FC236}">
                <a16:creationId xmlns:a16="http://schemas.microsoft.com/office/drawing/2014/main" id="{10DB7E35-5E52-4952-AEEC-AE0275E11F44}"/>
              </a:ext>
            </a:extLst>
          </p:cNvPr>
          <p:cNvSpPr>
            <a:spLocks noGrp="1"/>
          </p:cNvSpPr>
          <p:nvPr>
            <p:ph type="dt" sz="half" idx="10"/>
          </p:nvPr>
        </p:nvSpPr>
        <p:spPr/>
        <p:txBody>
          <a:bodyPr/>
          <a:lstStyle/>
          <a:p>
            <a:r>
              <a:rPr lang="en-US"/>
              <a:t>12/13/2021</a:t>
            </a:r>
          </a:p>
        </p:txBody>
      </p:sp>
    </p:spTree>
    <p:extLst>
      <p:ext uri="{BB962C8B-B14F-4D97-AF65-F5344CB8AC3E}">
        <p14:creationId xmlns:p14="http://schemas.microsoft.com/office/powerpoint/2010/main" val="36184326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433BF-ED8D-4E34-84E3-6A59BF537074}"/>
              </a:ext>
            </a:extLst>
          </p:cNvPr>
          <p:cNvSpPr>
            <a:spLocks noGrp="1"/>
          </p:cNvSpPr>
          <p:nvPr>
            <p:ph type="title"/>
          </p:nvPr>
        </p:nvSpPr>
        <p:spPr/>
        <p:txBody>
          <a:bodyPr/>
          <a:lstStyle/>
          <a:p>
            <a:r>
              <a:rPr lang="en-US" dirty="0"/>
              <a:t>HTML &amp; CSS Integration</a:t>
            </a:r>
          </a:p>
        </p:txBody>
      </p:sp>
      <p:sp>
        <p:nvSpPr>
          <p:cNvPr id="3" name="Content Placeholder 2">
            <a:extLst>
              <a:ext uri="{FF2B5EF4-FFF2-40B4-BE49-F238E27FC236}">
                <a16:creationId xmlns:a16="http://schemas.microsoft.com/office/drawing/2014/main" id="{74E701D6-7CED-4E1D-A196-DD24F4431CEC}"/>
              </a:ext>
            </a:extLst>
          </p:cNvPr>
          <p:cNvSpPr>
            <a:spLocks noGrp="1"/>
          </p:cNvSpPr>
          <p:nvPr>
            <p:ph idx="1"/>
          </p:nvPr>
        </p:nvSpPr>
        <p:spPr/>
        <p:txBody>
          <a:bodyPr>
            <a:normAutofit/>
          </a:bodyPr>
          <a:lstStyle/>
          <a:p>
            <a:r>
              <a:rPr lang="en-US" sz="3600" dirty="0"/>
              <a:t>Three Ways to Insert CSS</a:t>
            </a:r>
          </a:p>
          <a:p>
            <a:pPr marL="914400" lvl="1" indent="-457200">
              <a:buFont typeface="+mj-lt"/>
              <a:buAutoNum type="arabicPeriod"/>
            </a:pPr>
            <a:r>
              <a:rPr lang="en-US" sz="3200" dirty="0"/>
              <a:t>External CSS (Pro)</a:t>
            </a:r>
          </a:p>
          <a:p>
            <a:pPr marL="914400" lvl="1" indent="-457200">
              <a:buFont typeface="+mj-lt"/>
              <a:buAutoNum type="arabicPeriod"/>
            </a:pPr>
            <a:r>
              <a:rPr lang="en-US" sz="3200" dirty="0"/>
              <a:t>Internal CSS (Useless)</a:t>
            </a:r>
          </a:p>
          <a:p>
            <a:pPr marL="914400" lvl="1" indent="-457200">
              <a:buFont typeface="+mj-lt"/>
              <a:buAutoNum type="arabicPeriod"/>
            </a:pPr>
            <a:r>
              <a:rPr lang="en-US" sz="3200" dirty="0"/>
              <a:t>Inline CSS (Fast)</a:t>
            </a:r>
          </a:p>
        </p:txBody>
      </p:sp>
      <p:sp>
        <p:nvSpPr>
          <p:cNvPr id="4" name="Date Placeholder 3">
            <a:extLst>
              <a:ext uri="{FF2B5EF4-FFF2-40B4-BE49-F238E27FC236}">
                <a16:creationId xmlns:a16="http://schemas.microsoft.com/office/drawing/2014/main" id="{1A8746EA-8822-47E4-9EE0-80C3D8DEE4E7}"/>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69DB2BD1-8BFC-4A01-A9C9-039011887C5D}"/>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B6117DF7-71E5-464A-8408-70B5729512FF}"/>
              </a:ext>
            </a:extLst>
          </p:cNvPr>
          <p:cNvSpPr>
            <a:spLocks noGrp="1"/>
          </p:cNvSpPr>
          <p:nvPr>
            <p:ph type="sldNum" sz="quarter" idx="12"/>
          </p:nvPr>
        </p:nvSpPr>
        <p:spPr/>
        <p:txBody>
          <a:bodyPr/>
          <a:lstStyle/>
          <a:p>
            <a:fld id="{4A11C4C7-E5DA-46AB-BADB-B2B83EB05BAE}" type="slidenum">
              <a:rPr lang="en-US" smtClean="0"/>
              <a:pPr/>
              <a:t>20</a:t>
            </a:fld>
            <a:endParaRPr lang="en-US" dirty="0"/>
          </a:p>
        </p:txBody>
      </p:sp>
    </p:spTree>
    <p:extLst>
      <p:ext uri="{BB962C8B-B14F-4D97-AF65-F5344CB8AC3E}">
        <p14:creationId xmlns:p14="http://schemas.microsoft.com/office/powerpoint/2010/main" val="12716668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BDA7D-F9CA-4829-8363-FE2CD60BA047}"/>
              </a:ext>
            </a:extLst>
          </p:cNvPr>
          <p:cNvSpPr>
            <a:spLocks noGrp="1"/>
          </p:cNvSpPr>
          <p:nvPr>
            <p:ph type="title"/>
          </p:nvPr>
        </p:nvSpPr>
        <p:spPr/>
        <p:txBody>
          <a:bodyPr/>
          <a:lstStyle/>
          <a:p>
            <a:r>
              <a:rPr lang="en-US" dirty="0"/>
              <a:t>Inline CSS (Fast)</a:t>
            </a:r>
          </a:p>
        </p:txBody>
      </p:sp>
      <p:sp>
        <p:nvSpPr>
          <p:cNvPr id="3" name="Content Placeholder 2">
            <a:extLst>
              <a:ext uri="{FF2B5EF4-FFF2-40B4-BE49-F238E27FC236}">
                <a16:creationId xmlns:a16="http://schemas.microsoft.com/office/drawing/2014/main" id="{5A05B70E-D675-42C6-B157-27A2FF033A5A}"/>
              </a:ext>
            </a:extLst>
          </p:cNvPr>
          <p:cNvSpPr>
            <a:spLocks noGrp="1"/>
          </p:cNvSpPr>
          <p:nvPr>
            <p:ph idx="1"/>
          </p:nvPr>
        </p:nvSpPr>
        <p:spPr>
          <a:xfrm>
            <a:off x="838200" y="1825625"/>
            <a:ext cx="2905125" cy="4351338"/>
          </a:xfrm>
        </p:spPr>
        <p:txBody>
          <a:bodyPr/>
          <a:lstStyle/>
          <a:p>
            <a:r>
              <a:rPr lang="en-US" dirty="0"/>
              <a:t>An inline style may be used to apply a unique style for a single element.</a:t>
            </a:r>
          </a:p>
          <a:p>
            <a:r>
              <a:rPr lang="en-US" dirty="0"/>
              <a:t>To use inline styles, add the style attribute to the relevant element. The style attribute can contain any CSS property.</a:t>
            </a:r>
          </a:p>
        </p:txBody>
      </p:sp>
      <p:sp>
        <p:nvSpPr>
          <p:cNvPr id="4" name="Date Placeholder 3">
            <a:extLst>
              <a:ext uri="{FF2B5EF4-FFF2-40B4-BE49-F238E27FC236}">
                <a16:creationId xmlns:a16="http://schemas.microsoft.com/office/drawing/2014/main" id="{6DF0D447-53E3-47A4-BC08-C6E845CAA074}"/>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BBF6EE0-0710-4059-BA8B-AB16A79CBF7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8F5E0282-8350-415C-9BE6-AC91B482B1E4}"/>
              </a:ext>
            </a:extLst>
          </p:cNvPr>
          <p:cNvSpPr>
            <a:spLocks noGrp="1"/>
          </p:cNvSpPr>
          <p:nvPr>
            <p:ph type="sldNum" sz="quarter" idx="12"/>
          </p:nvPr>
        </p:nvSpPr>
        <p:spPr/>
        <p:txBody>
          <a:bodyPr/>
          <a:lstStyle/>
          <a:p>
            <a:fld id="{4A11C4C7-E5DA-46AB-BADB-B2B83EB05BAE}" type="slidenum">
              <a:rPr lang="en-US" smtClean="0"/>
              <a:pPr/>
              <a:t>21</a:t>
            </a:fld>
            <a:endParaRPr lang="en-US" dirty="0"/>
          </a:p>
        </p:txBody>
      </p:sp>
      <p:sp>
        <p:nvSpPr>
          <p:cNvPr id="7" name="Rectangle 6">
            <a:extLst>
              <a:ext uri="{FF2B5EF4-FFF2-40B4-BE49-F238E27FC236}">
                <a16:creationId xmlns:a16="http://schemas.microsoft.com/office/drawing/2014/main" id="{7B62DF8D-4E88-4550-AF55-7F99DCBABB10}"/>
              </a:ext>
            </a:extLst>
          </p:cNvPr>
          <p:cNvSpPr/>
          <p:nvPr/>
        </p:nvSpPr>
        <p:spPr>
          <a:xfrm>
            <a:off x="3886200" y="1825625"/>
            <a:ext cx="7467600" cy="4351338"/>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b="1" dirty="0">
                <a:solidFill>
                  <a:srgbClr val="002060"/>
                </a:solidFill>
              </a:rPr>
              <a:t>&lt;!DOCTYPE html&gt;</a:t>
            </a:r>
          </a:p>
          <a:p>
            <a:r>
              <a:rPr lang="en-US" b="1" dirty="0">
                <a:solidFill>
                  <a:srgbClr val="002060"/>
                </a:solidFill>
              </a:rPr>
              <a:t>&lt;html&gt;</a:t>
            </a:r>
          </a:p>
          <a:p>
            <a:r>
              <a:rPr lang="en-US" b="1" dirty="0">
                <a:solidFill>
                  <a:srgbClr val="002060"/>
                </a:solidFill>
              </a:rPr>
              <a:t>&lt;body&gt;</a:t>
            </a:r>
          </a:p>
          <a:p>
            <a:endParaRPr lang="en-US" b="1" dirty="0">
              <a:solidFill>
                <a:srgbClr val="002060"/>
              </a:solidFill>
            </a:endParaRPr>
          </a:p>
          <a:p>
            <a:r>
              <a:rPr lang="en-US" b="1" dirty="0">
                <a:solidFill>
                  <a:srgbClr val="002060"/>
                </a:solidFill>
              </a:rPr>
              <a:t>&lt;h1 </a:t>
            </a:r>
            <a:r>
              <a:rPr lang="en-US" b="1" dirty="0">
                <a:solidFill>
                  <a:srgbClr val="FF0000"/>
                </a:solidFill>
              </a:rPr>
              <a:t>style="</a:t>
            </a:r>
            <a:r>
              <a:rPr lang="en-US" b="1" dirty="0" err="1">
                <a:solidFill>
                  <a:srgbClr val="FF0000"/>
                </a:solidFill>
              </a:rPr>
              <a:t>color:blue;text-align:center</a:t>
            </a:r>
            <a:r>
              <a:rPr lang="en-US" b="1" dirty="0">
                <a:solidFill>
                  <a:srgbClr val="FF0000"/>
                </a:solidFill>
              </a:rPr>
              <a:t>;"</a:t>
            </a:r>
            <a:r>
              <a:rPr lang="en-US" b="1" dirty="0">
                <a:solidFill>
                  <a:srgbClr val="002060"/>
                </a:solidFill>
              </a:rPr>
              <a:t>&gt;This is a heading&lt;/h1&gt;</a:t>
            </a:r>
          </a:p>
          <a:p>
            <a:r>
              <a:rPr lang="en-US" b="1" dirty="0">
                <a:solidFill>
                  <a:srgbClr val="002060"/>
                </a:solidFill>
              </a:rPr>
              <a:t>&lt;p </a:t>
            </a:r>
            <a:r>
              <a:rPr lang="en-US" b="1" dirty="0">
                <a:solidFill>
                  <a:srgbClr val="FF0000"/>
                </a:solidFill>
              </a:rPr>
              <a:t>style="</a:t>
            </a:r>
            <a:r>
              <a:rPr lang="en-US" b="1" dirty="0" err="1">
                <a:solidFill>
                  <a:srgbClr val="FF0000"/>
                </a:solidFill>
              </a:rPr>
              <a:t>color:red</a:t>
            </a:r>
            <a:r>
              <a:rPr lang="en-US" b="1" dirty="0">
                <a:solidFill>
                  <a:srgbClr val="FF0000"/>
                </a:solidFill>
              </a:rPr>
              <a:t>;"</a:t>
            </a:r>
            <a:r>
              <a:rPr lang="en-US" b="1" dirty="0">
                <a:solidFill>
                  <a:srgbClr val="002060"/>
                </a:solidFill>
              </a:rPr>
              <a:t>&gt;This is a paragraph.&lt;/p&gt;</a:t>
            </a:r>
          </a:p>
          <a:p>
            <a:endParaRPr lang="en-US" b="1" dirty="0">
              <a:solidFill>
                <a:srgbClr val="002060"/>
              </a:solidFill>
            </a:endParaRPr>
          </a:p>
          <a:p>
            <a:r>
              <a:rPr lang="en-US" b="1" dirty="0">
                <a:solidFill>
                  <a:srgbClr val="002060"/>
                </a:solidFill>
              </a:rPr>
              <a:t>&lt;/body&gt;</a:t>
            </a:r>
          </a:p>
          <a:p>
            <a:r>
              <a:rPr lang="en-US" b="1" dirty="0">
                <a:solidFill>
                  <a:srgbClr val="002060"/>
                </a:solidFill>
              </a:rPr>
              <a:t>&lt;/html&gt;</a:t>
            </a:r>
          </a:p>
        </p:txBody>
      </p:sp>
    </p:spTree>
    <p:extLst>
      <p:ext uri="{BB962C8B-B14F-4D97-AF65-F5344CB8AC3E}">
        <p14:creationId xmlns:p14="http://schemas.microsoft.com/office/powerpoint/2010/main" val="21244613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FED48-1C74-427C-982B-980C43E4FD67}"/>
              </a:ext>
            </a:extLst>
          </p:cNvPr>
          <p:cNvSpPr>
            <a:spLocks noGrp="1"/>
          </p:cNvSpPr>
          <p:nvPr>
            <p:ph type="title"/>
          </p:nvPr>
        </p:nvSpPr>
        <p:spPr/>
        <p:txBody>
          <a:bodyPr/>
          <a:lstStyle/>
          <a:p>
            <a:r>
              <a:rPr lang="en-US" dirty="0"/>
              <a:t>Internal CSS (Useless)</a:t>
            </a:r>
          </a:p>
        </p:txBody>
      </p:sp>
      <p:sp>
        <p:nvSpPr>
          <p:cNvPr id="3" name="Content Placeholder 2">
            <a:extLst>
              <a:ext uri="{FF2B5EF4-FFF2-40B4-BE49-F238E27FC236}">
                <a16:creationId xmlns:a16="http://schemas.microsoft.com/office/drawing/2014/main" id="{A46D2573-AF9A-4DB1-A090-D0827D63576F}"/>
              </a:ext>
            </a:extLst>
          </p:cNvPr>
          <p:cNvSpPr>
            <a:spLocks noGrp="1"/>
          </p:cNvSpPr>
          <p:nvPr>
            <p:ph idx="1"/>
          </p:nvPr>
        </p:nvSpPr>
        <p:spPr>
          <a:xfrm>
            <a:off x="838200" y="1825624"/>
            <a:ext cx="3114675" cy="4530725"/>
          </a:xfrm>
        </p:spPr>
        <p:txBody>
          <a:bodyPr/>
          <a:lstStyle/>
          <a:p>
            <a:r>
              <a:rPr lang="en-US" dirty="0"/>
              <a:t>An internal style sheet may be used if one single HTML page has a unique style.</a:t>
            </a:r>
          </a:p>
          <a:p>
            <a:r>
              <a:rPr lang="en-US" dirty="0"/>
              <a:t>The internal style is defined inside the &lt;style&gt; element, inside the head section.</a:t>
            </a:r>
          </a:p>
          <a:p>
            <a:endParaRPr lang="en-US" dirty="0"/>
          </a:p>
        </p:txBody>
      </p:sp>
      <p:sp>
        <p:nvSpPr>
          <p:cNvPr id="4" name="Date Placeholder 3">
            <a:extLst>
              <a:ext uri="{FF2B5EF4-FFF2-40B4-BE49-F238E27FC236}">
                <a16:creationId xmlns:a16="http://schemas.microsoft.com/office/drawing/2014/main" id="{49B25B88-0815-490A-A8EE-774AAD9598B8}"/>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EECE345-134A-4BF7-8A5B-858FAEA1C960}"/>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C6B72C2A-27A0-4854-AA4F-FEE6AC1D8D44}"/>
              </a:ext>
            </a:extLst>
          </p:cNvPr>
          <p:cNvSpPr>
            <a:spLocks noGrp="1"/>
          </p:cNvSpPr>
          <p:nvPr>
            <p:ph type="sldNum" sz="quarter" idx="12"/>
          </p:nvPr>
        </p:nvSpPr>
        <p:spPr/>
        <p:txBody>
          <a:bodyPr/>
          <a:lstStyle/>
          <a:p>
            <a:fld id="{4A11C4C7-E5DA-46AB-BADB-B2B83EB05BAE}" type="slidenum">
              <a:rPr lang="en-US" smtClean="0"/>
              <a:pPr/>
              <a:t>22</a:t>
            </a:fld>
            <a:endParaRPr lang="en-US" dirty="0"/>
          </a:p>
        </p:txBody>
      </p:sp>
      <p:sp>
        <p:nvSpPr>
          <p:cNvPr id="7" name="Rectangle 6">
            <a:extLst>
              <a:ext uri="{FF2B5EF4-FFF2-40B4-BE49-F238E27FC236}">
                <a16:creationId xmlns:a16="http://schemas.microsoft.com/office/drawing/2014/main" id="{E2ED7DB7-A6F8-4042-B66E-AD37724AD7FD}"/>
              </a:ext>
            </a:extLst>
          </p:cNvPr>
          <p:cNvSpPr/>
          <p:nvPr/>
        </p:nvSpPr>
        <p:spPr>
          <a:xfrm>
            <a:off x="4133850" y="1825624"/>
            <a:ext cx="7219950" cy="4530725"/>
          </a:xfrm>
          <a:prstGeom prst="rect">
            <a:avLst/>
          </a:prstGeom>
          <a:solidFill>
            <a:schemeClr val="accent1">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600" b="1" dirty="0">
                <a:solidFill>
                  <a:srgbClr val="002060"/>
                </a:solidFill>
                <a:latin typeface="Sakkal Majalla" panose="02000000000000000000" pitchFamily="2" charset="-78"/>
                <a:cs typeface="Sakkal Majalla" panose="02000000000000000000" pitchFamily="2" charset="-78"/>
              </a:rPr>
              <a:t>&lt;!DOCTYPE html&gt;</a:t>
            </a:r>
          </a:p>
          <a:p>
            <a:r>
              <a:rPr lang="en-US" sz="1600" b="1" dirty="0">
                <a:solidFill>
                  <a:srgbClr val="002060"/>
                </a:solidFill>
                <a:latin typeface="Sakkal Majalla" panose="02000000000000000000" pitchFamily="2" charset="-78"/>
                <a:cs typeface="Sakkal Majalla" panose="02000000000000000000" pitchFamily="2" charset="-78"/>
              </a:rPr>
              <a:t>&lt;html&gt;</a:t>
            </a:r>
          </a:p>
          <a:p>
            <a:r>
              <a:rPr lang="en-US" sz="1600" b="1" dirty="0">
                <a:solidFill>
                  <a:srgbClr val="002060"/>
                </a:solidFill>
                <a:latin typeface="Sakkal Majalla" panose="02000000000000000000" pitchFamily="2" charset="-78"/>
                <a:cs typeface="Sakkal Majalla" panose="02000000000000000000" pitchFamily="2" charset="-78"/>
              </a:rPr>
              <a:t>&lt;head&gt;</a:t>
            </a:r>
          </a:p>
          <a:p>
            <a:r>
              <a:rPr lang="en-US" sz="1600" b="1" dirty="0">
                <a:solidFill>
                  <a:srgbClr val="FF0000"/>
                </a:solidFill>
                <a:latin typeface="Sakkal Majalla" panose="02000000000000000000" pitchFamily="2" charset="-78"/>
                <a:cs typeface="Sakkal Majalla" panose="02000000000000000000" pitchFamily="2" charset="-78"/>
              </a:rPr>
              <a:t>&lt;style&gt;</a:t>
            </a:r>
          </a:p>
          <a:p>
            <a:r>
              <a:rPr lang="en-US" sz="1600" b="1" dirty="0">
                <a:solidFill>
                  <a:srgbClr val="FF0000"/>
                </a:solidFill>
                <a:latin typeface="Sakkal Majalla" panose="02000000000000000000" pitchFamily="2" charset="-78"/>
                <a:cs typeface="Sakkal Majalla" panose="02000000000000000000" pitchFamily="2" charset="-78"/>
              </a:rPr>
              <a:t>body {</a:t>
            </a:r>
          </a:p>
          <a:p>
            <a:r>
              <a:rPr lang="en-US" sz="1600" b="1" dirty="0">
                <a:solidFill>
                  <a:srgbClr val="FF0000"/>
                </a:solidFill>
                <a:latin typeface="Sakkal Majalla" panose="02000000000000000000" pitchFamily="2" charset="-78"/>
                <a:cs typeface="Sakkal Majalla" panose="02000000000000000000" pitchFamily="2" charset="-78"/>
              </a:rPr>
              <a:t>  background-color: linen;</a:t>
            </a:r>
          </a:p>
          <a:p>
            <a:r>
              <a:rPr lang="en-US" sz="1600" b="1" dirty="0">
                <a:solidFill>
                  <a:srgbClr val="FF0000"/>
                </a:solidFill>
                <a:latin typeface="Sakkal Majalla" panose="02000000000000000000" pitchFamily="2" charset="-78"/>
                <a:cs typeface="Sakkal Majalla" panose="02000000000000000000" pitchFamily="2" charset="-78"/>
              </a:rPr>
              <a:t>}</a:t>
            </a:r>
          </a:p>
          <a:p>
            <a:r>
              <a:rPr lang="en-US" sz="1600" b="1" dirty="0">
                <a:solidFill>
                  <a:srgbClr val="FF0000"/>
                </a:solidFill>
                <a:latin typeface="Sakkal Majalla" panose="02000000000000000000" pitchFamily="2" charset="-78"/>
                <a:cs typeface="Sakkal Majalla" panose="02000000000000000000" pitchFamily="2" charset="-78"/>
              </a:rPr>
              <a:t>h1 {</a:t>
            </a:r>
          </a:p>
          <a:p>
            <a:r>
              <a:rPr lang="en-US" sz="1600" b="1" dirty="0">
                <a:solidFill>
                  <a:srgbClr val="FF0000"/>
                </a:solidFill>
                <a:latin typeface="Sakkal Majalla" panose="02000000000000000000" pitchFamily="2" charset="-78"/>
                <a:cs typeface="Sakkal Majalla" panose="02000000000000000000" pitchFamily="2" charset="-78"/>
              </a:rPr>
              <a:t>  color: maroon;</a:t>
            </a:r>
          </a:p>
          <a:p>
            <a:r>
              <a:rPr lang="en-US" sz="1600" b="1" dirty="0">
                <a:solidFill>
                  <a:srgbClr val="FF0000"/>
                </a:solidFill>
                <a:latin typeface="Sakkal Majalla" panose="02000000000000000000" pitchFamily="2" charset="-78"/>
                <a:cs typeface="Sakkal Majalla" panose="02000000000000000000" pitchFamily="2" charset="-78"/>
              </a:rPr>
              <a:t>  margin-left: 40px;</a:t>
            </a:r>
          </a:p>
          <a:p>
            <a:r>
              <a:rPr lang="en-US" sz="1600" b="1" dirty="0">
                <a:solidFill>
                  <a:srgbClr val="FF0000"/>
                </a:solidFill>
                <a:latin typeface="Sakkal Majalla" panose="02000000000000000000" pitchFamily="2" charset="-78"/>
                <a:cs typeface="Sakkal Majalla" panose="02000000000000000000" pitchFamily="2" charset="-78"/>
              </a:rPr>
              <a:t>}</a:t>
            </a:r>
          </a:p>
          <a:p>
            <a:r>
              <a:rPr lang="en-US" sz="1600" b="1" dirty="0">
                <a:solidFill>
                  <a:srgbClr val="FF0000"/>
                </a:solidFill>
                <a:latin typeface="Sakkal Majalla" panose="02000000000000000000" pitchFamily="2" charset="-78"/>
                <a:cs typeface="Sakkal Majalla" panose="02000000000000000000" pitchFamily="2" charset="-78"/>
              </a:rPr>
              <a:t>&lt;/style&gt;</a:t>
            </a:r>
          </a:p>
          <a:p>
            <a:r>
              <a:rPr lang="en-US" sz="1600" b="1" dirty="0">
                <a:solidFill>
                  <a:srgbClr val="002060"/>
                </a:solidFill>
                <a:latin typeface="Sakkal Majalla" panose="02000000000000000000" pitchFamily="2" charset="-78"/>
                <a:cs typeface="Sakkal Majalla" panose="02000000000000000000" pitchFamily="2" charset="-78"/>
              </a:rPr>
              <a:t>&lt;/head&gt;</a:t>
            </a:r>
          </a:p>
          <a:p>
            <a:r>
              <a:rPr lang="en-US" sz="1600" b="1" dirty="0">
                <a:solidFill>
                  <a:srgbClr val="002060"/>
                </a:solidFill>
                <a:latin typeface="Sakkal Majalla" panose="02000000000000000000" pitchFamily="2" charset="-78"/>
                <a:cs typeface="Sakkal Majalla" panose="02000000000000000000" pitchFamily="2" charset="-78"/>
              </a:rPr>
              <a:t>&lt;body&gt;</a:t>
            </a:r>
          </a:p>
          <a:p>
            <a:r>
              <a:rPr lang="en-US" sz="1600" b="1" dirty="0">
                <a:solidFill>
                  <a:srgbClr val="002060"/>
                </a:solidFill>
                <a:latin typeface="Sakkal Majalla" panose="02000000000000000000" pitchFamily="2" charset="-78"/>
                <a:cs typeface="Sakkal Majalla" panose="02000000000000000000" pitchFamily="2" charset="-78"/>
              </a:rPr>
              <a:t>&lt;h1&gt;This is a heading&lt;/h1&gt;</a:t>
            </a:r>
          </a:p>
          <a:p>
            <a:r>
              <a:rPr lang="en-US" sz="1600" b="1" dirty="0">
                <a:solidFill>
                  <a:srgbClr val="002060"/>
                </a:solidFill>
                <a:latin typeface="Sakkal Majalla" panose="02000000000000000000" pitchFamily="2" charset="-78"/>
                <a:cs typeface="Sakkal Majalla" panose="02000000000000000000" pitchFamily="2" charset="-78"/>
              </a:rPr>
              <a:t>&lt;p&gt;This is a paragraph.&lt;/p&gt;</a:t>
            </a:r>
          </a:p>
          <a:p>
            <a:r>
              <a:rPr lang="en-US" sz="1600" b="1" dirty="0">
                <a:solidFill>
                  <a:srgbClr val="002060"/>
                </a:solidFill>
                <a:latin typeface="Sakkal Majalla" panose="02000000000000000000" pitchFamily="2" charset="-78"/>
                <a:cs typeface="Sakkal Majalla" panose="02000000000000000000" pitchFamily="2" charset="-78"/>
              </a:rPr>
              <a:t>&lt;/body&gt;</a:t>
            </a:r>
          </a:p>
          <a:p>
            <a:r>
              <a:rPr lang="en-US" sz="1600" b="1" dirty="0">
                <a:solidFill>
                  <a:srgbClr val="002060"/>
                </a:solidFill>
                <a:latin typeface="Sakkal Majalla" panose="02000000000000000000" pitchFamily="2" charset="-78"/>
                <a:cs typeface="Sakkal Majalla" panose="02000000000000000000" pitchFamily="2" charset="-78"/>
              </a:rPr>
              <a:t>&lt;/html&gt;</a:t>
            </a:r>
          </a:p>
        </p:txBody>
      </p:sp>
    </p:spTree>
    <p:extLst>
      <p:ext uri="{BB962C8B-B14F-4D97-AF65-F5344CB8AC3E}">
        <p14:creationId xmlns:p14="http://schemas.microsoft.com/office/powerpoint/2010/main" val="11184250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433BF-ED8D-4E34-84E3-6A59BF537074}"/>
              </a:ext>
            </a:extLst>
          </p:cNvPr>
          <p:cNvSpPr>
            <a:spLocks noGrp="1"/>
          </p:cNvSpPr>
          <p:nvPr>
            <p:ph type="title"/>
          </p:nvPr>
        </p:nvSpPr>
        <p:spPr/>
        <p:txBody>
          <a:bodyPr/>
          <a:lstStyle/>
          <a:p>
            <a:pPr algn="l"/>
            <a:r>
              <a:rPr lang="en-US" i="0" dirty="0">
                <a:solidFill>
                  <a:srgbClr val="000000"/>
                </a:solidFill>
                <a:effectLst/>
              </a:rPr>
              <a:t>External CSS (Pro)</a:t>
            </a:r>
          </a:p>
        </p:txBody>
      </p:sp>
      <p:sp>
        <p:nvSpPr>
          <p:cNvPr id="3" name="Content Placeholder 2">
            <a:extLst>
              <a:ext uri="{FF2B5EF4-FFF2-40B4-BE49-F238E27FC236}">
                <a16:creationId xmlns:a16="http://schemas.microsoft.com/office/drawing/2014/main" id="{74E701D6-7CED-4E1D-A196-DD24F4431CEC}"/>
              </a:ext>
            </a:extLst>
          </p:cNvPr>
          <p:cNvSpPr>
            <a:spLocks noGrp="1"/>
          </p:cNvSpPr>
          <p:nvPr>
            <p:ph idx="1"/>
          </p:nvPr>
        </p:nvSpPr>
        <p:spPr>
          <a:xfrm>
            <a:off x="838200" y="1825624"/>
            <a:ext cx="10515600" cy="4530725"/>
          </a:xfrm>
        </p:spPr>
        <p:txBody>
          <a:bodyPr>
            <a:normAutofit/>
          </a:bodyPr>
          <a:lstStyle/>
          <a:p>
            <a:r>
              <a:rPr lang="en-US" sz="2400" dirty="0"/>
              <a:t>With an external style sheet, you can change the look of an entire website by changing just one file!</a:t>
            </a:r>
          </a:p>
          <a:p>
            <a:r>
              <a:rPr lang="en-US" sz="2400" dirty="0"/>
              <a:t>Each HTML page must include a reference to the external style sheet file inside the &lt;link&gt; element, inside the head section.</a:t>
            </a:r>
          </a:p>
          <a:p>
            <a:endParaRPr lang="en-US" sz="2000" dirty="0"/>
          </a:p>
        </p:txBody>
      </p:sp>
      <p:sp>
        <p:nvSpPr>
          <p:cNvPr id="4" name="Date Placeholder 3">
            <a:extLst>
              <a:ext uri="{FF2B5EF4-FFF2-40B4-BE49-F238E27FC236}">
                <a16:creationId xmlns:a16="http://schemas.microsoft.com/office/drawing/2014/main" id="{1A8746EA-8822-47E4-9EE0-80C3D8DEE4E7}"/>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69DB2BD1-8BFC-4A01-A9C9-039011887C5D}"/>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B6117DF7-71E5-464A-8408-70B5729512FF}"/>
              </a:ext>
            </a:extLst>
          </p:cNvPr>
          <p:cNvSpPr>
            <a:spLocks noGrp="1"/>
          </p:cNvSpPr>
          <p:nvPr>
            <p:ph type="sldNum" sz="quarter" idx="12"/>
          </p:nvPr>
        </p:nvSpPr>
        <p:spPr/>
        <p:txBody>
          <a:bodyPr/>
          <a:lstStyle/>
          <a:p>
            <a:fld id="{4A11C4C7-E5DA-46AB-BADB-B2B83EB05BAE}" type="slidenum">
              <a:rPr lang="en-US" smtClean="0"/>
              <a:pPr/>
              <a:t>23</a:t>
            </a:fld>
            <a:endParaRPr lang="en-US" dirty="0"/>
          </a:p>
        </p:txBody>
      </p:sp>
      <p:sp>
        <p:nvSpPr>
          <p:cNvPr id="7" name="Rectangle 6">
            <a:extLst>
              <a:ext uri="{FF2B5EF4-FFF2-40B4-BE49-F238E27FC236}">
                <a16:creationId xmlns:a16="http://schemas.microsoft.com/office/drawing/2014/main" id="{95CE39AC-BEB0-49AA-85FB-3FE47B9E2A76}"/>
              </a:ext>
            </a:extLst>
          </p:cNvPr>
          <p:cNvSpPr/>
          <p:nvPr/>
        </p:nvSpPr>
        <p:spPr>
          <a:xfrm>
            <a:off x="2346960" y="2969626"/>
            <a:ext cx="3483429" cy="286512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400" dirty="0">
                <a:solidFill>
                  <a:srgbClr val="002060"/>
                </a:solidFill>
                <a:latin typeface="Sakkal Majalla" panose="02000000000000000000" pitchFamily="2" charset="-78"/>
                <a:cs typeface="Sakkal Majalla" panose="02000000000000000000" pitchFamily="2" charset="-78"/>
              </a:rPr>
              <a:t>&lt;!DOCTYPE html&gt;</a:t>
            </a:r>
          </a:p>
          <a:p>
            <a:r>
              <a:rPr lang="en-US" sz="1400" dirty="0">
                <a:solidFill>
                  <a:srgbClr val="002060"/>
                </a:solidFill>
                <a:latin typeface="Sakkal Majalla" panose="02000000000000000000" pitchFamily="2" charset="-78"/>
                <a:cs typeface="Sakkal Majalla" panose="02000000000000000000" pitchFamily="2" charset="-78"/>
              </a:rPr>
              <a:t>&lt;html&gt;</a:t>
            </a:r>
          </a:p>
          <a:p>
            <a:r>
              <a:rPr lang="en-US" sz="1400" dirty="0">
                <a:solidFill>
                  <a:srgbClr val="002060"/>
                </a:solidFill>
                <a:latin typeface="Sakkal Majalla" panose="02000000000000000000" pitchFamily="2" charset="-78"/>
                <a:cs typeface="Sakkal Majalla" panose="02000000000000000000" pitchFamily="2" charset="-78"/>
              </a:rPr>
              <a:t>&lt;head&gt;</a:t>
            </a:r>
          </a:p>
          <a:p>
            <a:r>
              <a:rPr lang="en-US" sz="1400" dirty="0">
                <a:solidFill>
                  <a:srgbClr val="FF0000"/>
                </a:solidFill>
                <a:latin typeface="Sakkal Majalla" panose="02000000000000000000" pitchFamily="2" charset="-78"/>
                <a:cs typeface="Sakkal Majalla" panose="02000000000000000000" pitchFamily="2" charset="-78"/>
              </a:rPr>
              <a:t>&lt;link </a:t>
            </a:r>
            <a:r>
              <a:rPr lang="en-US" sz="1400" dirty="0" err="1">
                <a:solidFill>
                  <a:srgbClr val="FF0000"/>
                </a:solidFill>
                <a:latin typeface="Sakkal Majalla" panose="02000000000000000000" pitchFamily="2" charset="-78"/>
                <a:cs typeface="Sakkal Majalla" panose="02000000000000000000" pitchFamily="2" charset="-78"/>
              </a:rPr>
              <a:t>rel</a:t>
            </a:r>
            <a:r>
              <a:rPr lang="en-US" sz="1400" dirty="0">
                <a:solidFill>
                  <a:srgbClr val="FF0000"/>
                </a:solidFill>
                <a:latin typeface="Sakkal Majalla" panose="02000000000000000000" pitchFamily="2" charset="-78"/>
                <a:cs typeface="Sakkal Majalla" panose="02000000000000000000" pitchFamily="2" charset="-78"/>
              </a:rPr>
              <a:t>="stylesheet" </a:t>
            </a:r>
            <a:r>
              <a:rPr lang="en-US" sz="1400" dirty="0" err="1">
                <a:solidFill>
                  <a:srgbClr val="FF0000"/>
                </a:solidFill>
                <a:latin typeface="Sakkal Majalla" panose="02000000000000000000" pitchFamily="2" charset="-78"/>
                <a:cs typeface="Sakkal Majalla" panose="02000000000000000000" pitchFamily="2" charset="-78"/>
              </a:rPr>
              <a:t>href</a:t>
            </a:r>
            <a:r>
              <a:rPr lang="en-US" sz="1400" dirty="0">
                <a:solidFill>
                  <a:srgbClr val="FF0000"/>
                </a:solidFill>
                <a:latin typeface="Sakkal Majalla" panose="02000000000000000000" pitchFamily="2" charset="-78"/>
                <a:cs typeface="Sakkal Majalla" panose="02000000000000000000" pitchFamily="2" charset="-78"/>
              </a:rPr>
              <a:t>="mystyle.css"&gt;</a:t>
            </a:r>
          </a:p>
          <a:p>
            <a:r>
              <a:rPr lang="en-US" sz="1400" dirty="0">
                <a:solidFill>
                  <a:srgbClr val="002060"/>
                </a:solidFill>
                <a:latin typeface="Sakkal Majalla" panose="02000000000000000000" pitchFamily="2" charset="-78"/>
                <a:cs typeface="Sakkal Majalla" panose="02000000000000000000" pitchFamily="2" charset="-78"/>
              </a:rPr>
              <a:t>&lt;/head&gt;</a:t>
            </a:r>
          </a:p>
          <a:p>
            <a:r>
              <a:rPr lang="en-US" sz="1400" dirty="0">
                <a:solidFill>
                  <a:srgbClr val="002060"/>
                </a:solidFill>
                <a:latin typeface="Sakkal Majalla" panose="02000000000000000000" pitchFamily="2" charset="-78"/>
                <a:cs typeface="Sakkal Majalla" panose="02000000000000000000" pitchFamily="2" charset="-78"/>
              </a:rPr>
              <a:t>&lt;body&gt;</a:t>
            </a:r>
          </a:p>
          <a:p>
            <a:endParaRPr lang="en-US" sz="1400" dirty="0">
              <a:solidFill>
                <a:srgbClr val="002060"/>
              </a:solidFill>
              <a:latin typeface="Sakkal Majalla" panose="02000000000000000000" pitchFamily="2" charset="-78"/>
              <a:cs typeface="Sakkal Majalla" panose="02000000000000000000" pitchFamily="2" charset="-78"/>
            </a:endParaRPr>
          </a:p>
          <a:p>
            <a:r>
              <a:rPr lang="en-US" sz="1400" dirty="0">
                <a:solidFill>
                  <a:srgbClr val="002060"/>
                </a:solidFill>
                <a:latin typeface="Sakkal Majalla" panose="02000000000000000000" pitchFamily="2" charset="-78"/>
                <a:cs typeface="Sakkal Majalla" panose="02000000000000000000" pitchFamily="2" charset="-78"/>
              </a:rPr>
              <a:t>&lt;h1&gt;This is a heading&lt;/h1&gt;</a:t>
            </a:r>
          </a:p>
          <a:p>
            <a:r>
              <a:rPr lang="en-US" sz="1400" dirty="0">
                <a:solidFill>
                  <a:srgbClr val="002060"/>
                </a:solidFill>
                <a:latin typeface="Sakkal Majalla" panose="02000000000000000000" pitchFamily="2" charset="-78"/>
                <a:cs typeface="Sakkal Majalla" panose="02000000000000000000" pitchFamily="2" charset="-78"/>
              </a:rPr>
              <a:t>&lt;p&gt;This is a paragraph.&lt;/p&gt;</a:t>
            </a:r>
          </a:p>
          <a:p>
            <a:endParaRPr lang="en-US" sz="1400" dirty="0">
              <a:solidFill>
                <a:srgbClr val="002060"/>
              </a:solidFill>
              <a:latin typeface="Sakkal Majalla" panose="02000000000000000000" pitchFamily="2" charset="-78"/>
              <a:cs typeface="Sakkal Majalla" panose="02000000000000000000" pitchFamily="2" charset="-78"/>
            </a:endParaRPr>
          </a:p>
          <a:p>
            <a:r>
              <a:rPr lang="en-US" sz="1400" dirty="0">
                <a:solidFill>
                  <a:srgbClr val="002060"/>
                </a:solidFill>
                <a:latin typeface="Sakkal Majalla" panose="02000000000000000000" pitchFamily="2" charset="-78"/>
                <a:cs typeface="Sakkal Majalla" panose="02000000000000000000" pitchFamily="2" charset="-78"/>
              </a:rPr>
              <a:t>&lt;/body&gt;</a:t>
            </a:r>
          </a:p>
          <a:p>
            <a:r>
              <a:rPr lang="en-US" sz="1400" dirty="0">
                <a:solidFill>
                  <a:srgbClr val="002060"/>
                </a:solidFill>
                <a:latin typeface="Sakkal Majalla" panose="02000000000000000000" pitchFamily="2" charset="-78"/>
                <a:cs typeface="Sakkal Majalla" panose="02000000000000000000" pitchFamily="2" charset="-78"/>
              </a:rPr>
              <a:t>&lt;/html&gt;</a:t>
            </a:r>
          </a:p>
        </p:txBody>
      </p:sp>
      <p:sp>
        <p:nvSpPr>
          <p:cNvPr id="8" name="Rectangle 7">
            <a:extLst>
              <a:ext uri="{FF2B5EF4-FFF2-40B4-BE49-F238E27FC236}">
                <a16:creationId xmlns:a16="http://schemas.microsoft.com/office/drawing/2014/main" id="{A0892EAF-0A19-441D-8593-00058ED65D07}"/>
              </a:ext>
            </a:extLst>
          </p:cNvPr>
          <p:cNvSpPr/>
          <p:nvPr/>
        </p:nvSpPr>
        <p:spPr>
          <a:xfrm>
            <a:off x="6411685" y="2969626"/>
            <a:ext cx="3483429" cy="2865120"/>
          </a:xfrm>
          <a:prstGeom prst="rect">
            <a:avLst/>
          </a:prstGeom>
          <a:solidFill>
            <a:schemeClr val="accent6">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400" b="0" i="0" dirty="0">
                <a:solidFill>
                  <a:srgbClr val="A52A2A"/>
                </a:solidFill>
                <a:effectLst/>
                <a:latin typeface="Consolas" panose="020B0609020204030204" pitchFamily="49" charset="0"/>
              </a:rPr>
              <a:t>body </a:t>
            </a:r>
            <a:r>
              <a:rPr lang="en-US" sz="1400" b="0" i="0" dirty="0">
                <a:solidFill>
                  <a:srgbClr val="000000"/>
                </a:solidFill>
                <a:effectLst/>
                <a:latin typeface="Consolas" panose="020B0609020204030204" pitchFamily="49" charset="0"/>
              </a:rPr>
              <a:t>{</a:t>
            </a:r>
            <a:br>
              <a:rPr lang="en-US" sz="1400" b="0" i="0" dirty="0">
                <a:solidFill>
                  <a:srgbClr val="FF0000"/>
                </a:solidFill>
                <a:effectLst/>
                <a:latin typeface="Consolas" panose="020B0609020204030204" pitchFamily="49" charset="0"/>
              </a:rPr>
            </a:br>
            <a:r>
              <a:rPr lang="en-US" sz="1400" b="0" i="0" dirty="0">
                <a:solidFill>
                  <a:srgbClr val="FF0000"/>
                </a:solidFill>
                <a:effectLst/>
                <a:latin typeface="Consolas" panose="020B0609020204030204" pitchFamily="49" charset="0"/>
              </a:rPr>
              <a:t>  background-color</a:t>
            </a:r>
            <a:r>
              <a:rPr lang="en-US" sz="1400" b="0" i="0" dirty="0">
                <a:solidFill>
                  <a:srgbClr val="000000"/>
                </a:solidFill>
                <a:effectLst/>
                <a:latin typeface="Consolas" panose="020B0609020204030204" pitchFamily="49" charset="0"/>
              </a:rPr>
              <a:t>:</a:t>
            </a:r>
            <a:r>
              <a:rPr lang="en-US" sz="1400" b="0" i="0" dirty="0">
                <a:solidFill>
                  <a:srgbClr val="0000CD"/>
                </a:solidFill>
                <a:effectLst/>
                <a:latin typeface="Consolas" panose="020B0609020204030204" pitchFamily="49" charset="0"/>
              </a:rPr>
              <a:t> </a:t>
            </a:r>
            <a:r>
              <a:rPr lang="en-US" sz="1400" b="0" i="0" dirty="0" err="1">
                <a:solidFill>
                  <a:srgbClr val="0000CD"/>
                </a:solidFill>
                <a:effectLst/>
                <a:latin typeface="Consolas" panose="020B0609020204030204" pitchFamily="49" charset="0"/>
              </a:rPr>
              <a:t>lightblue</a:t>
            </a:r>
            <a:r>
              <a:rPr lang="en-US" sz="1400" b="0" i="0" dirty="0">
                <a:solidFill>
                  <a:srgbClr val="000000"/>
                </a:solidFill>
                <a:effectLst/>
                <a:latin typeface="Consolas" panose="020B0609020204030204" pitchFamily="49" charset="0"/>
              </a:rPr>
              <a:t>;</a:t>
            </a:r>
            <a:br>
              <a:rPr lang="en-US" sz="1400" b="0" i="0" dirty="0">
                <a:solidFill>
                  <a:srgbClr val="FF0000"/>
                </a:solidFill>
                <a:effectLst/>
                <a:latin typeface="Consolas" panose="020B0609020204030204" pitchFamily="49" charset="0"/>
              </a:rPr>
            </a:br>
            <a:r>
              <a:rPr lang="en-US" sz="1400" b="0" i="0" dirty="0">
                <a:solidFill>
                  <a:srgbClr val="000000"/>
                </a:solidFill>
                <a:effectLst/>
                <a:latin typeface="Consolas" panose="020B0609020204030204" pitchFamily="49" charset="0"/>
              </a:rPr>
              <a:t>}</a:t>
            </a:r>
            <a:br>
              <a:rPr lang="en-US" sz="1400" dirty="0"/>
            </a:br>
            <a:br>
              <a:rPr lang="en-US" sz="1400" dirty="0"/>
            </a:br>
            <a:r>
              <a:rPr lang="en-US" sz="1400" b="0" i="0" dirty="0">
                <a:solidFill>
                  <a:srgbClr val="A52A2A"/>
                </a:solidFill>
                <a:effectLst/>
                <a:latin typeface="Consolas" panose="020B0609020204030204" pitchFamily="49" charset="0"/>
              </a:rPr>
              <a:t>h1 </a:t>
            </a:r>
            <a:r>
              <a:rPr lang="en-US" sz="1400" b="0" i="0" dirty="0">
                <a:solidFill>
                  <a:srgbClr val="000000"/>
                </a:solidFill>
                <a:effectLst/>
                <a:latin typeface="Consolas" panose="020B0609020204030204" pitchFamily="49" charset="0"/>
              </a:rPr>
              <a:t>{</a:t>
            </a:r>
            <a:br>
              <a:rPr lang="en-US" sz="1400" b="0" i="0" dirty="0">
                <a:solidFill>
                  <a:srgbClr val="FF0000"/>
                </a:solidFill>
                <a:effectLst/>
                <a:latin typeface="Consolas" panose="020B0609020204030204" pitchFamily="49" charset="0"/>
              </a:rPr>
            </a:br>
            <a:r>
              <a:rPr lang="en-US" sz="1400" b="0" i="0" dirty="0">
                <a:solidFill>
                  <a:srgbClr val="FF0000"/>
                </a:solidFill>
                <a:effectLst/>
                <a:latin typeface="Consolas" panose="020B0609020204030204" pitchFamily="49" charset="0"/>
              </a:rPr>
              <a:t>  color</a:t>
            </a:r>
            <a:r>
              <a:rPr lang="en-US" sz="1400" b="0" i="0" dirty="0">
                <a:solidFill>
                  <a:srgbClr val="000000"/>
                </a:solidFill>
                <a:effectLst/>
                <a:latin typeface="Consolas" panose="020B0609020204030204" pitchFamily="49" charset="0"/>
              </a:rPr>
              <a:t>:</a:t>
            </a:r>
            <a:r>
              <a:rPr lang="en-US" sz="1400" b="0" i="0" dirty="0">
                <a:solidFill>
                  <a:srgbClr val="0000CD"/>
                </a:solidFill>
                <a:effectLst/>
                <a:latin typeface="Consolas" panose="020B0609020204030204" pitchFamily="49" charset="0"/>
              </a:rPr>
              <a:t> navy</a:t>
            </a:r>
            <a:r>
              <a:rPr lang="en-US" sz="1400" b="0" i="0" dirty="0">
                <a:solidFill>
                  <a:srgbClr val="000000"/>
                </a:solidFill>
                <a:effectLst/>
                <a:latin typeface="Consolas" panose="020B0609020204030204" pitchFamily="49" charset="0"/>
              </a:rPr>
              <a:t>;</a:t>
            </a:r>
            <a:br>
              <a:rPr lang="en-US" sz="1400" b="0" i="0" dirty="0">
                <a:solidFill>
                  <a:srgbClr val="FF0000"/>
                </a:solidFill>
                <a:effectLst/>
                <a:latin typeface="Consolas" panose="020B0609020204030204" pitchFamily="49" charset="0"/>
              </a:rPr>
            </a:br>
            <a:r>
              <a:rPr lang="en-US" sz="1400" b="0" i="0" dirty="0">
                <a:solidFill>
                  <a:srgbClr val="FF0000"/>
                </a:solidFill>
                <a:effectLst/>
                <a:latin typeface="Consolas" panose="020B0609020204030204" pitchFamily="49" charset="0"/>
              </a:rPr>
              <a:t>  margin-left</a:t>
            </a:r>
            <a:r>
              <a:rPr lang="en-US" sz="1400" b="0" i="0" dirty="0">
                <a:solidFill>
                  <a:srgbClr val="000000"/>
                </a:solidFill>
                <a:effectLst/>
                <a:latin typeface="Consolas" panose="020B0609020204030204" pitchFamily="49" charset="0"/>
              </a:rPr>
              <a:t>:</a:t>
            </a:r>
            <a:r>
              <a:rPr lang="en-US" sz="1400" b="0" i="0" dirty="0">
                <a:solidFill>
                  <a:srgbClr val="0000CD"/>
                </a:solidFill>
                <a:effectLst/>
                <a:latin typeface="Consolas" panose="020B0609020204030204" pitchFamily="49" charset="0"/>
              </a:rPr>
              <a:t> 20px</a:t>
            </a:r>
            <a:r>
              <a:rPr lang="en-US" sz="1400" b="0" i="0" dirty="0">
                <a:solidFill>
                  <a:srgbClr val="000000"/>
                </a:solidFill>
                <a:effectLst/>
                <a:latin typeface="Consolas" panose="020B0609020204030204" pitchFamily="49" charset="0"/>
              </a:rPr>
              <a:t>;</a:t>
            </a:r>
            <a:br>
              <a:rPr lang="en-US" sz="1400" b="0" i="0" dirty="0">
                <a:solidFill>
                  <a:srgbClr val="FF0000"/>
                </a:solidFill>
                <a:effectLst/>
                <a:latin typeface="Consolas" panose="020B0609020204030204" pitchFamily="49" charset="0"/>
              </a:rPr>
            </a:br>
            <a:r>
              <a:rPr lang="en-US" sz="1400" b="0" i="0" dirty="0">
                <a:solidFill>
                  <a:srgbClr val="000000"/>
                </a:solidFill>
                <a:effectLst/>
                <a:latin typeface="Consolas" panose="020B0609020204030204" pitchFamily="49" charset="0"/>
              </a:rPr>
              <a:t>}</a:t>
            </a:r>
            <a:endParaRPr lang="en-US" sz="1400" dirty="0">
              <a:solidFill>
                <a:srgbClr val="002060"/>
              </a:solidFill>
              <a:latin typeface="Sakkal Majalla" panose="02000000000000000000" pitchFamily="2" charset="-78"/>
              <a:cs typeface="Sakkal Majalla" panose="02000000000000000000" pitchFamily="2" charset="-78"/>
            </a:endParaRPr>
          </a:p>
        </p:txBody>
      </p:sp>
      <p:sp>
        <p:nvSpPr>
          <p:cNvPr id="10" name="Rectangle 9">
            <a:extLst>
              <a:ext uri="{FF2B5EF4-FFF2-40B4-BE49-F238E27FC236}">
                <a16:creationId xmlns:a16="http://schemas.microsoft.com/office/drawing/2014/main" id="{2EC22037-D8BD-47DF-8FB9-1CA22B0F0E3F}"/>
              </a:ext>
            </a:extLst>
          </p:cNvPr>
          <p:cNvSpPr/>
          <p:nvPr/>
        </p:nvSpPr>
        <p:spPr>
          <a:xfrm>
            <a:off x="2346959" y="5969729"/>
            <a:ext cx="3483429" cy="278671"/>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400" dirty="0">
                <a:solidFill>
                  <a:srgbClr val="002060"/>
                </a:solidFill>
                <a:latin typeface="Sakkal Majalla" panose="02000000000000000000" pitchFamily="2" charset="-78"/>
                <a:cs typeface="Sakkal Majalla" panose="02000000000000000000" pitchFamily="2" charset="-78"/>
              </a:rPr>
              <a:t>HTML file</a:t>
            </a:r>
          </a:p>
        </p:txBody>
      </p:sp>
      <p:sp>
        <p:nvSpPr>
          <p:cNvPr id="11" name="Rectangle 10">
            <a:extLst>
              <a:ext uri="{FF2B5EF4-FFF2-40B4-BE49-F238E27FC236}">
                <a16:creationId xmlns:a16="http://schemas.microsoft.com/office/drawing/2014/main" id="{419EB2E6-77FD-496E-82E1-60FF41C70B96}"/>
              </a:ext>
            </a:extLst>
          </p:cNvPr>
          <p:cNvSpPr/>
          <p:nvPr/>
        </p:nvSpPr>
        <p:spPr>
          <a:xfrm>
            <a:off x="6411684" y="5969729"/>
            <a:ext cx="3483429" cy="278671"/>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400" dirty="0">
                <a:solidFill>
                  <a:srgbClr val="002060"/>
                </a:solidFill>
                <a:latin typeface="Sakkal Majalla" panose="02000000000000000000" pitchFamily="2" charset="-78"/>
                <a:cs typeface="Sakkal Majalla" panose="02000000000000000000" pitchFamily="2" charset="-78"/>
              </a:rPr>
              <a:t>mystyle.css</a:t>
            </a:r>
          </a:p>
        </p:txBody>
      </p:sp>
      <p:cxnSp>
        <p:nvCxnSpPr>
          <p:cNvPr id="13" name="Straight Arrow Connector 12">
            <a:extLst>
              <a:ext uri="{FF2B5EF4-FFF2-40B4-BE49-F238E27FC236}">
                <a16:creationId xmlns:a16="http://schemas.microsoft.com/office/drawing/2014/main" id="{363DCC6C-1352-4B89-8145-2420A4F855D9}"/>
              </a:ext>
            </a:extLst>
          </p:cNvPr>
          <p:cNvCxnSpPr/>
          <p:nvPr/>
        </p:nvCxnSpPr>
        <p:spPr>
          <a:xfrm>
            <a:off x="4737463" y="3840480"/>
            <a:ext cx="1445623" cy="0"/>
          </a:xfrm>
          <a:prstGeom prst="straightConnector1">
            <a:avLst/>
          </a:prstGeom>
          <a:ln w="76200">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60CDB8B5-FB4D-42E1-9838-CA0921DFD37B}"/>
              </a:ext>
            </a:extLst>
          </p:cNvPr>
          <p:cNvCxnSpPr/>
          <p:nvPr/>
        </p:nvCxnSpPr>
        <p:spPr>
          <a:xfrm flipH="1">
            <a:off x="2479766" y="3953692"/>
            <a:ext cx="22032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695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EBFF-F391-462B-BFDB-C6C042E77B53}"/>
              </a:ext>
            </a:extLst>
          </p:cNvPr>
          <p:cNvSpPr>
            <a:spLocks noGrp="1"/>
          </p:cNvSpPr>
          <p:nvPr>
            <p:ph type="title"/>
          </p:nvPr>
        </p:nvSpPr>
        <p:spPr/>
        <p:txBody>
          <a:bodyPr/>
          <a:lstStyle/>
          <a:p>
            <a:r>
              <a:rPr lang="en-US" sz="4400" dirty="0"/>
              <a:t>HTML ID Attribute</a:t>
            </a:r>
            <a:endParaRPr lang="en-US" dirty="0"/>
          </a:p>
        </p:txBody>
      </p:sp>
      <p:sp>
        <p:nvSpPr>
          <p:cNvPr id="3" name="Content Placeholder 2">
            <a:extLst>
              <a:ext uri="{FF2B5EF4-FFF2-40B4-BE49-F238E27FC236}">
                <a16:creationId xmlns:a16="http://schemas.microsoft.com/office/drawing/2014/main" id="{E4A893B2-CC2D-41DB-83E4-936A670DA4C8}"/>
              </a:ext>
            </a:extLst>
          </p:cNvPr>
          <p:cNvSpPr>
            <a:spLocks noGrp="1"/>
          </p:cNvSpPr>
          <p:nvPr>
            <p:ph idx="1"/>
          </p:nvPr>
        </p:nvSpPr>
        <p:spPr/>
        <p:txBody>
          <a:bodyPr>
            <a:normAutofit fontScale="92500" lnSpcReduction="20000"/>
          </a:bodyPr>
          <a:lstStyle/>
          <a:p>
            <a:r>
              <a:rPr lang="en-US" dirty="0"/>
              <a:t>The HTML id attribute is used to specify a unique id for an HTML element.</a:t>
            </a:r>
          </a:p>
          <a:p>
            <a:r>
              <a:rPr lang="en-US" dirty="0"/>
              <a:t>You cannot have more than one element with the same id in an HTML document.</a:t>
            </a:r>
          </a:p>
          <a:p>
            <a:r>
              <a:rPr lang="en-US" dirty="0"/>
              <a:t>Using The id Attribute</a:t>
            </a:r>
          </a:p>
          <a:p>
            <a:r>
              <a:rPr lang="en-US" dirty="0"/>
              <a:t>The id attribute specifies a unique id for an HTML element. The value of the id attribute must be unique within the HTML document.</a:t>
            </a:r>
          </a:p>
          <a:p>
            <a:r>
              <a:rPr lang="en-US" dirty="0"/>
              <a:t>The id attribute is used to point to a specific style declaration in a style sheet. It is also used by JavaScript to access and manipulate the element with the specific id.</a:t>
            </a:r>
          </a:p>
          <a:p>
            <a:r>
              <a:rPr lang="en-US" dirty="0"/>
              <a:t>The syntax for id is: write a hash character (#), followed by an id name. Then, define the CSS properties within curly braces {}.</a:t>
            </a:r>
          </a:p>
          <a:p>
            <a:r>
              <a:rPr lang="en-US" dirty="0"/>
              <a:t>In the following example we have an &lt;h1&gt; element that points to the id name "</a:t>
            </a:r>
            <a:r>
              <a:rPr lang="en-US" dirty="0" err="1"/>
              <a:t>myHeader</a:t>
            </a:r>
            <a:r>
              <a:rPr lang="en-US" dirty="0"/>
              <a:t>". This &lt;h1&gt; element will be styled according to the #myHeader style definition in the head section:</a:t>
            </a:r>
          </a:p>
        </p:txBody>
      </p:sp>
      <p:sp>
        <p:nvSpPr>
          <p:cNvPr id="4" name="Date Placeholder 3">
            <a:extLst>
              <a:ext uri="{FF2B5EF4-FFF2-40B4-BE49-F238E27FC236}">
                <a16:creationId xmlns:a16="http://schemas.microsoft.com/office/drawing/2014/main" id="{D375BA3B-B074-4FF8-89E1-351E2BB0425A}"/>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F6F6CB9-D2AD-4B11-A3C3-E26BBD6D36BB}"/>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6CF539EF-CAC6-4FC9-B18E-9596245F73A7}"/>
              </a:ext>
            </a:extLst>
          </p:cNvPr>
          <p:cNvSpPr>
            <a:spLocks noGrp="1"/>
          </p:cNvSpPr>
          <p:nvPr>
            <p:ph type="sldNum" sz="quarter" idx="12"/>
          </p:nvPr>
        </p:nvSpPr>
        <p:spPr/>
        <p:txBody>
          <a:bodyPr/>
          <a:lstStyle/>
          <a:p>
            <a:fld id="{4A11C4C7-E5DA-46AB-BADB-B2B83EB05BAE}" type="slidenum">
              <a:rPr lang="en-US" smtClean="0"/>
              <a:pPr/>
              <a:t>24</a:t>
            </a:fld>
            <a:endParaRPr lang="en-US" dirty="0"/>
          </a:p>
        </p:txBody>
      </p:sp>
    </p:spTree>
    <p:extLst>
      <p:ext uri="{BB962C8B-B14F-4D97-AF65-F5344CB8AC3E}">
        <p14:creationId xmlns:p14="http://schemas.microsoft.com/office/powerpoint/2010/main" val="9487315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EBFF-F391-462B-BFDB-C6C042E77B53}"/>
              </a:ext>
            </a:extLst>
          </p:cNvPr>
          <p:cNvSpPr>
            <a:spLocks noGrp="1"/>
          </p:cNvSpPr>
          <p:nvPr>
            <p:ph type="title"/>
          </p:nvPr>
        </p:nvSpPr>
        <p:spPr/>
        <p:txBody>
          <a:bodyPr/>
          <a:lstStyle/>
          <a:p>
            <a:r>
              <a:rPr lang="en-US" sz="4400" dirty="0"/>
              <a:t>HTML ID Attribute – Example with CSS</a:t>
            </a:r>
            <a:endParaRPr lang="en-US" dirty="0"/>
          </a:p>
        </p:txBody>
      </p:sp>
      <p:sp>
        <p:nvSpPr>
          <p:cNvPr id="3" name="Content Placeholder 2">
            <a:extLst>
              <a:ext uri="{FF2B5EF4-FFF2-40B4-BE49-F238E27FC236}">
                <a16:creationId xmlns:a16="http://schemas.microsoft.com/office/drawing/2014/main" id="{E4A893B2-CC2D-41DB-83E4-936A670DA4C8}"/>
              </a:ext>
            </a:extLst>
          </p:cNvPr>
          <p:cNvSpPr>
            <a:spLocks noGrp="1"/>
          </p:cNvSpPr>
          <p:nvPr>
            <p:ph idx="1"/>
          </p:nvPr>
        </p:nvSpPr>
        <p:spPr/>
        <p:txBody>
          <a:bodyPr>
            <a:normAutofit fontScale="92500" lnSpcReduction="20000"/>
          </a:bodyPr>
          <a:lstStyle/>
          <a:p>
            <a:pPr marL="0" indent="0">
              <a:buNone/>
            </a:pPr>
            <a:endParaRPr lang="en-US" sz="1400" b="1" dirty="0"/>
          </a:p>
          <a:p>
            <a:pPr marL="0" indent="0">
              <a:buNone/>
            </a:pPr>
            <a:r>
              <a:rPr lang="en-US" sz="1400" b="1" dirty="0"/>
              <a:t>&lt;!DOCTYPE html&gt;</a:t>
            </a:r>
          </a:p>
          <a:p>
            <a:pPr marL="0" indent="0">
              <a:buNone/>
            </a:pPr>
            <a:r>
              <a:rPr lang="en-US" sz="1400" b="1" dirty="0"/>
              <a:t>&lt;html&gt;</a:t>
            </a:r>
          </a:p>
          <a:p>
            <a:pPr marL="0" indent="0">
              <a:buNone/>
            </a:pPr>
            <a:r>
              <a:rPr lang="en-US" sz="1400" b="1" dirty="0"/>
              <a:t>&lt;head&gt;</a:t>
            </a:r>
          </a:p>
          <a:p>
            <a:pPr marL="0" indent="0">
              <a:buNone/>
            </a:pPr>
            <a:r>
              <a:rPr lang="en-US" sz="1400" b="1" dirty="0"/>
              <a:t>&lt;style&gt;</a:t>
            </a:r>
          </a:p>
          <a:p>
            <a:pPr marL="0" indent="0">
              <a:buNone/>
            </a:pPr>
            <a:r>
              <a:rPr lang="en-US" sz="1400" b="1" dirty="0">
                <a:solidFill>
                  <a:srgbClr val="0070C0"/>
                </a:solidFill>
              </a:rPr>
              <a:t>#</a:t>
            </a:r>
            <a:r>
              <a:rPr lang="en-US" sz="1400" b="1" dirty="0">
                <a:solidFill>
                  <a:srgbClr val="FF0000"/>
                </a:solidFill>
              </a:rPr>
              <a:t>myHeader {</a:t>
            </a:r>
          </a:p>
          <a:p>
            <a:pPr marL="0" indent="0">
              <a:buNone/>
            </a:pPr>
            <a:r>
              <a:rPr lang="en-US" sz="1400" b="1" dirty="0">
                <a:solidFill>
                  <a:srgbClr val="FF0000"/>
                </a:solidFill>
              </a:rPr>
              <a:t>  background-color: </a:t>
            </a:r>
            <a:r>
              <a:rPr lang="en-US" sz="1400" b="1" dirty="0" err="1">
                <a:solidFill>
                  <a:srgbClr val="FF0000"/>
                </a:solidFill>
              </a:rPr>
              <a:t>lightblue</a:t>
            </a:r>
            <a:r>
              <a:rPr lang="en-US" sz="1400" b="1" dirty="0">
                <a:solidFill>
                  <a:srgbClr val="FF0000"/>
                </a:solidFill>
              </a:rPr>
              <a:t>;</a:t>
            </a:r>
          </a:p>
          <a:p>
            <a:pPr marL="0" indent="0">
              <a:buNone/>
            </a:pPr>
            <a:r>
              <a:rPr lang="en-US" sz="1400" b="1" dirty="0">
                <a:solidFill>
                  <a:srgbClr val="FF0000"/>
                </a:solidFill>
              </a:rPr>
              <a:t>  color: black;</a:t>
            </a:r>
          </a:p>
          <a:p>
            <a:pPr marL="0" indent="0">
              <a:buNone/>
            </a:pPr>
            <a:r>
              <a:rPr lang="en-US" sz="1400" b="1" dirty="0">
                <a:solidFill>
                  <a:srgbClr val="FF0000"/>
                </a:solidFill>
              </a:rPr>
              <a:t>  padding: 40px;</a:t>
            </a:r>
          </a:p>
          <a:p>
            <a:pPr marL="0" indent="0">
              <a:buNone/>
            </a:pPr>
            <a:r>
              <a:rPr lang="en-US" sz="1400" b="1" dirty="0">
                <a:solidFill>
                  <a:srgbClr val="FF0000"/>
                </a:solidFill>
              </a:rPr>
              <a:t>  text-align: center;}</a:t>
            </a:r>
          </a:p>
          <a:p>
            <a:pPr marL="0" indent="0">
              <a:buNone/>
            </a:pPr>
            <a:r>
              <a:rPr lang="en-US" sz="1400" b="1" dirty="0"/>
              <a:t>&lt;/style&gt;</a:t>
            </a:r>
          </a:p>
          <a:p>
            <a:pPr marL="0" indent="0">
              <a:buNone/>
            </a:pPr>
            <a:r>
              <a:rPr lang="en-US" sz="1400" b="1" dirty="0"/>
              <a:t>&lt;/head&gt;</a:t>
            </a:r>
          </a:p>
          <a:p>
            <a:pPr marL="0" indent="0">
              <a:buNone/>
            </a:pPr>
            <a:r>
              <a:rPr lang="en-US" sz="1400" b="1" dirty="0"/>
              <a:t>&lt;body&gt;</a:t>
            </a:r>
          </a:p>
          <a:p>
            <a:pPr marL="0" indent="0">
              <a:buNone/>
            </a:pPr>
            <a:r>
              <a:rPr lang="en-US" sz="1400" b="1" dirty="0"/>
              <a:t>&lt;h1 </a:t>
            </a:r>
            <a:r>
              <a:rPr lang="en-US" sz="1400" b="1" dirty="0">
                <a:solidFill>
                  <a:srgbClr val="FF0000"/>
                </a:solidFill>
              </a:rPr>
              <a:t>id="</a:t>
            </a:r>
            <a:r>
              <a:rPr lang="en-US" sz="1400" b="1" dirty="0" err="1">
                <a:solidFill>
                  <a:srgbClr val="FF0000"/>
                </a:solidFill>
              </a:rPr>
              <a:t>myHeader</a:t>
            </a:r>
            <a:r>
              <a:rPr lang="en-US" sz="1400" b="1" dirty="0">
                <a:solidFill>
                  <a:srgbClr val="FF0000"/>
                </a:solidFill>
              </a:rPr>
              <a:t>"</a:t>
            </a:r>
            <a:r>
              <a:rPr lang="en-US" sz="1400" b="1" dirty="0"/>
              <a:t>&gt;My Header&lt;/h1&gt;</a:t>
            </a:r>
          </a:p>
          <a:p>
            <a:pPr marL="0" indent="0">
              <a:buNone/>
            </a:pPr>
            <a:r>
              <a:rPr lang="en-US" sz="1400" b="1" dirty="0"/>
              <a:t>&lt;/body&gt;</a:t>
            </a:r>
          </a:p>
          <a:p>
            <a:pPr marL="0" indent="0">
              <a:buNone/>
            </a:pPr>
            <a:r>
              <a:rPr lang="en-US" sz="1400" b="1" dirty="0"/>
              <a:t>&lt;/html&gt;</a:t>
            </a:r>
          </a:p>
        </p:txBody>
      </p:sp>
      <p:sp>
        <p:nvSpPr>
          <p:cNvPr id="4" name="Date Placeholder 3">
            <a:extLst>
              <a:ext uri="{FF2B5EF4-FFF2-40B4-BE49-F238E27FC236}">
                <a16:creationId xmlns:a16="http://schemas.microsoft.com/office/drawing/2014/main" id="{D375BA3B-B074-4FF8-89E1-351E2BB0425A}"/>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F6F6CB9-D2AD-4B11-A3C3-E26BBD6D36BB}"/>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6CF539EF-CAC6-4FC9-B18E-9596245F73A7}"/>
              </a:ext>
            </a:extLst>
          </p:cNvPr>
          <p:cNvSpPr>
            <a:spLocks noGrp="1"/>
          </p:cNvSpPr>
          <p:nvPr>
            <p:ph type="sldNum" sz="quarter" idx="12"/>
          </p:nvPr>
        </p:nvSpPr>
        <p:spPr/>
        <p:txBody>
          <a:bodyPr/>
          <a:lstStyle/>
          <a:p>
            <a:fld id="{4A11C4C7-E5DA-46AB-BADB-B2B83EB05BAE}" type="slidenum">
              <a:rPr lang="en-US" smtClean="0"/>
              <a:pPr/>
              <a:t>25</a:t>
            </a:fld>
            <a:endParaRPr lang="en-US" dirty="0"/>
          </a:p>
        </p:txBody>
      </p:sp>
    </p:spTree>
    <p:extLst>
      <p:ext uri="{BB962C8B-B14F-4D97-AF65-F5344CB8AC3E}">
        <p14:creationId xmlns:p14="http://schemas.microsoft.com/office/powerpoint/2010/main" val="37018274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EBFF-F391-462B-BFDB-C6C042E77B53}"/>
              </a:ext>
            </a:extLst>
          </p:cNvPr>
          <p:cNvSpPr>
            <a:spLocks noGrp="1"/>
          </p:cNvSpPr>
          <p:nvPr>
            <p:ph type="title"/>
          </p:nvPr>
        </p:nvSpPr>
        <p:spPr/>
        <p:txBody>
          <a:bodyPr/>
          <a:lstStyle/>
          <a:p>
            <a:r>
              <a:rPr lang="en-US" sz="4400" dirty="0"/>
              <a:t>HTML ID Attribute – Example with a tag</a:t>
            </a:r>
            <a:endParaRPr lang="en-US" dirty="0"/>
          </a:p>
        </p:txBody>
      </p:sp>
      <p:sp>
        <p:nvSpPr>
          <p:cNvPr id="3" name="Content Placeholder 2">
            <a:extLst>
              <a:ext uri="{FF2B5EF4-FFF2-40B4-BE49-F238E27FC236}">
                <a16:creationId xmlns:a16="http://schemas.microsoft.com/office/drawing/2014/main" id="{E4A893B2-CC2D-41DB-83E4-936A670DA4C8}"/>
              </a:ext>
            </a:extLst>
          </p:cNvPr>
          <p:cNvSpPr>
            <a:spLocks noGrp="1"/>
          </p:cNvSpPr>
          <p:nvPr>
            <p:ph idx="1"/>
          </p:nvPr>
        </p:nvSpPr>
        <p:spPr>
          <a:xfrm>
            <a:off x="838200" y="1825625"/>
            <a:ext cx="5848350" cy="4351338"/>
          </a:xfrm>
        </p:spPr>
        <p:txBody>
          <a:bodyPr>
            <a:normAutofit fontScale="92500" lnSpcReduction="10000"/>
          </a:bodyPr>
          <a:lstStyle/>
          <a:p>
            <a:pPr marL="0" indent="0">
              <a:buNone/>
            </a:pPr>
            <a:r>
              <a:rPr lang="en-US" sz="1400" b="1" dirty="0"/>
              <a:t>&lt;!DOCTYPE html&gt;</a:t>
            </a:r>
          </a:p>
          <a:p>
            <a:pPr marL="0" indent="0">
              <a:buNone/>
            </a:pPr>
            <a:r>
              <a:rPr lang="en-US" sz="1400" b="1" dirty="0"/>
              <a:t>&lt;html&gt;</a:t>
            </a:r>
          </a:p>
          <a:p>
            <a:pPr marL="0" indent="0">
              <a:buNone/>
            </a:pPr>
            <a:r>
              <a:rPr lang="en-US" sz="1400" b="1" dirty="0"/>
              <a:t>&lt;body&gt;</a:t>
            </a:r>
          </a:p>
          <a:p>
            <a:pPr marL="457200" lvl="1" indent="0">
              <a:buNone/>
            </a:pPr>
            <a:r>
              <a:rPr lang="en-US" sz="1600" b="1" dirty="0"/>
              <a:t>&lt;p&gt;</a:t>
            </a:r>
            <a:r>
              <a:rPr lang="en-US" sz="1600" b="1" dirty="0">
                <a:solidFill>
                  <a:srgbClr val="002060"/>
                </a:solidFill>
              </a:rPr>
              <a:t>&lt;a </a:t>
            </a:r>
            <a:r>
              <a:rPr lang="en-US" sz="1600" b="1" dirty="0" err="1">
                <a:solidFill>
                  <a:srgbClr val="002060"/>
                </a:solidFill>
              </a:rPr>
              <a:t>href</a:t>
            </a:r>
            <a:r>
              <a:rPr lang="en-US" sz="1600" b="1" dirty="0">
                <a:solidFill>
                  <a:srgbClr val="002060"/>
                </a:solidFill>
              </a:rPr>
              <a:t>="</a:t>
            </a:r>
            <a:r>
              <a:rPr lang="en-US" sz="1600" b="1" dirty="0">
                <a:solidFill>
                  <a:srgbClr val="FF0000"/>
                </a:solidFill>
              </a:rPr>
              <a:t>#C4</a:t>
            </a:r>
            <a:r>
              <a:rPr lang="en-US" sz="1600" b="1" dirty="0">
                <a:solidFill>
                  <a:srgbClr val="002060"/>
                </a:solidFill>
              </a:rPr>
              <a:t>"&gt;Jump to Chapter 4&lt;/a&gt;</a:t>
            </a:r>
            <a:r>
              <a:rPr lang="en-US" sz="1600" b="1" dirty="0"/>
              <a:t>&lt;/p&gt;</a:t>
            </a:r>
          </a:p>
          <a:p>
            <a:pPr marL="457200" lvl="1" indent="0">
              <a:buNone/>
            </a:pPr>
            <a:r>
              <a:rPr lang="en-US" sz="1600" b="1" dirty="0"/>
              <a:t>&lt;p&gt;</a:t>
            </a:r>
            <a:r>
              <a:rPr lang="en-US" sz="1600" b="1" dirty="0">
                <a:solidFill>
                  <a:srgbClr val="002060"/>
                </a:solidFill>
              </a:rPr>
              <a:t>&lt;a </a:t>
            </a:r>
            <a:r>
              <a:rPr lang="en-US" sz="1600" b="1" dirty="0" err="1">
                <a:solidFill>
                  <a:srgbClr val="002060"/>
                </a:solidFill>
              </a:rPr>
              <a:t>href</a:t>
            </a:r>
            <a:r>
              <a:rPr lang="en-US" sz="1600" b="1" dirty="0">
                <a:solidFill>
                  <a:srgbClr val="002060"/>
                </a:solidFill>
              </a:rPr>
              <a:t>="</a:t>
            </a:r>
            <a:r>
              <a:rPr lang="en-US" sz="1600" b="1" dirty="0">
                <a:solidFill>
                  <a:srgbClr val="FF0000"/>
                </a:solidFill>
              </a:rPr>
              <a:t>#C10</a:t>
            </a:r>
            <a:r>
              <a:rPr lang="en-US" sz="1600" b="1" dirty="0">
                <a:solidFill>
                  <a:srgbClr val="002060"/>
                </a:solidFill>
              </a:rPr>
              <a:t>"&gt;Jump to Chapter 10&lt;/a&gt;</a:t>
            </a:r>
            <a:r>
              <a:rPr lang="en-US" sz="1600" b="1" dirty="0"/>
              <a:t>&lt;/p&gt;</a:t>
            </a:r>
          </a:p>
          <a:p>
            <a:pPr marL="0" indent="0">
              <a:buNone/>
            </a:pPr>
            <a:r>
              <a:rPr lang="en-US" sz="1400" b="1" dirty="0"/>
              <a:t>&lt;h2&gt;Chapter 1&lt;/h2&gt;</a:t>
            </a:r>
          </a:p>
          <a:p>
            <a:pPr marL="0" indent="0">
              <a:buNone/>
            </a:pPr>
            <a:r>
              <a:rPr lang="en-US" sz="1400" b="1" dirty="0"/>
              <a:t>&lt;p&gt;This chapter explains </a:t>
            </a:r>
            <a:r>
              <a:rPr lang="en-US" sz="1400" b="1" dirty="0" err="1"/>
              <a:t>ba</a:t>
            </a:r>
            <a:r>
              <a:rPr lang="en-US" sz="1400" b="1" dirty="0"/>
              <a:t> </a:t>
            </a:r>
            <a:r>
              <a:rPr lang="en-US" sz="1400" b="1" dirty="0" err="1"/>
              <a:t>bla</a:t>
            </a:r>
            <a:r>
              <a:rPr lang="en-US" sz="1400" b="1" dirty="0"/>
              <a:t> </a:t>
            </a:r>
            <a:r>
              <a:rPr lang="en-US" sz="1400" b="1" dirty="0" err="1"/>
              <a:t>bla</a:t>
            </a:r>
            <a:r>
              <a:rPr lang="en-US" sz="1400" b="1" dirty="0"/>
              <a:t>&lt;/p&gt;</a:t>
            </a:r>
          </a:p>
          <a:p>
            <a:pPr marL="0" indent="0">
              <a:buNone/>
            </a:pPr>
            <a:r>
              <a:rPr lang="en-US" sz="1400" b="1" dirty="0"/>
              <a:t>&lt;h2&gt;Chapter 2&lt;/h2&gt;</a:t>
            </a:r>
          </a:p>
          <a:p>
            <a:pPr marL="0" indent="0">
              <a:buNone/>
            </a:pPr>
            <a:r>
              <a:rPr lang="en-US" sz="1400" b="1" dirty="0"/>
              <a:t>&lt;p&gt;This chapter explains </a:t>
            </a:r>
            <a:r>
              <a:rPr lang="en-US" sz="1400" b="1" dirty="0" err="1"/>
              <a:t>ba</a:t>
            </a:r>
            <a:r>
              <a:rPr lang="en-US" sz="1400" b="1" dirty="0"/>
              <a:t> </a:t>
            </a:r>
            <a:r>
              <a:rPr lang="en-US" sz="1400" b="1" dirty="0" err="1"/>
              <a:t>bla</a:t>
            </a:r>
            <a:r>
              <a:rPr lang="en-US" sz="1400" b="1" dirty="0"/>
              <a:t> </a:t>
            </a:r>
            <a:r>
              <a:rPr lang="en-US" sz="1400" b="1" dirty="0" err="1"/>
              <a:t>bla</a:t>
            </a:r>
            <a:r>
              <a:rPr lang="en-US" sz="1400" b="1" dirty="0"/>
              <a:t>&lt;/p&gt;</a:t>
            </a:r>
          </a:p>
          <a:p>
            <a:pPr marL="0" indent="0">
              <a:buNone/>
            </a:pPr>
            <a:r>
              <a:rPr lang="en-US" sz="1400" b="1" dirty="0"/>
              <a:t>&lt;h2 </a:t>
            </a:r>
            <a:r>
              <a:rPr lang="en-US" sz="1400" b="1" dirty="0">
                <a:solidFill>
                  <a:srgbClr val="FF0000"/>
                </a:solidFill>
              </a:rPr>
              <a:t>id="C4"</a:t>
            </a:r>
            <a:r>
              <a:rPr lang="en-US" sz="1400" b="1" dirty="0"/>
              <a:t>&gt;Chapter 4&lt;/h2&gt;</a:t>
            </a:r>
          </a:p>
          <a:p>
            <a:pPr marL="0" indent="0">
              <a:buNone/>
            </a:pPr>
            <a:r>
              <a:rPr lang="en-US" sz="1400" b="1" dirty="0"/>
              <a:t>&lt;p&gt;This chapter explains </a:t>
            </a:r>
            <a:r>
              <a:rPr lang="en-US" sz="1400" b="1" dirty="0" err="1"/>
              <a:t>ba</a:t>
            </a:r>
            <a:r>
              <a:rPr lang="en-US" sz="1400" b="1" dirty="0"/>
              <a:t> </a:t>
            </a:r>
            <a:r>
              <a:rPr lang="en-US" sz="1400" b="1" dirty="0" err="1"/>
              <a:t>bla</a:t>
            </a:r>
            <a:r>
              <a:rPr lang="en-US" sz="1400" b="1" dirty="0"/>
              <a:t> </a:t>
            </a:r>
            <a:r>
              <a:rPr lang="en-US" sz="1400" b="1" dirty="0" err="1"/>
              <a:t>bla</a:t>
            </a:r>
            <a:r>
              <a:rPr lang="en-US" sz="1400" b="1" dirty="0"/>
              <a:t>&lt;/p&gt;</a:t>
            </a:r>
          </a:p>
          <a:p>
            <a:pPr marL="0" indent="0">
              <a:buNone/>
            </a:pPr>
            <a:r>
              <a:rPr lang="en-US" sz="1400" b="1" dirty="0"/>
              <a:t>&lt;h2 </a:t>
            </a:r>
            <a:r>
              <a:rPr lang="en-US" sz="1400" b="1" dirty="0">
                <a:solidFill>
                  <a:srgbClr val="FF0000"/>
                </a:solidFill>
              </a:rPr>
              <a:t>id="C10"</a:t>
            </a:r>
            <a:r>
              <a:rPr lang="en-US" sz="1400" b="1" dirty="0"/>
              <a:t>&gt;Chapter 10&lt;/h2&gt;</a:t>
            </a:r>
          </a:p>
          <a:p>
            <a:pPr marL="0" indent="0">
              <a:buNone/>
            </a:pPr>
            <a:r>
              <a:rPr lang="en-US" sz="1400" b="1" dirty="0"/>
              <a:t>&lt;p&gt;This chapter explains </a:t>
            </a:r>
            <a:r>
              <a:rPr lang="en-US" sz="1400" b="1" dirty="0" err="1"/>
              <a:t>ba</a:t>
            </a:r>
            <a:r>
              <a:rPr lang="en-US" sz="1400" b="1" dirty="0"/>
              <a:t> </a:t>
            </a:r>
            <a:r>
              <a:rPr lang="en-US" sz="1400" b="1" dirty="0" err="1"/>
              <a:t>bla</a:t>
            </a:r>
            <a:r>
              <a:rPr lang="en-US" sz="1400" b="1" dirty="0"/>
              <a:t> </a:t>
            </a:r>
            <a:r>
              <a:rPr lang="en-US" sz="1400" b="1" dirty="0" err="1"/>
              <a:t>bla</a:t>
            </a:r>
            <a:r>
              <a:rPr lang="en-US" sz="1400" b="1" dirty="0"/>
              <a:t>&lt;/p&gt;</a:t>
            </a:r>
          </a:p>
          <a:p>
            <a:pPr marL="0" indent="0">
              <a:buNone/>
            </a:pPr>
            <a:r>
              <a:rPr lang="en-US" sz="1400" b="1" dirty="0"/>
              <a:t>&lt;/body&gt;</a:t>
            </a:r>
          </a:p>
          <a:p>
            <a:pPr marL="0" indent="0">
              <a:buNone/>
            </a:pPr>
            <a:r>
              <a:rPr lang="en-US" sz="1400" b="1" dirty="0"/>
              <a:t>&lt;/html&gt;</a:t>
            </a:r>
          </a:p>
        </p:txBody>
      </p:sp>
      <p:sp>
        <p:nvSpPr>
          <p:cNvPr id="4" name="Date Placeholder 3">
            <a:extLst>
              <a:ext uri="{FF2B5EF4-FFF2-40B4-BE49-F238E27FC236}">
                <a16:creationId xmlns:a16="http://schemas.microsoft.com/office/drawing/2014/main" id="{D375BA3B-B074-4FF8-89E1-351E2BB0425A}"/>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EF6F6CB9-D2AD-4B11-A3C3-E26BBD6D36BB}"/>
              </a:ext>
            </a:extLst>
          </p:cNvPr>
          <p:cNvSpPr>
            <a:spLocks noGrp="1"/>
          </p:cNvSpPr>
          <p:nvPr>
            <p:ph type="ftr" sz="quarter" idx="11"/>
          </p:nvPr>
        </p:nvSpPr>
        <p:spPr/>
        <p:txBody>
          <a:bodyPr/>
          <a:lstStyle/>
          <a:p>
            <a:r>
              <a:rPr lang="en-US" dirty="0"/>
              <a:t>Dr. Ahmad AlSabhany – CS Dept </a:t>
            </a:r>
            <a:r>
              <a:rPr lang="en-US" dirty="0" err="1"/>
              <a:t>AlMaarif</a:t>
            </a:r>
            <a:r>
              <a:rPr lang="en-US" dirty="0"/>
              <a:t> University College</a:t>
            </a:r>
          </a:p>
        </p:txBody>
      </p:sp>
      <p:sp>
        <p:nvSpPr>
          <p:cNvPr id="6" name="Slide Number Placeholder 5">
            <a:extLst>
              <a:ext uri="{FF2B5EF4-FFF2-40B4-BE49-F238E27FC236}">
                <a16:creationId xmlns:a16="http://schemas.microsoft.com/office/drawing/2014/main" id="{6CF539EF-CAC6-4FC9-B18E-9596245F73A7}"/>
              </a:ext>
            </a:extLst>
          </p:cNvPr>
          <p:cNvSpPr>
            <a:spLocks noGrp="1"/>
          </p:cNvSpPr>
          <p:nvPr>
            <p:ph type="sldNum" sz="quarter" idx="12"/>
          </p:nvPr>
        </p:nvSpPr>
        <p:spPr/>
        <p:txBody>
          <a:bodyPr/>
          <a:lstStyle/>
          <a:p>
            <a:fld id="{4A11C4C7-E5DA-46AB-BADB-B2B83EB05BAE}" type="slidenum">
              <a:rPr lang="en-US" smtClean="0"/>
              <a:pPr/>
              <a:t>26</a:t>
            </a:fld>
            <a:endParaRPr lang="en-US" dirty="0"/>
          </a:p>
        </p:txBody>
      </p:sp>
      <p:sp>
        <p:nvSpPr>
          <p:cNvPr id="7" name="Rectangle 6">
            <a:extLst>
              <a:ext uri="{FF2B5EF4-FFF2-40B4-BE49-F238E27FC236}">
                <a16:creationId xmlns:a16="http://schemas.microsoft.com/office/drawing/2014/main" id="{C2BD5EE8-643D-406A-B287-57CDCC122679}"/>
              </a:ext>
            </a:extLst>
          </p:cNvPr>
          <p:cNvSpPr/>
          <p:nvPr/>
        </p:nvSpPr>
        <p:spPr>
          <a:xfrm>
            <a:off x="6838950" y="1924050"/>
            <a:ext cx="4514850" cy="4252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b="1" dirty="0">
                <a:latin typeface="Sakkal Majalla" panose="02000000000000000000" pitchFamily="2" charset="-78"/>
                <a:cs typeface="Sakkal Majalla" panose="02000000000000000000" pitchFamily="2" charset="-78"/>
              </a:rPr>
              <a:t> Full Source</a:t>
            </a:r>
          </a:p>
          <a:p>
            <a:r>
              <a:rPr lang="en-US" b="1" dirty="0">
                <a:latin typeface="Sakkal Majalla" panose="02000000000000000000" pitchFamily="2" charset="-78"/>
                <a:cs typeface="Sakkal Majalla" panose="02000000000000000000" pitchFamily="2" charset="-78"/>
              </a:rPr>
              <a:t>https://www.w3schools.com/html/tryit.asp?filename=tryhtml_id_bookmark</a:t>
            </a:r>
          </a:p>
        </p:txBody>
      </p:sp>
    </p:spTree>
    <p:extLst>
      <p:ext uri="{BB962C8B-B14F-4D97-AF65-F5344CB8AC3E}">
        <p14:creationId xmlns:p14="http://schemas.microsoft.com/office/powerpoint/2010/main" val="9604806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E1A4F-9A95-4386-ABF2-75F7A8DE28E8}"/>
              </a:ext>
            </a:extLst>
          </p:cNvPr>
          <p:cNvSpPr>
            <a:spLocks noGrp="1"/>
          </p:cNvSpPr>
          <p:nvPr>
            <p:ph type="title"/>
          </p:nvPr>
        </p:nvSpPr>
        <p:spPr/>
        <p:txBody>
          <a:bodyPr/>
          <a:lstStyle/>
          <a:p>
            <a:r>
              <a:rPr lang="en-US" dirty="0"/>
              <a:t>CSS Selectors</a:t>
            </a:r>
          </a:p>
        </p:txBody>
      </p:sp>
      <p:sp>
        <p:nvSpPr>
          <p:cNvPr id="4" name="Date Placeholder 3">
            <a:extLst>
              <a:ext uri="{FF2B5EF4-FFF2-40B4-BE49-F238E27FC236}">
                <a16:creationId xmlns:a16="http://schemas.microsoft.com/office/drawing/2014/main" id="{87F378FF-B590-4457-9821-652E047EB2F1}"/>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7233E6C6-930F-4094-8692-A4CEE78F963D}"/>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71640F3A-1B61-4384-AF99-1B64CE118C81}"/>
              </a:ext>
            </a:extLst>
          </p:cNvPr>
          <p:cNvSpPr>
            <a:spLocks noGrp="1"/>
          </p:cNvSpPr>
          <p:nvPr>
            <p:ph type="sldNum" sz="quarter" idx="12"/>
          </p:nvPr>
        </p:nvSpPr>
        <p:spPr/>
        <p:txBody>
          <a:bodyPr/>
          <a:lstStyle/>
          <a:p>
            <a:fld id="{4A11C4C7-E5DA-46AB-BADB-B2B83EB05BAE}" type="slidenum">
              <a:rPr lang="en-US" smtClean="0"/>
              <a:pPr/>
              <a:t>27</a:t>
            </a:fld>
            <a:endParaRPr lang="en-US" dirty="0"/>
          </a:p>
        </p:txBody>
      </p:sp>
      <p:sp>
        <p:nvSpPr>
          <p:cNvPr id="9" name="Content Placeholder 8">
            <a:extLst>
              <a:ext uri="{FF2B5EF4-FFF2-40B4-BE49-F238E27FC236}">
                <a16:creationId xmlns:a16="http://schemas.microsoft.com/office/drawing/2014/main" id="{718A4760-8986-4AAC-ACDA-59590297A0FD}"/>
              </a:ext>
            </a:extLst>
          </p:cNvPr>
          <p:cNvSpPr>
            <a:spLocks noGrp="1"/>
          </p:cNvSpPr>
          <p:nvPr>
            <p:ph idx="1"/>
          </p:nvPr>
        </p:nvSpPr>
        <p:spPr>
          <a:xfrm>
            <a:off x="838200" y="1825624"/>
            <a:ext cx="10515600" cy="4460875"/>
          </a:xfrm>
        </p:spPr>
        <p:txBody>
          <a:bodyPr>
            <a:normAutofit fontScale="70000" lnSpcReduction="20000"/>
          </a:bodyPr>
          <a:lstStyle/>
          <a:p>
            <a:pPr algn="l"/>
            <a:endParaRPr lang="en-US" b="1" i="0" dirty="0">
              <a:solidFill>
                <a:srgbClr val="444444"/>
              </a:solidFill>
              <a:effectLst/>
            </a:endParaRPr>
          </a:p>
          <a:p>
            <a:pPr algn="l"/>
            <a:r>
              <a:rPr lang="en-US" b="1" i="0" dirty="0">
                <a:solidFill>
                  <a:srgbClr val="444444"/>
                </a:solidFill>
                <a:effectLst/>
              </a:rPr>
              <a:t>*			</a:t>
            </a:r>
            <a:r>
              <a:rPr lang="en-US" b="0" i="1" dirty="0">
                <a:solidFill>
                  <a:srgbClr val="444444"/>
                </a:solidFill>
                <a:effectLst/>
              </a:rPr>
              <a:t>all elements</a:t>
            </a:r>
            <a:endParaRPr lang="en-US" b="0" i="0" dirty="0">
              <a:solidFill>
                <a:srgbClr val="444444"/>
              </a:solidFill>
              <a:effectLst/>
            </a:endParaRPr>
          </a:p>
          <a:p>
            <a:pPr algn="l"/>
            <a:r>
              <a:rPr lang="en-US" b="1" i="0" dirty="0">
                <a:solidFill>
                  <a:srgbClr val="0070C0"/>
                </a:solidFill>
                <a:effectLst/>
              </a:rPr>
              <a:t>div			</a:t>
            </a:r>
            <a:r>
              <a:rPr lang="en-US" b="0" i="1" dirty="0">
                <a:solidFill>
                  <a:srgbClr val="0070C0"/>
                </a:solidFill>
                <a:effectLst/>
              </a:rPr>
              <a:t>all div tags</a:t>
            </a:r>
            <a:endParaRPr lang="en-US" b="0" i="0" dirty="0">
              <a:solidFill>
                <a:srgbClr val="0070C0"/>
              </a:solidFill>
              <a:effectLst/>
            </a:endParaRPr>
          </a:p>
          <a:p>
            <a:pPr algn="l"/>
            <a:r>
              <a:rPr lang="en-US" b="1" i="0" dirty="0" err="1">
                <a:solidFill>
                  <a:srgbClr val="0070C0"/>
                </a:solidFill>
                <a:effectLst/>
              </a:rPr>
              <a:t>div,p</a:t>
            </a:r>
            <a:r>
              <a:rPr lang="en-US" b="1" i="0" dirty="0">
                <a:solidFill>
                  <a:srgbClr val="0070C0"/>
                </a:solidFill>
                <a:effectLst/>
              </a:rPr>
              <a:t>			</a:t>
            </a:r>
            <a:r>
              <a:rPr lang="en-US" b="0" i="1" dirty="0">
                <a:solidFill>
                  <a:srgbClr val="0070C0"/>
                </a:solidFill>
                <a:effectLst/>
              </a:rPr>
              <a:t>all </a:t>
            </a:r>
            <a:r>
              <a:rPr lang="en-US" b="0" i="1" dirty="0" err="1">
                <a:solidFill>
                  <a:srgbClr val="0070C0"/>
                </a:solidFill>
                <a:effectLst/>
              </a:rPr>
              <a:t>divs</a:t>
            </a:r>
            <a:r>
              <a:rPr lang="en-US" b="0" i="1" dirty="0">
                <a:solidFill>
                  <a:srgbClr val="0070C0"/>
                </a:solidFill>
                <a:effectLst/>
              </a:rPr>
              <a:t> and paragraphs</a:t>
            </a:r>
            <a:endParaRPr lang="en-US" b="0" i="0" dirty="0">
              <a:solidFill>
                <a:srgbClr val="0070C0"/>
              </a:solidFill>
              <a:effectLst/>
            </a:endParaRPr>
          </a:p>
          <a:p>
            <a:pPr algn="l"/>
            <a:r>
              <a:rPr lang="en-US" b="1" i="0" dirty="0">
                <a:solidFill>
                  <a:srgbClr val="444444"/>
                </a:solidFill>
                <a:effectLst/>
              </a:rPr>
              <a:t>div p			</a:t>
            </a:r>
            <a:r>
              <a:rPr lang="en-US" b="0" i="1" dirty="0">
                <a:solidFill>
                  <a:srgbClr val="444444"/>
                </a:solidFill>
                <a:effectLst/>
              </a:rPr>
              <a:t>paragraphs inside </a:t>
            </a:r>
            <a:r>
              <a:rPr lang="en-US" b="0" i="1" dirty="0" err="1">
                <a:solidFill>
                  <a:srgbClr val="444444"/>
                </a:solidFill>
                <a:effectLst/>
              </a:rPr>
              <a:t>divs</a:t>
            </a:r>
            <a:endParaRPr lang="en-US" b="0" i="0" dirty="0">
              <a:solidFill>
                <a:srgbClr val="444444"/>
              </a:solidFill>
              <a:effectLst/>
            </a:endParaRPr>
          </a:p>
          <a:p>
            <a:pPr algn="l"/>
            <a:r>
              <a:rPr lang="en-US" b="1" i="0" dirty="0">
                <a:solidFill>
                  <a:srgbClr val="0070C0"/>
                </a:solidFill>
                <a:effectLst/>
              </a:rPr>
              <a:t>div &gt; p			</a:t>
            </a:r>
            <a:r>
              <a:rPr lang="en-US" b="0" i="1" dirty="0">
                <a:solidFill>
                  <a:srgbClr val="0070C0"/>
                </a:solidFill>
                <a:effectLst/>
              </a:rPr>
              <a:t>all p tags, one level deep in div</a:t>
            </a:r>
            <a:endParaRPr lang="en-US" b="0" i="0" dirty="0">
              <a:solidFill>
                <a:srgbClr val="0070C0"/>
              </a:solidFill>
              <a:effectLst/>
            </a:endParaRPr>
          </a:p>
          <a:p>
            <a:pPr algn="l"/>
            <a:r>
              <a:rPr lang="en-US" b="1" i="0" dirty="0">
                <a:solidFill>
                  <a:srgbClr val="444444"/>
                </a:solidFill>
                <a:effectLst/>
              </a:rPr>
              <a:t>div + p			</a:t>
            </a:r>
            <a:r>
              <a:rPr lang="en-US" b="0" i="1" dirty="0">
                <a:solidFill>
                  <a:srgbClr val="444444"/>
                </a:solidFill>
                <a:effectLst/>
              </a:rPr>
              <a:t>p tags immediately after div</a:t>
            </a:r>
            <a:endParaRPr lang="en-US" b="0" i="0" dirty="0">
              <a:solidFill>
                <a:srgbClr val="444444"/>
              </a:solidFill>
              <a:effectLst/>
            </a:endParaRPr>
          </a:p>
          <a:p>
            <a:pPr algn="l"/>
            <a:r>
              <a:rPr lang="en-US" b="1" i="0" dirty="0">
                <a:solidFill>
                  <a:srgbClr val="444444"/>
                </a:solidFill>
                <a:effectLst/>
              </a:rPr>
              <a:t>div ~ p			</a:t>
            </a:r>
            <a:r>
              <a:rPr lang="en-US" b="0" i="1" dirty="0">
                <a:solidFill>
                  <a:srgbClr val="444444"/>
                </a:solidFill>
                <a:effectLst/>
              </a:rPr>
              <a:t>p tags preceded by div</a:t>
            </a:r>
            <a:endParaRPr lang="en-US" b="0" i="0" dirty="0">
              <a:solidFill>
                <a:srgbClr val="444444"/>
              </a:solidFill>
              <a:effectLst/>
            </a:endParaRPr>
          </a:p>
          <a:p>
            <a:pPr algn="l"/>
            <a:r>
              <a:rPr lang="en-US" b="1" i="0" dirty="0">
                <a:solidFill>
                  <a:srgbClr val="0070C0"/>
                </a:solidFill>
                <a:effectLst/>
              </a:rPr>
              <a:t>.</a:t>
            </a:r>
            <a:r>
              <a:rPr lang="en-US" b="1" i="0" dirty="0" err="1">
                <a:solidFill>
                  <a:srgbClr val="0070C0"/>
                </a:solidFill>
                <a:effectLst/>
              </a:rPr>
              <a:t>classname</a:t>
            </a:r>
            <a:r>
              <a:rPr lang="en-US" b="1" i="0" dirty="0">
                <a:solidFill>
                  <a:srgbClr val="0070C0"/>
                </a:solidFill>
                <a:effectLst/>
              </a:rPr>
              <a:t>		</a:t>
            </a:r>
            <a:r>
              <a:rPr lang="en-US" b="0" i="1" dirty="0">
                <a:solidFill>
                  <a:srgbClr val="0070C0"/>
                </a:solidFill>
                <a:effectLst/>
              </a:rPr>
              <a:t>all elements with class</a:t>
            </a:r>
            <a:endParaRPr lang="en-US" b="0" i="0" dirty="0">
              <a:solidFill>
                <a:srgbClr val="0070C0"/>
              </a:solidFill>
              <a:effectLst/>
            </a:endParaRPr>
          </a:p>
          <a:p>
            <a:pPr algn="l"/>
            <a:r>
              <a:rPr lang="en-US" b="1" i="0" dirty="0">
                <a:solidFill>
                  <a:srgbClr val="0070C0"/>
                </a:solidFill>
                <a:effectLst/>
              </a:rPr>
              <a:t>#idname		</a:t>
            </a:r>
            <a:r>
              <a:rPr lang="en-US" b="0" i="1" dirty="0">
                <a:solidFill>
                  <a:srgbClr val="0070C0"/>
                </a:solidFill>
                <a:effectLst/>
              </a:rPr>
              <a:t>element with ID</a:t>
            </a:r>
            <a:endParaRPr lang="en-US" b="0" i="0" dirty="0">
              <a:solidFill>
                <a:srgbClr val="0070C0"/>
              </a:solidFill>
              <a:effectLst/>
            </a:endParaRPr>
          </a:p>
          <a:p>
            <a:pPr algn="l"/>
            <a:r>
              <a:rPr lang="en-US" b="1" i="0" dirty="0" err="1">
                <a:solidFill>
                  <a:srgbClr val="444444"/>
                </a:solidFill>
                <a:effectLst/>
              </a:rPr>
              <a:t>div.classname</a:t>
            </a:r>
            <a:r>
              <a:rPr lang="en-US" b="1" i="0" dirty="0">
                <a:solidFill>
                  <a:srgbClr val="444444"/>
                </a:solidFill>
                <a:effectLst/>
              </a:rPr>
              <a:t>		</a:t>
            </a:r>
            <a:r>
              <a:rPr lang="en-US" b="0" i="1" dirty="0" err="1">
                <a:solidFill>
                  <a:srgbClr val="444444"/>
                </a:solidFill>
                <a:effectLst/>
              </a:rPr>
              <a:t>divs</a:t>
            </a:r>
            <a:r>
              <a:rPr lang="en-US" b="0" i="1" dirty="0">
                <a:solidFill>
                  <a:srgbClr val="444444"/>
                </a:solidFill>
                <a:effectLst/>
              </a:rPr>
              <a:t> with certain </a:t>
            </a:r>
            <a:r>
              <a:rPr lang="en-US" b="0" i="1" dirty="0" err="1">
                <a:solidFill>
                  <a:srgbClr val="444444"/>
                </a:solidFill>
                <a:effectLst/>
              </a:rPr>
              <a:t>classname</a:t>
            </a:r>
            <a:endParaRPr lang="en-US" b="0" i="0" dirty="0">
              <a:solidFill>
                <a:srgbClr val="444444"/>
              </a:solidFill>
              <a:effectLst/>
            </a:endParaRPr>
          </a:p>
          <a:p>
            <a:pPr algn="l"/>
            <a:r>
              <a:rPr lang="en-US" b="1" i="0" dirty="0" err="1">
                <a:solidFill>
                  <a:srgbClr val="444444"/>
                </a:solidFill>
                <a:effectLst/>
              </a:rPr>
              <a:t>div#idname</a:t>
            </a:r>
            <a:r>
              <a:rPr lang="en-US" b="1" i="0" dirty="0">
                <a:solidFill>
                  <a:srgbClr val="444444"/>
                </a:solidFill>
                <a:effectLst/>
              </a:rPr>
              <a:t>		</a:t>
            </a:r>
            <a:r>
              <a:rPr lang="en-US" b="0" i="1" dirty="0">
                <a:solidFill>
                  <a:srgbClr val="444444"/>
                </a:solidFill>
                <a:effectLst/>
              </a:rPr>
              <a:t>div with certain ID</a:t>
            </a:r>
            <a:endParaRPr lang="en-US" b="0" i="0" dirty="0">
              <a:solidFill>
                <a:srgbClr val="444444"/>
              </a:solidFill>
              <a:effectLst/>
            </a:endParaRPr>
          </a:p>
          <a:p>
            <a:pPr algn="l"/>
            <a:r>
              <a:rPr lang="en-US" b="1" i="0" dirty="0">
                <a:solidFill>
                  <a:srgbClr val="444444"/>
                </a:solidFill>
                <a:effectLst/>
              </a:rPr>
              <a:t>#idname 		*</a:t>
            </a:r>
            <a:r>
              <a:rPr lang="en-US" b="0" i="1" dirty="0">
                <a:solidFill>
                  <a:srgbClr val="444444"/>
                </a:solidFill>
                <a:effectLst/>
              </a:rPr>
              <a:t>all elements inside #idname</a:t>
            </a:r>
            <a:endParaRPr lang="en-US" b="0" i="0" dirty="0">
              <a:solidFill>
                <a:srgbClr val="444444"/>
              </a:solidFill>
              <a:effectLst/>
            </a:endParaRPr>
          </a:p>
          <a:p>
            <a:endParaRPr lang="en-US" dirty="0"/>
          </a:p>
        </p:txBody>
      </p:sp>
    </p:spTree>
    <p:extLst>
      <p:ext uri="{BB962C8B-B14F-4D97-AF65-F5344CB8AC3E}">
        <p14:creationId xmlns:p14="http://schemas.microsoft.com/office/powerpoint/2010/main" val="5426437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B58D-435B-4EDA-9DDF-28341931DEC8}"/>
              </a:ext>
            </a:extLst>
          </p:cNvPr>
          <p:cNvSpPr>
            <a:spLocks noGrp="1"/>
          </p:cNvSpPr>
          <p:nvPr>
            <p:ph type="title"/>
          </p:nvPr>
        </p:nvSpPr>
        <p:spPr/>
        <p:txBody>
          <a:bodyPr/>
          <a:lstStyle/>
          <a:p>
            <a:r>
              <a:rPr lang="en-US" dirty="0"/>
              <a:t>Show Case</a:t>
            </a:r>
          </a:p>
        </p:txBody>
      </p:sp>
      <p:sp>
        <p:nvSpPr>
          <p:cNvPr id="3" name="Content Placeholder 2">
            <a:extLst>
              <a:ext uri="{FF2B5EF4-FFF2-40B4-BE49-F238E27FC236}">
                <a16:creationId xmlns:a16="http://schemas.microsoft.com/office/drawing/2014/main" id="{866DB690-D2CA-4783-B008-37B36C06CCD3}"/>
              </a:ext>
            </a:extLst>
          </p:cNvPr>
          <p:cNvSpPr>
            <a:spLocks noGrp="1"/>
          </p:cNvSpPr>
          <p:nvPr>
            <p:ph idx="1"/>
          </p:nvPr>
        </p:nvSpPr>
        <p:spPr/>
        <p:txBody>
          <a:bodyPr anchor="ctr">
            <a:normAutofit/>
          </a:bodyPr>
          <a:lstStyle/>
          <a:p>
            <a:pPr marL="0" indent="0" algn="ctr">
              <a:buNone/>
            </a:pPr>
            <a:r>
              <a:rPr lang="en-US" sz="5400" dirty="0">
                <a:solidFill>
                  <a:srgbClr val="FF0000"/>
                </a:solidFill>
              </a:rPr>
              <a:t>Try it Yourself !</a:t>
            </a:r>
          </a:p>
          <a:p>
            <a:pPr marL="0" indent="0" algn="ctr">
              <a:buNone/>
            </a:pPr>
            <a:r>
              <a:rPr lang="en-US" sz="5400" dirty="0">
                <a:solidFill>
                  <a:srgbClr val="FF0000"/>
                </a:solidFill>
              </a:rPr>
              <a:t>If you need help contact me at </a:t>
            </a:r>
          </a:p>
          <a:p>
            <a:pPr marL="0" indent="0" algn="ctr">
              <a:buNone/>
            </a:pPr>
            <a:r>
              <a:rPr lang="en-US" sz="5400" dirty="0">
                <a:solidFill>
                  <a:srgbClr val="0070C0"/>
                </a:solidFill>
              </a:rPr>
              <a:t>alsabhany@uoa.edu.iq</a:t>
            </a:r>
          </a:p>
        </p:txBody>
      </p:sp>
      <p:sp>
        <p:nvSpPr>
          <p:cNvPr id="4" name="Date Placeholder 3">
            <a:extLst>
              <a:ext uri="{FF2B5EF4-FFF2-40B4-BE49-F238E27FC236}">
                <a16:creationId xmlns:a16="http://schemas.microsoft.com/office/drawing/2014/main" id="{1DCDB569-C780-4CE8-83D6-5783A7722FB3}"/>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1FCCFA7B-1835-4009-8513-D47851546FC8}"/>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C5D384E9-6F34-4300-835D-C11D3F4741AC}"/>
              </a:ext>
            </a:extLst>
          </p:cNvPr>
          <p:cNvSpPr>
            <a:spLocks noGrp="1"/>
          </p:cNvSpPr>
          <p:nvPr>
            <p:ph type="sldNum" sz="quarter" idx="12"/>
          </p:nvPr>
        </p:nvSpPr>
        <p:spPr/>
        <p:txBody>
          <a:bodyPr/>
          <a:lstStyle/>
          <a:p>
            <a:fld id="{4A11C4C7-E5DA-46AB-BADB-B2B83EB05BAE}" type="slidenum">
              <a:rPr lang="en-US" smtClean="0"/>
              <a:pPr/>
              <a:t>28</a:t>
            </a:fld>
            <a:endParaRPr lang="en-US" dirty="0"/>
          </a:p>
        </p:txBody>
      </p:sp>
    </p:spTree>
    <p:extLst>
      <p:ext uri="{BB962C8B-B14F-4D97-AF65-F5344CB8AC3E}">
        <p14:creationId xmlns:p14="http://schemas.microsoft.com/office/powerpoint/2010/main" val="28933494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40FF7-9644-4942-B508-8E8C53DDA56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D14798C-6CC5-444E-BBAD-C7BD415103BF}"/>
              </a:ext>
            </a:extLst>
          </p:cNvPr>
          <p:cNvSpPr>
            <a:spLocks noGrp="1"/>
          </p:cNvSpPr>
          <p:nvPr>
            <p:ph idx="1"/>
          </p:nvPr>
        </p:nvSpPr>
        <p:spPr/>
        <p:txBody>
          <a:bodyPr/>
          <a:lstStyle/>
          <a:p>
            <a:r>
              <a:rPr lang="en-US" dirty="0"/>
              <a:t>HyperText Markup Language (HTML) tags are the main components of the web page.</a:t>
            </a:r>
          </a:p>
          <a:p>
            <a:r>
              <a:rPr lang="en-US" dirty="0"/>
              <a:t>They represent the elements that all the page content are based in.</a:t>
            </a:r>
          </a:p>
          <a:p>
            <a:r>
              <a:rPr lang="en-US" dirty="0"/>
              <a:t>The cascading style sheets (CSS) represents the styling factors that are attached to elements.</a:t>
            </a:r>
          </a:p>
          <a:p>
            <a:endParaRPr lang="en-US" dirty="0"/>
          </a:p>
        </p:txBody>
      </p:sp>
      <p:sp>
        <p:nvSpPr>
          <p:cNvPr id="4" name="Date Placeholder 3">
            <a:extLst>
              <a:ext uri="{FF2B5EF4-FFF2-40B4-BE49-F238E27FC236}">
                <a16:creationId xmlns:a16="http://schemas.microsoft.com/office/drawing/2014/main" id="{5C0D754B-A0D0-484B-B2D3-509FC3C2EB5B}"/>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A063CC27-E8FD-43DA-BD56-CCE986C5305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FAEAB1F0-8F27-47FA-8E51-FADF619D21DB}"/>
              </a:ext>
            </a:extLst>
          </p:cNvPr>
          <p:cNvSpPr>
            <a:spLocks noGrp="1"/>
          </p:cNvSpPr>
          <p:nvPr>
            <p:ph type="sldNum" sz="quarter" idx="12"/>
          </p:nvPr>
        </p:nvSpPr>
        <p:spPr/>
        <p:txBody>
          <a:bodyPr/>
          <a:lstStyle/>
          <a:p>
            <a:fld id="{4A11C4C7-E5DA-46AB-BADB-B2B83EB05BAE}" type="slidenum">
              <a:rPr lang="en-US" smtClean="0"/>
              <a:pPr/>
              <a:t>3</a:t>
            </a:fld>
            <a:endParaRPr lang="en-US" dirty="0"/>
          </a:p>
        </p:txBody>
      </p:sp>
      <p:sp>
        <p:nvSpPr>
          <p:cNvPr id="7" name="Rectangle 6">
            <a:extLst>
              <a:ext uri="{FF2B5EF4-FFF2-40B4-BE49-F238E27FC236}">
                <a16:creationId xmlns:a16="http://schemas.microsoft.com/office/drawing/2014/main" id="{531D3535-E977-41F6-84DD-65DEB235C857}"/>
              </a:ext>
            </a:extLst>
          </p:cNvPr>
          <p:cNvSpPr/>
          <p:nvPr/>
        </p:nvSpPr>
        <p:spPr>
          <a:xfrm>
            <a:off x="3335383" y="3312738"/>
            <a:ext cx="2246811" cy="1429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HTML tags</a:t>
            </a:r>
          </a:p>
          <a:p>
            <a:pPr algn="ctr"/>
            <a:r>
              <a:rPr lang="en-US" dirty="0"/>
              <a:t>&lt;div&gt;</a:t>
            </a:r>
          </a:p>
        </p:txBody>
      </p:sp>
      <p:sp>
        <p:nvSpPr>
          <p:cNvPr id="10" name="Rectangle: Rounded Corners 9">
            <a:extLst>
              <a:ext uri="{FF2B5EF4-FFF2-40B4-BE49-F238E27FC236}">
                <a16:creationId xmlns:a16="http://schemas.microsoft.com/office/drawing/2014/main" id="{65B96086-9B57-4CC6-A86E-D39BD7302F7E}"/>
              </a:ext>
            </a:extLst>
          </p:cNvPr>
          <p:cNvSpPr/>
          <p:nvPr/>
        </p:nvSpPr>
        <p:spPr>
          <a:xfrm>
            <a:off x="5830388" y="4350757"/>
            <a:ext cx="2830286" cy="137335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CSS</a:t>
            </a:r>
          </a:p>
          <a:p>
            <a:pPr algn="ctr"/>
            <a:r>
              <a:rPr lang="en-US" dirty="0"/>
              <a:t>Color: white;</a:t>
            </a:r>
          </a:p>
          <a:p>
            <a:pPr algn="ctr"/>
            <a:r>
              <a:rPr lang="en-US" dirty="0"/>
              <a:t>Background-color: blue;</a:t>
            </a:r>
          </a:p>
          <a:p>
            <a:pPr algn="ctr"/>
            <a:r>
              <a:rPr lang="en-US" dirty="0"/>
              <a:t>…</a:t>
            </a:r>
          </a:p>
        </p:txBody>
      </p:sp>
      <p:pic>
        <p:nvPicPr>
          <p:cNvPr id="9" name="Graphic 8" descr="Paperclip">
            <a:extLst>
              <a:ext uri="{FF2B5EF4-FFF2-40B4-BE49-F238E27FC236}">
                <a16:creationId xmlns:a16="http://schemas.microsoft.com/office/drawing/2014/main" id="{6E5DB644-45EA-4C0A-AF14-914E21C1A6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0566" y="3897910"/>
            <a:ext cx="1257516" cy="1257516"/>
          </a:xfrm>
          <a:prstGeom prst="rect">
            <a:avLst/>
          </a:prstGeom>
        </p:spPr>
      </p:pic>
    </p:spTree>
    <p:extLst>
      <p:ext uri="{BB962C8B-B14F-4D97-AF65-F5344CB8AC3E}">
        <p14:creationId xmlns:p14="http://schemas.microsoft.com/office/powerpoint/2010/main" val="14776327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1000" fill="hold"/>
                                        <p:tgtEl>
                                          <p:spTgt spid="10"/>
                                        </p:tgtEl>
                                        <p:attrNameLst>
                                          <p:attrName>ppt_w</p:attrName>
                                        </p:attrNameLst>
                                      </p:cBhvr>
                                      <p:tavLst>
                                        <p:tav tm="0">
                                          <p:val>
                                            <p:fltVal val="0"/>
                                          </p:val>
                                        </p:tav>
                                        <p:tav tm="100000">
                                          <p:val>
                                            <p:strVal val="#ppt_w"/>
                                          </p:val>
                                        </p:tav>
                                      </p:tavLst>
                                    </p:anim>
                                    <p:anim calcmode="lin" valueType="num">
                                      <p:cBhvr>
                                        <p:cTn id="32" dur="1000" fill="hold"/>
                                        <p:tgtEl>
                                          <p:spTgt spid="10"/>
                                        </p:tgtEl>
                                        <p:attrNameLst>
                                          <p:attrName>ppt_h</p:attrName>
                                        </p:attrNameLst>
                                      </p:cBhvr>
                                      <p:tavLst>
                                        <p:tav tm="0">
                                          <p:val>
                                            <p:fltVal val="0"/>
                                          </p:val>
                                        </p:tav>
                                        <p:tav tm="100000">
                                          <p:val>
                                            <p:strVal val="#ppt_h"/>
                                          </p:val>
                                        </p:tav>
                                      </p:tavLst>
                                    </p:anim>
                                    <p:anim calcmode="lin" valueType="num">
                                      <p:cBhvr>
                                        <p:cTn id="33" dur="1000" fill="hold"/>
                                        <p:tgtEl>
                                          <p:spTgt spid="10"/>
                                        </p:tgtEl>
                                        <p:attrNameLst>
                                          <p:attrName>style.rotation</p:attrName>
                                        </p:attrNameLst>
                                      </p:cBhvr>
                                      <p:tavLst>
                                        <p:tav tm="0">
                                          <p:val>
                                            <p:fltVal val="90"/>
                                          </p:val>
                                        </p:tav>
                                        <p:tav tm="100000">
                                          <p:val>
                                            <p:fltVal val="0"/>
                                          </p:val>
                                        </p:tav>
                                      </p:tavLst>
                                    </p:anim>
                                    <p:animEffect transition="in" filter="fade">
                                      <p:cBhvr>
                                        <p:cTn id="3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28DE0-5B89-46A6-B21B-BB837DD7F6B3}"/>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4761C960-A633-4C33-BBF9-ABD3C6B438E2}"/>
              </a:ext>
            </a:extLst>
          </p:cNvPr>
          <p:cNvSpPr>
            <a:spLocks noGrp="1"/>
          </p:cNvSpPr>
          <p:nvPr>
            <p:ph idx="1"/>
          </p:nvPr>
        </p:nvSpPr>
        <p:spPr/>
        <p:txBody>
          <a:bodyPr>
            <a:normAutofit fontScale="92500" lnSpcReduction="20000"/>
          </a:bodyPr>
          <a:lstStyle/>
          <a:p>
            <a:r>
              <a:rPr lang="en-US" b="1" dirty="0"/>
              <a:t>HTML</a:t>
            </a:r>
          </a:p>
          <a:p>
            <a:pPr marL="0" indent="0">
              <a:buNone/>
            </a:pPr>
            <a:r>
              <a:rPr lang="en-US" dirty="0"/>
              <a:t>It is used as</a:t>
            </a:r>
          </a:p>
          <a:p>
            <a:pPr marL="0" indent="0">
              <a:buNone/>
            </a:pPr>
            <a:r>
              <a:rPr lang="en-US" dirty="0"/>
              <a:t>&lt;html&gt;&lt;/html&gt;</a:t>
            </a:r>
          </a:p>
          <a:p>
            <a:pPr marL="0" indent="0">
              <a:buNone/>
            </a:pPr>
            <a:r>
              <a:rPr lang="en-US" dirty="0"/>
              <a:t>It is the building tag for HTML. If you are creating an HTML file you have to use incorporate all your content inside HTML tag.</a:t>
            </a:r>
          </a:p>
          <a:p>
            <a:r>
              <a:rPr lang="en-US" b="1" dirty="0"/>
              <a:t>HEAD</a:t>
            </a:r>
          </a:p>
          <a:p>
            <a:pPr marL="0" indent="0">
              <a:buNone/>
            </a:pPr>
            <a:r>
              <a:rPr lang="en-US" dirty="0"/>
              <a:t>Once you open the HTML tag, the head tag should be the first thing to come. It is the tag which does not contain any text but encompasses all the other tags. Tittle, style, Meta etc. all the tags are written inside it. It is used to describe the content on the website.</a:t>
            </a:r>
          </a:p>
          <a:p>
            <a:pPr marL="0" indent="0">
              <a:buNone/>
            </a:pPr>
            <a:r>
              <a:rPr lang="en-US" dirty="0"/>
              <a:t>Syntax:</a:t>
            </a:r>
          </a:p>
          <a:p>
            <a:pPr marL="0" indent="0">
              <a:buNone/>
            </a:pPr>
            <a:r>
              <a:rPr lang="en-US" dirty="0"/>
              <a:t>&lt;head&gt;&lt;/head&gt;</a:t>
            </a:r>
          </a:p>
        </p:txBody>
      </p:sp>
      <p:sp>
        <p:nvSpPr>
          <p:cNvPr id="4" name="Date Placeholder 3">
            <a:extLst>
              <a:ext uri="{FF2B5EF4-FFF2-40B4-BE49-F238E27FC236}">
                <a16:creationId xmlns:a16="http://schemas.microsoft.com/office/drawing/2014/main" id="{ACEA1BE6-9252-4E8D-B2BC-3203E2377762}"/>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64BA9B2-AA52-4D16-A038-01A543F6668A}"/>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59769B6F-2CEC-4ACF-A2C6-F415FBE862B7}"/>
              </a:ext>
            </a:extLst>
          </p:cNvPr>
          <p:cNvSpPr>
            <a:spLocks noGrp="1"/>
          </p:cNvSpPr>
          <p:nvPr>
            <p:ph type="sldNum" sz="quarter" idx="12"/>
          </p:nvPr>
        </p:nvSpPr>
        <p:spPr/>
        <p:txBody>
          <a:bodyPr/>
          <a:lstStyle/>
          <a:p>
            <a:fld id="{4A11C4C7-E5DA-46AB-BADB-B2B83EB05BAE}" type="slidenum">
              <a:rPr lang="en-US" smtClean="0"/>
              <a:pPr/>
              <a:t>4</a:t>
            </a:fld>
            <a:endParaRPr lang="en-US" dirty="0"/>
          </a:p>
        </p:txBody>
      </p:sp>
    </p:spTree>
    <p:extLst>
      <p:ext uri="{BB962C8B-B14F-4D97-AF65-F5344CB8AC3E}">
        <p14:creationId xmlns:p14="http://schemas.microsoft.com/office/powerpoint/2010/main" val="28959528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fontScale="92500" lnSpcReduction="20000"/>
          </a:bodyPr>
          <a:lstStyle/>
          <a:p>
            <a:r>
              <a:rPr lang="en-US" b="1" dirty="0"/>
              <a:t>TITLE</a:t>
            </a:r>
          </a:p>
          <a:p>
            <a:pPr marL="0" indent="0">
              <a:buNone/>
            </a:pPr>
            <a:r>
              <a:rPr lang="en-US" dirty="0"/>
              <a:t>This tag is used when you want to give a title to your content. The title tag also comes under the head tag. It does not include any other tag inside it. Only text can be written inside this tag.</a:t>
            </a:r>
          </a:p>
          <a:p>
            <a:pPr marL="0" indent="0">
              <a:buNone/>
            </a:pPr>
            <a:r>
              <a:rPr lang="en-US" dirty="0"/>
              <a:t>Example:</a:t>
            </a:r>
          </a:p>
          <a:p>
            <a:pPr marL="0" indent="0">
              <a:buNone/>
            </a:pPr>
            <a:r>
              <a:rPr lang="en-US" dirty="0"/>
              <a:t>&lt;title&gt; this is WEB PAGE TITLE&lt;\title&gt;</a:t>
            </a:r>
          </a:p>
          <a:p>
            <a:r>
              <a:rPr lang="en-US" b="1" dirty="0"/>
              <a:t>BODY</a:t>
            </a:r>
          </a:p>
          <a:p>
            <a:pPr marL="0" indent="0">
              <a:buNone/>
            </a:pPr>
            <a:r>
              <a:rPr lang="en-US" dirty="0"/>
              <a:t>Anything which you see on the website is written under this tag. So the content which you want should be visible to people, has to be incorporated into body tag. One thing to remember is this comes after the head tag.</a:t>
            </a:r>
          </a:p>
          <a:p>
            <a:pPr marL="0" indent="0">
              <a:buNone/>
            </a:pPr>
            <a:r>
              <a:rPr lang="en-US" dirty="0"/>
              <a:t>An example to use it is:</a:t>
            </a:r>
          </a:p>
          <a:p>
            <a:pPr marL="0" indent="0">
              <a:buNone/>
            </a:pPr>
            <a:r>
              <a:rPr lang="en-US" dirty="0"/>
              <a:t>&lt;Body&gt;this is the body&lt;/body&gt;</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5</a:t>
            </a:fld>
            <a:endParaRPr lang="en-US" dirty="0"/>
          </a:p>
        </p:txBody>
      </p:sp>
    </p:spTree>
    <p:extLst>
      <p:ext uri="{BB962C8B-B14F-4D97-AF65-F5344CB8AC3E}">
        <p14:creationId xmlns:p14="http://schemas.microsoft.com/office/powerpoint/2010/main" val="621328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fontScale="85000" lnSpcReduction="20000"/>
          </a:bodyPr>
          <a:lstStyle/>
          <a:p>
            <a:r>
              <a:rPr lang="en-US" b="1" dirty="0"/>
              <a:t>DIV</a:t>
            </a:r>
          </a:p>
          <a:p>
            <a:pPr marL="0" indent="0">
              <a:buNone/>
            </a:pPr>
            <a:r>
              <a:rPr lang="en-US" dirty="0"/>
              <a:t>The div tag, also known as the division tag, is used to define the division of the content in the file. It often acts as a container for the other elements or tags in the file. This is usually used for styling the content in the file. It is used as</a:t>
            </a:r>
          </a:p>
          <a:p>
            <a:pPr marL="0" indent="0">
              <a:buNone/>
            </a:pPr>
            <a:r>
              <a:rPr lang="en-US" dirty="0"/>
              <a:t>&lt;div&gt;&lt;/div&gt;</a:t>
            </a:r>
          </a:p>
          <a:p>
            <a:r>
              <a:rPr lang="en-US" b="1" dirty="0"/>
              <a:t>P</a:t>
            </a:r>
          </a:p>
          <a:p>
            <a:pPr marL="0" indent="0">
              <a:buNone/>
            </a:pPr>
            <a:r>
              <a:rPr lang="en-US" dirty="0"/>
              <a:t>Paragraph Hitting a return in the HTML file will not make a new paragraph when the file is viewed. You need to use this tag to make a new paragraph.</a:t>
            </a:r>
          </a:p>
          <a:p>
            <a:pPr marL="0" indent="0">
              <a:buNone/>
            </a:pPr>
            <a:r>
              <a:rPr lang="en-US" dirty="0"/>
              <a:t>&lt;P&gt; This is a new paragraph...&lt;/P&gt;</a:t>
            </a:r>
          </a:p>
          <a:p>
            <a:r>
              <a:rPr lang="en-US" b="1" dirty="0"/>
              <a:t>SPAN</a:t>
            </a:r>
          </a:p>
          <a:p>
            <a:pPr marL="0" indent="0">
              <a:buNone/>
            </a:pPr>
            <a:r>
              <a:rPr lang="en-US" dirty="0"/>
              <a:t>It is used to wrap the entire text in the file. It is basically used to group the inline content of the file. It is used as:</a:t>
            </a:r>
          </a:p>
          <a:p>
            <a:pPr marL="0" indent="0">
              <a:buNone/>
            </a:pPr>
            <a:r>
              <a:rPr lang="en-US" dirty="0"/>
              <a:t>&lt;span&gt;Ahmad AlSabhany&lt;/span&gt;</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6</a:t>
            </a:fld>
            <a:endParaRPr lang="en-US" dirty="0"/>
          </a:p>
        </p:txBody>
      </p:sp>
    </p:spTree>
    <p:extLst>
      <p:ext uri="{BB962C8B-B14F-4D97-AF65-F5344CB8AC3E}">
        <p14:creationId xmlns:p14="http://schemas.microsoft.com/office/powerpoint/2010/main" val="22892627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738-D788-4E8F-AA92-11876F6DC1D9}"/>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B9D017AB-8134-4EC9-B03A-65C6F0992B46}"/>
              </a:ext>
            </a:extLst>
          </p:cNvPr>
          <p:cNvSpPr>
            <a:spLocks noGrp="1"/>
          </p:cNvSpPr>
          <p:nvPr>
            <p:ph idx="1"/>
          </p:nvPr>
        </p:nvSpPr>
        <p:spPr/>
        <p:txBody>
          <a:bodyPr>
            <a:normAutofit fontScale="92500" lnSpcReduction="20000"/>
          </a:bodyPr>
          <a:lstStyle/>
          <a:p>
            <a:r>
              <a:rPr lang="en-US" b="1" dirty="0"/>
              <a:t>A</a:t>
            </a:r>
          </a:p>
          <a:p>
            <a:pPr marL="0" indent="0">
              <a:buNone/>
            </a:pPr>
            <a:r>
              <a:rPr lang="en-US" dirty="0"/>
              <a:t>This is the hyperlink tag. In this tag, you can pass a link of page or website where you will like to direct the viewer. It consists of “</a:t>
            </a:r>
            <a:r>
              <a:rPr lang="en-US" dirty="0" err="1"/>
              <a:t>href</a:t>
            </a:r>
            <a:r>
              <a:rPr lang="en-US" dirty="0"/>
              <a:t>” attribute which is very important as the destination is passed into this attribute.</a:t>
            </a:r>
          </a:p>
          <a:p>
            <a:pPr marL="0" indent="0">
              <a:buNone/>
            </a:pPr>
            <a:r>
              <a:rPr lang="en-US" dirty="0"/>
              <a:t>Example:</a:t>
            </a:r>
          </a:p>
          <a:p>
            <a:pPr marL="0" indent="0">
              <a:buNone/>
            </a:pPr>
            <a:r>
              <a:rPr lang="en-US" dirty="0"/>
              <a:t>&lt;a </a:t>
            </a:r>
            <a:r>
              <a:rPr lang="en-US" dirty="0" err="1"/>
              <a:t>href</a:t>
            </a:r>
            <a:r>
              <a:rPr lang="en-US" dirty="0"/>
              <a:t>="https://www.google.com"&gt;go to google&lt;/a&gt;.</a:t>
            </a:r>
          </a:p>
          <a:p>
            <a:r>
              <a:rPr lang="en-US" b="1" dirty="0"/>
              <a:t>BR</a:t>
            </a:r>
          </a:p>
          <a:p>
            <a:pPr marL="0" indent="0">
              <a:buNone/>
            </a:pPr>
            <a:r>
              <a:rPr lang="en-US" dirty="0"/>
              <a:t>It is the line break command which is used to break the lines inside the file. All it does is to add spacing in the paragraph and ensure that the line following it appears in the new line. There is no closing tag for &lt;</a:t>
            </a:r>
            <a:r>
              <a:rPr lang="en-US" dirty="0" err="1"/>
              <a:t>br</a:t>
            </a:r>
            <a:r>
              <a:rPr lang="en-US" dirty="0"/>
              <a:t>&gt;</a:t>
            </a:r>
          </a:p>
          <a:p>
            <a:pPr marL="0" indent="0">
              <a:buNone/>
            </a:pPr>
            <a:r>
              <a:rPr lang="en-US" dirty="0"/>
              <a:t>Syntax:</a:t>
            </a:r>
          </a:p>
          <a:p>
            <a:pPr marL="0" indent="0">
              <a:buNone/>
            </a:pPr>
            <a:r>
              <a:rPr lang="en-US" dirty="0"/>
              <a:t>&lt;</a:t>
            </a:r>
            <a:r>
              <a:rPr lang="en-US" dirty="0" err="1"/>
              <a:t>br</a:t>
            </a:r>
            <a:r>
              <a:rPr lang="en-US" dirty="0"/>
              <a:t>&gt;</a:t>
            </a:r>
          </a:p>
        </p:txBody>
      </p:sp>
      <p:sp>
        <p:nvSpPr>
          <p:cNvPr id="4" name="Date Placeholder 3">
            <a:extLst>
              <a:ext uri="{FF2B5EF4-FFF2-40B4-BE49-F238E27FC236}">
                <a16:creationId xmlns:a16="http://schemas.microsoft.com/office/drawing/2014/main" id="{0D021D63-88FC-4AA7-80EA-859B2B29F87C}"/>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09178BA3-0FCC-4055-9CED-E424ABF21D2E}"/>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48EBFC68-1E4C-4C2C-981A-BB130ABA5EC3}"/>
              </a:ext>
            </a:extLst>
          </p:cNvPr>
          <p:cNvSpPr>
            <a:spLocks noGrp="1"/>
          </p:cNvSpPr>
          <p:nvPr>
            <p:ph type="sldNum" sz="quarter" idx="12"/>
          </p:nvPr>
        </p:nvSpPr>
        <p:spPr/>
        <p:txBody>
          <a:bodyPr/>
          <a:lstStyle/>
          <a:p>
            <a:fld id="{4A11C4C7-E5DA-46AB-BADB-B2B83EB05BAE}" type="slidenum">
              <a:rPr lang="en-US" smtClean="0"/>
              <a:pPr/>
              <a:t>7</a:t>
            </a:fld>
            <a:endParaRPr lang="en-US" dirty="0"/>
          </a:p>
        </p:txBody>
      </p:sp>
    </p:spTree>
    <p:extLst>
      <p:ext uri="{BB962C8B-B14F-4D97-AF65-F5344CB8AC3E}">
        <p14:creationId xmlns:p14="http://schemas.microsoft.com/office/powerpoint/2010/main" val="13412802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E710-5962-483C-8173-DB2EA1E6E520}"/>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E3CC1846-7F58-45DF-BF0A-4073F3A2DE82}"/>
              </a:ext>
            </a:extLst>
          </p:cNvPr>
          <p:cNvSpPr>
            <a:spLocks noGrp="1"/>
          </p:cNvSpPr>
          <p:nvPr>
            <p:ph idx="1"/>
          </p:nvPr>
        </p:nvSpPr>
        <p:spPr/>
        <p:txBody>
          <a:bodyPr>
            <a:normAutofit fontScale="62500" lnSpcReduction="20000"/>
          </a:bodyPr>
          <a:lstStyle/>
          <a:p>
            <a:r>
              <a:rPr lang="en-US" b="1" dirty="0"/>
              <a:t>Heading Tags</a:t>
            </a:r>
          </a:p>
          <a:p>
            <a:pPr marL="0" indent="0">
              <a:buNone/>
            </a:pPr>
            <a:r>
              <a:rPr lang="en-US" dirty="0"/>
              <a:t>&lt;H1&gt; . . . &lt;/H1&gt;	First-level heading large text size</a:t>
            </a:r>
          </a:p>
          <a:p>
            <a:pPr marL="0" indent="0">
              <a:buNone/>
            </a:pPr>
            <a:r>
              <a:rPr lang="en-US" dirty="0"/>
              <a:t>&lt;H2&gt; . . . &lt;/H2&gt;	Second-level heading</a:t>
            </a:r>
          </a:p>
          <a:p>
            <a:pPr marL="0" indent="0">
              <a:buNone/>
            </a:pPr>
            <a:r>
              <a:rPr lang="en-US" dirty="0"/>
              <a:t>&lt;H3&gt; . . . &lt;/H3&gt;	Third-level heading</a:t>
            </a:r>
          </a:p>
          <a:p>
            <a:pPr marL="0" indent="0">
              <a:buNone/>
            </a:pPr>
            <a:r>
              <a:rPr lang="en-US" dirty="0"/>
              <a:t>&lt;H4&gt; . . . &lt;/H4&gt;	Fourth-level heading</a:t>
            </a:r>
          </a:p>
          <a:p>
            <a:pPr marL="0" indent="0">
              <a:buNone/>
            </a:pPr>
            <a:r>
              <a:rPr lang="en-US" dirty="0"/>
              <a:t>&lt;H5&gt; . . . &lt;/H5&gt;	Fifth-level heading</a:t>
            </a:r>
          </a:p>
          <a:p>
            <a:pPr marL="0" indent="0">
              <a:buNone/>
            </a:pPr>
            <a:r>
              <a:rPr lang="en-US" dirty="0"/>
              <a:t>&lt;H6&gt; . . . &lt;/H6&gt; 	Sixth-level heading small text size</a:t>
            </a:r>
          </a:p>
          <a:p>
            <a:r>
              <a:rPr lang="en-US" b="1" dirty="0"/>
              <a:t>STRONG</a:t>
            </a:r>
          </a:p>
          <a:p>
            <a:pPr marL="0" indent="0">
              <a:buNone/>
            </a:pPr>
            <a:r>
              <a:rPr lang="en-US" dirty="0"/>
              <a:t>&lt;strong&gt; tag is used to declare the important text in the file. All it does is that it put the text into bold. This is done so that important text can easily be read by the viewer.</a:t>
            </a:r>
          </a:p>
          <a:p>
            <a:pPr marL="0" indent="0">
              <a:buNone/>
            </a:pPr>
            <a:r>
              <a:rPr lang="en-US" dirty="0"/>
              <a:t>Example:</a:t>
            </a:r>
          </a:p>
          <a:p>
            <a:pPr marL="0" indent="0">
              <a:buNone/>
            </a:pPr>
            <a:r>
              <a:rPr lang="en-US" dirty="0"/>
              <a:t>&lt;strong&gt; this is strong text&lt;/strong&gt;</a:t>
            </a:r>
          </a:p>
          <a:p>
            <a:r>
              <a:rPr lang="en-US" b="1" dirty="0"/>
              <a:t>&lt;B&gt;Bold text . . . &lt;/B&gt;	Bold Makes text bold</a:t>
            </a:r>
          </a:p>
          <a:p>
            <a:r>
              <a:rPr lang="en-US" b="1" dirty="0"/>
              <a:t>&lt;I&gt; Italic Text. . . &lt;/I&gt;	Italic Makes text italic</a:t>
            </a:r>
          </a:p>
          <a:p>
            <a:pPr marL="0" indent="0">
              <a:buNone/>
            </a:pPr>
            <a:endParaRPr lang="en-US" dirty="0"/>
          </a:p>
        </p:txBody>
      </p:sp>
      <p:sp>
        <p:nvSpPr>
          <p:cNvPr id="4" name="Date Placeholder 3">
            <a:extLst>
              <a:ext uri="{FF2B5EF4-FFF2-40B4-BE49-F238E27FC236}">
                <a16:creationId xmlns:a16="http://schemas.microsoft.com/office/drawing/2014/main" id="{B9323D37-9F11-466C-A66B-F03D627F80D8}"/>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48EBD9FD-A51A-466D-B9C5-79E05217A32A}"/>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9626FEBE-A8BD-4503-9117-FF6841D7A650}"/>
              </a:ext>
            </a:extLst>
          </p:cNvPr>
          <p:cNvSpPr>
            <a:spLocks noGrp="1"/>
          </p:cNvSpPr>
          <p:nvPr>
            <p:ph type="sldNum" sz="quarter" idx="12"/>
          </p:nvPr>
        </p:nvSpPr>
        <p:spPr/>
        <p:txBody>
          <a:bodyPr/>
          <a:lstStyle/>
          <a:p>
            <a:fld id="{4A11C4C7-E5DA-46AB-BADB-B2B83EB05BAE}" type="slidenum">
              <a:rPr lang="en-US" smtClean="0"/>
              <a:pPr/>
              <a:t>8</a:t>
            </a:fld>
            <a:endParaRPr lang="en-US" dirty="0"/>
          </a:p>
        </p:txBody>
      </p:sp>
    </p:spTree>
    <p:extLst>
      <p:ext uri="{BB962C8B-B14F-4D97-AF65-F5344CB8AC3E}">
        <p14:creationId xmlns:p14="http://schemas.microsoft.com/office/powerpoint/2010/main" val="29577870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08F95-555A-40B7-B2C0-B7AD6D6FA1B4}"/>
              </a:ext>
            </a:extLst>
          </p:cNvPr>
          <p:cNvSpPr>
            <a:spLocks noGrp="1"/>
          </p:cNvSpPr>
          <p:nvPr>
            <p:ph type="title"/>
          </p:nvPr>
        </p:nvSpPr>
        <p:spPr/>
        <p:txBody>
          <a:bodyPr/>
          <a:lstStyle/>
          <a:p>
            <a:r>
              <a:rPr lang="en-US" dirty="0"/>
              <a:t>Common HTML Tags</a:t>
            </a:r>
          </a:p>
        </p:txBody>
      </p:sp>
      <p:sp>
        <p:nvSpPr>
          <p:cNvPr id="3" name="Content Placeholder 2">
            <a:extLst>
              <a:ext uri="{FF2B5EF4-FFF2-40B4-BE49-F238E27FC236}">
                <a16:creationId xmlns:a16="http://schemas.microsoft.com/office/drawing/2014/main" id="{704B2B1B-7D99-4C2C-B9A9-C36E1BDC156D}"/>
              </a:ext>
            </a:extLst>
          </p:cNvPr>
          <p:cNvSpPr>
            <a:spLocks noGrp="1"/>
          </p:cNvSpPr>
          <p:nvPr>
            <p:ph idx="1"/>
          </p:nvPr>
        </p:nvSpPr>
        <p:spPr/>
        <p:txBody>
          <a:bodyPr>
            <a:normAutofit/>
          </a:bodyPr>
          <a:lstStyle/>
          <a:p>
            <a:r>
              <a:rPr lang="en-US" b="1" i="0" dirty="0">
                <a:solidFill>
                  <a:srgbClr val="1A1919"/>
                </a:solidFill>
                <a:effectLst/>
                <a:latin typeface="Ubuntu"/>
              </a:rPr>
              <a:t>UL</a:t>
            </a:r>
          </a:p>
          <a:p>
            <a:pPr marL="0" indent="0">
              <a:buNone/>
            </a:pPr>
            <a:r>
              <a:rPr lang="en-US" dirty="0"/>
              <a:t>Ul tag is used to define the unordered list in the file. It posts the limits with bullets on the website. This is a block-level element in which List Items are placed.</a:t>
            </a:r>
          </a:p>
          <a:p>
            <a:pPr marL="0" indent="0">
              <a:buNone/>
            </a:pPr>
            <a:r>
              <a:rPr lang="en-US" dirty="0"/>
              <a:t>Syntax:</a:t>
            </a:r>
          </a:p>
          <a:p>
            <a:pPr marL="457200" lvl="1" indent="0">
              <a:buNone/>
            </a:pPr>
            <a:r>
              <a:rPr lang="en-US" dirty="0"/>
              <a:t>&lt;ul&gt;</a:t>
            </a:r>
          </a:p>
          <a:p>
            <a:pPr marL="457200" lvl="1" indent="0">
              <a:buNone/>
            </a:pPr>
            <a:r>
              <a:rPr lang="en-US" dirty="0"/>
              <a:t> &lt;li&gt; Item 1</a:t>
            </a:r>
          </a:p>
          <a:p>
            <a:pPr marL="457200" lvl="1" indent="0">
              <a:buNone/>
            </a:pPr>
            <a:r>
              <a:rPr lang="en-US" dirty="0"/>
              <a:t> &lt;li&gt; Item 2</a:t>
            </a:r>
          </a:p>
          <a:p>
            <a:pPr marL="457200" lvl="1" indent="0">
              <a:buNone/>
            </a:pPr>
            <a:r>
              <a:rPr lang="en-US" dirty="0"/>
              <a:t>&lt;/ul&gt;</a:t>
            </a:r>
          </a:p>
          <a:p>
            <a:pPr marL="457200" lvl="1" indent="0">
              <a:buNone/>
            </a:pPr>
            <a:endParaRPr lang="en-US" dirty="0"/>
          </a:p>
        </p:txBody>
      </p:sp>
      <p:sp>
        <p:nvSpPr>
          <p:cNvPr id="4" name="Date Placeholder 3">
            <a:extLst>
              <a:ext uri="{FF2B5EF4-FFF2-40B4-BE49-F238E27FC236}">
                <a16:creationId xmlns:a16="http://schemas.microsoft.com/office/drawing/2014/main" id="{8A73E161-483A-4C34-B02B-FF130C86B3A0}"/>
              </a:ext>
            </a:extLst>
          </p:cNvPr>
          <p:cNvSpPr>
            <a:spLocks noGrp="1"/>
          </p:cNvSpPr>
          <p:nvPr>
            <p:ph type="dt" sz="half" idx="10"/>
          </p:nvPr>
        </p:nvSpPr>
        <p:spPr/>
        <p:txBody>
          <a:bodyPr/>
          <a:lstStyle/>
          <a:p>
            <a:r>
              <a:rPr lang="en-US"/>
              <a:t>12/13/2021</a:t>
            </a:r>
          </a:p>
        </p:txBody>
      </p:sp>
      <p:sp>
        <p:nvSpPr>
          <p:cNvPr id="5" name="Footer Placeholder 4">
            <a:extLst>
              <a:ext uri="{FF2B5EF4-FFF2-40B4-BE49-F238E27FC236}">
                <a16:creationId xmlns:a16="http://schemas.microsoft.com/office/drawing/2014/main" id="{F39A2AC1-4541-4C49-A83A-39F71CDD6167}"/>
              </a:ext>
            </a:extLst>
          </p:cNvPr>
          <p:cNvSpPr>
            <a:spLocks noGrp="1"/>
          </p:cNvSpPr>
          <p:nvPr>
            <p:ph type="ftr" sz="quarter" idx="11"/>
          </p:nvPr>
        </p:nvSpPr>
        <p:spPr/>
        <p:txBody>
          <a:bodyPr/>
          <a:lstStyle/>
          <a:p>
            <a:r>
              <a:rPr lang="en-US"/>
              <a:t>Dr. Ahmad AlSabhany – CS Dept AlMaarif University College</a:t>
            </a:r>
            <a:endParaRPr lang="en-US" dirty="0"/>
          </a:p>
        </p:txBody>
      </p:sp>
      <p:sp>
        <p:nvSpPr>
          <p:cNvPr id="6" name="Slide Number Placeholder 5">
            <a:extLst>
              <a:ext uri="{FF2B5EF4-FFF2-40B4-BE49-F238E27FC236}">
                <a16:creationId xmlns:a16="http://schemas.microsoft.com/office/drawing/2014/main" id="{1F81FA1F-5476-414E-B3BB-D42E6AC3D420}"/>
              </a:ext>
            </a:extLst>
          </p:cNvPr>
          <p:cNvSpPr>
            <a:spLocks noGrp="1"/>
          </p:cNvSpPr>
          <p:nvPr>
            <p:ph type="sldNum" sz="quarter" idx="12"/>
          </p:nvPr>
        </p:nvSpPr>
        <p:spPr/>
        <p:txBody>
          <a:bodyPr/>
          <a:lstStyle/>
          <a:p>
            <a:fld id="{4A11C4C7-E5DA-46AB-BADB-B2B83EB05BAE}" type="slidenum">
              <a:rPr lang="en-US" smtClean="0"/>
              <a:pPr/>
              <a:t>9</a:t>
            </a:fld>
            <a:endParaRPr lang="en-US" dirty="0"/>
          </a:p>
        </p:txBody>
      </p:sp>
    </p:spTree>
    <p:extLst>
      <p:ext uri="{BB962C8B-B14F-4D97-AF65-F5344CB8AC3E}">
        <p14:creationId xmlns:p14="http://schemas.microsoft.com/office/powerpoint/2010/main" val="39975853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UOA A4</Template>
  <TotalTime>190</TotalTime>
  <Words>2810</Words>
  <Application>Microsoft Office PowerPoint</Application>
  <PresentationFormat>Widescreen</PresentationFormat>
  <Paragraphs>348</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Consolas</vt:lpstr>
      <vt:lpstr>Sakkal Majalla</vt:lpstr>
      <vt:lpstr>Ubuntu</vt:lpstr>
      <vt:lpstr>Office Theme</vt:lpstr>
      <vt:lpstr>Chapter 1 HTML &amp; CSS Integration</vt:lpstr>
      <vt:lpstr>Outline</vt:lpstr>
      <vt:lpstr>Introduction</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HTML Tags</vt:lpstr>
      <vt:lpstr>Common CSS Properties </vt:lpstr>
      <vt:lpstr>Common CSS Properties </vt:lpstr>
      <vt:lpstr>HTML &amp; CSS Integration</vt:lpstr>
      <vt:lpstr>Inline CSS (Fast)</vt:lpstr>
      <vt:lpstr>Internal CSS (Useless)</vt:lpstr>
      <vt:lpstr>External CSS (Pro)</vt:lpstr>
      <vt:lpstr>HTML ID Attribute</vt:lpstr>
      <vt:lpstr>HTML ID Attribute – Example with CSS</vt:lpstr>
      <vt:lpstr>HTML ID Attribute – Example with a tag</vt:lpstr>
      <vt:lpstr>CSS Selectors</vt:lpstr>
      <vt:lpstr>Show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 &amp; CSS Integration</dc:title>
  <dc:creator>Ahmad AL-Sabhany</dc:creator>
  <cp:lastModifiedBy>Ahmad AL-Sabhany</cp:lastModifiedBy>
  <cp:revision>55</cp:revision>
  <dcterms:created xsi:type="dcterms:W3CDTF">2021-12-12T21:45:23Z</dcterms:created>
  <dcterms:modified xsi:type="dcterms:W3CDTF">2021-12-13T01:05:55Z</dcterms:modified>
</cp:coreProperties>
</file>